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7" r:id="rId2"/>
    <p:sldId id="259" r:id="rId3"/>
    <p:sldId id="281" r:id="rId4"/>
    <p:sldId id="376" r:id="rId5"/>
    <p:sldId id="397" r:id="rId6"/>
    <p:sldId id="400" r:id="rId7"/>
    <p:sldId id="399" r:id="rId8"/>
    <p:sldId id="398" r:id="rId9"/>
    <p:sldId id="330" r:id="rId10"/>
    <p:sldId id="40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66FB3"/>
    <a:srgbClr val="C5C5C5"/>
    <a:srgbClr val="7F00FF"/>
    <a:srgbClr val="BB1018"/>
    <a:srgbClr val="0071BB"/>
    <a:srgbClr val="BDD7EE"/>
    <a:srgbClr val="DE866C"/>
    <a:srgbClr val="FAEBE4"/>
    <a:srgbClr val="C91C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69" d="100"/>
          <a:sy n="69" d="100"/>
        </p:scale>
        <p:origin x="492"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AB49D80-2F88-4D36-A180-75F74953DB20}" type="datetimeFigureOut">
              <a:rPr lang="en-US" smtClean="0"/>
              <a:t>10/10/2021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604C90-42FA-496E-B227-8E84EA0F68F9}" type="slidenum">
              <a:rPr lang="en-US" smtClean="0"/>
              <a:t>‹#›</a:t>
            </a:fld>
            <a:endParaRPr lang="en-US"/>
          </a:p>
        </p:txBody>
      </p:sp>
    </p:spTree>
    <p:extLst>
      <p:ext uri="{BB962C8B-B14F-4D97-AF65-F5344CB8AC3E}">
        <p14:creationId xmlns:p14="http://schemas.microsoft.com/office/powerpoint/2010/main" val="25261311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AB49D80-2F88-4D36-A180-75F74953DB20}" type="datetimeFigureOut">
              <a:rPr lang="en-US" smtClean="0"/>
              <a:t>10/10/2021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604C90-42FA-496E-B227-8E84EA0F68F9}" type="slidenum">
              <a:rPr lang="en-US" smtClean="0"/>
              <a:t>‹#›</a:t>
            </a:fld>
            <a:endParaRPr lang="en-US"/>
          </a:p>
        </p:txBody>
      </p:sp>
    </p:spTree>
    <p:extLst>
      <p:ext uri="{BB962C8B-B14F-4D97-AF65-F5344CB8AC3E}">
        <p14:creationId xmlns:p14="http://schemas.microsoft.com/office/powerpoint/2010/main" val="260104698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AB49D80-2F88-4D36-A180-75F74953DB20}" type="datetimeFigureOut">
              <a:rPr lang="en-US" smtClean="0"/>
              <a:t>10/10/2021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604C90-42FA-496E-B227-8E84EA0F68F9}" type="slidenum">
              <a:rPr lang="en-US" smtClean="0"/>
              <a:t>‹#›</a:t>
            </a:fld>
            <a:endParaRPr lang="en-US"/>
          </a:p>
        </p:txBody>
      </p:sp>
    </p:spTree>
    <p:extLst>
      <p:ext uri="{BB962C8B-B14F-4D97-AF65-F5344CB8AC3E}">
        <p14:creationId xmlns:p14="http://schemas.microsoft.com/office/powerpoint/2010/main" val="376993416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AB49D80-2F88-4D36-A180-75F74953DB20}" type="datetimeFigureOut">
              <a:rPr lang="en-US" smtClean="0"/>
              <a:t>10/10/2021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604C90-42FA-496E-B227-8E84EA0F68F9}" type="slidenum">
              <a:rPr lang="en-US" smtClean="0"/>
              <a:t>‹#›</a:t>
            </a:fld>
            <a:endParaRPr lang="en-US"/>
          </a:p>
        </p:txBody>
      </p:sp>
    </p:spTree>
    <p:extLst>
      <p:ext uri="{BB962C8B-B14F-4D97-AF65-F5344CB8AC3E}">
        <p14:creationId xmlns:p14="http://schemas.microsoft.com/office/powerpoint/2010/main" val="165305078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AB49D80-2F88-4D36-A180-75F74953DB20}" type="datetimeFigureOut">
              <a:rPr lang="en-US" smtClean="0"/>
              <a:t>10/10/2021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604C90-42FA-496E-B227-8E84EA0F68F9}" type="slidenum">
              <a:rPr lang="en-US" smtClean="0"/>
              <a:t>‹#›</a:t>
            </a:fld>
            <a:endParaRPr lang="en-US"/>
          </a:p>
        </p:txBody>
      </p:sp>
    </p:spTree>
    <p:extLst>
      <p:ext uri="{BB962C8B-B14F-4D97-AF65-F5344CB8AC3E}">
        <p14:creationId xmlns:p14="http://schemas.microsoft.com/office/powerpoint/2010/main" val="121792630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AB49D80-2F88-4D36-A180-75F74953DB20}" type="datetimeFigureOut">
              <a:rPr lang="en-US" smtClean="0"/>
              <a:t>10/10/2021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A604C90-42FA-496E-B227-8E84EA0F68F9}" type="slidenum">
              <a:rPr lang="en-US" smtClean="0"/>
              <a:t>‹#›</a:t>
            </a:fld>
            <a:endParaRPr lang="en-US"/>
          </a:p>
        </p:txBody>
      </p:sp>
    </p:spTree>
    <p:extLst>
      <p:ext uri="{BB962C8B-B14F-4D97-AF65-F5344CB8AC3E}">
        <p14:creationId xmlns:p14="http://schemas.microsoft.com/office/powerpoint/2010/main" val="45569374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AB49D80-2F88-4D36-A180-75F74953DB20}" type="datetimeFigureOut">
              <a:rPr lang="en-US" smtClean="0"/>
              <a:t>10/10/2021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A604C90-42FA-496E-B227-8E84EA0F68F9}" type="slidenum">
              <a:rPr lang="en-US" smtClean="0"/>
              <a:t>‹#›</a:t>
            </a:fld>
            <a:endParaRPr lang="en-US"/>
          </a:p>
        </p:txBody>
      </p:sp>
    </p:spTree>
    <p:extLst>
      <p:ext uri="{BB962C8B-B14F-4D97-AF65-F5344CB8AC3E}">
        <p14:creationId xmlns:p14="http://schemas.microsoft.com/office/powerpoint/2010/main" val="138313785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AB49D80-2F88-4D36-A180-75F74953DB20}" type="datetimeFigureOut">
              <a:rPr lang="en-US" smtClean="0"/>
              <a:t>10/10/2021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A604C90-42FA-496E-B227-8E84EA0F68F9}" type="slidenum">
              <a:rPr lang="en-US" smtClean="0"/>
              <a:t>‹#›</a:t>
            </a:fld>
            <a:endParaRPr lang="en-US"/>
          </a:p>
        </p:txBody>
      </p:sp>
    </p:spTree>
    <p:extLst>
      <p:ext uri="{BB962C8B-B14F-4D97-AF65-F5344CB8AC3E}">
        <p14:creationId xmlns:p14="http://schemas.microsoft.com/office/powerpoint/2010/main" val="231730191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AB49D80-2F88-4D36-A180-75F74953DB20}" type="datetimeFigureOut">
              <a:rPr lang="en-US" smtClean="0"/>
              <a:t>10/10/2021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A604C90-42FA-496E-B227-8E84EA0F68F9}" type="slidenum">
              <a:rPr lang="en-US" smtClean="0"/>
              <a:t>‹#›</a:t>
            </a:fld>
            <a:endParaRPr lang="en-US"/>
          </a:p>
        </p:txBody>
      </p:sp>
    </p:spTree>
    <p:extLst>
      <p:ext uri="{BB962C8B-B14F-4D97-AF65-F5344CB8AC3E}">
        <p14:creationId xmlns:p14="http://schemas.microsoft.com/office/powerpoint/2010/main" val="165657292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AB49D80-2F88-4D36-A180-75F74953DB20}" type="datetimeFigureOut">
              <a:rPr lang="en-US" smtClean="0"/>
              <a:t>10/10/2021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A604C90-42FA-496E-B227-8E84EA0F68F9}" type="slidenum">
              <a:rPr lang="en-US" smtClean="0"/>
              <a:t>‹#›</a:t>
            </a:fld>
            <a:endParaRPr lang="en-US"/>
          </a:p>
        </p:txBody>
      </p:sp>
    </p:spTree>
    <p:extLst>
      <p:ext uri="{BB962C8B-B14F-4D97-AF65-F5344CB8AC3E}">
        <p14:creationId xmlns:p14="http://schemas.microsoft.com/office/powerpoint/2010/main" val="98414435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AB49D80-2F88-4D36-A180-75F74953DB20}" type="datetimeFigureOut">
              <a:rPr lang="en-US" smtClean="0"/>
              <a:t>10/10/2021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A604C90-42FA-496E-B227-8E84EA0F68F9}" type="slidenum">
              <a:rPr lang="en-US" smtClean="0"/>
              <a:t>‹#›</a:t>
            </a:fld>
            <a:endParaRPr lang="en-US"/>
          </a:p>
        </p:txBody>
      </p:sp>
    </p:spTree>
    <p:extLst>
      <p:ext uri="{BB962C8B-B14F-4D97-AF65-F5344CB8AC3E}">
        <p14:creationId xmlns:p14="http://schemas.microsoft.com/office/powerpoint/2010/main" val="12686863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49D80-2F88-4D36-A180-75F74953DB20}" type="datetimeFigureOut">
              <a:rPr lang="en-US" smtClean="0"/>
              <a:t>10/10/2021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04C90-42FA-496E-B227-8E84EA0F68F9}" type="slidenum">
              <a:rPr lang="en-US" smtClean="0"/>
              <a:t>‹#›</a:t>
            </a:fld>
            <a:endParaRPr lang="en-US"/>
          </a:p>
        </p:txBody>
      </p:sp>
    </p:spTree>
    <p:extLst>
      <p:ext uri="{BB962C8B-B14F-4D97-AF65-F5344CB8AC3E}">
        <p14:creationId xmlns:p14="http://schemas.microsoft.com/office/powerpoint/2010/main" val="17972964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790178-84E1-4C30-947C-219519E53224}"/>
              </a:ext>
            </a:extLst>
          </p:cNvPr>
          <p:cNvSpPr/>
          <p:nvPr/>
        </p:nvSpPr>
        <p:spPr>
          <a:xfrm>
            <a:off x="1524018" y="2482702"/>
            <a:ext cx="8991564" cy="2923877"/>
          </a:xfrm>
          <a:prstGeom prst="rect">
            <a:avLst/>
          </a:prstGeom>
          <a:noFill/>
        </p:spPr>
        <p:txBody>
          <a:bodyPr wrap="none" lIns="91440" tIns="45720" rIns="91440" bIns="45720">
            <a:spAutoFit/>
          </a:bodyPr>
          <a:lstStyle/>
          <a:p>
            <a:pPr algn="ctr" rtl="1"/>
            <a:r>
              <a:rPr lang="ar-BH" sz="5400" dirty="0">
                <a:solidFill>
                  <a:srgbClr val="FF0000"/>
                </a:solidFill>
                <a:latin typeface="Sakkal Majalla" panose="02000000000000000000" pitchFamily="2" charset="-78"/>
                <a:cs typeface="Sakkal Majalla" panose="02000000000000000000" pitchFamily="2" charset="-78"/>
              </a:rPr>
              <a:t>رياضيات الصف الأول الإعدادي – الجزء الأول</a:t>
            </a:r>
          </a:p>
          <a:p>
            <a:pPr algn="ctr" rtl="1"/>
            <a:endParaRPr lang="ar-BH" sz="2800" dirty="0">
              <a:solidFill>
                <a:srgbClr val="0070C0"/>
              </a:solidFill>
              <a:latin typeface="Sakkal Majalla" panose="02000000000000000000" pitchFamily="2" charset="-78"/>
              <a:cs typeface="Sakkal Majalla" panose="02000000000000000000" pitchFamily="2" charset="-78"/>
            </a:endParaRPr>
          </a:p>
          <a:p>
            <a:pPr algn="ctr" rtl="1"/>
            <a:r>
              <a:rPr lang="ar-SA" sz="5400" dirty="0">
                <a:solidFill>
                  <a:srgbClr val="0070C0"/>
                </a:solidFill>
                <a:latin typeface="Sakkal Majalla" panose="02000000000000000000" pitchFamily="2" charset="-78"/>
                <a:cs typeface="Sakkal Majalla" panose="02000000000000000000" pitchFamily="2" charset="-78"/>
              </a:rPr>
              <a:t>(</a:t>
            </a:r>
            <a:r>
              <a:rPr lang="ar-BH" sz="5400" dirty="0">
                <a:solidFill>
                  <a:srgbClr val="0070C0"/>
                </a:solidFill>
                <a:latin typeface="Sakkal Majalla" panose="02000000000000000000" pitchFamily="2" charset="-78"/>
                <a:cs typeface="Sakkal Majalla" panose="02000000000000000000" pitchFamily="2" charset="-78"/>
              </a:rPr>
              <a:t>3</a:t>
            </a:r>
            <a:r>
              <a:rPr lang="ar-SA" sz="5400" dirty="0">
                <a:solidFill>
                  <a:srgbClr val="0070C0"/>
                </a:solidFill>
                <a:latin typeface="Sakkal Majalla" panose="02000000000000000000" pitchFamily="2" charset="-78"/>
                <a:cs typeface="Sakkal Majalla" panose="02000000000000000000" pitchFamily="2" charset="-78"/>
              </a:rPr>
              <a:t> – </a:t>
            </a:r>
            <a:r>
              <a:rPr lang="ar-BH" sz="5400" dirty="0">
                <a:solidFill>
                  <a:srgbClr val="0070C0"/>
                </a:solidFill>
                <a:latin typeface="Sakkal Majalla" panose="02000000000000000000" pitchFamily="2" charset="-78"/>
                <a:cs typeface="Sakkal Majalla" panose="02000000000000000000" pitchFamily="2" charset="-78"/>
              </a:rPr>
              <a:t>7</a:t>
            </a:r>
            <a:r>
              <a:rPr lang="ar-SA" sz="5400" dirty="0">
                <a:solidFill>
                  <a:srgbClr val="0070C0"/>
                </a:solidFill>
                <a:latin typeface="Sakkal Majalla" panose="02000000000000000000" pitchFamily="2" charset="-78"/>
                <a:cs typeface="Sakkal Majalla" panose="02000000000000000000" pitchFamily="2" charset="-78"/>
              </a:rPr>
              <a:t>): </a:t>
            </a:r>
            <a:r>
              <a:rPr lang="ar-BH" sz="5400" dirty="0">
                <a:solidFill>
                  <a:srgbClr val="0070C0"/>
                </a:solidFill>
                <a:latin typeface="Sakkal Majalla" panose="02000000000000000000" pitchFamily="2" charset="-78"/>
                <a:cs typeface="Sakkal Majalla" panose="02000000000000000000" pitchFamily="2" charset="-78"/>
              </a:rPr>
              <a:t>التمثيل البياني للدوال</a:t>
            </a:r>
          </a:p>
          <a:p>
            <a:pPr algn="ctr" rtl="1"/>
            <a:r>
              <a:rPr lang="ar-BH" sz="4800" cap="none" spc="0" dirty="0">
                <a:ln w="0">
                  <a:noFill/>
                </a:ln>
                <a:solidFill>
                  <a:srgbClr val="0070C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(صفحة 108 )</a:t>
            </a:r>
            <a:endParaRPr lang="en-US" sz="13800" cap="none" spc="0" dirty="0">
              <a:ln w="0">
                <a:noFill/>
              </a:ln>
              <a:solidFill>
                <a:srgbClr val="0070C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6" name="Picture 5"/>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sp>
        <p:nvSpPr>
          <p:cNvPr id="9" name="Rectangle 8"/>
          <p:cNvSpPr/>
          <p:nvPr/>
        </p:nvSpPr>
        <p:spPr>
          <a:xfrm>
            <a:off x="1105469" y="6074791"/>
            <a:ext cx="10317707" cy="757451"/>
          </a:xfrm>
          <a:prstGeom prst="rect">
            <a:avLst/>
          </a:prstGeom>
          <a:gradFill flip="none" rotWithShape="1">
            <a:gsLst>
              <a:gs pos="15000">
                <a:srgbClr val="F7F7F7"/>
              </a:gs>
              <a:gs pos="81000">
                <a:srgbClr val="F8F8F8"/>
              </a:gs>
              <a:gs pos="100000">
                <a:srgbClr val="EFEFEF"/>
              </a:gs>
              <a:gs pos="0">
                <a:srgbClr val="DBDBD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70166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a:xfrm>
            <a:off x="162232" y="6415542"/>
            <a:ext cx="4530901" cy="497657"/>
          </a:xfrm>
        </p:spPr>
        <p:txBody>
          <a:bodyPr wrap="square" anchor="ctr" anchorCtr="1">
            <a:normAutofit/>
          </a:bodyPr>
          <a:lstStyle/>
          <a:p>
            <a:r>
              <a:rPr lang="ar-BH" sz="2400" b="1" dirty="0">
                <a:solidFill>
                  <a:srgbClr val="C00000"/>
                </a:solidFill>
                <a:latin typeface="Sakkal Majalla" panose="02000000000000000000" pitchFamily="2" charset="-78"/>
                <a:cs typeface="Sakkal Majalla" panose="02000000000000000000" pitchFamily="2" charset="-78"/>
              </a:rPr>
              <a:t>التمثيل البياني للدوال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الصف</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الأول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الإعدادي</a:t>
            </a:r>
            <a:endParaRPr lang="en-US" sz="2400" b="1" dirty="0">
              <a:solidFill>
                <a:schemeClr val="tx1"/>
              </a:solidFill>
              <a:latin typeface="Sakkal Majalla" panose="02000000000000000000" pitchFamily="2" charset="-78"/>
              <a:cs typeface="Sakkal Majalla" panose="02000000000000000000" pitchFamily="2" charset="-78"/>
            </a:endParaRPr>
          </a:p>
        </p:txBody>
      </p:sp>
      <p:grpSp>
        <p:nvGrpSpPr>
          <p:cNvPr id="10" name="Group 9"/>
          <p:cNvGrpSpPr/>
          <p:nvPr/>
        </p:nvGrpSpPr>
        <p:grpSpPr>
          <a:xfrm>
            <a:off x="2961355" y="728383"/>
            <a:ext cx="7110299" cy="5322794"/>
            <a:chOff x="2961355" y="728383"/>
            <a:chExt cx="7110299" cy="5322794"/>
          </a:xfrm>
        </p:grpSpPr>
        <p:sp>
          <p:nvSpPr>
            <p:cNvPr id="11" name="Rectangle 10">
              <a:extLst>
                <a:ext uri="{FF2B5EF4-FFF2-40B4-BE49-F238E27FC236}">
                  <a16:creationId xmlns:a16="http://schemas.microsoft.com/office/drawing/2014/main" id="{72B73CA3-CC55-4015-9E0B-68CBCF792440}"/>
                </a:ext>
              </a:extLst>
            </p:cNvPr>
            <p:cNvSpPr/>
            <p:nvPr/>
          </p:nvSpPr>
          <p:spPr>
            <a:xfrm>
              <a:off x="3981699" y="2226137"/>
              <a:ext cx="4530289" cy="2123658"/>
            </a:xfrm>
            <a:prstGeom prst="rect">
              <a:avLst/>
            </a:prstGeom>
            <a:solidFill>
              <a:schemeClr val="bg1"/>
            </a:solidFill>
          </p:spPr>
          <p:txBody>
            <a:bodyPr wrap="square">
              <a:spAutoFit/>
            </a:bodyPr>
            <a:lstStyle/>
            <a:p>
              <a:pPr algn="r" rtl="1">
                <a:lnSpc>
                  <a:spcPct val="150000"/>
                </a:lnSpc>
              </a:pPr>
              <a:r>
                <a:rPr lang="ar-BH" sz="8800" b="1" dirty="0">
                  <a:solidFill>
                    <a:srgbClr val="FF0000"/>
                  </a:solidFill>
                  <a:latin typeface="Sakkal Majalla" panose="02000000000000000000" pitchFamily="2" charset="-78"/>
                  <a:cs typeface="Sakkal Majalla" panose="02000000000000000000" pitchFamily="2" charset="-78"/>
                </a:rPr>
                <a:t>انتهى الدرس</a:t>
              </a:r>
              <a:endParaRPr lang="en-US" sz="8800" b="1" dirty="0">
                <a:solidFill>
                  <a:srgbClr val="FF0000"/>
                </a:solidFill>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2">
              <a:clrChange>
                <a:clrFrom>
                  <a:srgbClr val="FFFFFF"/>
                </a:clrFrom>
                <a:clrTo>
                  <a:srgbClr val="FFFFFF">
                    <a:alpha val="0"/>
                  </a:srgbClr>
                </a:clrTo>
              </a:clrChange>
            </a:blip>
            <a:stretch>
              <a:fillRect/>
            </a:stretch>
          </p:blipFill>
          <p:spPr>
            <a:xfrm>
              <a:off x="2961355" y="728383"/>
              <a:ext cx="7110299" cy="5322794"/>
            </a:xfrm>
            <a:prstGeom prst="rect">
              <a:avLst/>
            </a:prstGeom>
          </p:spPr>
        </p:pic>
      </p:grpSp>
    </p:spTree>
    <p:extLst>
      <p:ext uri="{BB962C8B-B14F-4D97-AF65-F5344CB8AC3E}">
        <p14:creationId xmlns:p14="http://schemas.microsoft.com/office/powerpoint/2010/main" val="385811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5" name="Rectangle 4"/>
          <p:cNvSpPr/>
          <p:nvPr/>
        </p:nvSpPr>
        <p:spPr>
          <a:xfrm>
            <a:off x="1105469" y="6074791"/>
            <a:ext cx="10317707" cy="757451"/>
          </a:xfrm>
          <a:prstGeom prst="rect">
            <a:avLst/>
          </a:prstGeom>
          <a:gradFill flip="none" rotWithShape="1">
            <a:gsLst>
              <a:gs pos="15000">
                <a:srgbClr val="F7F7F7"/>
              </a:gs>
              <a:gs pos="81000">
                <a:srgbClr val="F8F8F8"/>
              </a:gs>
              <a:gs pos="100000">
                <a:srgbClr val="EFEFEF"/>
              </a:gs>
              <a:gs pos="0">
                <a:srgbClr val="DBDBD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3122CD4-7361-4CE1-92B2-D2918CA5CB83}"/>
              </a:ext>
            </a:extLst>
          </p:cNvPr>
          <p:cNvSpPr/>
          <p:nvPr/>
        </p:nvSpPr>
        <p:spPr>
          <a:xfrm>
            <a:off x="0" y="1533838"/>
            <a:ext cx="12192000" cy="813050"/>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BH"/>
          </a:p>
        </p:txBody>
      </p:sp>
      <p:sp>
        <p:nvSpPr>
          <p:cNvPr id="9" name="Rectangle 8">
            <a:extLst>
              <a:ext uri="{FF2B5EF4-FFF2-40B4-BE49-F238E27FC236}">
                <a16:creationId xmlns:a16="http://schemas.microsoft.com/office/drawing/2014/main" id="{C74B87AB-9FC1-4F31-8BAD-3ECD8C2960AB}"/>
              </a:ext>
            </a:extLst>
          </p:cNvPr>
          <p:cNvSpPr/>
          <p:nvPr/>
        </p:nvSpPr>
        <p:spPr>
          <a:xfrm>
            <a:off x="4693133" y="1555643"/>
            <a:ext cx="2505814" cy="76944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4400" b="1" dirty="0">
                <a:ln w="0">
                  <a:solidFill>
                    <a:srgbClr val="FF0000"/>
                  </a:solidFill>
                </a:ln>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أهداف الدرس</a:t>
            </a:r>
            <a:endParaRPr lang="en-US" sz="4400" b="1" dirty="0">
              <a:ln w="0">
                <a:solidFill>
                  <a:srgbClr val="FF0000"/>
                </a:solidFill>
              </a:ln>
              <a:solidFill>
                <a:srgbClr val="FF000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DCE9C65F-F095-4314-A070-4C92FF2C4025}"/>
              </a:ext>
            </a:extLst>
          </p:cNvPr>
          <p:cNvSpPr/>
          <p:nvPr/>
        </p:nvSpPr>
        <p:spPr>
          <a:xfrm>
            <a:off x="5626651" y="2800655"/>
            <a:ext cx="5939447" cy="707886"/>
          </a:xfrm>
          <a:prstGeom prst="rect">
            <a:avLst/>
          </a:prstGeom>
        </p:spPr>
        <p:txBody>
          <a:bodyPr wrap="none">
            <a:spAutoFit/>
          </a:bodyPr>
          <a:lstStyle/>
          <a:p>
            <a:pPr marL="1028700" lvl="1" indent="-571500" algn="r" rtl="1">
              <a:buFont typeface="Arial" panose="020B0604020202020204" pitchFamily="34" charset="0"/>
              <a:buChar char="•"/>
            </a:pPr>
            <a:r>
              <a:rPr lang="ar-BH" sz="4000" dirty="0">
                <a:latin typeface="Sakkal Majalla" panose="02000000000000000000" pitchFamily="2" charset="-78"/>
                <a:cs typeface="Sakkal Majalla" panose="02000000000000000000" pitchFamily="2" charset="-78"/>
              </a:rPr>
              <a:t>تمثيل البيانات لتوضيح العلاقات.</a:t>
            </a:r>
            <a:endParaRPr lang="en-US" sz="4000" dirty="0">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id="{DCE9C65F-F095-4314-A070-4C92FF2C4025}"/>
              </a:ext>
            </a:extLst>
          </p:cNvPr>
          <p:cNvSpPr/>
          <p:nvPr/>
        </p:nvSpPr>
        <p:spPr>
          <a:xfrm>
            <a:off x="5174605" y="3508541"/>
            <a:ext cx="6391493" cy="707886"/>
          </a:xfrm>
          <a:prstGeom prst="rect">
            <a:avLst/>
          </a:prstGeom>
        </p:spPr>
        <p:txBody>
          <a:bodyPr wrap="none">
            <a:spAutoFit/>
          </a:bodyPr>
          <a:lstStyle/>
          <a:p>
            <a:pPr marL="1028700" lvl="1" indent="-571500" algn="r" rtl="1">
              <a:buFont typeface="Arial" panose="020B0604020202020204" pitchFamily="34" charset="0"/>
              <a:buChar char="•"/>
            </a:pPr>
            <a:r>
              <a:rPr lang="ar-BH" sz="4000" dirty="0">
                <a:latin typeface="Sakkal Majalla" panose="02000000000000000000" pitchFamily="2" charset="-78"/>
                <a:cs typeface="Sakkal Majalla" panose="02000000000000000000" pitchFamily="2" charset="-78"/>
              </a:rPr>
              <a:t>تمثيل حلول المعادلات الخطية بيانيًا.</a:t>
            </a:r>
            <a:endParaRPr lang="en-US" sz="4000" dirty="0">
              <a:latin typeface="Sakkal Majalla" panose="02000000000000000000" pitchFamily="2" charset="-78"/>
              <a:cs typeface="Sakkal Majalla" panose="02000000000000000000" pitchFamily="2" charset="-78"/>
            </a:endParaRPr>
          </a:p>
        </p:txBody>
      </p:sp>
      <p:sp>
        <p:nvSpPr>
          <p:cNvPr id="12" name="Footer Placeholder 1"/>
          <p:cNvSpPr>
            <a:spLocks noGrp="1"/>
          </p:cNvSpPr>
          <p:nvPr>
            <p:ph type="ftr" sz="quarter" idx="11"/>
          </p:nvPr>
        </p:nvSpPr>
        <p:spPr>
          <a:xfrm>
            <a:off x="162232" y="6400794"/>
            <a:ext cx="4530901" cy="497657"/>
          </a:xfrm>
        </p:spPr>
        <p:txBody>
          <a:bodyPr wrap="square" anchor="ctr" anchorCtr="1">
            <a:normAutofit/>
          </a:bodyPr>
          <a:lstStyle/>
          <a:p>
            <a:r>
              <a:rPr lang="ar-BH" sz="2400" b="1" dirty="0">
                <a:solidFill>
                  <a:srgbClr val="C00000"/>
                </a:solidFill>
                <a:latin typeface="Sakkal Majalla" panose="02000000000000000000" pitchFamily="2" charset="-78"/>
                <a:cs typeface="Sakkal Majalla" panose="02000000000000000000" pitchFamily="2" charset="-78"/>
              </a:rPr>
              <a:t>التمثيل البياني للدوال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الصف</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الأول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الإعدادي</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1653481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925">
            <a:extLst>
              <a:ext uri="{FF2B5EF4-FFF2-40B4-BE49-F238E27FC236}">
                <a16:creationId xmlns:a16="http://schemas.microsoft.com/office/drawing/2014/main" id="{1789ABFD-8AB7-4CB6-971B-747148288604}"/>
              </a:ext>
            </a:extLst>
          </p:cNvPr>
          <p:cNvSpPr txBox="1">
            <a:spLocks noChangeArrowheads="1"/>
          </p:cNvSpPr>
          <p:nvPr/>
        </p:nvSpPr>
        <p:spPr bwMode="auto">
          <a:xfrm>
            <a:off x="825456" y="1198478"/>
            <a:ext cx="10452089" cy="4178104"/>
          </a:xfrm>
          <a:prstGeom prst="roundRect">
            <a:avLst>
              <a:gd name="adj" fmla="val 13946"/>
            </a:avLst>
          </a:prstGeom>
          <a:noFill/>
          <a:ln w="19050">
            <a:solidFill>
              <a:schemeClr val="accent4">
                <a:lumMod val="75000"/>
              </a:schemeClr>
            </a:solidFill>
            <a:miter lim="800000"/>
            <a:headEnd/>
            <a:tailEnd/>
          </a:ln>
        </p:spPr>
        <p:txBody>
          <a:bodyPr rot="0" vert="horz" wrap="square" lIns="0" tIns="0" rIns="0" bIns="0" anchor="t" anchorCtr="0" upright="1">
            <a:noAutofit/>
          </a:bodyPr>
          <a:lstStyle/>
          <a:p>
            <a:pPr marL="0" marR="0" algn="ctr" rtl="1">
              <a:spcBef>
                <a:spcPts val="0"/>
              </a:spcBef>
              <a:spcAft>
                <a:spcPts val="0"/>
              </a:spcAft>
            </a:pPr>
            <a:r>
              <a:rPr lang="ar-BH" sz="1100" b="1">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6" name="Text Box 61">
            <a:extLst>
              <a:ext uri="{FF2B5EF4-FFF2-40B4-BE49-F238E27FC236}">
                <a16:creationId xmlns:a16="http://schemas.microsoft.com/office/drawing/2014/main" id="{5BB463F0-FAD3-443A-A67C-166F942D1369}"/>
              </a:ext>
            </a:extLst>
          </p:cNvPr>
          <p:cNvSpPr txBox="1"/>
          <p:nvPr/>
        </p:nvSpPr>
        <p:spPr>
          <a:xfrm>
            <a:off x="1542909" y="2345401"/>
            <a:ext cx="9443996" cy="26384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endParaRPr lang="ar-BH" sz="3600" b="1" dirty="0">
              <a:solidFill>
                <a:srgbClr val="C00000"/>
              </a:solidFill>
              <a:latin typeface="Sakkal Majalla" panose="02000000000000000000" pitchFamily="2" charset="-78"/>
              <a:cs typeface="Sakkal Majalla" panose="02000000000000000000" pitchFamily="2" charset="-78"/>
            </a:endParaRPr>
          </a:p>
          <a:p>
            <a:pPr algn="r" rtl="1"/>
            <a:r>
              <a:rPr lang="ar-BH" sz="3600" b="1" dirty="0">
                <a:solidFill>
                  <a:srgbClr val="C00000"/>
                </a:solidFill>
                <a:latin typeface="Sakkal Majalla" panose="02000000000000000000" pitchFamily="2" charset="-78"/>
                <a:cs typeface="Sakkal Majalla" panose="02000000000000000000" pitchFamily="2" charset="-78"/>
              </a:rPr>
              <a:t>الدالة: </a:t>
            </a:r>
            <a:r>
              <a:rPr lang="ar-BH" sz="3600" b="1" dirty="0">
                <a:latin typeface="Sakkal Majalla" panose="02000000000000000000" pitchFamily="2" charset="-78"/>
                <a:cs typeface="Sakkal Majalla" panose="02000000000000000000" pitchFamily="2" charset="-78"/>
              </a:rPr>
              <a:t>علاقة فيها كل عنصر  من المدخلات يرتبط بعنصر واحد فقط من المخرجات بحسب القاعدة المحددة.</a:t>
            </a:r>
          </a:p>
          <a:p>
            <a:pPr algn="r" rtl="1"/>
            <a:endParaRPr lang="ar-BH" sz="3600" b="1" dirty="0">
              <a:latin typeface="Sakkal Majalla" panose="02000000000000000000" pitchFamily="2" charset="-78"/>
              <a:cs typeface="Sakkal Majalla" panose="02000000000000000000" pitchFamily="2" charset="-78"/>
            </a:endParaRPr>
          </a:p>
          <a:p>
            <a:pPr algn="r" rtl="1"/>
            <a:endParaRPr lang="ar-BH" sz="3600" b="1" dirty="0">
              <a:latin typeface="Sakkal Majalla" panose="02000000000000000000" pitchFamily="2" charset="-78"/>
              <a:cs typeface="Sakkal Majalla" panose="02000000000000000000" pitchFamily="2" charset="-78"/>
            </a:endParaRPr>
          </a:p>
          <a:p>
            <a:pPr algn="r" rtl="1"/>
            <a:endParaRPr lang="ar-BH" sz="3600" b="1" dirty="0">
              <a:latin typeface="Sakkal Majalla" panose="02000000000000000000" pitchFamily="2" charset="-78"/>
              <a:cs typeface="Sakkal Majalla" panose="02000000000000000000" pitchFamily="2" charset="-78"/>
            </a:endParaRPr>
          </a:p>
          <a:p>
            <a:pPr algn="r" rtl="1"/>
            <a:endParaRPr lang="ar-BH" sz="3200" b="1" dirty="0">
              <a:solidFill>
                <a:srgbClr val="C00000"/>
              </a:solidFill>
              <a:latin typeface="Sakkal Majalla" panose="02000000000000000000" pitchFamily="2" charset="-78"/>
              <a:cs typeface="Sakkal Majalla" panose="02000000000000000000" pitchFamily="2" charset="-78"/>
            </a:endParaRPr>
          </a:p>
          <a:p>
            <a:pPr algn="r" rtl="1"/>
            <a:endParaRPr lang="ar-BH" sz="3200" b="1" dirty="0">
              <a:latin typeface="Sakkal Majalla" panose="02000000000000000000" pitchFamily="2" charset="-78"/>
              <a:cs typeface="Sakkal Majalla" panose="02000000000000000000" pitchFamily="2" charset="-78"/>
            </a:endParaRPr>
          </a:p>
          <a:p>
            <a:pPr algn="r" rtl="1"/>
            <a:endParaRPr lang="ar-BH" sz="3200" b="1" dirty="0">
              <a:latin typeface="Sakkal Majalla" panose="02000000000000000000" pitchFamily="2" charset="-78"/>
              <a:cs typeface="Sakkal Majalla" panose="02000000000000000000" pitchFamily="2" charset="-78"/>
            </a:endParaRPr>
          </a:p>
          <a:p>
            <a:pPr algn="r" rtl="1"/>
            <a:endParaRPr lang="ar-BH" sz="3200" b="1" dirty="0">
              <a:latin typeface="Sakkal Majalla" panose="02000000000000000000" pitchFamily="2" charset="-78"/>
              <a:cs typeface="Sakkal Majalla" panose="02000000000000000000" pitchFamily="2" charset="-78"/>
            </a:endParaRPr>
          </a:p>
          <a:p>
            <a:pPr algn="r" rtl="1"/>
            <a:endParaRPr lang="ar-BH" sz="3200" dirty="0">
              <a:latin typeface="Sakkal Majalla" panose="02000000000000000000" pitchFamily="2" charset="-78"/>
              <a:cs typeface="Sakkal Majalla" panose="02000000000000000000" pitchFamily="2" charset="-78"/>
            </a:endParaRPr>
          </a:p>
        </p:txBody>
      </p:sp>
      <p:sp>
        <p:nvSpPr>
          <p:cNvPr id="23" name="Freeform: Shape 22">
            <a:extLst>
              <a:ext uri="{FF2B5EF4-FFF2-40B4-BE49-F238E27FC236}">
                <a16:creationId xmlns:a16="http://schemas.microsoft.com/office/drawing/2014/main" id="{7C929907-6473-4A5A-B334-BAD7C2A01672}"/>
              </a:ext>
            </a:extLst>
          </p:cNvPr>
          <p:cNvSpPr/>
          <p:nvPr/>
        </p:nvSpPr>
        <p:spPr>
          <a:xfrm>
            <a:off x="958645" y="1172756"/>
            <a:ext cx="10318899" cy="779956"/>
          </a:xfrm>
          <a:custGeom>
            <a:avLst/>
            <a:gdLst>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79068"/>
              <a:gd name="connsiteY0" fmla="*/ 264278 h 264278"/>
              <a:gd name="connsiteX1" fmla="*/ 1279068 w 1279068"/>
              <a:gd name="connsiteY1" fmla="*/ 264278 h 264278"/>
              <a:gd name="connsiteX2" fmla="*/ 1126318 w 1279068"/>
              <a:gd name="connsiteY2" fmla="*/ 0 h 264278"/>
              <a:gd name="connsiteX3" fmla="*/ 106208 w 1279068"/>
              <a:gd name="connsiteY3" fmla="*/ 0 h 264278"/>
              <a:gd name="connsiteX4" fmla="*/ 0 w 1279068"/>
              <a:gd name="connsiteY4" fmla="*/ 55403 h 264278"/>
              <a:gd name="connsiteX5" fmla="*/ 233061 w 1279068"/>
              <a:gd name="connsiteY5" fmla="*/ 264278 h 264278"/>
              <a:gd name="connsiteX0" fmla="*/ 233061 w 1279383"/>
              <a:gd name="connsiteY0" fmla="*/ 264278 h 264278"/>
              <a:gd name="connsiteX1" fmla="*/ 1279068 w 1279383"/>
              <a:gd name="connsiteY1" fmla="*/ 264278 h 264278"/>
              <a:gd name="connsiteX2" fmla="*/ 1126318 w 1279383"/>
              <a:gd name="connsiteY2" fmla="*/ 0 h 264278"/>
              <a:gd name="connsiteX3" fmla="*/ 106208 w 1279383"/>
              <a:gd name="connsiteY3" fmla="*/ 0 h 264278"/>
              <a:gd name="connsiteX4" fmla="*/ 0 w 1279383"/>
              <a:gd name="connsiteY4" fmla="*/ 55403 h 264278"/>
              <a:gd name="connsiteX5" fmla="*/ 233061 w 1279383"/>
              <a:gd name="connsiteY5" fmla="*/ 264278 h 264278"/>
              <a:gd name="connsiteX0" fmla="*/ 233061 w 1279314"/>
              <a:gd name="connsiteY0" fmla="*/ 264278 h 264278"/>
              <a:gd name="connsiteX1" fmla="*/ 1279068 w 1279314"/>
              <a:gd name="connsiteY1" fmla="*/ 264278 h 264278"/>
              <a:gd name="connsiteX2" fmla="*/ 1126318 w 1279314"/>
              <a:gd name="connsiteY2" fmla="*/ 0 h 264278"/>
              <a:gd name="connsiteX3" fmla="*/ 106208 w 1279314"/>
              <a:gd name="connsiteY3" fmla="*/ 0 h 264278"/>
              <a:gd name="connsiteX4" fmla="*/ 0 w 1279314"/>
              <a:gd name="connsiteY4" fmla="*/ 55403 h 264278"/>
              <a:gd name="connsiteX5" fmla="*/ 233061 w 1279314"/>
              <a:gd name="connsiteY5" fmla="*/ 264278 h 264278"/>
              <a:gd name="connsiteX0" fmla="*/ 233061 w 1282467"/>
              <a:gd name="connsiteY0" fmla="*/ 264278 h 264278"/>
              <a:gd name="connsiteX1" fmla="*/ 1279068 w 1282467"/>
              <a:gd name="connsiteY1" fmla="*/ 264278 h 264278"/>
              <a:gd name="connsiteX2" fmla="*/ 1126318 w 1282467"/>
              <a:gd name="connsiteY2" fmla="*/ 0 h 264278"/>
              <a:gd name="connsiteX3" fmla="*/ 106208 w 1282467"/>
              <a:gd name="connsiteY3" fmla="*/ 0 h 264278"/>
              <a:gd name="connsiteX4" fmla="*/ 0 w 1282467"/>
              <a:gd name="connsiteY4" fmla="*/ 55403 h 264278"/>
              <a:gd name="connsiteX5" fmla="*/ 233061 w 1282467"/>
              <a:gd name="connsiteY5" fmla="*/ 264278 h 264278"/>
              <a:gd name="connsiteX0" fmla="*/ 243828 w 1293234"/>
              <a:gd name="connsiteY0" fmla="*/ 264278 h 264278"/>
              <a:gd name="connsiteX1" fmla="*/ 1289835 w 1293234"/>
              <a:gd name="connsiteY1" fmla="*/ 264278 h 264278"/>
              <a:gd name="connsiteX2" fmla="*/ 1137085 w 1293234"/>
              <a:gd name="connsiteY2" fmla="*/ 0 h 264278"/>
              <a:gd name="connsiteX3" fmla="*/ 116975 w 1293234"/>
              <a:gd name="connsiteY3" fmla="*/ 0 h 264278"/>
              <a:gd name="connsiteX4" fmla="*/ 46754 w 1293234"/>
              <a:gd name="connsiteY4" fmla="*/ 25823 h 264278"/>
              <a:gd name="connsiteX5" fmla="*/ 10767 w 1293234"/>
              <a:gd name="connsiteY5" fmla="*/ 55403 h 264278"/>
              <a:gd name="connsiteX6" fmla="*/ 243828 w 1293234"/>
              <a:gd name="connsiteY6" fmla="*/ 264278 h 264278"/>
              <a:gd name="connsiteX0" fmla="*/ 694445 w 1743851"/>
              <a:gd name="connsiteY0" fmla="*/ 264278 h 264278"/>
              <a:gd name="connsiteX1" fmla="*/ 1740452 w 1743851"/>
              <a:gd name="connsiteY1" fmla="*/ 264278 h 264278"/>
              <a:gd name="connsiteX2" fmla="*/ 1587702 w 1743851"/>
              <a:gd name="connsiteY2" fmla="*/ 0 h 264278"/>
              <a:gd name="connsiteX3" fmla="*/ 567592 w 1743851"/>
              <a:gd name="connsiteY3" fmla="*/ 0 h 264278"/>
              <a:gd name="connsiteX4" fmla="*/ 513 w 1743851"/>
              <a:gd name="connsiteY4" fmla="*/ 22135 h 264278"/>
              <a:gd name="connsiteX5" fmla="*/ 461384 w 1743851"/>
              <a:gd name="connsiteY5" fmla="*/ 55403 h 264278"/>
              <a:gd name="connsiteX6" fmla="*/ 694445 w 1743851"/>
              <a:gd name="connsiteY6" fmla="*/ 264278 h 264278"/>
              <a:gd name="connsiteX0" fmla="*/ 694445 w 1743851"/>
              <a:gd name="connsiteY0" fmla="*/ 264278 h 264278"/>
              <a:gd name="connsiteX1" fmla="*/ 1740452 w 1743851"/>
              <a:gd name="connsiteY1" fmla="*/ 264278 h 264278"/>
              <a:gd name="connsiteX2" fmla="*/ 1587702 w 1743851"/>
              <a:gd name="connsiteY2" fmla="*/ 0 h 264278"/>
              <a:gd name="connsiteX3" fmla="*/ 567592 w 1743851"/>
              <a:gd name="connsiteY3" fmla="*/ 0 h 264278"/>
              <a:gd name="connsiteX4" fmla="*/ 513 w 1743851"/>
              <a:gd name="connsiteY4" fmla="*/ 8303 h 264278"/>
              <a:gd name="connsiteX5" fmla="*/ 461384 w 1743851"/>
              <a:gd name="connsiteY5" fmla="*/ 55403 h 264278"/>
              <a:gd name="connsiteX6" fmla="*/ 694445 w 1743851"/>
              <a:gd name="connsiteY6" fmla="*/ 264278 h 264278"/>
              <a:gd name="connsiteX0" fmla="*/ 797867 w 1847273"/>
              <a:gd name="connsiteY0" fmla="*/ 264278 h 264278"/>
              <a:gd name="connsiteX1" fmla="*/ 1843874 w 1847273"/>
              <a:gd name="connsiteY1" fmla="*/ 264278 h 264278"/>
              <a:gd name="connsiteX2" fmla="*/ 1691124 w 1847273"/>
              <a:gd name="connsiteY2" fmla="*/ 0 h 264278"/>
              <a:gd name="connsiteX3" fmla="*/ 671014 w 1847273"/>
              <a:gd name="connsiteY3" fmla="*/ 0 h 264278"/>
              <a:gd name="connsiteX4" fmla="*/ 103935 w 1847273"/>
              <a:gd name="connsiteY4" fmla="*/ 8303 h 264278"/>
              <a:gd name="connsiteX5" fmla="*/ 5946 w 1847273"/>
              <a:gd name="connsiteY5" fmla="*/ 79651 h 264278"/>
              <a:gd name="connsiteX6" fmla="*/ 797867 w 1847273"/>
              <a:gd name="connsiteY6" fmla="*/ 264278 h 264278"/>
              <a:gd name="connsiteX0" fmla="*/ 805558 w 1854964"/>
              <a:gd name="connsiteY0" fmla="*/ 264278 h 264278"/>
              <a:gd name="connsiteX1" fmla="*/ 1851565 w 1854964"/>
              <a:gd name="connsiteY1" fmla="*/ 264278 h 264278"/>
              <a:gd name="connsiteX2" fmla="*/ 1698815 w 1854964"/>
              <a:gd name="connsiteY2" fmla="*/ 0 h 264278"/>
              <a:gd name="connsiteX3" fmla="*/ 678705 w 1854964"/>
              <a:gd name="connsiteY3" fmla="*/ 0 h 264278"/>
              <a:gd name="connsiteX4" fmla="*/ 111626 w 1854964"/>
              <a:gd name="connsiteY4" fmla="*/ 8303 h 264278"/>
              <a:gd name="connsiteX5" fmla="*/ 13637 w 1854964"/>
              <a:gd name="connsiteY5" fmla="*/ 79651 h 264278"/>
              <a:gd name="connsiteX6" fmla="*/ 451400 w 1854964"/>
              <a:gd name="connsiteY6" fmla="*/ 160886 h 264278"/>
              <a:gd name="connsiteX7" fmla="*/ 805558 w 1854964"/>
              <a:gd name="connsiteY7" fmla="*/ 264278 h 264278"/>
              <a:gd name="connsiteX0" fmla="*/ 805558 w 1854964"/>
              <a:gd name="connsiteY0" fmla="*/ 264278 h 264278"/>
              <a:gd name="connsiteX1" fmla="*/ 1851565 w 1854964"/>
              <a:gd name="connsiteY1" fmla="*/ 264278 h 264278"/>
              <a:gd name="connsiteX2" fmla="*/ 1698815 w 1854964"/>
              <a:gd name="connsiteY2" fmla="*/ 0 h 264278"/>
              <a:gd name="connsiteX3" fmla="*/ 678705 w 1854964"/>
              <a:gd name="connsiteY3" fmla="*/ 0 h 264278"/>
              <a:gd name="connsiteX4" fmla="*/ 111626 w 1854964"/>
              <a:gd name="connsiteY4" fmla="*/ 8303 h 264278"/>
              <a:gd name="connsiteX5" fmla="*/ 13637 w 1854964"/>
              <a:gd name="connsiteY5" fmla="*/ 79651 h 264278"/>
              <a:gd name="connsiteX6" fmla="*/ 450053 w 1854964"/>
              <a:gd name="connsiteY6" fmla="*/ 93531 h 264278"/>
              <a:gd name="connsiteX7" fmla="*/ 805558 w 1854964"/>
              <a:gd name="connsiteY7" fmla="*/ 264278 h 264278"/>
              <a:gd name="connsiteX0" fmla="*/ 794024 w 1843430"/>
              <a:gd name="connsiteY0" fmla="*/ 264278 h 264278"/>
              <a:gd name="connsiteX1" fmla="*/ 1840031 w 1843430"/>
              <a:gd name="connsiteY1" fmla="*/ 264278 h 264278"/>
              <a:gd name="connsiteX2" fmla="*/ 1687281 w 1843430"/>
              <a:gd name="connsiteY2" fmla="*/ 0 h 264278"/>
              <a:gd name="connsiteX3" fmla="*/ 667171 w 1843430"/>
              <a:gd name="connsiteY3" fmla="*/ 0 h 264278"/>
              <a:gd name="connsiteX4" fmla="*/ 100092 w 1843430"/>
              <a:gd name="connsiteY4" fmla="*/ 8303 h 264278"/>
              <a:gd name="connsiteX5" fmla="*/ 2103 w 1843430"/>
              <a:gd name="connsiteY5" fmla="*/ 79651 h 264278"/>
              <a:gd name="connsiteX6" fmla="*/ 438519 w 1843430"/>
              <a:gd name="connsiteY6" fmla="*/ 93531 h 264278"/>
              <a:gd name="connsiteX7" fmla="*/ 794024 w 1843430"/>
              <a:gd name="connsiteY7" fmla="*/ 264278 h 264278"/>
              <a:gd name="connsiteX0" fmla="*/ 791921 w 1841327"/>
              <a:gd name="connsiteY0" fmla="*/ 264278 h 264278"/>
              <a:gd name="connsiteX1" fmla="*/ 1837928 w 1841327"/>
              <a:gd name="connsiteY1" fmla="*/ 264278 h 264278"/>
              <a:gd name="connsiteX2" fmla="*/ 1685178 w 1841327"/>
              <a:gd name="connsiteY2" fmla="*/ 0 h 264278"/>
              <a:gd name="connsiteX3" fmla="*/ 665068 w 1841327"/>
              <a:gd name="connsiteY3" fmla="*/ 0 h 264278"/>
              <a:gd name="connsiteX4" fmla="*/ 97989 w 1841327"/>
              <a:gd name="connsiteY4" fmla="*/ 8303 h 264278"/>
              <a:gd name="connsiteX5" fmla="*/ 0 w 1841327"/>
              <a:gd name="connsiteY5" fmla="*/ 79651 h 264278"/>
              <a:gd name="connsiteX6" fmla="*/ 436416 w 1841327"/>
              <a:gd name="connsiteY6" fmla="*/ 93531 h 264278"/>
              <a:gd name="connsiteX7" fmla="*/ 791921 w 1841327"/>
              <a:gd name="connsiteY7" fmla="*/ 264278 h 264278"/>
              <a:gd name="connsiteX0" fmla="*/ 791921 w 1841327"/>
              <a:gd name="connsiteY0" fmla="*/ 264278 h 264278"/>
              <a:gd name="connsiteX1" fmla="*/ 1837928 w 1841327"/>
              <a:gd name="connsiteY1" fmla="*/ 264278 h 264278"/>
              <a:gd name="connsiteX2" fmla="*/ 1685178 w 1841327"/>
              <a:gd name="connsiteY2" fmla="*/ 0 h 264278"/>
              <a:gd name="connsiteX3" fmla="*/ 665068 w 1841327"/>
              <a:gd name="connsiteY3" fmla="*/ 0 h 264278"/>
              <a:gd name="connsiteX4" fmla="*/ 97989 w 1841327"/>
              <a:gd name="connsiteY4" fmla="*/ 8303 h 264278"/>
              <a:gd name="connsiteX5" fmla="*/ 0 w 1841327"/>
              <a:gd name="connsiteY5" fmla="*/ 79651 h 264278"/>
              <a:gd name="connsiteX6" fmla="*/ 436416 w 1841327"/>
              <a:gd name="connsiteY6" fmla="*/ 93531 h 264278"/>
              <a:gd name="connsiteX7" fmla="*/ 791921 w 1841327"/>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04722 w 1848060"/>
              <a:gd name="connsiteY4" fmla="*/ 8303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04722 w 1848060"/>
              <a:gd name="connsiteY4" fmla="*/ 8303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04722 w 1848060"/>
              <a:gd name="connsiteY4" fmla="*/ 8303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23575 w 1848060"/>
              <a:gd name="connsiteY4" fmla="*/ 6956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5268 h 265268"/>
              <a:gd name="connsiteX1" fmla="*/ 1844661 w 1848060"/>
              <a:gd name="connsiteY1" fmla="*/ 265268 h 265268"/>
              <a:gd name="connsiteX2" fmla="*/ 1691911 w 1848060"/>
              <a:gd name="connsiteY2" fmla="*/ 990 h 265268"/>
              <a:gd name="connsiteX3" fmla="*/ 671801 w 1848060"/>
              <a:gd name="connsiteY3" fmla="*/ 990 h 265268"/>
              <a:gd name="connsiteX4" fmla="*/ 139735 w 1848060"/>
              <a:gd name="connsiteY4" fmla="*/ 3905 h 265268"/>
              <a:gd name="connsiteX5" fmla="*/ 0 w 1848060"/>
              <a:gd name="connsiteY5" fmla="*/ 80641 h 265268"/>
              <a:gd name="connsiteX6" fmla="*/ 443149 w 1848060"/>
              <a:gd name="connsiteY6" fmla="*/ 94521 h 265268"/>
              <a:gd name="connsiteX7" fmla="*/ 798654 w 1848060"/>
              <a:gd name="connsiteY7" fmla="*/ 265268 h 265268"/>
              <a:gd name="connsiteX0" fmla="*/ 798654 w 1848060"/>
              <a:gd name="connsiteY0" fmla="*/ 265268 h 265268"/>
              <a:gd name="connsiteX1" fmla="*/ 1844661 w 1848060"/>
              <a:gd name="connsiteY1" fmla="*/ 265268 h 265268"/>
              <a:gd name="connsiteX2" fmla="*/ 1691911 w 1848060"/>
              <a:gd name="connsiteY2" fmla="*/ 990 h 265268"/>
              <a:gd name="connsiteX3" fmla="*/ 671801 w 1848060"/>
              <a:gd name="connsiteY3" fmla="*/ 990 h 265268"/>
              <a:gd name="connsiteX4" fmla="*/ 139735 w 1848060"/>
              <a:gd name="connsiteY4" fmla="*/ 3905 h 265268"/>
              <a:gd name="connsiteX5" fmla="*/ 0 w 1848060"/>
              <a:gd name="connsiteY5" fmla="*/ 80641 h 265268"/>
              <a:gd name="connsiteX6" fmla="*/ 443149 w 1848060"/>
              <a:gd name="connsiteY6" fmla="*/ 94521 h 265268"/>
              <a:gd name="connsiteX7" fmla="*/ 798654 w 1848060"/>
              <a:gd name="connsiteY7" fmla="*/ 265268 h 26526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39735 w 1848060"/>
              <a:gd name="connsiteY4" fmla="*/ 2915 h 264278"/>
              <a:gd name="connsiteX5" fmla="*/ 0 w 1848060"/>
              <a:gd name="connsiteY5" fmla="*/ 79651 h 264278"/>
              <a:gd name="connsiteX6" fmla="*/ 443149 w 1848060"/>
              <a:gd name="connsiteY6" fmla="*/ 93531 h 264278"/>
              <a:gd name="connsiteX7" fmla="*/ 798654 w 1848060"/>
              <a:gd name="connsiteY7" fmla="*/ 264278 h 2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060" h="264278">
                <a:moveTo>
                  <a:pt x="798654" y="264278"/>
                </a:moveTo>
                <a:lnTo>
                  <a:pt x="1844661" y="264278"/>
                </a:lnTo>
                <a:cubicBezTo>
                  <a:pt x="1861759" y="91411"/>
                  <a:pt x="1814889" y="28399"/>
                  <a:pt x="1691911" y="0"/>
                </a:cubicBezTo>
                <a:lnTo>
                  <a:pt x="671801" y="0"/>
                </a:lnTo>
                <a:cubicBezTo>
                  <a:pt x="490079" y="4304"/>
                  <a:pt x="164169" y="-2278"/>
                  <a:pt x="139735" y="2915"/>
                </a:cubicBezTo>
                <a:cubicBezTo>
                  <a:pt x="99142" y="10802"/>
                  <a:pt x="26864" y="38055"/>
                  <a:pt x="0" y="79651"/>
                </a:cubicBezTo>
                <a:cubicBezTo>
                  <a:pt x="59323" y="80834"/>
                  <a:pt x="311162" y="62760"/>
                  <a:pt x="443149" y="93531"/>
                </a:cubicBezTo>
                <a:cubicBezTo>
                  <a:pt x="575136" y="124302"/>
                  <a:pt x="565293" y="247046"/>
                  <a:pt x="798654" y="264278"/>
                </a:cubicBezTo>
                <a:close/>
              </a:path>
            </a:pathLst>
          </a:custGeom>
          <a:solidFill>
            <a:schemeClr val="accent5"/>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Text Box 3929">
            <a:extLst>
              <a:ext uri="{FF2B5EF4-FFF2-40B4-BE49-F238E27FC236}">
                <a16:creationId xmlns:a16="http://schemas.microsoft.com/office/drawing/2014/main" id="{4229B293-034A-4756-8F1C-EFDCA59C1BA0}"/>
              </a:ext>
            </a:extLst>
          </p:cNvPr>
          <p:cNvSpPr txBox="1">
            <a:spLocks noChangeArrowheads="1"/>
          </p:cNvSpPr>
          <p:nvPr/>
        </p:nvSpPr>
        <p:spPr bwMode="auto">
          <a:xfrm>
            <a:off x="3876082" y="1329063"/>
            <a:ext cx="6581866" cy="62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r" rtl="1">
              <a:spcBef>
                <a:spcPts val="0"/>
              </a:spcBef>
              <a:spcAft>
                <a:spcPts val="0"/>
              </a:spcAft>
            </a:pPr>
            <a:r>
              <a:rPr lang="ar-BH" sz="4400" dirty="0">
                <a:solidFill>
                  <a:schemeClr val="bg1"/>
                </a:solidFill>
                <a:latin typeface="Sakkal Majalla" panose="02000000000000000000" pitchFamily="2" charset="-78"/>
                <a:cs typeface="Sakkal Majalla" panose="02000000000000000000" pitchFamily="2" charset="-78"/>
              </a:rPr>
              <a:t>تذكر أن:</a:t>
            </a:r>
            <a:endParaRPr lang="en-US" sz="4400" dirty="0">
              <a:solidFill>
                <a:schemeClr val="bg1"/>
              </a:solidFill>
              <a:latin typeface="Sakkal Majalla" panose="02000000000000000000" pitchFamily="2" charset="-78"/>
              <a:cs typeface="Sakkal Majalla" panose="02000000000000000000" pitchFamily="2" charset="-78"/>
            </a:endParaRPr>
          </a:p>
        </p:txBody>
      </p:sp>
      <p:sp>
        <p:nvSpPr>
          <p:cNvPr id="6" name="Footer Placeholder 1"/>
          <p:cNvSpPr>
            <a:spLocks noGrp="1"/>
          </p:cNvSpPr>
          <p:nvPr>
            <p:ph type="ftr" sz="quarter" idx="11"/>
          </p:nvPr>
        </p:nvSpPr>
        <p:spPr>
          <a:xfrm>
            <a:off x="162232" y="6430290"/>
            <a:ext cx="4530901" cy="497657"/>
          </a:xfrm>
        </p:spPr>
        <p:txBody>
          <a:bodyPr wrap="square" anchor="ctr" anchorCtr="1">
            <a:normAutofit/>
          </a:bodyPr>
          <a:lstStyle/>
          <a:p>
            <a:r>
              <a:rPr lang="ar-BH" sz="2400" b="1" dirty="0">
                <a:solidFill>
                  <a:srgbClr val="C00000"/>
                </a:solidFill>
                <a:latin typeface="Sakkal Majalla" panose="02000000000000000000" pitchFamily="2" charset="-78"/>
                <a:cs typeface="Sakkal Majalla" panose="02000000000000000000" pitchFamily="2" charset="-78"/>
              </a:rPr>
              <a:t>التمثيل البياني للدوال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الصف</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الأول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الإعدادي</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31751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 calcmode="lin" valueType="num">
                                      <p:cBhvr>
                                        <p:cTn id="7" dur="1000" fill="hold"/>
                                        <p:tgtEl>
                                          <p:spTgt spid="26">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26">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l 68"/>
          <p:cNvSpPr/>
          <p:nvPr/>
        </p:nvSpPr>
        <p:spPr>
          <a:xfrm>
            <a:off x="8168296" y="3424897"/>
            <a:ext cx="468309" cy="4680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0" name="Oval 29"/>
          <p:cNvSpPr/>
          <p:nvPr/>
        </p:nvSpPr>
        <p:spPr>
          <a:xfrm>
            <a:off x="10876978" y="3415004"/>
            <a:ext cx="468000" cy="4680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7" name="Oval 26"/>
          <p:cNvSpPr/>
          <p:nvPr/>
        </p:nvSpPr>
        <p:spPr>
          <a:xfrm>
            <a:off x="8168296" y="2947991"/>
            <a:ext cx="468000" cy="4680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6" name="Oval 25"/>
          <p:cNvSpPr/>
          <p:nvPr/>
        </p:nvSpPr>
        <p:spPr>
          <a:xfrm>
            <a:off x="10850382" y="2949757"/>
            <a:ext cx="468000" cy="4680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6" name="Text Box 87">
            <a:extLst>
              <a:ext uri="{FF2B5EF4-FFF2-40B4-BE49-F238E27FC236}">
                <a16:creationId xmlns:a16="http://schemas.microsoft.com/office/drawing/2014/main" id="{6543EC0C-BC58-4F0E-B548-065078DFC4D8}"/>
              </a:ext>
            </a:extLst>
          </p:cNvPr>
          <p:cNvSpPr txBox="1">
            <a:spLocks noChangeArrowheads="1"/>
          </p:cNvSpPr>
          <p:nvPr/>
        </p:nvSpPr>
        <p:spPr bwMode="auto">
          <a:xfrm>
            <a:off x="229103" y="155917"/>
            <a:ext cx="9701639" cy="1200329"/>
          </a:xfrm>
          <a:prstGeom prst="rect">
            <a:avLst/>
          </a:prstGeom>
        </p:spPr>
        <p:txBody>
          <a:bodyPr wrap="square">
            <a:spAutoFit/>
          </a:bodyPr>
          <a:lstStyle>
            <a:defPPr>
              <a:defRPr lang="en-US"/>
            </a:defPPr>
            <a:lvl1pPr algn="r" rtl="1">
              <a:defRPr sz="3200">
                <a:latin typeface="Sakkal Majalla" panose="02000000000000000000" pitchFamily="2" charset="-78"/>
                <a:cs typeface="Sakkal Majalla" panose="02000000000000000000" pitchFamily="2" charset="-78"/>
              </a:defRPr>
            </a:lvl1pPr>
          </a:lstStyle>
          <a:p>
            <a:r>
              <a:rPr lang="ar-BH" sz="3600" b="1" dirty="0"/>
              <a:t>يُريد طلبة الصف الأول الإعدادي القيام برحلة في نهاية الأسبوع، بحيث يدفع كل طالب دينارين. </a:t>
            </a:r>
            <a:endParaRPr lang="ar-SA" altLang="en-US" sz="3600" b="1" dirty="0"/>
          </a:p>
        </p:txBody>
      </p:sp>
      <p:graphicFrame>
        <p:nvGraphicFramePr>
          <p:cNvPr id="2" name="Table 1"/>
          <p:cNvGraphicFramePr>
            <a:graphicFrameLocks noGrp="1"/>
          </p:cNvGraphicFramePr>
          <p:nvPr>
            <p:extLst>
              <p:ext uri="{D42A27DB-BD31-4B8C-83A1-F6EECF244321}">
                <p14:modId xmlns:p14="http://schemas.microsoft.com/office/powerpoint/2010/main" val="3211035244"/>
              </p:ext>
            </p:extLst>
          </p:nvPr>
        </p:nvGraphicFramePr>
        <p:xfrm>
          <a:off x="7397624" y="2028529"/>
          <a:ext cx="4337642" cy="3229271"/>
        </p:xfrm>
        <a:graphic>
          <a:graphicData uri="http://schemas.openxmlformats.org/drawingml/2006/table">
            <a:tbl>
              <a:tblPr firstRow="1" bandRow="1">
                <a:tableStyleId>{5940675A-B579-460E-94D1-54222C63F5DA}</a:tableStyleId>
              </a:tblPr>
              <a:tblGrid>
                <a:gridCol w="2026595">
                  <a:extLst>
                    <a:ext uri="{9D8B030D-6E8A-4147-A177-3AD203B41FA5}">
                      <a16:colId xmlns:a16="http://schemas.microsoft.com/office/drawing/2014/main" val="20000"/>
                    </a:ext>
                  </a:extLst>
                </a:gridCol>
                <a:gridCol w="1027671">
                  <a:extLst>
                    <a:ext uri="{9D8B030D-6E8A-4147-A177-3AD203B41FA5}">
                      <a16:colId xmlns:a16="http://schemas.microsoft.com/office/drawing/2014/main" val="20001"/>
                    </a:ext>
                  </a:extLst>
                </a:gridCol>
                <a:gridCol w="1283376">
                  <a:extLst>
                    <a:ext uri="{9D8B030D-6E8A-4147-A177-3AD203B41FA5}">
                      <a16:colId xmlns:a16="http://schemas.microsoft.com/office/drawing/2014/main" val="20002"/>
                    </a:ext>
                  </a:extLst>
                </a:gridCol>
              </a:tblGrid>
              <a:tr h="421923">
                <a:tc gridSpan="3">
                  <a:txBody>
                    <a:bodyPr/>
                    <a:lstStyle/>
                    <a:p>
                      <a:pPr algn="ctr"/>
                      <a:r>
                        <a:rPr lang="ar-BH" sz="2000" b="1" i="0" dirty="0"/>
                        <a:t>الثمن الكلي للأشتراك</a:t>
                      </a:r>
                      <a:endParaRPr lang="en-GB" sz="2000" b="1" i="0" dirty="0"/>
                    </a:p>
                  </a:txBody>
                  <a:tcPr anchor="ctr">
                    <a:solidFill>
                      <a:srgbClr val="FFC000"/>
                    </a:solid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521348">
                <a:tc>
                  <a:txBody>
                    <a:bodyPr/>
                    <a:lstStyle/>
                    <a:p>
                      <a:pPr algn="r"/>
                      <a:r>
                        <a:rPr lang="ar-BH" sz="2000" b="1" i="0" dirty="0"/>
                        <a:t>التكلفة</a:t>
                      </a:r>
                      <a:r>
                        <a:rPr lang="ar-BH" sz="2000" b="1" i="0" baseline="0" dirty="0"/>
                        <a:t> الكلية ( دينار)</a:t>
                      </a:r>
                    </a:p>
                  </a:txBody>
                  <a:tcPr anchor="ctr">
                    <a:solidFill>
                      <a:srgbClr val="FFFF00"/>
                    </a:solidFill>
                  </a:tcPr>
                </a:tc>
                <a:tc>
                  <a:txBody>
                    <a:bodyPr/>
                    <a:lstStyle/>
                    <a:p>
                      <a:pPr algn="ctr"/>
                      <a:r>
                        <a:rPr lang="ar-BH" sz="2000" b="1" i="0" dirty="0"/>
                        <a:t>2 ط</a:t>
                      </a:r>
                      <a:endParaRPr lang="en-GB" sz="2000" b="1" i="0" dirty="0"/>
                    </a:p>
                  </a:txBody>
                  <a:tcPr anchor="ctr">
                    <a:solidFill>
                      <a:srgbClr val="FFFF00"/>
                    </a:solidFill>
                  </a:tcPr>
                </a:tc>
                <a:tc>
                  <a:txBody>
                    <a:bodyPr/>
                    <a:lstStyle/>
                    <a:p>
                      <a:pPr algn="ctr"/>
                      <a:r>
                        <a:rPr lang="ar-BH" sz="2000" b="1" i="0" dirty="0"/>
                        <a:t>عدد الطلبة </a:t>
                      </a:r>
                      <a:endParaRPr lang="en-GB" sz="2000" b="1" i="0" dirty="0"/>
                    </a:p>
                  </a:txBody>
                  <a:tcPr anchor="ctr">
                    <a:solidFill>
                      <a:srgbClr val="FFFF00"/>
                    </a:solidFill>
                  </a:tcPr>
                </a:tc>
                <a:extLst>
                  <a:ext uri="{0D108BD9-81ED-4DB2-BD59-A6C34878D82A}">
                    <a16:rowId xmlns:a16="http://schemas.microsoft.com/office/drawing/2014/main" val="10001"/>
                  </a:ext>
                </a:extLst>
              </a:tr>
              <a:tr h="379366">
                <a:tc>
                  <a:txBody>
                    <a:bodyPr/>
                    <a:lstStyle/>
                    <a:p>
                      <a:pPr algn="ctr"/>
                      <a:r>
                        <a:rPr lang="ar-BH" sz="2400" dirty="0"/>
                        <a:t>2</a:t>
                      </a:r>
                      <a:endParaRPr lang="en-GB" sz="2400" dirty="0"/>
                    </a:p>
                  </a:txBody>
                  <a:tcPr/>
                </a:tc>
                <a:tc>
                  <a:txBody>
                    <a:bodyPr/>
                    <a:lstStyle/>
                    <a:p>
                      <a:pPr algn="ctr"/>
                      <a:r>
                        <a:rPr lang="ar-BH" sz="2400" dirty="0"/>
                        <a:t>2(1)</a:t>
                      </a:r>
                      <a:endParaRPr lang="en-GB" sz="2400" dirty="0"/>
                    </a:p>
                  </a:txBody>
                  <a:tcPr/>
                </a:tc>
                <a:tc>
                  <a:txBody>
                    <a:bodyPr/>
                    <a:lstStyle/>
                    <a:p>
                      <a:pPr algn="ctr"/>
                      <a:r>
                        <a:rPr lang="ar-BH" sz="2400" b="0" dirty="0"/>
                        <a:t>1</a:t>
                      </a:r>
                      <a:endParaRPr lang="en-GB" sz="2400" b="0" dirty="0"/>
                    </a:p>
                  </a:txBody>
                  <a:tcPr/>
                </a:tc>
                <a:extLst>
                  <a:ext uri="{0D108BD9-81ED-4DB2-BD59-A6C34878D82A}">
                    <a16:rowId xmlns:a16="http://schemas.microsoft.com/office/drawing/2014/main" val="10002"/>
                  </a:ext>
                </a:extLst>
              </a:tr>
              <a:tr h="362484">
                <a:tc>
                  <a:txBody>
                    <a:bodyPr/>
                    <a:lstStyle/>
                    <a:p>
                      <a:pPr algn="ctr"/>
                      <a:r>
                        <a:rPr lang="ar-BH" sz="2400" dirty="0"/>
                        <a:t>4</a:t>
                      </a:r>
                      <a:endParaRPr lang="en-GB" sz="2400" dirty="0"/>
                    </a:p>
                  </a:txBody>
                  <a:tcPr/>
                </a:tc>
                <a:tc>
                  <a:txBody>
                    <a:bodyPr/>
                    <a:lstStyle/>
                    <a:p>
                      <a:pPr algn="ctr"/>
                      <a:r>
                        <a:rPr lang="ar-BH" sz="2400" dirty="0"/>
                        <a:t>2(2)</a:t>
                      </a:r>
                      <a:endParaRPr lang="en-GB" sz="2400" dirty="0"/>
                    </a:p>
                  </a:txBody>
                  <a:tcPr/>
                </a:tc>
                <a:tc>
                  <a:txBody>
                    <a:bodyPr/>
                    <a:lstStyle/>
                    <a:p>
                      <a:pPr algn="ctr"/>
                      <a:r>
                        <a:rPr lang="ar-BH" sz="2400" b="0" dirty="0"/>
                        <a:t>2</a:t>
                      </a:r>
                      <a:endParaRPr lang="en-GB" sz="2400" b="0" dirty="0"/>
                    </a:p>
                  </a:txBody>
                  <a:tcPr/>
                </a:tc>
                <a:extLst>
                  <a:ext uri="{0D108BD9-81ED-4DB2-BD59-A6C34878D82A}">
                    <a16:rowId xmlns:a16="http://schemas.microsoft.com/office/drawing/2014/main" val="10003"/>
                  </a:ext>
                </a:extLst>
              </a:tr>
              <a:tr h="442696">
                <a:tc>
                  <a:txBody>
                    <a:bodyPr/>
                    <a:lstStyle/>
                    <a:p>
                      <a:pPr algn="ctr"/>
                      <a:endParaRPr lang="en-GB" sz="2000" dirty="0"/>
                    </a:p>
                  </a:txBody>
                  <a:tcPr/>
                </a:tc>
                <a:tc>
                  <a:txBody>
                    <a:bodyPr/>
                    <a:lstStyle/>
                    <a:p>
                      <a:pPr algn="ctr"/>
                      <a:r>
                        <a:rPr lang="ar-BH" sz="2400" dirty="0"/>
                        <a:t>2(3)</a:t>
                      </a:r>
                      <a:endParaRPr lang="en-GB" sz="2400" dirty="0"/>
                    </a:p>
                  </a:txBody>
                  <a:tcPr/>
                </a:tc>
                <a:tc>
                  <a:txBody>
                    <a:bodyPr/>
                    <a:lstStyle/>
                    <a:p>
                      <a:pPr algn="ctr"/>
                      <a:r>
                        <a:rPr lang="ar-BH" sz="2400" b="0" dirty="0"/>
                        <a:t>3</a:t>
                      </a:r>
                      <a:endParaRPr lang="en-GB" sz="2400" b="0" dirty="0"/>
                    </a:p>
                  </a:txBody>
                  <a:tcPr/>
                </a:tc>
                <a:extLst>
                  <a:ext uri="{0D108BD9-81ED-4DB2-BD59-A6C34878D82A}">
                    <a16:rowId xmlns:a16="http://schemas.microsoft.com/office/drawing/2014/main" val="10004"/>
                  </a:ext>
                </a:extLst>
              </a:tr>
              <a:tr h="407265">
                <a:tc>
                  <a:txBody>
                    <a:bodyPr/>
                    <a:lstStyle/>
                    <a:p>
                      <a:pPr algn="ctr"/>
                      <a:endParaRPr lang="en-GB" sz="2000" dirty="0"/>
                    </a:p>
                  </a:txBody>
                  <a:tcPr/>
                </a:tc>
                <a:tc>
                  <a:txBody>
                    <a:bodyPr/>
                    <a:lstStyle/>
                    <a:p>
                      <a:pPr algn="ctr"/>
                      <a:endParaRPr lang="en-GB" sz="2400" dirty="0"/>
                    </a:p>
                  </a:txBody>
                  <a:tcPr/>
                </a:tc>
                <a:tc>
                  <a:txBody>
                    <a:bodyPr/>
                    <a:lstStyle/>
                    <a:p>
                      <a:pPr algn="ctr"/>
                      <a:r>
                        <a:rPr lang="ar-BH" sz="2400" b="0" dirty="0"/>
                        <a:t>4</a:t>
                      </a:r>
                      <a:endParaRPr lang="en-GB" sz="2400" b="0" dirty="0"/>
                    </a:p>
                  </a:txBody>
                  <a:tcPr/>
                </a:tc>
                <a:extLst>
                  <a:ext uri="{0D108BD9-81ED-4DB2-BD59-A6C34878D82A}">
                    <a16:rowId xmlns:a16="http://schemas.microsoft.com/office/drawing/2014/main" val="10005"/>
                  </a:ext>
                </a:extLst>
              </a:tr>
              <a:tr h="387483">
                <a:tc>
                  <a:txBody>
                    <a:bodyPr/>
                    <a:lstStyle/>
                    <a:p>
                      <a:pPr algn="ctr"/>
                      <a:endParaRPr lang="en-GB" sz="2000" dirty="0"/>
                    </a:p>
                  </a:txBody>
                  <a:tcPr/>
                </a:tc>
                <a:tc>
                  <a:txBody>
                    <a:bodyPr/>
                    <a:lstStyle/>
                    <a:p>
                      <a:pPr algn="ctr"/>
                      <a:endParaRPr lang="en-GB" sz="2400" dirty="0"/>
                    </a:p>
                  </a:txBody>
                  <a:tcPr/>
                </a:tc>
                <a:tc>
                  <a:txBody>
                    <a:bodyPr/>
                    <a:lstStyle/>
                    <a:p>
                      <a:pPr algn="ctr"/>
                      <a:r>
                        <a:rPr lang="ar-BH" sz="2400" b="0" dirty="0"/>
                        <a:t>5</a:t>
                      </a:r>
                      <a:endParaRPr lang="en-GB" sz="2400" b="0" dirty="0"/>
                    </a:p>
                  </a:txBody>
                  <a:tcPr/>
                </a:tc>
                <a:extLst>
                  <a:ext uri="{0D108BD9-81ED-4DB2-BD59-A6C34878D82A}">
                    <a16:rowId xmlns:a16="http://schemas.microsoft.com/office/drawing/2014/main" val="10006"/>
                  </a:ext>
                </a:extLst>
              </a:tr>
            </a:tbl>
          </a:graphicData>
        </a:graphic>
      </p:graphicFrame>
      <p:sp>
        <p:nvSpPr>
          <p:cNvPr id="46" name="Rectangle 45">
            <a:extLst>
              <a:ext uri="{FF2B5EF4-FFF2-40B4-BE49-F238E27FC236}">
                <a16:creationId xmlns:a16="http://schemas.microsoft.com/office/drawing/2014/main" id="{E1C33062-2522-4E8C-9DD5-86EF390D5B79}"/>
              </a:ext>
            </a:extLst>
          </p:cNvPr>
          <p:cNvSpPr/>
          <p:nvPr/>
        </p:nvSpPr>
        <p:spPr>
          <a:xfrm>
            <a:off x="7359114" y="1496184"/>
            <a:ext cx="4410679" cy="584775"/>
          </a:xfrm>
          <a:prstGeom prst="rect">
            <a:avLst/>
          </a:prstGeom>
          <a:ln>
            <a:noFill/>
          </a:ln>
        </p:spPr>
        <p:txBody>
          <a:bodyPr wrap="square">
            <a:spAutoFit/>
          </a:bodyPr>
          <a:lstStyle/>
          <a:p>
            <a:pPr marL="0" lvl="4" algn="r" rtl="1"/>
            <a:r>
              <a:rPr lang="ar-BH" sz="3200" b="1" dirty="0">
                <a:solidFill>
                  <a:srgbClr val="066FB3"/>
                </a:solidFill>
                <a:latin typeface="Sakkal Majalla" panose="02000000000000000000" pitchFamily="2" charset="-78"/>
                <a:cs typeface="Sakkal Majalla" panose="02000000000000000000" pitchFamily="2" charset="-78"/>
              </a:rPr>
              <a:t>أكمل جدول الدالة</a:t>
            </a:r>
            <a:endParaRPr lang="en-US" sz="3200" b="1" dirty="0">
              <a:solidFill>
                <a:srgbClr val="066FB3"/>
              </a:solidFill>
              <a:latin typeface="Sakkal Majalla" panose="02000000000000000000" pitchFamily="2" charset="-78"/>
              <a:cs typeface="Sakkal Majalla" panose="02000000000000000000" pitchFamily="2" charset="-78"/>
            </a:endParaRPr>
          </a:p>
        </p:txBody>
      </p:sp>
      <p:sp>
        <p:nvSpPr>
          <p:cNvPr id="3" name="TextBox 2"/>
          <p:cNvSpPr txBox="1"/>
          <p:nvPr/>
        </p:nvSpPr>
        <p:spPr>
          <a:xfrm>
            <a:off x="8276246" y="3926616"/>
            <a:ext cx="501445" cy="461665"/>
          </a:xfrm>
          <a:prstGeom prst="rect">
            <a:avLst/>
          </a:prstGeom>
          <a:noFill/>
        </p:spPr>
        <p:txBody>
          <a:bodyPr wrap="square" rtlCol="0">
            <a:spAutoFit/>
          </a:bodyPr>
          <a:lstStyle/>
          <a:p>
            <a:r>
              <a:rPr lang="ar-BH" sz="2400" b="1" dirty="0">
                <a:solidFill>
                  <a:srgbClr val="FF0000"/>
                </a:solidFill>
              </a:rPr>
              <a:t>6</a:t>
            </a:r>
            <a:endParaRPr lang="en-GB" sz="2400" b="1" dirty="0">
              <a:solidFill>
                <a:srgbClr val="FF0000"/>
              </a:solidFill>
            </a:endParaRPr>
          </a:p>
        </p:txBody>
      </p:sp>
      <p:sp>
        <p:nvSpPr>
          <p:cNvPr id="50" name="TextBox 49"/>
          <p:cNvSpPr txBox="1"/>
          <p:nvPr/>
        </p:nvSpPr>
        <p:spPr>
          <a:xfrm>
            <a:off x="9565550" y="4285307"/>
            <a:ext cx="1163093" cy="461665"/>
          </a:xfrm>
          <a:prstGeom prst="rect">
            <a:avLst/>
          </a:prstGeom>
          <a:noFill/>
        </p:spPr>
        <p:txBody>
          <a:bodyPr wrap="square" rtlCol="0">
            <a:spAutoFit/>
          </a:bodyPr>
          <a:lstStyle/>
          <a:p>
            <a:r>
              <a:rPr lang="ar-BH" sz="2400" b="1" dirty="0">
                <a:solidFill>
                  <a:srgbClr val="FF0000"/>
                </a:solidFill>
              </a:rPr>
              <a:t>2(4)</a:t>
            </a:r>
            <a:endParaRPr lang="en-GB" sz="2400" b="1" dirty="0">
              <a:solidFill>
                <a:srgbClr val="FF0000"/>
              </a:solidFill>
            </a:endParaRPr>
          </a:p>
        </p:txBody>
      </p:sp>
      <p:sp>
        <p:nvSpPr>
          <p:cNvPr id="51" name="TextBox 50"/>
          <p:cNvSpPr txBox="1"/>
          <p:nvPr/>
        </p:nvSpPr>
        <p:spPr>
          <a:xfrm>
            <a:off x="8290930" y="4354177"/>
            <a:ext cx="709277" cy="461665"/>
          </a:xfrm>
          <a:prstGeom prst="rect">
            <a:avLst/>
          </a:prstGeom>
          <a:noFill/>
        </p:spPr>
        <p:txBody>
          <a:bodyPr wrap="square" rtlCol="0">
            <a:spAutoFit/>
          </a:bodyPr>
          <a:lstStyle/>
          <a:p>
            <a:r>
              <a:rPr lang="ar-BH" sz="2400" b="1" dirty="0">
                <a:solidFill>
                  <a:srgbClr val="FF0000"/>
                </a:solidFill>
              </a:rPr>
              <a:t>8</a:t>
            </a:r>
            <a:endParaRPr lang="en-GB" sz="2400" b="1" dirty="0">
              <a:solidFill>
                <a:srgbClr val="FF0000"/>
              </a:solidFill>
            </a:endParaRPr>
          </a:p>
        </p:txBody>
      </p:sp>
      <p:sp>
        <p:nvSpPr>
          <p:cNvPr id="52" name="TextBox 51"/>
          <p:cNvSpPr txBox="1"/>
          <p:nvPr/>
        </p:nvSpPr>
        <p:spPr>
          <a:xfrm>
            <a:off x="9565551" y="4754287"/>
            <a:ext cx="884228" cy="461665"/>
          </a:xfrm>
          <a:prstGeom prst="rect">
            <a:avLst/>
          </a:prstGeom>
          <a:noFill/>
        </p:spPr>
        <p:txBody>
          <a:bodyPr wrap="square" rtlCol="0">
            <a:spAutoFit/>
          </a:bodyPr>
          <a:lstStyle/>
          <a:p>
            <a:r>
              <a:rPr lang="ar-BH" sz="2400" b="1" dirty="0">
                <a:solidFill>
                  <a:srgbClr val="FF0000"/>
                </a:solidFill>
              </a:rPr>
              <a:t>2(5)</a:t>
            </a:r>
            <a:endParaRPr lang="en-GB" sz="2400" b="1" dirty="0">
              <a:solidFill>
                <a:srgbClr val="FF0000"/>
              </a:solidFill>
            </a:endParaRPr>
          </a:p>
        </p:txBody>
      </p:sp>
      <p:sp>
        <p:nvSpPr>
          <p:cNvPr id="53" name="TextBox 52"/>
          <p:cNvSpPr txBox="1"/>
          <p:nvPr/>
        </p:nvSpPr>
        <p:spPr>
          <a:xfrm>
            <a:off x="8281967" y="4759318"/>
            <a:ext cx="709277" cy="461665"/>
          </a:xfrm>
          <a:prstGeom prst="rect">
            <a:avLst/>
          </a:prstGeom>
          <a:noFill/>
        </p:spPr>
        <p:txBody>
          <a:bodyPr wrap="square" rtlCol="0">
            <a:spAutoFit/>
          </a:bodyPr>
          <a:lstStyle/>
          <a:p>
            <a:r>
              <a:rPr lang="ar-BH" sz="2400" b="1" dirty="0">
                <a:solidFill>
                  <a:srgbClr val="FF0000"/>
                </a:solidFill>
              </a:rPr>
              <a:t>10</a:t>
            </a:r>
            <a:endParaRPr lang="en-GB" sz="2400" b="1" dirty="0">
              <a:solidFill>
                <a:srgbClr val="FF0000"/>
              </a:solidFill>
            </a:endParaRPr>
          </a:p>
        </p:txBody>
      </p:sp>
      <p:grpSp>
        <p:nvGrpSpPr>
          <p:cNvPr id="11" name="Group 10"/>
          <p:cNvGrpSpPr/>
          <p:nvPr/>
        </p:nvGrpSpPr>
        <p:grpSpPr>
          <a:xfrm>
            <a:off x="186255" y="1171109"/>
            <a:ext cx="4868761" cy="5285683"/>
            <a:chOff x="186255" y="1171109"/>
            <a:chExt cx="4868761" cy="5285683"/>
          </a:xfrm>
        </p:grpSpPr>
        <p:grpSp>
          <p:nvGrpSpPr>
            <p:cNvPr id="8" name="Group 7"/>
            <p:cNvGrpSpPr/>
            <p:nvPr/>
          </p:nvGrpSpPr>
          <p:grpSpPr>
            <a:xfrm>
              <a:off x="186255" y="1171109"/>
              <a:ext cx="4868761" cy="5285683"/>
              <a:chOff x="186255" y="1171109"/>
              <a:chExt cx="4868761" cy="5285683"/>
            </a:xfrm>
          </p:grpSpPr>
          <p:sp>
            <p:nvSpPr>
              <p:cNvPr id="24" name="Text Box 87">
                <a:extLst>
                  <a:ext uri="{FF2B5EF4-FFF2-40B4-BE49-F238E27FC236}">
                    <a16:creationId xmlns:a16="http://schemas.microsoft.com/office/drawing/2014/main" id="{C79EC580-4312-4AD7-9B58-F889C3D0DB34}"/>
                  </a:ext>
                </a:extLst>
              </p:cNvPr>
              <p:cNvSpPr txBox="1">
                <a:spLocks noChangeArrowheads="1"/>
              </p:cNvSpPr>
              <p:nvPr/>
            </p:nvSpPr>
            <p:spPr bwMode="auto">
              <a:xfrm>
                <a:off x="4421969" y="4948269"/>
                <a:ext cx="633047" cy="646331"/>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rtl="1">
                  <a:defRPr sz="3200">
                    <a:solidFill>
                      <a:schemeClr val="accent5"/>
                    </a:solidFill>
                    <a:latin typeface="Sakkal Majalla" panose="02000000000000000000" pitchFamily="2" charset="-78"/>
                    <a:cs typeface="Sakkal Majalla" panose="02000000000000000000" pitchFamily="2" charset="-78"/>
                  </a:defRPr>
                </a:lvl1pPr>
              </a:lstStyle>
              <a:p>
                <a:r>
                  <a:rPr lang="ar-BH" sz="3600" b="1" dirty="0">
                    <a:solidFill>
                      <a:srgbClr val="066FB3"/>
                    </a:solidFill>
                  </a:rPr>
                  <a:t>س</a:t>
                </a:r>
                <a:endParaRPr lang="ar-BH" sz="3600" b="1" dirty="0">
                  <a:solidFill>
                    <a:srgbClr val="C00000"/>
                  </a:solidFill>
                </a:endParaRPr>
              </a:p>
            </p:txBody>
          </p:sp>
          <p:grpSp>
            <p:nvGrpSpPr>
              <p:cNvPr id="10" name="Group 9"/>
              <p:cNvGrpSpPr/>
              <p:nvPr/>
            </p:nvGrpSpPr>
            <p:grpSpPr>
              <a:xfrm>
                <a:off x="186255" y="1587637"/>
                <a:ext cx="4226053" cy="4869155"/>
                <a:chOff x="186256" y="1032449"/>
                <a:chExt cx="4201844" cy="5424343"/>
              </a:xfrm>
            </p:grpSpPr>
            <p:pic>
              <p:nvPicPr>
                <p:cNvPr id="5" name="Picture 4"/>
                <p:cNvPicPr>
                  <a:picLocks noChangeAspect="1"/>
                </p:cNvPicPr>
                <p:nvPr/>
              </p:nvPicPr>
              <p:blipFill>
                <a:blip r:embed="rId2"/>
                <a:stretch>
                  <a:fillRect/>
                </a:stretch>
              </p:blipFill>
              <p:spPr>
                <a:xfrm>
                  <a:off x="200207" y="1032449"/>
                  <a:ext cx="4181475" cy="1581151"/>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370" t="251" r="370" b="251"/>
                <a:stretch/>
              </p:blipFill>
              <p:spPr>
                <a:xfrm>
                  <a:off x="186256" y="2585757"/>
                  <a:ext cx="4201844" cy="3871035"/>
                </a:xfrm>
                <a:prstGeom prst="rect">
                  <a:avLst/>
                </a:prstGeom>
              </p:spPr>
            </p:pic>
          </p:grpSp>
          <p:cxnSp>
            <p:nvCxnSpPr>
              <p:cNvPr id="4" name="Straight Arrow Connector 3"/>
              <p:cNvCxnSpPr/>
              <p:nvPr/>
            </p:nvCxnSpPr>
            <p:spPr>
              <a:xfrm flipH="1">
                <a:off x="2129331" y="1194619"/>
                <a:ext cx="28938" cy="5262173"/>
              </a:xfrm>
              <a:prstGeom prst="straightConnector1">
                <a:avLst/>
              </a:prstGeom>
              <a:ln w="5715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29105" y="5393201"/>
                <a:ext cx="4248918" cy="0"/>
              </a:xfrm>
              <a:prstGeom prst="straightConnector1">
                <a:avLst/>
              </a:prstGeom>
              <a:ln w="5715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52437" y="4809770"/>
                <a:ext cx="393895" cy="461665"/>
              </a:xfrm>
              <a:prstGeom prst="rect">
                <a:avLst/>
              </a:prstGeom>
              <a:noFill/>
            </p:spPr>
            <p:txBody>
              <a:bodyPr wrap="square" rtlCol="0">
                <a:spAutoFit/>
              </a:bodyPr>
              <a:lstStyle/>
              <a:p>
                <a:r>
                  <a:rPr lang="ar-BH" sz="2400" dirty="0"/>
                  <a:t>1</a:t>
                </a:r>
                <a:endParaRPr lang="en-GB" sz="2400" dirty="0"/>
              </a:p>
            </p:txBody>
          </p:sp>
          <p:sp>
            <p:nvSpPr>
              <p:cNvPr id="33" name="TextBox 32"/>
              <p:cNvSpPr txBox="1"/>
              <p:nvPr/>
            </p:nvSpPr>
            <p:spPr>
              <a:xfrm>
                <a:off x="2085294" y="4467447"/>
                <a:ext cx="393895" cy="461665"/>
              </a:xfrm>
              <a:prstGeom prst="rect">
                <a:avLst/>
              </a:prstGeom>
              <a:noFill/>
            </p:spPr>
            <p:txBody>
              <a:bodyPr wrap="square" rtlCol="0">
                <a:spAutoFit/>
              </a:bodyPr>
              <a:lstStyle/>
              <a:p>
                <a:r>
                  <a:rPr lang="ar-BH" sz="2400" dirty="0"/>
                  <a:t>2</a:t>
                </a:r>
                <a:endParaRPr lang="en-GB" sz="2400" dirty="0"/>
              </a:p>
            </p:txBody>
          </p:sp>
          <p:sp>
            <p:nvSpPr>
              <p:cNvPr id="34" name="TextBox 33"/>
              <p:cNvSpPr txBox="1"/>
              <p:nvPr/>
            </p:nvSpPr>
            <p:spPr>
              <a:xfrm>
                <a:off x="2075633" y="4123896"/>
                <a:ext cx="393895" cy="461665"/>
              </a:xfrm>
              <a:prstGeom prst="rect">
                <a:avLst/>
              </a:prstGeom>
              <a:noFill/>
            </p:spPr>
            <p:txBody>
              <a:bodyPr wrap="square" rtlCol="0">
                <a:spAutoFit/>
              </a:bodyPr>
              <a:lstStyle/>
              <a:p>
                <a:r>
                  <a:rPr lang="ar-BH" sz="2400" dirty="0"/>
                  <a:t>3</a:t>
                </a:r>
                <a:endParaRPr lang="en-GB" sz="2400" dirty="0"/>
              </a:p>
            </p:txBody>
          </p:sp>
          <p:sp>
            <p:nvSpPr>
              <p:cNvPr id="36" name="TextBox 35"/>
              <p:cNvSpPr txBox="1"/>
              <p:nvPr/>
            </p:nvSpPr>
            <p:spPr>
              <a:xfrm>
                <a:off x="2088704" y="5477589"/>
                <a:ext cx="657007" cy="461665"/>
              </a:xfrm>
              <a:prstGeom prst="rect">
                <a:avLst/>
              </a:prstGeom>
              <a:noFill/>
            </p:spPr>
            <p:txBody>
              <a:bodyPr wrap="square" rtlCol="0">
                <a:spAutoFit/>
              </a:bodyPr>
              <a:lstStyle/>
              <a:p>
                <a:r>
                  <a:rPr lang="ar-BH" sz="2400" dirty="0"/>
                  <a:t>-1</a:t>
                </a:r>
                <a:endParaRPr lang="en-GB" sz="2400" dirty="0"/>
              </a:p>
            </p:txBody>
          </p:sp>
          <p:sp>
            <p:nvSpPr>
              <p:cNvPr id="37" name="TextBox 36"/>
              <p:cNvSpPr txBox="1"/>
              <p:nvPr/>
            </p:nvSpPr>
            <p:spPr>
              <a:xfrm>
                <a:off x="2098877" y="5836341"/>
                <a:ext cx="657007" cy="461665"/>
              </a:xfrm>
              <a:prstGeom prst="rect">
                <a:avLst/>
              </a:prstGeom>
              <a:noFill/>
            </p:spPr>
            <p:txBody>
              <a:bodyPr wrap="square" rtlCol="0">
                <a:spAutoFit/>
              </a:bodyPr>
              <a:lstStyle/>
              <a:p>
                <a:r>
                  <a:rPr lang="ar-BH" sz="2400" dirty="0"/>
                  <a:t>-2</a:t>
                </a:r>
                <a:endParaRPr lang="en-GB" sz="2400" dirty="0"/>
              </a:p>
            </p:txBody>
          </p:sp>
          <p:sp>
            <p:nvSpPr>
              <p:cNvPr id="40" name="TextBox 39"/>
              <p:cNvSpPr txBox="1"/>
              <p:nvPr/>
            </p:nvSpPr>
            <p:spPr>
              <a:xfrm>
                <a:off x="2327754" y="5326362"/>
                <a:ext cx="657007" cy="461665"/>
              </a:xfrm>
              <a:prstGeom prst="rect">
                <a:avLst/>
              </a:prstGeom>
              <a:noFill/>
            </p:spPr>
            <p:txBody>
              <a:bodyPr wrap="square" rtlCol="0">
                <a:spAutoFit/>
              </a:bodyPr>
              <a:lstStyle/>
              <a:p>
                <a:r>
                  <a:rPr lang="ar-BH" sz="2400" dirty="0"/>
                  <a:t>1</a:t>
                </a:r>
                <a:endParaRPr lang="en-GB" sz="2400" dirty="0"/>
              </a:p>
            </p:txBody>
          </p:sp>
          <p:sp>
            <p:nvSpPr>
              <p:cNvPr id="41" name="TextBox 40"/>
              <p:cNvSpPr txBox="1"/>
              <p:nvPr/>
            </p:nvSpPr>
            <p:spPr>
              <a:xfrm>
                <a:off x="2711978" y="5340576"/>
                <a:ext cx="657007" cy="461665"/>
              </a:xfrm>
              <a:prstGeom prst="rect">
                <a:avLst/>
              </a:prstGeom>
              <a:noFill/>
            </p:spPr>
            <p:txBody>
              <a:bodyPr wrap="square" rtlCol="0">
                <a:spAutoFit/>
              </a:bodyPr>
              <a:lstStyle/>
              <a:p>
                <a:r>
                  <a:rPr lang="ar-BH" sz="2400" dirty="0"/>
                  <a:t>2</a:t>
                </a:r>
                <a:endParaRPr lang="en-GB" sz="2400" dirty="0"/>
              </a:p>
            </p:txBody>
          </p:sp>
          <p:sp>
            <p:nvSpPr>
              <p:cNvPr id="43" name="TextBox 42"/>
              <p:cNvSpPr txBox="1"/>
              <p:nvPr/>
            </p:nvSpPr>
            <p:spPr>
              <a:xfrm>
                <a:off x="3102861" y="5328139"/>
                <a:ext cx="657007" cy="461665"/>
              </a:xfrm>
              <a:prstGeom prst="rect">
                <a:avLst/>
              </a:prstGeom>
              <a:noFill/>
            </p:spPr>
            <p:txBody>
              <a:bodyPr wrap="square" rtlCol="0">
                <a:spAutoFit/>
              </a:bodyPr>
              <a:lstStyle/>
              <a:p>
                <a:r>
                  <a:rPr lang="ar-BH" sz="2400" dirty="0"/>
                  <a:t>3</a:t>
                </a:r>
                <a:endParaRPr lang="en-GB" sz="2400" dirty="0"/>
              </a:p>
            </p:txBody>
          </p:sp>
          <p:sp>
            <p:nvSpPr>
              <p:cNvPr id="44" name="TextBox 43"/>
              <p:cNvSpPr txBox="1"/>
              <p:nvPr/>
            </p:nvSpPr>
            <p:spPr>
              <a:xfrm>
                <a:off x="3476147" y="5322008"/>
                <a:ext cx="657007" cy="461665"/>
              </a:xfrm>
              <a:prstGeom prst="rect">
                <a:avLst/>
              </a:prstGeom>
              <a:noFill/>
            </p:spPr>
            <p:txBody>
              <a:bodyPr wrap="square" rtlCol="0">
                <a:spAutoFit/>
              </a:bodyPr>
              <a:lstStyle/>
              <a:p>
                <a:r>
                  <a:rPr lang="ar-BH" sz="2400" dirty="0"/>
                  <a:t>4</a:t>
                </a:r>
                <a:endParaRPr lang="en-GB" sz="2400" dirty="0"/>
              </a:p>
            </p:txBody>
          </p:sp>
          <p:sp>
            <p:nvSpPr>
              <p:cNvPr id="45" name="TextBox 44"/>
              <p:cNvSpPr txBox="1"/>
              <p:nvPr/>
            </p:nvSpPr>
            <p:spPr>
              <a:xfrm>
                <a:off x="1564928" y="5359278"/>
                <a:ext cx="657007" cy="461665"/>
              </a:xfrm>
              <a:prstGeom prst="rect">
                <a:avLst/>
              </a:prstGeom>
              <a:noFill/>
            </p:spPr>
            <p:txBody>
              <a:bodyPr wrap="square" rtlCol="0">
                <a:spAutoFit/>
              </a:bodyPr>
              <a:lstStyle/>
              <a:p>
                <a:r>
                  <a:rPr lang="ar-BH" sz="2400" dirty="0"/>
                  <a:t>-1</a:t>
                </a:r>
                <a:endParaRPr lang="en-GB" sz="2400" dirty="0"/>
              </a:p>
            </p:txBody>
          </p:sp>
          <p:sp>
            <p:nvSpPr>
              <p:cNvPr id="47" name="TextBox 46"/>
              <p:cNvSpPr txBox="1"/>
              <p:nvPr/>
            </p:nvSpPr>
            <p:spPr>
              <a:xfrm>
                <a:off x="1198118" y="5351232"/>
                <a:ext cx="657007" cy="461665"/>
              </a:xfrm>
              <a:prstGeom prst="rect">
                <a:avLst/>
              </a:prstGeom>
              <a:noFill/>
            </p:spPr>
            <p:txBody>
              <a:bodyPr wrap="square" rtlCol="0">
                <a:spAutoFit/>
              </a:bodyPr>
              <a:lstStyle/>
              <a:p>
                <a:r>
                  <a:rPr lang="ar-BH" sz="2400" dirty="0"/>
                  <a:t>-2</a:t>
                </a:r>
                <a:endParaRPr lang="en-GB" sz="2400" dirty="0"/>
              </a:p>
            </p:txBody>
          </p:sp>
          <p:sp>
            <p:nvSpPr>
              <p:cNvPr id="54" name="TextBox 53"/>
              <p:cNvSpPr txBox="1"/>
              <p:nvPr/>
            </p:nvSpPr>
            <p:spPr>
              <a:xfrm>
                <a:off x="3858920" y="5305393"/>
                <a:ext cx="657007" cy="461665"/>
              </a:xfrm>
              <a:prstGeom prst="rect">
                <a:avLst/>
              </a:prstGeom>
              <a:noFill/>
            </p:spPr>
            <p:txBody>
              <a:bodyPr wrap="square" rtlCol="0">
                <a:spAutoFit/>
              </a:bodyPr>
              <a:lstStyle/>
              <a:p>
                <a:r>
                  <a:rPr lang="ar-BH" sz="2400" dirty="0"/>
                  <a:t>5</a:t>
                </a:r>
                <a:endParaRPr lang="en-GB" sz="2400" dirty="0"/>
              </a:p>
            </p:txBody>
          </p:sp>
          <p:sp>
            <p:nvSpPr>
              <p:cNvPr id="55" name="TextBox 54"/>
              <p:cNvSpPr txBox="1"/>
              <p:nvPr/>
            </p:nvSpPr>
            <p:spPr>
              <a:xfrm>
                <a:off x="2092569" y="3453903"/>
                <a:ext cx="393895" cy="461665"/>
              </a:xfrm>
              <a:prstGeom prst="rect">
                <a:avLst/>
              </a:prstGeom>
              <a:noFill/>
            </p:spPr>
            <p:txBody>
              <a:bodyPr wrap="square" rtlCol="0">
                <a:spAutoFit/>
              </a:bodyPr>
              <a:lstStyle/>
              <a:p>
                <a:r>
                  <a:rPr lang="ar-BH" sz="2400" dirty="0"/>
                  <a:t>5</a:t>
                </a:r>
                <a:endParaRPr lang="en-GB" sz="2400" dirty="0"/>
              </a:p>
            </p:txBody>
          </p:sp>
          <p:sp>
            <p:nvSpPr>
              <p:cNvPr id="56" name="TextBox 55"/>
              <p:cNvSpPr txBox="1"/>
              <p:nvPr/>
            </p:nvSpPr>
            <p:spPr>
              <a:xfrm>
                <a:off x="2101770" y="3049646"/>
                <a:ext cx="393895" cy="461665"/>
              </a:xfrm>
              <a:prstGeom prst="rect">
                <a:avLst/>
              </a:prstGeom>
              <a:noFill/>
            </p:spPr>
            <p:txBody>
              <a:bodyPr wrap="square" rtlCol="0">
                <a:spAutoFit/>
              </a:bodyPr>
              <a:lstStyle/>
              <a:p>
                <a:r>
                  <a:rPr lang="ar-BH" sz="2400" dirty="0"/>
                  <a:t>6</a:t>
                </a:r>
                <a:endParaRPr lang="en-GB" sz="2400" dirty="0"/>
              </a:p>
            </p:txBody>
          </p:sp>
          <p:sp>
            <p:nvSpPr>
              <p:cNvPr id="59" name="TextBox 58"/>
              <p:cNvSpPr txBox="1"/>
              <p:nvPr/>
            </p:nvSpPr>
            <p:spPr>
              <a:xfrm>
                <a:off x="2111207" y="2711133"/>
                <a:ext cx="393895" cy="461665"/>
              </a:xfrm>
              <a:prstGeom prst="rect">
                <a:avLst/>
              </a:prstGeom>
              <a:noFill/>
            </p:spPr>
            <p:txBody>
              <a:bodyPr wrap="square" rtlCol="0">
                <a:spAutoFit/>
              </a:bodyPr>
              <a:lstStyle/>
              <a:p>
                <a:r>
                  <a:rPr lang="ar-BH" sz="2400" dirty="0"/>
                  <a:t>7</a:t>
                </a:r>
                <a:endParaRPr lang="en-GB" sz="2400" dirty="0"/>
              </a:p>
            </p:txBody>
          </p:sp>
          <p:sp>
            <p:nvSpPr>
              <p:cNvPr id="61" name="TextBox 60"/>
              <p:cNvSpPr txBox="1"/>
              <p:nvPr/>
            </p:nvSpPr>
            <p:spPr>
              <a:xfrm>
                <a:off x="2123512" y="2015172"/>
                <a:ext cx="393895" cy="461665"/>
              </a:xfrm>
              <a:prstGeom prst="rect">
                <a:avLst/>
              </a:prstGeom>
              <a:noFill/>
            </p:spPr>
            <p:txBody>
              <a:bodyPr wrap="square" rtlCol="0">
                <a:spAutoFit/>
              </a:bodyPr>
              <a:lstStyle/>
              <a:p>
                <a:r>
                  <a:rPr lang="ar-BH" sz="2400" dirty="0"/>
                  <a:t>9</a:t>
                </a:r>
                <a:endParaRPr lang="en-GB" sz="2400" dirty="0"/>
              </a:p>
            </p:txBody>
          </p:sp>
          <p:sp>
            <p:nvSpPr>
              <p:cNvPr id="62" name="TextBox 61"/>
              <p:cNvSpPr txBox="1"/>
              <p:nvPr/>
            </p:nvSpPr>
            <p:spPr>
              <a:xfrm>
                <a:off x="2098412" y="1679322"/>
                <a:ext cx="508993" cy="461665"/>
              </a:xfrm>
              <a:prstGeom prst="rect">
                <a:avLst/>
              </a:prstGeom>
              <a:noFill/>
            </p:spPr>
            <p:txBody>
              <a:bodyPr wrap="square" rtlCol="0">
                <a:spAutoFit/>
              </a:bodyPr>
              <a:lstStyle/>
              <a:p>
                <a:r>
                  <a:rPr lang="ar-BH" sz="2400" dirty="0"/>
                  <a:t>10</a:t>
                </a:r>
                <a:endParaRPr lang="en-GB" sz="2400" dirty="0"/>
              </a:p>
            </p:txBody>
          </p:sp>
          <p:sp>
            <p:nvSpPr>
              <p:cNvPr id="21" name="Text Box 87">
                <a:extLst>
                  <a:ext uri="{FF2B5EF4-FFF2-40B4-BE49-F238E27FC236}">
                    <a16:creationId xmlns:a16="http://schemas.microsoft.com/office/drawing/2014/main" id="{C79EC580-4312-4AD7-9B58-F889C3D0DB34}"/>
                  </a:ext>
                </a:extLst>
              </p:cNvPr>
              <p:cNvSpPr txBox="1">
                <a:spLocks noChangeArrowheads="1"/>
              </p:cNvSpPr>
              <p:nvPr/>
            </p:nvSpPr>
            <p:spPr bwMode="auto">
              <a:xfrm>
                <a:off x="1450949" y="1171109"/>
                <a:ext cx="633047"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rtl="1">
                  <a:defRPr sz="3200">
                    <a:solidFill>
                      <a:schemeClr val="accent5"/>
                    </a:solidFill>
                    <a:latin typeface="Sakkal Majalla" panose="02000000000000000000" pitchFamily="2" charset="-78"/>
                    <a:cs typeface="Sakkal Majalla" panose="02000000000000000000" pitchFamily="2" charset="-78"/>
                  </a:defRPr>
                </a:lvl1pPr>
              </a:lstStyle>
              <a:p>
                <a:r>
                  <a:rPr lang="ar-BH" sz="3600" b="1" dirty="0">
                    <a:solidFill>
                      <a:srgbClr val="066FB3"/>
                    </a:solidFill>
                  </a:rPr>
                  <a:t>ص</a:t>
                </a:r>
                <a:endParaRPr lang="ar-BH" sz="3600" b="1" dirty="0">
                  <a:solidFill>
                    <a:srgbClr val="C00000"/>
                  </a:solidFill>
                </a:endParaRPr>
              </a:p>
            </p:txBody>
          </p:sp>
        </p:grpSp>
        <p:sp>
          <p:nvSpPr>
            <p:cNvPr id="35" name="TextBox 34"/>
            <p:cNvSpPr txBox="1"/>
            <p:nvPr/>
          </p:nvSpPr>
          <p:spPr>
            <a:xfrm>
              <a:off x="2065972" y="3809164"/>
              <a:ext cx="393895" cy="461665"/>
            </a:xfrm>
            <a:prstGeom prst="rect">
              <a:avLst/>
            </a:prstGeom>
            <a:noFill/>
          </p:spPr>
          <p:txBody>
            <a:bodyPr wrap="square" rtlCol="0">
              <a:spAutoFit/>
            </a:bodyPr>
            <a:lstStyle/>
            <a:p>
              <a:r>
                <a:rPr lang="ar-BH" sz="2400" dirty="0"/>
                <a:t>4</a:t>
              </a:r>
              <a:endParaRPr lang="en-GB" sz="2400" dirty="0"/>
            </a:p>
          </p:txBody>
        </p:sp>
        <p:sp>
          <p:nvSpPr>
            <p:cNvPr id="60" name="TextBox 59"/>
            <p:cNvSpPr txBox="1"/>
            <p:nvPr/>
          </p:nvSpPr>
          <p:spPr>
            <a:xfrm>
              <a:off x="2132745" y="2377897"/>
              <a:ext cx="393895" cy="461665"/>
            </a:xfrm>
            <a:prstGeom prst="rect">
              <a:avLst/>
            </a:prstGeom>
            <a:noFill/>
          </p:spPr>
          <p:txBody>
            <a:bodyPr wrap="square" rtlCol="0">
              <a:spAutoFit/>
            </a:bodyPr>
            <a:lstStyle/>
            <a:p>
              <a:r>
                <a:rPr lang="ar-BH" sz="2400" dirty="0"/>
                <a:t>8</a:t>
              </a:r>
              <a:endParaRPr lang="en-GB" sz="2400" dirty="0"/>
            </a:p>
          </p:txBody>
        </p:sp>
      </p:grpSp>
      <p:sp>
        <p:nvSpPr>
          <p:cNvPr id="63" name="Rectangle 62">
            <a:extLst>
              <a:ext uri="{FF2B5EF4-FFF2-40B4-BE49-F238E27FC236}">
                <a16:creationId xmlns:a16="http://schemas.microsoft.com/office/drawing/2014/main" id="{E1C33062-2522-4E8C-9DD5-86EF390D5B79}"/>
              </a:ext>
            </a:extLst>
          </p:cNvPr>
          <p:cNvSpPr/>
          <p:nvPr/>
        </p:nvSpPr>
        <p:spPr>
          <a:xfrm>
            <a:off x="5878406" y="5601077"/>
            <a:ext cx="6135886" cy="584775"/>
          </a:xfrm>
          <a:prstGeom prst="rect">
            <a:avLst/>
          </a:prstGeom>
          <a:ln>
            <a:noFill/>
          </a:ln>
        </p:spPr>
        <p:txBody>
          <a:bodyPr wrap="square">
            <a:spAutoFit/>
          </a:bodyPr>
          <a:lstStyle/>
          <a:p>
            <a:pPr marL="55563" lvl="4" algn="r" rtl="1"/>
            <a:r>
              <a:rPr lang="ar-BH" sz="3200" b="1" dirty="0">
                <a:solidFill>
                  <a:srgbClr val="066FB3"/>
                </a:solidFill>
                <a:latin typeface="Sakkal Majalla" panose="02000000000000000000" pitchFamily="2" charset="-78"/>
                <a:cs typeface="Sakkal Majalla" panose="02000000000000000000" pitchFamily="2" charset="-78"/>
              </a:rPr>
              <a:t>عين الأزواج المرتبة على المستوى الإحداثي</a:t>
            </a:r>
            <a:endParaRPr lang="en-US" sz="3200" b="1" dirty="0">
              <a:solidFill>
                <a:srgbClr val="066FB3"/>
              </a:solidFill>
              <a:latin typeface="Sakkal Majalla" panose="02000000000000000000" pitchFamily="2" charset="-78"/>
              <a:cs typeface="Sakkal Majalla" panose="02000000000000000000" pitchFamily="2" charset="-78"/>
            </a:endParaRPr>
          </a:p>
        </p:txBody>
      </p:sp>
      <p:sp>
        <p:nvSpPr>
          <p:cNvPr id="22" name="Rectangle 21"/>
          <p:cNvSpPr/>
          <p:nvPr/>
        </p:nvSpPr>
        <p:spPr>
          <a:xfrm>
            <a:off x="6025509" y="2886436"/>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( 1 ، 2 ) </a:t>
            </a:r>
            <a:endParaRPr lang="en-GB" sz="3200" dirty="0"/>
          </a:p>
        </p:txBody>
      </p:sp>
      <p:sp>
        <p:nvSpPr>
          <p:cNvPr id="64" name="Rectangle 63"/>
          <p:cNvSpPr/>
          <p:nvPr/>
        </p:nvSpPr>
        <p:spPr>
          <a:xfrm>
            <a:off x="6025509" y="3366226"/>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( 2 ، 4 ) </a:t>
            </a:r>
            <a:endParaRPr lang="en-GB" sz="3200" dirty="0"/>
          </a:p>
        </p:txBody>
      </p:sp>
      <p:sp>
        <p:nvSpPr>
          <p:cNvPr id="65" name="Rectangle 64"/>
          <p:cNvSpPr/>
          <p:nvPr/>
        </p:nvSpPr>
        <p:spPr>
          <a:xfrm>
            <a:off x="6025509" y="3806615"/>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( 3 ، 6 ) </a:t>
            </a:r>
            <a:endParaRPr lang="en-GB" sz="3200" dirty="0"/>
          </a:p>
        </p:txBody>
      </p:sp>
      <p:sp>
        <p:nvSpPr>
          <p:cNvPr id="66" name="Rectangle 65"/>
          <p:cNvSpPr/>
          <p:nvPr/>
        </p:nvSpPr>
        <p:spPr>
          <a:xfrm>
            <a:off x="6025509" y="4264021"/>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( 4 ، 8 ) </a:t>
            </a:r>
            <a:endParaRPr lang="en-GB" sz="3200" dirty="0"/>
          </a:p>
        </p:txBody>
      </p:sp>
      <p:sp>
        <p:nvSpPr>
          <p:cNvPr id="67" name="Rectangle 66"/>
          <p:cNvSpPr/>
          <p:nvPr/>
        </p:nvSpPr>
        <p:spPr>
          <a:xfrm>
            <a:off x="6025509" y="4726794"/>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( 5 ، 10 ) </a:t>
            </a:r>
            <a:endParaRPr lang="en-GB" sz="3200" dirty="0"/>
          </a:p>
        </p:txBody>
      </p:sp>
      <p:sp>
        <p:nvSpPr>
          <p:cNvPr id="68" name="Rectangle 67"/>
          <p:cNvSpPr/>
          <p:nvPr/>
        </p:nvSpPr>
        <p:spPr>
          <a:xfrm>
            <a:off x="5541495" y="2394850"/>
            <a:ext cx="2105358"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الأزواج المرتبة</a:t>
            </a:r>
            <a:endParaRPr lang="en-GB" sz="3200" dirty="0"/>
          </a:p>
        </p:txBody>
      </p:sp>
      <p:sp>
        <p:nvSpPr>
          <p:cNvPr id="6" name="Oval 5"/>
          <p:cNvSpPr/>
          <p:nvPr/>
        </p:nvSpPr>
        <p:spPr>
          <a:xfrm>
            <a:off x="2436104" y="4647579"/>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7" name="Rectangle 56"/>
          <p:cNvSpPr/>
          <p:nvPr/>
        </p:nvSpPr>
        <p:spPr>
          <a:xfrm>
            <a:off x="2537561" y="4454329"/>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( 1 ، 2 ) </a:t>
            </a:r>
            <a:endParaRPr lang="en-GB" sz="3200" dirty="0"/>
          </a:p>
        </p:txBody>
      </p:sp>
      <p:sp>
        <p:nvSpPr>
          <p:cNvPr id="58" name="Oval 57"/>
          <p:cNvSpPr/>
          <p:nvPr/>
        </p:nvSpPr>
        <p:spPr>
          <a:xfrm>
            <a:off x="2813263" y="3954944"/>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0" name="Rectangle 69"/>
          <p:cNvSpPr/>
          <p:nvPr/>
        </p:nvSpPr>
        <p:spPr>
          <a:xfrm>
            <a:off x="2885909" y="3741820"/>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( 2 ، 4 ) </a:t>
            </a:r>
            <a:endParaRPr lang="en-GB" sz="3200" dirty="0"/>
          </a:p>
        </p:txBody>
      </p:sp>
      <p:sp>
        <p:nvSpPr>
          <p:cNvPr id="71" name="Oval 70"/>
          <p:cNvSpPr/>
          <p:nvPr/>
        </p:nvSpPr>
        <p:spPr>
          <a:xfrm>
            <a:off x="3204716" y="3268651"/>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2" name="Rectangle 71"/>
          <p:cNvSpPr/>
          <p:nvPr/>
        </p:nvSpPr>
        <p:spPr>
          <a:xfrm>
            <a:off x="3325128" y="3064325"/>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( 3 ، 6 ) </a:t>
            </a:r>
            <a:endParaRPr lang="en-GB" sz="3200" dirty="0"/>
          </a:p>
        </p:txBody>
      </p:sp>
      <p:sp>
        <p:nvSpPr>
          <p:cNvPr id="73" name="Oval 72"/>
          <p:cNvSpPr/>
          <p:nvPr/>
        </p:nvSpPr>
        <p:spPr>
          <a:xfrm>
            <a:off x="3583603" y="2563650"/>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4" name="Rectangle 73"/>
          <p:cNvSpPr/>
          <p:nvPr/>
        </p:nvSpPr>
        <p:spPr>
          <a:xfrm>
            <a:off x="3738474" y="2372332"/>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( 4 ، 8 ) </a:t>
            </a:r>
            <a:endParaRPr lang="en-GB" sz="3200" dirty="0"/>
          </a:p>
        </p:txBody>
      </p:sp>
      <p:sp>
        <p:nvSpPr>
          <p:cNvPr id="75" name="Oval 74"/>
          <p:cNvSpPr/>
          <p:nvPr/>
        </p:nvSpPr>
        <p:spPr>
          <a:xfrm>
            <a:off x="3964647" y="1881269"/>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6" name="Rectangle 75"/>
          <p:cNvSpPr/>
          <p:nvPr/>
        </p:nvSpPr>
        <p:spPr>
          <a:xfrm>
            <a:off x="4105222" y="1682814"/>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( 5 ، 10 ) </a:t>
            </a:r>
            <a:endParaRPr lang="en-GB" sz="3200" dirty="0"/>
          </a:p>
        </p:txBody>
      </p:sp>
      <p:grpSp>
        <p:nvGrpSpPr>
          <p:cNvPr id="77" name="Group 76">
            <a:extLst>
              <a:ext uri="{FF2B5EF4-FFF2-40B4-BE49-F238E27FC236}">
                <a16:creationId xmlns:a16="http://schemas.microsoft.com/office/drawing/2014/main" id="{3CBDB486-F774-400E-8076-4E1FF3E9F43D}"/>
              </a:ext>
            </a:extLst>
          </p:cNvPr>
          <p:cNvGrpSpPr/>
          <p:nvPr/>
        </p:nvGrpSpPr>
        <p:grpSpPr>
          <a:xfrm>
            <a:off x="1103160" y="7167"/>
            <a:ext cx="11120072" cy="5759891"/>
            <a:chOff x="0" y="-2442"/>
            <a:chExt cx="5524191" cy="3147583"/>
          </a:xfrm>
        </p:grpSpPr>
        <p:grpSp>
          <p:nvGrpSpPr>
            <p:cNvPr id="78" name="Group 77">
              <a:extLst>
                <a:ext uri="{FF2B5EF4-FFF2-40B4-BE49-F238E27FC236}">
                  <a16:creationId xmlns:a16="http://schemas.microsoft.com/office/drawing/2014/main" id="{E01939BF-9715-4608-92BD-F6402F35B1B9}"/>
                </a:ext>
              </a:extLst>
            </p:cNvPr>
            <p:cNvGrpSpPr/>
            <p:nvPr/>
          </p:nvGrpSpPr>
          <p:grpSpPr>
            <a:xfrm>
              <a:off x="0" y="50334"/>
              <a:ext cx="5471870" cy="3094807"/>
              <a:chOff x="0" y="0"/>
              <a:chExt cx="5471870" cy="3094807"/>
            </a:xfrm>
          </p:grpSpPr>
          <p:cxnSp>
            <p:nvCxnSpPr>
              <p:cNvPr id="80" name="Straight Connector 79">
                <a:extLst>
                  <a:ext uri="{FF2B5EF4-FFF2-40B4-BE49-F238E27FC236}">
                    <a16:creationId xmlns:a16="http://schemas.microsoft.com/office/drawing/2014/main" id="{7899E1E3-79FE-40A4-ACAC-19A82A7DC79B}"/>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3C2FA5-1DA4-4470-9118-09203E47421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2" name="Freeform: Shape 6">
                <a:extLst>
                  <a:ext uri="{FF2B5EF4-FFF2-40B4-BE49-F238E27FC236}">
                    <a16:creationId xmlns:a16="http://schemas.microsoft.com/office/drawing/2014/main" id="{E34F1D33-C2E5-4A9C-8317-C097B309715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9" name="Text Box 39">
              <a:extLst>
                <a:ext uri="{FF2B5EF4-FFF2-40B4-BE49-F238E27FC236}">
                  <a16:creationId xmlns:a16="http://schemas.microsoft.com/office/drawing/2014/main" id="{63860AFC-9F61-4C50-A57C-70BAF2792CE9}"/>
                </a:ext>
              </a:extLst>
            </p:cNvPr>
            <p:cNvSpPr txBox="1"/>
            <p:nvPr/>
          </p:nvSpPr>
          <p:spPr>
            <a:xfrm>
              <a:off x="4539079" y="-2442"/>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83" name="Footer Placeholder 1"/>
          <p:cNvSpPr>
            <a:spLocks noGrp="1"/>
          </p:cNvSpPr>
          <p:nvPr>
            <p:ph type="ftr" sz="quarter" idx="11"/>
          </p:nvPr>
        </p:nvSpPr>
        <p:spPr>
          <a:xfrm>
            <a:off x="162232" y="6445038"/>
            <a:ext cx="4530901" cy="497657"/>
          </a:xfrm>
        </p:spPr>
        <p:txBody>
          <a:bodyPr wrap="square" anchor="ctr" anchorCtr="1">
            <a:normAutofit/>
          </a:bodyPr>
          <a:lstStyle/>
          <a:p>
            <a:r>
              <a:rPr lang="ar-BH" sz="2400" b="1" dirty="0">
                <a:solidFill>
                  <a:srgbClr val="C00000"/>
                </a:solidFill>
                <a:latin typeface="Sakkal Majalla" panose="02000000000000000000" pitchFamily="2" charset="-78"/>
                <a:cs typeface="Sakkal Majalla" panose="02000000000000000000" pitchFamily="2" charset="-78"/>
              </a:rPr>
              <a:t>التمثيل البياني للدوال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الصف</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الأول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الإعدادي</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36237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1000"/>
                                        <p:tgtEl>
                                          <p:spTgt spid="52"/>
                                        </p:tgtEl>
                                      </p:cBhvr>
                                    </p:animEffect>
                                    <p:anim calcmode="lin" valueType="num">
                                      <p:cBhvr>
                                        <p:cTn id="43" dur="1000" fill="hold"/>
                                        <p:tgtEl>
                                          <p:spTgt spid="52"/>
                                        </p:tgtEl>
                                        <p:attrNameLst>
                                          <p:attrName>ppt_x</p:attrName>
                                        </p:attrNameLst>
                                      </p:cBhvr>
                                      <p:tavLst>
                                        <p:tav tm="0">
                                          <p:val>
                                            <p:strVal val="#ppt_x"/>
                                          </p:val>
                                        </p:tav>
                                        <p:tav tm="100000">
                                          <p:val>
                                            <p:strVal val="#ppt_x"/>
                                          </p:val>
                                        </p:tav>
                                      </p:tavLst>
                                    </p:anim>
                                    <p:anim calcmode="lin" valueType="num">
                                      <p:cBhvr>
                                        <p:cTn id="4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1000"/>
                                        <p:tgtEl>
                                          <p:spTgt spid="53"/>
                                        </p:tgtEl>
                                      </p:cBhvr>
                                    </p:animEffect>
                                    <p:anim calcmode="lin" valueType="num">
                                      <p:cBhvr>
                                        <p:cTn id="50" dur="1000" fill="hold"/>
                                        <p:tgtEl>
                                          <p:spTgt spid="53"/>
                                        </p:tgtEl>
                                        <p:attrNameLst>
                                          <p:attrName>ppt_x</p:attrName>
                                        </p:attrNameLst>
                                      </p:cBhvr>
                                      <p:tavLst>
                                        <p:tav tm="0">
                                          <p:val>
                                            <p:strVal val="#ppt_x"/>
                                          </p:val>
                                        </p:tav>
                                        <p:tav tm="100000">
                                          <p:val>
                                            <p:strVal val="#ppt_x"/>
                                          </p:val>
                                        </p:tav>
                                      </p:tavLst>
                                    </p:anim>
                                    <p:anim calcmode="lin" valueType="num">
                                      <p:cBhvr>
                                        <p:cTn id="5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1000"/>
                                        <p:tgtEl>
                                          <p:spTgt spid="63"/>
                                        </p:tgtEl>
                                      </p:cBhvr>
                                    </p:animEffect>
                                    <p:anim calcmode="lin" valueType="num">
                                      <p:cBhvr>
                                        <p:cTn id="57" dur="1000" fill="hold"/>
                                        <p:tgtEl>
                                          <p:spTgt spid="63"/>
                                        </p:tgtEl>
                                        <p:attrNameLst>
                                          <p:attrName>ppt_x</p:attrName>
                                        </p:attrNameLst>
                                      </p:cBhvr>
                                      <p:tavLst>
                                        <p:tav tm="0">
                                          <p:val>
                                            <p:strVal val="#ppt_x"/>
                                          </p:val>
                                        </p:tav>
                                        <p:tav tm="100000">
                                          <p:val>
                                            <p:strVal val="#ppt_x"/>
                                          </p:val>
                                        </p:tav>
                                      </p:tavLst>
                                    </p:anim>
                                    <p:anim calcmode="lin" valueType="num">
                                      <p:cBhvr>
                                        <p:cTn id="58"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fade">
                                      <p:cBhvr>
                                        <p:cTn id="98" dur="1000"/>
                                        <p:tgtEl>
                                          <p:spTgt spid="69"/>
                                        </p:tgtEl>
                                      </p:cBhvr>
                                    </p:animEffect>
                                    <p:anim calcmode="lin" valueType="num">
                                      <p:cBhvr>
                                        <p:cTn id="99" dur="1000" fill="hold"/>
                                        <p:tgtEl>
                                          <p:spTgt spid="69"/>
                                        </p:tgtEl>
                                        <p:attrNameLst>
                                          <p:attrName>ppt_x</p:attrName>
                                        </p:attrNameLst>
                                      </p:cBhvr>
                                      <p:tavLst>
                                        <p:tav tm="0">
                                          <p:val>
                                            <p:strVal val="#ppt_x"/>
                                          </p:val>
                                        </p:tav>
                                        <p:tav tm="100000">
                                          <p:val>
                                            <p:strVal val="#ppt_x"/>
                                          </p:val>
                                        </p:tav>
                                      </p:tavLst>
                                    </p:anim>
                                    <p:anim calcmode="lin" valueType="num">
                                      <p:cBhvr>
                                        <p:cTn id="100"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fade">
                                      <p:cBhvr>
                                        <p:cTn id="119" dur="1000"/>
                                        <p:tgtEl>
                                          <p:spTgt spid="66"/>
                                        </p:tgtEl>
                                      </p:cBhvr>
                                    </p:animEffect>
                                    <p:anim calcmode="lin" valueType="num">
                                      <p:cBhvr>
                                        <p:cTn id="120" dur="1000" fill="hold"/>
                                        <p:tgtEl>
                                          <p:spTgt spid="66"/>
                                        </p:tgtEl>
                                        <p:attrNameLst>
                                          <p:attrName>ppt_x</p:attrName>
                                        </p:attrNameLst>
                                      </p:cBhvr>
                                      <p:tavLst>
                                        <p:tav tm="0">
                                          <p:val>
                                            <p:strVal val="#ppt_x"/>
                                          </p:val>
                                        </p:tav>
                                        <p:tav tm="100000">
                                          <p:val>
                                            <p:strVal val="#ppt_x"/>
                                          </p:val>
                                        </p:tav>
                                      </p:tavLst>
                                    </p:anim>
                                    <p:anim calcmode="lin" valueType="num">
                                      <p:cBhvr>
                                        <p:cTn id="121"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67"/>
                                        </p:tgtEl>
                                        <p:attrNameLst>
                                          <p:attrName>style.visibility</p:attrName>
                                        </p:attrNameLst>
                                      </p:cBhvr>
                                      <p:to>
                                        <p:strVal val="visible"/>
                                      </p:to>
                                    </p:set>
                                    <p:animEffect transition="in" filter="fade">
                                      <p:cBhvr>
                                        <p:cTn id="126" dur="1000"/>
                                        <p:tgtEl>
                                          <p:spTgt spid="67"/>
                                        </p:tgtEl>
                                      </p:cBhvr>
                                    </p:animEffect>
                                    <p:anim calcmode="lin" valueType="num">
                                      <p:cBhvr>
                                        <p:cTn id="127" dur="1000" fill="hold"/>
                                        <p:tgtEl>
                                          <p:spTgt spid="67"/>
                                        </p:tgtEl>
                                        <p:attrNameLst>
                                          <p:attrName>ppt_x</p:attrName>
                                        </p:attrNameLst>
                                      </p:cBhvr>
                                      <p:tavLst>
                                        <p:tav tm="0">
                                          <p:val>
                                            <p:strVal val="#ppt_x"/>
                                          </p:val>
                                        </p:tav>
                                        <p:tav tm="100000">
                                          <p:val>
                                            <p:strVal val="#ppt_x"/>
                                          </p:val>
                                        </p:tav>
                                      </p:tavLst>
                                    </p:anim>
                                    <p:anim calcmode="lin" valueType="num">
                                      <p:cBhvr>
                                        <p:cTn id="128"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6"/>
                                        </p:tgtEl>
                                        <p:attrNameLst>
                                          <p:attrName>style.visibility</p:attrName>
                                        </p:attrNameLst>
                                      </p:cBhvr>
                                      <p:to>
                                        <p:strVal val="visible"/>
                                      </p:to>
                                    </p:set>
                                    <p:animEffect transition="in" filter="fade">
                                      <p:cBhvr>
                                        <p:cTn id="137" dur="1000"/>
                                        <p:tgtEl>
                                          <p:spTgt spid="6"/>
                                        </p:tgtEl>
                                      </p:cBhvr>
                                    </p:animEffect>
                                    <p:anim calcmode="lin" valueType="num">
                                      <p:cBhvr>
                                        <p:cTn id="138" dur="1000" fill="hold"/>
                                        <p:tgtEl>
                                          <p:spTgt spid="6"/>
                                        </p:tgtEl>
                                        <p:attrNameLst>
                                          <p:attrName>ppt_x</p:attrName>
                                        </p:attrNameLst>
                                      </p:cBhvr>
                                      <p:tavLst>
                                        <p:tav tm="0">
                                          <p:val>
                                            <p:strVal val="#ppt_x"/>
                                          </p:val>
                                        </p:tav>
                                        <p:tav tm="100000">
                                          <p:val>
                                            <p:strVal val="#ppt_x"/>
                                          </p:val>
                                        </p:tav>
                                      </p:tavLst>
                                    </p:anim>
                                    <p:anim calcmode="lin" valueType="num">
                                      <p:cBhvr>
                                        <p:cTn id="1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57"/>
                                        </p:tgtEl>
                                        <p:attrNameLst>
                                          <p:attrName>style.visibility</p:attrName>
                                        </p:attrNameLst>
                                      </p:cBhvr>
                                      <p:to>
                                        <p:strVal val="visible"/>
                                      </p:to>
                                    </p:set>
                                    <p:animEffect transition="in" filter="fade">
                                      <p:cBhvr>
                                        <p:cTn id="144" dur="1000"/>
                                        <p:tgtEl>
                                          <p:spTgt spid="57"/>
                                        </p:tgtEl>
                                      </p:cBhvr>
                                    </p:animEffect>
                                    <p:anim calcmode="lin" valueType="num">
                                      <p:cBhvr>
                                        <p:cTn id="145" dur="1000" fill="hold"/>
                                        <p:tgtEl>
                                          <p:spTgt spid="57"/>
                                        </p:tgtEl>
                                        <p:attrNameLst>
                                          <p:attrName>ppt_x</p:attrName>
                                        </p:attrNameLst>
                                      </p:cBhvr>
                                      <p:tavLst>
                                        <p:tav tm="0">
                                          <p:val>
                                            <p:strVal val="#ppt_x"/>
                                          </p:val>
                                        </p:tav>
                                        <p:tav tm="100000">
                                          <p:val>
                                            <p:strVal val="#ppt_x"/>
                                          </p:val>
                                        </p:tav>
                                      </p:tavLst>
                                    </p:anim>
                                    <p:anim calcmode="lin" valueType="num">
                                      <p:cBhvr>
                                        <p:cTn id="14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70"/>
                                        </p:tgtEl>
                                        <p:attrNameLst>
                                          <p:attrName>style.visibility</p:attrName>
                                        </p:attrNameLst>
                                      </p:cBhvr>
                                      <p:to>
                                        <p:strVal val="visible"/>
                                      </p:to>
                                    </p:set>
                                    <p:animEffect transition="in" filter="fade">
                                      <p:cBhvr>
                                        <p:cTn id="158" dur="1000"/>
                                        <p:tgtEl>
                                          <p:spTgt spid="70"/>
                                        </p:tgtEl>
                                      </p:cBhvr>
                                    </p:animEffect>
                                    <p:anim calcmode="lin" valueType="num">
                                      <p:cBhvr>
                                        <p:cTn id="159" dur="1000" fill="hold"/>
                                        <p:tgtEl>
                                          <p:spTgt spid="70"/>
                                        </p:tgtEl>
                                        <p:attrNameLst>
                                          <p:attrName>ppt_x</p:attrName>
                                        </p:attrNameLst>
                                      </p:cBhvr>
                                      <p:tavLst>
                                        <p:tav tm="0">
                                          <p:val>
                                            <p:strVal val="#ppt_x"/>
                                          </p:val>
                                        </p:tav>
                                        <p:tav tm="100000">
                                          <p:val>
                                            <p:strVal val="#ppt_x"/>
                                          </p:val>
                                        </p:tav>
                                      </p:tavLst>
                                    </p:anim>
                                    <p:anim calcmode="lin" valueType="num">
                                      <p:cBhvr>
                                        <p:cTn id="160"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grpId="0" nodeType="clickEffect">
                                  <p:stCondLst>
                                    <p:cond delay="0"/>
                                  </p:stCondLst>
                                  <p:childTnLst>
                                    <p:set>
                                      <p:cBhvr>
                                        <p:cTn id="164" dur="1" fill="hold">
                                          <p:stCondLst>
                                            <p:cond delay="0"/>
                                          </p:stCondLst>
                                        </p:cTn>
                                        <p:tgtEl>
                                          <p:spTgt spid="71"/>
                                        </p:tgtEl>
                                        <p:attrNameLst>
                                          <p:attrName>style.visibility</p:attrName>
                                        </p:attrNameLst>
                                      </p:cBhvr>
                                      <p:to>
                                        <p:strVal val="visible"/>
                                      </p:to>
                                    </p:set>
                                    <p:animEffect transition="in" filter="fade">
                                      <p:cBhvr>
                                        <p:cTn id="165" dur="1000"/>
                                        <p:tgtEl>
                                          <p:spTgt spid="71"/>
                                        </p:tgtEl>
                                      </p:cBhvr>
                                    </p:animEffect>
                                    <p:anim calcmode="lin" valueType="num">
                                      <p:cBhvr>
                                        <p:cTn id="166" dur="1000" fill="hold"/>
                                        <p:tgtEl>
                                          <p:spTgt spid="71"/>
                                        </p:tgtEl>
                                        <p:attrNameLst>
                                          <p:attrName>ppt_x</p:attrName>
                                        </p:attrNameLst>
                                      </p:cBhvr>
                                      <p:tavLst>
                                        <p:tav tm="0">
                                          <p:val>
                                            <p:strVal val="#ppt_x"/>
                                          </p:val>
                                        </p:tav>
                                        <p:tav tm="100000">
                                          <p:val>
                                            <p:strVal val="#ppt_x"/>
                                          </p:val>
                                        </p:tav>
                                      </p:tavLst>
                                    </p:anim>
                                    <p:anim calcmode="lin" valueType="num">
                                      <p:cBhvr>
                                        <p:cTn id="16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42" presetClass="entr" presetSubtype="0" fill="hold" grpId="0" nodeType="clickEffect">
                                  <p:stCondLst>
                                    <p:cond delay="0"/>
                                  </p:stCondLst>
                                  <p:childTnLst>
                                    <p:set>
                                      <p:cBhvr>
                                        <p:cTn id="171" dur="1" fill="hold">
                                          <p:stCondLst>
                                            <p:cond delay="0"/>
                                          </p:stCondLst>
                                        </p:cTn>
                                        <p:tgtEl>
                                          <p:spTgt spid="72"/>
                                        </p:tgtEl>
                                        <p:attrNameLst>
                                          <p:attrName>style.visibility</p:attrName>
                                        </p:attrNameLst>
                                      </p:cBhvr>
                                      <p:to>
                                        <p:strVal val="visible"/>
                                      </p:to>
                                    </p:set>
                                    <p:animEffect transition="in" filter="fade">
                                      <p:cBhvr>
                                        <p:cTn id="172" dur="1000"/>
                                        <p:tgtEl>
                                          <p:spTgt spid="72"/>
                                        </p:tgtEl>
                                      </p:cBhvr>
                                    </p:animEffect>
                                    <p:anim calcmode="lin" valueType="num">
                                      <p:cBhvr>
                                        <p:cTn id="173" dur="1000" fill="hold"/>
                                        <p:tgtEl>
                                          <p:spTgt spid="72"/>
                                        </p:tgtEl>
                                        <p:attrNameLst>
                                          <p:attrName>ppt_x</p:attrName>
                                        </p:attrNameLst>
                                      </p:cBhvr>
                                      <p:tavLst>
                                        <p:tav tm="0">
                                          <p:val>
                                            <p:strVal val="#ppt_x"/>
                                          </p:val>
                                        </p:tav>
                                        <p:tav tm="100000">
                                          <p:val>
                                            <p:strVal val="#ppt_x"/>
                                          </p:val>
                                        </p:tav>
                                      </p:tavLst>
                                    </p:anim>
                                    <p:anim calcmode="lin" valueType="num">
                                      <p:cBhvr>
                                        <p:cTn id="17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grpId="0" nodeType="click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fade">
                                      <p:cBhvr>
                                        <p:cTn id="179" dur="1000"/>
                                        <p:tgtEl>
                                          <p:spTgt spid="73"/>
                                        </p:tgtEl>
                                      </p:cBhvr>
                                    </p:animEffect>
                                    <p:anim calcmode="lin" valueType="num">
                                      <p:cBhvr>
                                        <p:cTn id="180" dur="1000" fill="hold"/>
                                        <p:tgtEl>
                                          <p:spTgt spid="73"/>
                                        </p:tgtEl>
                                        <p:attrNameLst>
                                          <p:attrName>ppt_x</p:attrName>
                                        </p:attrNameLst>
                                      </p:cBhvr>
                                      <p:tavLst>
                                        <p:tav tm="0">
                                          <p:val>
                                            <p:strVal val="#ppt_x"/>
                                          </p:val>
                                        </p:tav>
                                        <p:tav tm="100000">
                                          <p:val>
                                            <p:strVal val="#ppt_x"/>
                                          </p:val>
                                        </p:tav>
                                      </p:tavLst>
                                    </p:anim>
                                    <p:anim calcmode="lin" valueType="num">
                                      <p:cBhvr>
                                        <p:cTn id="18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74"/>
                                        </p:tgtEl>
                                        <p:attrNameLst>
                                          <p:attrName>style.visibility</p:attrName>
                                        </p:attrNameLst>
                                      </p:cBhvr>
                                      <p:to>
                                        <p:strVal val="visible"/>
                                      </p:to>
                                    </p:set>
                                    <p:animEffect transition="in" filter="fade">
                                      <p:cBhvr>
                                        <p:cTn id="186" dur="1000"/>
                                        <p:tgtEl>
                                          <p:spTgt spid="74"/>
                                        </p:tgtEl>
                                      </p:cBhvr>
                                    </p:animEffect>
                                    <p:anim calcmode="lin" valueType="num">
                                      <p:cBhvr>
                                        <p:cTn id="187" dur="1000" fill="hold"/>
                                        <p:tgtEl>
                                          <p:spTgt spid="74"/>
                                        </p:tgtEl>
                                        <p:attrNameLst>
                                          <p:attrName>ppt_x</p:attrName>
                                        </p:attrNameLst>
                                      </p:cBhvr>
                                      <p:tavLst>
                                        <p:tav tm="0">
                                          <p:val>
                                            <p:strVal val="#ppt_x"/>
                                          </p:val>
                                        </p:tav>
                                        <p:tav tm="100000">
                                          <p:val>
                                            <p:strVal val="#ppt_x"/>
                                          </p:val>
                                        </p:tav>
                                      </p:tavLst>
                                    </p:anim>
                                    <p:anim calcmode="lin" valueType="num">
                                      <p:cBhvr>
                                        <p:cTn id="18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42" presetClass="entr" presetSubtype="0" fill="hold" grpId="0" nodeType="clickEffect">
                                  <p:stCondLst>
                                    <p:cond delay="0"/>
                                  </p:stCondLst>
                                  <p:childTnLst>
                                    <p:set>
                                      <p:cBhvr>
                                        <p:cTn id="192" dur="1" fill="hold">
                                          <p:stCondLst>
                                            <p:cond delay="0"/>
                                          </p:stCondLst>
                                        </p:cTn>
                                        <p:tgtEl>
                                          <p:spTgt spid="75"/>
                                        </p:tgtEl>
                                        <p:attrNameLst>
                                          <p:attrName>style.visibility</p:attrName>
                                        </p:attrNameLst>
                                      </p:cBhvr>
                                      <p:to>
                                        <p:strVal val="visible"/>
                                      </p:to>
                                    </p:set>
                                    <p:animEffect transition="in" filter="fade">
                                      <p:cBhvr>
                                        <p:cTn id="193" dur="1000"/>
                                        <p:tgtEl>
                                          <p:spTgt spid="75"/>
                                        </p:tgtEl>
                                      </p:cBhvr>
                                    </p:animEffect>
                                    <p:anim calcmode="lin" valueType="num">
                                      <p:cBhvr>
                                        <p:cTn id="194" dur="1000" fill="hold"/>
                                        <p:tgtEl>
                                          <p:spTgt spid="75"/>
                                        </p:tgtEl>
                                        <p:attrNameLst>
                                          <p:attrName>ppt_x</p:attrName>
                                        </p:attrNameLst>
                                      </p:cBhvr>
                                      <p:tavLst>
                                        <p:tav tm="0">
                                          <p:val>
                                            <p:strVal val="#ppt_x"/>
                                          </p:val>
                                        </p:tav>
                                        <p:tav tm="100000">
                                          <p:val>
                                            <p:strVal val="#ppt_x"/>
                                          </p:val>
                                        </p:tav>
                                      </p:tavLst>
                                    </p:anim>
                                    <p:anim calcmode="lin" valueType="num">
                                      <p:cBhvr>
                                        <p:cTn id="195"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2" presetClass="entr" presetSubtype="0" fill="hold" grpId="0" nodeType="clickEffect">
                                  <p:stCondLst>
                                    <p:cond delay="0"/>
                                  </p:stCondLst>
                                  <p:childTnLst>
                                    <p:set>
                                      <p:cBhvr>
                                        <p:cTn id="199" dur="1" fill="hold">
                                          <p:stCondLst>
                                            <p:cond delay="0"/>
                                          </p:stCondLst>
                                        </p:cTn>
                                        <p:tgtEl>
                                          <p:spTgt spid="76"/>
                                        </p:tgtEl>
                                        <p:attrNameLst>
                                          <p:attrName>style.visibility</p:attrName>
                                        </p:attrNameLst>
                                      </p:cBhvr>
                                      <p:to>
                                        <p:strVal val="visible"/>
                                      </p:to>
                                    </p:set>
                                    <p:animEffect transition="in" filter="fade">
                                      <p:cBhvr>
                                        <p:cTn id="200" dur="1000"/>
                                        <p:tgtEl>
                                          <p:spTgt spid="76"/>
                                        </p:tgtEl>
                                      </p:cBhvr>
                                    </p:animEffect>
                                    <p:anim calcmode="lin" valueType="num">
                                      <p:cBhvr>
                                        <p:cTn id="201" dur="1000" fill="hold"/>
                                        <p:tgtEl>
                                          <p:spTgt spid="76"/>
                                        </p:tgtEl>
                                        <p:attrNameLst>
                                          <p:attrName>ppt_x</p:attrName>
                                        </p:attrNameLst>
                                      </p:cBhvr>
                                      <p:tavLst>
                                        <p:tav tm="0">
                                          <p:val>
                                            <p:strVal val="#ppt_x"/>
                                          </p:val>
                                        </p:tav>
                                        <p:tav tm="100000">
                                          <p:val>
                                            <p:strVal val="#ppt_x"/>
                                          </p:val>
                                        </p:tav>
                                      </p:tavLst>
                                    </p:anim>
                                    <p:anim calcmode="lin" valueType="num">
                                      <p:cBhvr>
                                        <p:cTn id="202"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0" grpId="0" animBg="1"/>
      <p:bldP spid="27" grpId="0" animBg="1"/>
      <p:bldP spid="26" grpId="0" animBg="1"/>
      <p:bldP spid="46" grpId="0"/>
      <p:bldP spid="3" grpId="0"/>
      <p:bldP spid="50" grpId="0"/>
      <p:bldP spid="51" grpId="0"/>
      <p:bldP spid="52" grpId="0"/>
      <p:bldP spid="53" grpId="0"/>
      <p:bldP spid="63" grpId="0"/>
      <p:bldP spid="22" grpId="0"/>
      <p:bldP spid="64" grpId="0"/>
      <p:bldP spid="65" grpId="0"/>
      <p:bldP spid="66" grpId="0"/>
      <p:bldP spid="67" grpId="0"/>
      <p:bldP spid="68" grpId="0"/>
      <p:bldP spid="6" grpId="0" animBg="1"/>
      <p:bldP spid="57" grpId="0"/>
      <p:bldP spid="58" grpId="0" animBg="1"/>
      <p:bldP spid="70" grpId="0"/>
      <p:bldP spid="71" grpId="0" animBg="1"/>
      <p:bldP spid="72" grpId="0"/>
      <p:bldP spid="73" grpId="0" animBg="1"/>
      <p:bldP spid="74" grpId="0"/>
      <p:bldP spid="75" grpId="0" animBg="1"/>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87">
            <a:extLst>
              <a:ext uri="{FF2B5EF4-FFF2-40B4-BE49-F238E27FC236}">
                <a16:creationId xmlns:a16="http://schemas.microsoft.com/office/drawing/2014/main" id="{6543EC0C-BC58-4F0E-B548-065078DFC4D8}"/>
              </a:ext>
            </a:extLst>
          </p:cNvPr>
          <p:cNvSpPr txBox="1">
            <a:spLocks noChangeArrowheads="1"/>
          </p:cNvSpPr>
          <p:nvPr/>
        </p:nvSpPr>
        <p:spPr bwMode="auto">
          <a:xfrm>
            <a:off x="3335" y="256825"/>
            <a:ext cx="9701639" cy="1077218"/>
          </a:xfrm>
          <a:prstGeom prst="rect">
            <a:avLst/>
          </a:prstGeom>
        </p:spPr>
        <p:txBody>
          <a:bodyPr wrap="square">
            <a:spAutoFit/>
          </a:bodyPr>
          <a:lstStyle>
            <a:defPPr>
              <a:defRPr lang="en-US"/>
            </a:defPPr>
            <a:lvl1pPr algn="r" rtl="1">
              <a:defRPr sz="3200">
                <a:latin typeface="Sakkal Majalla" panose="02000000000000000000" pitchFamily="2" charset="-78"/>
                <a:cs typeface="Sakkal Majalla" panose="02000000000000000000" pitchFamily="2" charset="-78"/>
              </a:defRPr>
            </a:lvl1pPr>
          </a:lstStyle>
          <a:p>
            <a:r>
              <a:rPr lang="ar-BH" b="1" dirty="0"/>
              <a:t>يُبين الجدول أدناه  المبلغ المتبقي من 25 دينارًا بعد شراء عدد من الكتب، مثل بيانيًا العلاقة بين عدد الكتب التي تم شراؤها، والمبلغ المتبقي. </a:t>
            </a:r>
            <a:endParaRPr lang="ar-SA" altLang="en-US" b="1" dirty="0"/>
          </a:p>
        </p:txBody>
      </p:sp>
      <p:grpSp>
        <p:nvGrpSpPr>
          <p:cNvPr id="8" name="Group 7"/>
          <p:cNvGrpSpPr/>
          <p:nvPr/>
        </p:nvGrpSpPr>
        <p:grpSpPr>
          <a:xfrm>
            <a:off x="183350" y="1042700"/>
            <a:ext cx="4845072" cy="5414092"/>
            <a:chOff x="183350" y="1042700"/>
            <a:chExt cx="4845072" cy="5414092"/>
          </a:xfrm>
        </p:grpSpPr>
        <p:sp>
          <p:nvSpPr>
            <p:cNvPr id="24" name="Text Box 87">
              <a:extLst>
                <a:ext uri="{FF2B5EF4-FFF2-40B4-BE49-F238E27FC236}">
                  <a16:creationId xmlns:a16="http://schemas.microsoft.com/office/drawing/2014/main" id="{C79EC580-4312-4AD7-9B58-F889C3D0DB34}"/>
                </a:ext>
              </a:extLst>
            </p:cNvPr>
            <p:cNvSpPr txBox="1">
              <a:spLocks noChangeArrowheads="1"/>
            </p:cNvSpPr>
            <p:nvPr/>
          </p:nvSpPr>
          <p:spPr bwMode="auto">
            <a:xfrm>
              <a:off x="4395375" y="5352715"/>
              <a:ext cx="633047" cy="646331"/>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rtl="1">
                <a:defRPr sz="3200">
                  <a:solidFill>
                    <a:schemeClr val="accent5"/>
                  </a:solidFill>
                  <a:latin typeface="Sakkal Majalla" panose="02000000000000000000" pitchFamily="2" charset="-78"/>
                  <a:cs typeface="Sakkal Majalla" panose="02000000000000000000" pitchFamily="2" charset="-78"/>
                </a:defRPr>
              </a:lvl1pPr>
            </a:lstStyle>
            <a:p>
              <a:r>
                <a:rPr lang="ar-BH" sz="3600" b="1" dirty="0">
                  <a:solidFill>
                    <a:srgbClr val="066FB3"/>
                  </a:solidFill>
                </a:rPr>
                <a:t>س</a:t>
              </a:r>
              <a:endParaRPr lang="ar-BH" sz="3600" b="1" dirty="0">
                <a:solidFill>
                  <a:srgbClr val="C00000"/>
                </a:solidFill>
              </a:endParaRPr>
            </a:p>
          </p:txBody>
        </p:sp>
        <p:grpSp>
          <p:nvGrpSpPr>
            <p:cNvPr id="3" name="Group 2"/>
            <p:cNvGrpSpPr/>
            <p:nvPr/>
          </p:nvGrpSpPr>
          <p:grpSpPr>
            <a:xfrm>
              <a:off x="183350" y="1042700"/>
              <a:ext cx="4367301" cy="5414092"/>
              <a:chOff x="183350" y="1042700"/>
              <a:chExt cx="4367301" cy="5414092"/>
            </a:xfrm>
          </p:grpSpPr>
          <p:grpSp>
            <p:nvGrpSpPr>
              <p:cNvPr id="2" name="Group 1"/>
              <p:cNvGrpSpPr/>
              <p:nvPr/>
            </p:nvGrpSpPr>
            <p:grpSpPr>
              <a:xfrm>
                <a:off x="183350" y="1042700"/>
                <a:ext cx="4367301" cy="5414092"/>
                <a:chOff x="183350" y="1042700"/>
                <a:chExt cx="4367301" cy="5414092"/>
              </a:xfrm>
            </p:grpSpPr>
            <p:sp>
              <p:nvSpPr>
                <p:cNvPr id="21" name="Text Box 87">
                  <a:extLst>
                    <a:ext uri="{FF2B5EF4-FFF2-40B4-BE49-F238E27FC236}">
                      <a16:creationId xmlns:a16="http://schemas.microsoft.com/office/drawing/2014/main" id="{C79EC580-4312-4AD7-9B58-F889C3D0DB34}"/>
                    </a:ext>
                  </a:extLst>
                </p:cNvPr>
                <p:cNvSpPr txBox="1">
                  <a:spLocks noChangeArrowheads="1"/>
                </p:cNvSpPr>
                <p:nvPr/>
              </p:nvSpPr>
              <p:spPr bwMode="auto">
                <a:xfrm>
                  <a:off x="1396629" y="1042700"/>
                  <a:ext cx="633047"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rtl="1">
                    <a:defRPr sz="3200">
                      <a:solidFill>
                        <a:schemeClr val="accent5"/>
                      </a:solidFill>
                      <a:latin typeface="Sakkal Majalla" panose="02000000000000000000" pitchFamily="2" charset="-78"/>
                      <a:cs typeface="Sakkal Majalla" panose="02000000000000000000" pitchFamily="2" charset="-78"/>
                    </a:defRPr>
                  </a:lvl1pPr>
                </a:lstStyle>
                <a:p>
                  <a:r>
                    <a:rPr lang="ar-BH" sz="3600" b="1" dirty="0">
                      <a:solidFill>
                        <a:srgbClr val="066FB3"/>
                      </a:solidFill>
                    </a:rPr>
                    <a:t>ص</a:t>
                  </a:r>
                  <a:endParaRPr lang="ar-BH" sz="3600" b="1" dirty="0">
                    <a:solidFill>
                      <a:srgbClr val="C00000"/>
                    </a:solidFill>
                  </a:endParaRPr>
                </a:p>
              </p:txBody>
            </p:sp>
            <p:grpSp>
              <p:nvGrpSpPr>
                <p:cNvPr id="10" name="Group 9"/>
                <p:cNvGrpSpPr/>
                <p:nvPr/>
              </p:nvGrpSpPr>
              <p:grpSpPr>
                <a:xfrm>
                  <a:off x="183350" y="1547552"/>
                  <a:ext cx="4226053" cy="4865281"/>
                  <a:chOff x="186256" y="1036766"/>
                  <a:chExt cx="4201844" cy="5420026"/>
                </a:xfrm>
              </p:grpSpPr>
              <p:pic>
                <p:nvPicPr>
                  <p:cNvPr id="5" name="Picture 4"/>
                  <p:cNvPicPr>
                    <a:picLocks noChangeAspect="1"/>
                  </p:cNvPicPr>
                  <p:nvPr/>
                </p:nvPicPr>
                <p:blipFill>
                  <a:blip r:embed="rId2"/>
                  <a:stretch>
                    <a:fillRect/>
                  </a:stretch>
                </p:blipFill>
                <p:spPr>
                  <a:xfrm>
                    <a:off x="196465" y="1036766"/>
                    <a:ext cx="4181475" cy="1581150"/>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370" t="251" r="370" b="251"/>
                  <a:stretch/>
                </p:blipFill>
                <p:spPr>
                  <a:xfrm>
                    <a:off x="186256" y="2585757"/>
                    <a:ext cx="4201844" cy="3871035"/>
                  </a:xfrm>
                  <a:prstGeom prst="rect">
                    <a:avLst/>
                  </a:prstGeom>
                </p:spPr>
              </p:pic>
            </p:grpSp>
            <p:cxnSp>
              <p:nvCxnSpPr>
                <p:cNvPr id="4" name="Straight Arrow Connector 3"/>
                <p:cNvCxnSpPr/>
                <p:nvPr/>
              </p:nvCxnSpPr>
              <p:spPr>
                <a:xfrm flipH="1">
                  <a:off x="2129331" y="1194619"/>
                  <a:ext cx="28938" cy="5262173"/>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05233" y="5719563"/>
                  <a:ext cx="4248918"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84129" y="5186698"/>
                  <a:ext cx="393895" cy="461665"/>
                </a:xfrm>
                <a:prstGeom prst="rect">
                  <a:avLst/>
                </a:prstGeom>
                <a:noFill/>
              </p:spPr>
              <p:txBody>
                <a:bodyPr wrap="square" rtlCol="0">
                  <a:spAutoFit/>
                </a:bodyPr>
                <a:lstStyle/>
                <a:p>
                  <a:r>
                    <a:rPr lang="ar-BH" sz="2400" dirty="0"/>
                    <a:t>2</a:t>
                  </a:r>
                  <a:endParaRPr lang="en-GB" sz="2400" dirty="0"/>
                </a:p>
              </p:txBody>
            </p:sp>
            <p:sp>
              <p:nvSpPr>
                <p:cNvPr id="35" name="TextBox 34"/>
                <p:cNvSpPr txBox="1"/>
                <p:nvPr/>
              </p:nvSpPr>
              <p:spPr>
                <a:xfrm>
                  <a:off x="1784129" y="4796234"/>
                  <a:ext cx="393895" cy="461665"/>
                </a:xfrm>
                <a:prstGeom prst="rect">
                  <a:avLst/>
                </a:prstGeom>
                <a:noFill/>
              </p:spPr>
              <p:txBody>
                <a:bodyPr wrap="square" rtlCol="0">
                  <a:spAutoFit/>
                </a:bodyPr>
                <a:lstStyle/>
                <a:p>
                  <a:r>
                    <a:rPr lang="ar-BH" sz="2400" dirty="0"/>
                    <a:t>4</a:t>
                  </a:r>
                  <a:endParaRPr lang="en-GB" sz="2400" dirty="0"/>
                </a:p>
              </p:txBody>
            </p:sp>
            <p:sp>
              <p:nvSpPr>
                <p:cNvPr id="37" name="TextBox 36"/>
                <p:cNvSpPr txBox="1"/>
                <p:nvPr/>
              </p:nvSpPr>
              <p:spPr>
                <a:xfrm>
                  <a:off x="2080757" y="5827598"/>
                  <a:ext cx="657007" cy="461665"/>
                </a:xfrm>
                <a:prstGeom prst="rect">
                  <a:avLst/>
                </a:prstGeom>
                <a:noFill/>
              </p:spPr>
              <p:txBody>
                <a:bodyPr wrap="square" rtlCol="0">
                  <a:spAutoFit/>
                </a:bodyPr>
                <a:lstStyle/>
                <a:p>
                  <a:r>
                    <a:rPr lang="ar-BH" sz="2400" dirty="0"/>
                    <a:t>-1</a:t>
                  </a:r>
                  <a:endParaRPr lang="en-GB" sz="2400" dirty="0"/>
                </a:p>
              </p:txBody>
            </p:sp>
            <p:sp>
              <p:nvSpPr>
                <p:cNvPr id="40" name="TextBox 39"/>
                <p:cNvSpPr txBox="1"/>
                <p:nvPr/>
              </p:nvSpPr>
              <p:spPr>
                <a:xfrm>
                  <a:off x="2327300" y="5717906"/>
                  <a:ext cx="657007" cy="461665"/>
                </a:xfrm>
                <a:prstGeom prst="rect">
                  <a:avLst/>
                </a:prstGeom>
                <a:noFill/>
              </p:spPr>
              <p:txBody>
                <a:bodyPr wrap="square" rtlCol="0">
                  <a:spAutoFit/>
                </a:bodyPr>
                <a:lstStyle/>
                <a:p>
                  <a:r>
                    <a:rPr lang="ar-BH" sz="2400" dirty="0"/>
                    <a:t>1</a:t>
                  </a:r>
                  <a:endParaRPr lang="en-GB" sz="2400" dirty="0"/>
                </a:p>
              </p:txBody>
            </p:sp>
            <p:sp>
              <p:nvSpPr>
                <p:cNvPr id="41" name="TextBox 40"/>
                <p:cNvSpPr txBox="1"/>
                <p:nvPr/>
              </p:nvSpPr>
              <p:spPr>
                <a:xfrm>
                  <a:off x="2743440" y="5715159"/>
                  <a:ext cx="657007" cy="461665"/>
                </a:xfrm>
                <a:prstGeom prst="rect">
                  <a:avLst/>
                </a:prstGeom>
                <a:noFill/>
              </p:spPr>
              <p:txBody>
                <a:bodyPr wrap="square" rtlCol="0">
                  <a:spAutoFit/>
                </a:bodyPr>
                <a:lstStyle/>
                <a:p>
                  <a:r>
                    <a:rPr lang="ar-BH" sz="2400" dirty="0"/>
                    <a:t>2</a:t>
                  </a:r>
                  <a:endParaRPr lang="en-GB" sz="2400" dirty="0"/>
                </a:p>
              </p:txBody>
            </p:sp>
            <p:sp>
              <p:nvSpPr>
                <p:cNvPr id="43" name="TextBox 42"/>
                <p:cNvSpPr txBox="1"/>
                <p:nvPr/>
              </p:nvSpPr>
              <p:spPr>
                <a:xfrm>
                  <a:off x="3118759" y="5730341"/>
                  <a:ext cx="657007" cy="461665"/>
                </a:xfrm>
                <a:prstGeom prst="rect">
                  <a:avLst/>
                </a:prstGeom>
                <a:noFill/>
              </p:spPr>
              <p:txBody>
                <a:bodyPr wrap="square" rtlCol="0">
                  <a:spAutoFit/>
                </a:bodyPr>
                <a:lstStyle/>
                <a:p>
                  <a:r>
                    <a:rPr lang="ar-BH" sz="2400" dirty="0"/>
                    <a:t>3</a:t>
                  </a:r>
                  <a:endParaRPr lang="en-GB" sz="2400" dirty="0"/>
                </a:p>
              </p:txBody>
            </p:sp>
            <p:sp>
              <p:nvSpPr>
                <p:cNvPr id="44" name="TextBox 43"/>
                <p:cNvSpPr txBox="1"/>
                <p:nvPr/>
              </p:nvSpPr>
              <p:spPr>
                <a:xfrm>
                  <a:off x="3473283" y="5690535"/>
                  <a:ext cx="657007" cy="461665"/>
                </a:xfrm>
                <a:prstGeom prst="rect">
                  <a:avLst/>
                </a:prstGeom>
                <a:noFill/>
              </p:spPr>
              <p:txBody>
                <a:bodyPr wrap="square" rtlCol="0">
                  <a:spAutoFit/>
                </a:bodyPr>
                <a:lstStyle/>
                <a:p>
                  <a:r>
                    <a:rPr lang="ar-BH" sz="2400" dirty="0"/>
                    <a:t>4</a:t>
                  </a:r>
                  <a:endParaRPr lang="en-GB" sz="2400" dirty="0"/>
                </a:p>
              </p:txBody>
            </p:sp>
            <p:sp>
              <p:nvSpPr>
                <p:cNvPr id="45" name="TextBox 44"/>
                <p:cNvSpPr txBox="1"/>
                <p:nvPr/>
              </p:nvSpPr>
              <p:spPr>
                <a:xfrm>
                  <a:off x="1521017" y="5690535"/>
                  <a:ext cx="657007" cy="461665"/>
                </a:xfrm>
                <a:prstGeom prst="rect">
                  <a:avLst/>
                </a:prstGeom>
                <a:noFill/>
              </p:spPr>
              <p:txBody>
                <a:bodyPr wrap="square" rtlCol="0">
                  <a:spAutoFit/>
                </a:bodyPr>
                <a:lstStyle/>
                <a:p>
                  <a:r>
                    <a:rPr lang="ar-BH" sz="2400" dirty="0"/>
                    <a:t>-1</a:t>
                  </a:r>
                  <a:endParaRPr lang="en-GB" sz="2400" dirty="0"/>
                </a:p>
              </p:txBody>
            </p:sp>
            <p:sp>
              <p:nvSpPr>
                <p:cNvPr id="47" name="TextBox 46"/>
                <p:cNvSpPr txBox="1"/>
                <p:nvPr/>
              </p:nvSpPr>
              <p:spPr>
                <a:xfrm>
                  <a:off x="1169828" y="5679044"/>
                  <a:ext cx="657007" cy="461665"/>
                </a:xfrm>
                <a:prstGeom prst="rect">
                  <a:avLst/>
                </a:prstGeom>
                <a:noFill/>
              </p:spPr>
              <p:txBody>
                <a:bodyPr wrap="square" rtlCol="0">
                  <a:spAutoFit/>
                </a:bodyPr>
                <a:lstStyle/>
                <a:p>
                  <a:r>
                    <a:rPr lang="ar-BH" sz="2400" dirty="0"/>
                    <a:t>-2</a:t>
                  </a:r>
                  <a:endParaRPr lang="en-GB" sz="2400" dirty="0"/>
                </a:p>
              </p:txBody>
            </p:sp>
            <p:sp>
              <p:nvSpPr>
                <p:cNvPr id="54" name="TextBox 53"/>
                <p:cNvSpPr txBox="1"/>
                <p:nvPr/>
              </p:nvSpPr>
              <p:spPr>
                <a:xfrm>
                  <a:off x="3893644" y="5730342"/>
                  <a:ext cx="657007" cy="461665"/>
                </a:xfrm>
                <a:prstGeom prst="rect">
                  <a:avLst/>
                </a:prstGeom>
                <a:noFill/>
              </p:spPr>
              <p:txBody>
                <a:bodyPr wrap="square" rtlCol="0">
                  <a:spAutoFit/>
                </a:bodyPr>
                <a:lstStyle/>
                <a:p>
                  <a:r>
                    <a:rPr lang="ar-BH" sz="2400" dirty="0"/>
                    <a:t>5</a:t>
                  </a:r>
                  <a:endParaRPr lang="en-GB" sz="2400" dirty="0"/>
                </a:p>
              </p:txBody>
            </p:sp>
            <p:sp>
              <p:nvSpPr>
                <p:cNvPr id="56" name="TextBox 55"/>
                <p:cNvSpPr txBox="1"/>
                <p:nvPr/>
              </p:nvSpPr>
              <p:spPr>
                <a:xfrm>
                  <a:off x="1834282" y="4444184"/>
                  <a:ext cx="393895" cy="461665"/>
                </a:xfrm>
                <a:prstGeom prst="rect">
                  <a:avLst/>
                </a:prstGeom>
                <a:noFill/>
              </p:spPr>
              <p:txBody>
                <a:bodyPr wrap="square" rtlCol="0">
                  <a:spAutoFit/>
                </a:bodyPr>
                <a:lstStyle/>
                <a:p>
                  <a:r>
                    <a:rPr lang="ar-BH" sz="2400" dirty="0"/>
                    <a:t>6</a:t>
                  </a:r>
                  <a:endParaRPr lang="en-GB" sz="2400" dirty="0"/>
                </a:p>
              </p:txBody>
            </p:sp>
            <p:sp>
              <p:nvSpPr>
                <p:cNvPr id="60" name="TextBox 59"/>
                <p:cNvSpPr txBox="1"/>
                <p:nvPr/>
              </p:nvSpPr>
              <p:spPr>
                <a:xfrm>
                  <a:off x="1837408" y="4093396"/>
                  <a:ext cx="393895" cy="461665"/>
                </a:xfrm>
                <a:prstGeom prst="rect">
                  <a:avLst/>
                </a:prstGeom>
                <a:noFill/>
              </p:spPr>
              <p:txBody>
                <a:bodyPr wrap="square" rtlCol="0">
                  <a:spAutoFit/>
                </a:bodyPr>
                <a:lstStyle/>
                <a:p>
                  <a:r>
                    <a:rPr lang="ar-BH" sz="2400" dirty="0"/>
                    <a:t>8</a:t>
                  </a:r>
                  <a:endParaRPr lang="en-GB" sz="2400" dirty="0"/>
                </a:p>
              </p:txBody>
            </p:sp>
            <p:sp>
              <p:nvSpPr>
                <p:cNvPr id="61" name="TextBox 60"/>
                <p:cNvSpPr txBox="1"/>
                <p:nvPr/>
              </p:nvSpPr>
              <p:spPr>
                <a:xfrm>
                  <a:off x="1700279" y="3771946"/>
                  <a:ext cx="516779" cy="461665"/>
                </a:xfrm>
                <a:prstGeom prst="rect">
                  <a:avLst/>
                </a:prstGeom>
                <a:noFill/>
              </p:spPr>
              <p:txBody>
                <a:bodyPr wrap="square" rtlCol="0">
                  <a:spAutoFit/>
                </a:bodyPr>
                <a:lstStyle/>
                <a:p>
                  <a:r>
                    <a:rPr lang="ar-BH" sz="2400" dirty="0"/>
                    <a:t>10</a:t>
                  </a:r>
                  <a:endParaRPr lang="en-GB" sz="2400" dirty="0"/>
                </a:p>
              </p:txBody>
            </p:sp>
            <p:sp>
              <p:nvSpPr>
                <p:cNvPr id="83" name="TextBox 82"/>
                <p:cNvSpPr txBox="1"/>
                <p:nvPr/>
              </p:nvSpPr>
              <p:spPr>
                <a:xfrm>
                  <a:off x="1688871" y="3112380"/>
                  <a:ext cx="508993" cy="461665"/>
                </a:xfrm>
                <a:prstGeom prst="rect">
                  <a:avLst/>
                </a:prstGeom>
                <a:noFill/>
              </p:spPr>
              <p:txBody>
                <a:bodyPr wrap="square" rtlCol="0">
                  <a:spAutoFit/>
                </a:bodyPr>
                <a:lstStyle/>
                <a:p>
                  <a:r>
                    <a:rPr lang="ar-BH" sz="2400" dirty="0"/>
                    <a:t>14</a:t>
                  </a:r>
                  <a:endParaRPr lang="en-GB" sz="2400" dirty="0"/>
                </a:p>
              </p:txBody>
            </p:sp>
            <p:sp>
              <p:nvSpPr>
                <p:cNvPr id="84" name="TextBox 83"/>
                <p:cNvSpPr txBox="1"/>
                <p:nvPr/>
              </p:nvSpPr>
              <p:spPr>
                <a:xfrm>
                  <a:off x="1699780" y="2759706"/>
                  <a:ext cx="508993" cy="461665"/>
                </a:xfrm>
                <a:prstGeom prst="rect">
                  <a:avLst/>
                </a:prstGeom>
                <a:noFill/>
              </p:spPr>
              <p:txBody>
                <a:bodyPr wrap="square" rtlCol="0">
                  <a:spAutoFit/>
                </a:bodyPr>
                <a:lstStyle/>
                <a:p>
                  <a:r>
                    <a:rPr lang="ar-BH" sz="2400" dirty="0"/>
                    <a:t>16</a:t>
                  </a:r>
                  <a:endParaRPr lang="en-GB" sz="2400" dirty="0"/>
                </a:p>
              </p:txBody>
            </p:sp>
            <p:sp>
              <p:nvSpPr>
                <p:cNvPr id="85" name="TextBox 84"/>
                <p:cNvSpPr txBox="1"/>
                <p:nvPr/>
              </p:nvSpPr>
              <p:spPr>
                <a:xfrm>
                  <a:off x="1669661" y="2417941"/>
                  <a:ext cx="508993" cy="461665"/>
                </a:xfrm>
                <a:prstGeom prst="rect">
                  <a:avLst/>
                </a:prstGeom>
                <a:noFill/>
              </p:spPr>
              <p:txBody>
                <a:bodyPr wrap="square" rtlCol="0">
                  <a:spAutoFit/>
                </a:bodyPr>
                <a:lstStyle/>
                <a:p>
                  <a:r>
                    <a:rPr lang="ar-BH" sz="2400" dirty="0"/>
                    <a:t>18</a:t>
                  </a:r>
                  <a:endParaRPr lang="en-GB" sz="2400" dirty="0"/>
                </a:p>
              </p:txBody>
            </p:sp>
            <p:sp>
              <p:nvSpPr>
                <p:cNvPr id="86" name="TextBox 85"/>
                <p:cNvSpPr txBox="1"/>
                <p:nvPr/>
              </p:nvSpPr>
              <p:spPr>
                <a:xfrm>
                  <a:off x="1680545" y="2049944"/>
                  <a:ext cx="508993" cy="461665"/>
                </a:xfrm>
                <a:prstGeom prst="rect">
                  <a:avLst/>
                </a:prstGeom>
                <a:noFill/>
              </p:spPr>
              <p:txBody>
                <a:bodyPr wrap="square" rtlCol="0">
                  <a:spAutoFit/>
                </a:bodyPr>
                <a:lstStyle/>
                <a:p>
                  <a:r>
                    <a:rPr lang="ar-BH" sz="2400" dirty="0"/>
                    <a:t>20</a:t>
                  </a:r>
                  <a:endParaRPr lang="en-GB" sz="2400" dirty="0"/>
                </a:p>
              </p:txBody>
            </p:sp>
            <p:sp>
              <p:nvSpPr>
                <p:cNvPr id="87" name="TextBox 86"/>
                <p:cNvSpPr txBox="1"/>
                <p:nvPr/>
              </p:nvSpPr>
              <p:spPr>
                <a:xfrm>
                  <a:off x="1693783" y="1710930"/>
                  <a:ext cx="508993" cy="461665"/>
                </a:xfrm>
                <a:prstGeom prst="rect">
                  <a:avLst/>
                </a:prstGeom>
                <a:noFill/>
              </p:spPr>
              <p:txBody>
                <a:bodyPr wrap="square" rtlCol="0">
                  <a:spAutoFit/>
                </a:bodyPr>
                <a:lstStyle/>
                <a:p>
                  <a:r>
                    <a:rPr lang="ar-BH" sz="2400" dirty="0"/>
                    <a:t>22</a:t>
                  </a:r>
                  <a:endParaRPr lang="en-GB" sz="2400" dirty="0"/>
                </a:p>
              </p:txBody>
            </p:sp>
          </p:grpSp>
          <p:sp>
            <p:nvSpPr>
              <p:cNvPr id="62" name="TextBox 61"/>
              <p:cNvSpPr txBox="1"/>
              <p:nvPr/>
            </p:nvSpPr>
            <p:spPr>
              <a:xfrm>
                <a:off x="1704171" y="3438168"/>
                <a:ext cx="508993" cy="461665"/>
              </a:xfrm>
              <a:prstGeom prst="rect">
                <a:avLst/>
              </a:prstGeom>
              <a:noFill/>
            </p:spPr>
            <p:txBody>
              <a:bodyPr wrap="square" rtlCol="0">
                <a:spAutoFit/>
              </a:bodyPr>
              <a:lstStyle/>
              <a:p>
                <a:r>
                  <a:rPr lang="ar-BH" sz="2400" dirty="0"/>
                  <a:t>12</a:t>
                </a:r>
                <a:endParaRPr lang="en-GB" sz="2400" dirty="0"/>
              </a:p>
            </p:txBody>
          </p:sp>
        </p:grpSp>
      </p:grpSp>
      <p:sp>
        <p:nvSpPr>
          <p:cNvPr id="63" name="Rectangle 62">
            <a:extLst>
              <a:ext uri="{FF2B5EF4-FFF2-40B4-BE49-F238E27FC236}">
                <a16:creationId xmlns:a16="http://schemas.microsoft.com/office/drawing/2014/main" id="{E1C33062-2522-4E8C-9DD5-86EF390D5B79}"/>
              </a:ext>
            </a:extLst>
          </p:cNvPr>
          <p:cNvSpPr/>
          <p:nvPr/>
        </p:nvSpPr>
        <p:spPr>
          <a:xfrm>
            <a:off x="6428553" y="4829458"/>
            <a:ext cx="5179981" cy="584775"/>
          </a:xfrm>
          <a:prstGeom prst="rect">
            <a:avLst/>
          </a:prstGeom>
          <a:ln>
            <a:noFill/>
          </a:ln>
        </p:spPr>
        <p:txBody>
          <a:bodyPr wrap="square">
            <a:spAutoFit/>
          </a:bodyPr>
          <a:lstStyle/>
          <a:p>
            <a:pPr marL="0" lvl="4" algn="r" rtl="1"/>
            <a:r>
              <a:rPr lang="ar-BH" sz="3200" b="1" dirty="0">
                <a:solidFill>
                  <a:srgbClr val="066FB3"/>
                </a:solidFill>
                <a:latin typeface="Sakkal Majalla" panose="02000000000000000000" pitchFamily="2" charset="-78"/>
                <a:cs typeface="Sakkal Majalla" panose="02000000000000000000" pitchFamily="2" charset="-78"/>
              </a:rPr>
              <a:t>نعين الأزواج المرتبة على المستوى الإحداثي</a:t>
            </a:r>
            <a:endParaRPr lang="en-US" sz="3200" b="1" dirty="0">
              <a:solidFill>
                <a:srgbClr val="066FB3"/>
              </a:solidFill>
              <a:latin typeface="Sakkal Majalla" panose="02000000000000000000" pitchFamily="2" charset="-78"/>
              <a:cs typeface="Sakkal Majalla" panose="02000000000000000000" pitchFamily="2" charset="-78"/>
            </a:endParaRPr>
          </a:p>
        </p:txBody>
      </p:sp>
      <p:sp>
        <p:nvSpPr>
          <p:cNvPr id="22" name="Rectangle 21"/>
          <p:cNvSpPr/>
          <p:nvPr/>
        </p:nvSpPr>
        <p:spPr>
          <a:xfrm>
            <a:off x="6879120" y="2257211"/>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( 1 ، 21 ) </a:t>
            </a:r>
            <a:endParaRPr lang="en-GB" sz="3200" dirty="0"/>
          </a:p>
        </p:txBody>
      </p:sp>
      <p:sp>
        <p:nvSpPr>
          <p:cNvPr id="64" name="Rectangle 63"/>
          <p:cNvSpPr/>
          <p:nvPr/>
        </p:nvSpPr>
        <p:spPr>
          <a:xfrm>
            <a:off x="6875921" y="2734203"/>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( 2 ، 17 ) </a:t>
            </a:r>
            <a:endParaRPr lang="en-GB" sz="3200" dirty="0"/>
          </a:p>
        </p:txBody>
      </p:sp>
      <p:sp>
        <p:nvSpPr>
          <p:cNvPr id="65" name="Rectangle 64"/>
          <p:cNvSpPr/>
          <p:nvPr/>
        </p:nvSpPr>
        <p:spPr>
          <a:xfrm>
            <a:off x="6901333" y="3235272"/>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( 3 ، 13 ) </a:t>
            </a:r>
            <a:endParaRPr lang="en-GB" sz="3200" dirty="0"/>
          </a:p>
        </p:txBody>
      </p:sp>
      <p:sp>
        <p:nvSpPr>
          <p:cNvPr id="66" name="Rectangle 65"/>
          <p:cNvSpPr/>
          <p:nvPr/>
        </p:nvSpPr>
        <p:spPr>
          <a:xfrm>
            <a:off x="7007654" y="3668144"/>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( 4 ، 9 ) </a:t>
            </a:r>
            <a:endParaRPr lang="en-GB" sz="3200" dirty="0"/>
          </a:p>
        </p:txBody>
      </p:sp>
      <p:sp>
        <p:nvSpPr>
          <p:cNvPr id="67" name="Rectangle 66"/>
          <p:cNvSpPr/>
          <p:nvPr/>
        </p:nvSpPr>
        <p:spPr>
          <a:xfrm>
            <a:off x="6991212" y="4118082"/>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( 5 ، 5 ) </a:t>
            </a:r>
            <a:endParaRPr lang="en-GB" sz="3200" dirty="0"/>
          </a:p>
        </p:txBody>
      </p:sp>
      <p:sp>
        <p:nvSpPr>
          <p:cNvPr id="68" name="Rectangle 67"/>
          <p:cNvSpPr/>
          <p:nvPr/>
        </p:nvSpPr>
        <p:spPr>
          <a:xfrm>
            <a:off x="6683620" y="1812665"/>
            <a:ext cx="2105358"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الأزواج المرتبة</a:t>
            </a:r>
            <a:endParaRPr lang="en-GB" sz="3200" dirty="0"/>
          </a:p>
        </p:txBody>
      </p:sp>
      <p:sp>
        <p:nvSpPr>
          <p:cNvPr id="6" name="Oval 5"/>
          <p:cNvSpPr/>
          <p:nvPr/>
        </p:nvSpPr>
        <p:spPr>
          <a:xfrm>
            <a:off x="2434805" y="1995001"/>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7" name="Rectangle 56"/>
          <p:cNvSpPr/>
          <p:nvPr/>
        </p:nvSpPr>
        <p:spPr>
          <a:xfrm>
            <a:off x="2470577" y="1857748"/>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( 1 ، 21 ) </a:t>
            </a:r>
            <a:endParaRPr lang="en-GB" sz="3200" dirty="0"/>
          </a:p>
        </p:txBody>
      </p:sp>
      <p:sp>
        <p:nvSpPr>
          <p:cNvPr id="58" name="Oval 57"/>
          <p:cNvSpPr/>
          <p:nvPr/>
        </p:nvSpPr>
        <p:spPr>
          <a:xfrm>
            <a:off x="2827477" y="2705862"/>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0" name="Rectangle 69"/>
          <p:cNvSpPr/>
          <p:nvPr/>
        </p:nvSpPr>
        <p:spPr>
          <a:xfrm>
            <a:off x="2899135" y="2431908"/>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( 2 ، 17 ) </a:t>
            </a:r>
            <a:endParaRPr lang="en-GB" sz="3200" dirty="0"/>
          </a:p>
        </p:txBody>
      </p:sp>
      <p:sp>
        <p:nvSpPr>
          <p:cNvPr id="71" name="Oval 70"/>
          <p:cNvSpPr/>
          <p:nvPr/>
        </p:nvSpPr>
        <p:spPr>
          <a:xfrm>
            <a:off x="3204560" y="3414850"/>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2" name="Rectangle 71"/>
          <p:cNvSpPr/>
          <p:nvPr/>
        </p:nvSpPr>
        <p:spPr>
          <a:xfrm>
            <a:off x="3356890" y="3256050"/>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( 3 ، 13 ) </a:t>
            </a:r>
            <a:endParaRPr lang="en-GB" sz="3200" dirty="0"/>
          </a:p>
        </p:txBody>
      </p:sp>
      <p:sp>
        <p:nvSpPr>
          <p:cNvPr id="73" name="Oval 72"/>
          <p:cNvSpPr/>
          <p:nvPr/>
        </p:nvSpPr>
        <p:spPr>
          <a:xfrm>
            <a:off x="3567256" y="4109686"/>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4" name="Rectangle 73"/>
          <p:cNvSpPr/>
          <p:nvPr/>
        </p:nvSpPr>
        <p:spPr>
          <a:xfrm>
            <a:off x="3936725" y="3955110"/>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( 4 ، 9 ) </a:t>
            </a:r>
            <a:endParaRPr lang="en-GB" sz="3200" dirty="0"/>
          </a:p>
        </p:txBody>
      </p:sp>
      <p:sp>
        <p:nvSpPr>
          <p:cNvPr id="75" name="Oval 74"/>
          <p:cNvSpPr/>
          <p:nvPr/>
        </p:nvSpPr>
        <p:spPr>
          <a:xfrm>
            <a:off x="3948950" y="4776501"/>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6" name="Rectangle 75"/>
          <p:cNvSpPr/>
          <p:nvPr/>
        </p:nvSpPr>
        <p:spPr>
          <a:xfrm>
            <a:off x="4145896" y="4639431"/>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( 5 ، 5 ) </a:t>
            </a:r>
            <a:endParaRPr lang="en-GB" sz="3200" dirty="0"/>
          </a:p>
        </p:txBody>
      </p:sp>
      <p:graphicFrame>
        <p:nvGraphicFramePr>
          <p:cNvPr id="7" name="Table 6"/>
          <p:cNvGraphicFramePr>
            <a:graphicFrameLocks noGrp="1"/>
          </p:cNvGraphicFramePr>
          <p:nvPr>
            <p:extLst>
              <p:ext uri="{D42A27DB-BD31-4B8C-83A1-F6EECF244321}">
                <p14:modId xmlns:p14="http://schemas.microsoft.com/office/powerpoint/2010/main" val="123231095"/>
              </p:ext>
            </p:extLst>
          </p:nvPr>
        </p:nvGraphicFramePr>
        <p:xfrm>
          <a:off x="8434290" y="1889588"/>
          <a:ext cx="3174244" cy="2763444"/>
        </p:xfrm>
        <a:graphic>
          <a:graphicData uri="http://schemas.openxmlformats.org/drawingml/2006/table">
            <a:tbl>
              <a:tblPr firstRow="1" bandRow="1">
                <a:tableStyleId>{5940675A-B579-460E-94D1-54222C63F5DA}</a:tableStyleId>
              </a:tblPr>
              <a:tblGrid>
                <a:gridCol w="1587122">
                  <a:extLst>
                    <a:ext uri="{9D8B030D-6E8A-4147-A177-3AD203B41FA5}">
                      <a16:colId xmlns:a16="http://schemas.microsoft.com/office/drawing/2014/main" val="20000"/>
                    </a:ext>
                  </a:extLst>
                </a:gridCol>
                <a:gridCol w="1587122">
                  <a:extLst>
                    <a:ext uri="{9D8B030D-6E8A-4147-A177-3AD203B41FA5}">
                      <a16:colId xmlns:a16="http://schemas.microsoft.com/office/drawing/2014/main" val="20001"/>
                    </a:ext>
                  </a:extLst>
                </a:gridCol>
              </a:tblGrid>
              <a:tr h="460574">
                <a:tc>
                  <a:txBody>
                    <a:bodyPr/>
                    <a:lstStyle/>
                    <a:p>
                      <a:pPr algn="ctr"/>
                      <a:r>
                        <a:rPr lang="ar-BH" sz="2000" b="1" dirty="0"/>
                        <a:t>المبلغ  المتبقي </a:t>
                      </a:r>
                      <a:endParaRPr lang="en-GB" sz="2000" b="1" dirty="0"/>
                    </a:p>
                  </a:txBody>
                  <a:tcPr>
                    <a:solidFill>
                      <a:srgbClr val="FFC000"/>
                    </a:solidFill>
                  </a:tcPr>
                </a:tc>
                <a:tc>
                  <a:txBody>
                    <a:bodyPr/>
                    <a:lstStyle/>
                    <a:p>
                      <a:pPr algn="ctr"/>
                      <a:r>
                        <a:rPr lang="ar-BH" sz="2000" b="1" dirty="0"/>
                        <a:t>عدد الكتب </a:t>
                      </a:r>
                      <a:endParaRPr lang="en-GB" sz="2000" b="1" dirty="0"/>
                    </a:p>
                  </a:txBody>
                  <a:tcPr>
                    <a:solidFill>
                      <a:srgbClr val="FFC000"/>
                    </a:solidFill>
                  </a:tcPr>
                </a:tc>
                <a:extLst>
                  <a:ext uri="{0D108BD9-81ED-4DB2-BD59-A6C34878D82A}">
                    <a16:rowId xmlns:a16="http://schemas.microsoft.com/office/drawing/2014/main" val="10000"/>
                  </a:ext>
                </a:extLst>
              </a:tr>
              <a:tr h="460574">
                <a:tc>
                  <a:txBody>
                    <a:bodyPr/>
                    <a:lstStyle/>
                    <a:p>
                      <a:pPr algn="ctr"/>
                      <a:r>
                        <a:rPr lang="ar-BH" sz="2400" b="1" dirty="0"/>
                        <a:t>21</a:t>
                      </a:r>
                      <a:endParaRPr lang="en-GB" sz="2400" b="1" dirty="0"/>
                    </a:p>
                  </a:txBody>
                  <a:tcPr/>
                </a:tc>
                <a:tc>
                  <a:txBody>
                    <a:bodyPr/>
                    <a:lstStyle/>
                    <a:p>
                      <a:pPr algn="ctr"/>
                      <a:r>
                        <a:rPr lang="ar-BH" sz="2400" b="1" dirty="0"/>
                        <a:t>1</a:t>
                      </a:r>
                      <a:endParaRPr lang="en-GB" sz="2400" b="1" dirty="0"/>
                    </a:p>
                  </a:txBody>
                  <a:tcPr/>
                </a:tc>
                <a:extLst>
                  <a:ext uri="{0D108BD9-81ED-4DB2-BD59-A6C34878D82A}">
                    <a16:rowId xmlns:a16="http://schemas.microsoft.com/office/drawing/2014/main" val="10001"/>
                  </a:ext>
                </a:extLst>
              </a:tr>
              <a:tr h="460574">
                <a:tc>
                  <a:txBody>
                    <a:bodyPr/>
                    <a:lstStyle/>
                    <a:p>
                      <a:pPr algn="ctr"/>
                      <a:r>
                        <a:rPr lang="ar-BH" sz="2400" b="1" dirty="0"/>
                        <a:t>17</a:t>
                      </a:r>
                      <a:endParaRPr lang="en-GB" sz="2400" b="1" dirty="0"/>
                    </a:p>
                  </a:txBody>
                  <a:tcPr/>
                </a:tc>
                <a:tc>
                  <a:txBody>
                    <a:bodyPr/>
                    <a:lstStyle/>
                    <a:p>
                      <a:pPr algn="ctr"/>
                      <a:r>
                        <a:rPr lang="ar-BH" sz="2400" b="1" dirty="0"/>
                        <a:t>2</a:t>
                      </a:r>
                      <a:endParaRPr lang="en-GB" sz="2400" b="1" dirty="0"/>
                    </a:p>
                  </a:txBody>
                  <a:tcPr/>
                </a:tc>
                <a:extLst>
                  <a:ext uri="{0D108BD9-81ED-4DB2-BD59-A6C34878D82A}">
                    <a16:rowId xmlns:a16="http://schemas.microsoft.com/office/drawing/2014/main" val="10002"/>
                  </a:ext>
                </a:extLst>
              </a:tr>
              <a:tr h="460574">
                <a:tc>
                  <a:txBody>
                    <a:bodyPr/>
                    <a:lstStyle/>
                    <a:p>
                      <a:pPr algn="ctr"/>
                      <a:r>
                        <a:rPr lang="ar-BH" sz="2400" b="1" dirty="0"/>
                        <a:t>13</a:t>
                      </a:r>
                      <a:endParaRPr lang="en-GB" sz="2400" b="1" dirty="0"/>
                    </a:p>
                  </a:txBody>
                  <a:tcPr/>
                </a:tc>
                <a:tc>
                  <a:txBody>
                    <a:bodyPr/>
                    <a:lstStyle/>
                    <a:p>
                      <a:pPr algn="ctr"/>
                      <a:r>
                        <a:rPr lang="ar-BH" sz="2400" b="1" dirty="0"/>
                        <a:t>3</a:t>
                      </a:r>
                      <a:endParaRPr lang="en-GB" sz="2400" b="1" dirty="0"/>
                    </a:p>
                  </a:txBody>
                  <a:tcPr/>
                </a:tc>
                <a:extLst>
                  <a:ext uri="{0D108BD9-81ED-4DB2-BD59-A6C34878D82A}">
                    <a16:rowId xmlns:a16="http://schemas.microsoft.com/office/drawing/2014/main" val="10003"/>
                  </a:ext>
                </a:extLst>
              </a:tr>
              <a:tr h="460574">
                <a:tc>
                  <a:txBody>
                    <a:bodyPr/>
                    <a:lstStyle/>
                    <a:p>
                      <a:pPr algn="ctr"/>
                      <a:r>
                        <a:rPr lang="ar-BH" sz="2400" b="1" dirty="0"/>
                        <a:t>9</a:t>
                      </a:r>
                      <a:endParaRPr lang="en-GB" sz="2400" b="1" dirty="0"/>
                    </a:p>
                  </a:txBody>
                  <a:tcPr/>
                </a:tc>
                <a:tc>
                  <a:txBody>
                    <a:bodyPr/>
                    <a:lstStyle/>
                    <a:p>
                      <a:pPr algn="ctr"/>
                      <a:r>
                        <a:rPr lang="ar-BH" sz="2400" b="1" dirty="0"/>
                        <a:t>4</a:t>
                      </a:r>
                      <a:endParaRPr lang="en-GB" sz="2400" b="1" dirty="0"/>
                    </a:p>
                  </a:txBody>
                  <a:tcPr/>
                </a:tc>
                <a:extLst>
                  <a:ext uri="{0D108BD9-81ED-4DB2-BD59-A6C34878D82A}">
                    <a16:rowId xmlns:a16="http://schemas.microsoft.com/office/drawing/2014/main" val="10004"/>
                  </a:ext>
                </a:extLst>
              </a:tr>
              <a:tr h="460574">
                <a:tc>
                  <a:txBody>
                    <a:bodyPr/>
                    <a:lstStyle/>
                    <a:p>
                      <a:pPr algn="ctr"/>
                      <a:r>
                        <a:rPr lang="ar-BH" sz="2400" b="1" dirty="0"/>
                        <a:t>5</a:t>
                      </a:r>
                      <a:endParaRPr lang="en-GB" sz="2400" b="1" dirty="0"/>
                    </a:p>
                  </a:txBody>
                  <a:tcPr/>
                </a:tc>
                <a:tc>
                  <a:txBody>
                    <a:bodyPr/>
                    <a:lstStyle/>
                    <a:p>
                      <a:pPr algn="ctr"/>
                      <a:r>
                        <a:rPr lang="ar-BH" sz="2400" b="1" dirty="0"/>
                        <a:t>5</a:t>
                      </a:r>
                      <a:endParaRPr lang="en-GB" sz="2400" b="1" dirty="0"/>
                    </a:p>
                  </a:txBody>
                  <a:tcPr/>
                </a:tc>
                <a:extLst>
                  <a:ext uri="{0D108BD9-81ED-4DB2-BD59-A6C34878D82A}">
                    <a16:rowId xmlns:a16="http://schemas.microsoft.com/office/drawing/2014/main" val="10005"/>
                  </a:ext>
                </a:extLst>
              </a:tr>
            </a:tbl>
          </a:graphicData>
        </a:graphic>
      </p:graphicFrame>
      <p:grpSp>
        <p:nvGrpSpPr>
          <p:cNvPr id="88" name="Group 87">
            <a:extLst>
              <a:ext uri="{FF2B5EF4-FFF2-40B4-BE49-F238E27FC236}">
                <a16:creationId xmlns:a16="http://schemas.microsoft.com/office/drawing/2014/main" id="{229B1569-6CDF-4E6F-AC5B-9189B4BFE324}"/>
              </a:ext>
            </a:extLst>
          </p:cNvPr>
          <p:cNvGrpSpPr/>
          <p:nvPr/>
        </p:nvGrpSpPr>
        <p:grpSpPr>
          <a:xfrm>
            <a:off x="1062253" y="148024"/>
            <a:ext cx="11013767" cy="5737317"/>
            <a:chOff x="914565" y="248907"/>
            <a:chExt cx="11013767" cy="5737317"/>
          </a:xfrm>
        </p:grpSpPr>
        <p:grpSp>
          <p:nvGrpSpPr>
            <p:cNvPr id="89" name="Group 88">
              <a:extLst>
                <a:ext uri="{FF2B5EF4-FFF2-40B4-BE49-F238E27FC236}">
                  <a16:creationId xmlns:a16="http://schemas.microsoft.com/office/drawing/2014/main" id="{A0E11DFB-FB5F-4533-8BCA-38CB0BF72F64}"/>
                </a:ext>
              </a:extLst>
            </p:cNvPr>
            <p:cNvGrpSpPr/>
            <p:nvPr/>
          </p:nvGrpSpPr>
          <p:grpSpPr>
            <a:xfrm>
              <a:off x="914565" y="279272"/>
              <a:ext cx="11013767" cy="5706952"/>
              <a:chOff x="0" y="-1"/>
              <a:chExt cx="5471381" cy="3118653"/>
            </a:xfrm>
            <a:solidFill>
              <a:srgbClr val="00B0F0"/>
            </a:solidFill>
          </p:grpSpPr>
          <p:cxnSp>
            <p:nvCxnSpPr>
              <p:cNvPr id="93" name="Straight Connector 92">
                <a:extLst>
                  <a:ext uri="{FF2B5EF4-FFF2-40B4-BE49-F238E27FC236}">
                    <a16:creationId xmlns:a16="http://schemas.microsoft.com/office/drawing/2014/main" id="{25940820-581E-45EE-945C-C8F1FC2A374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37F404B-E846-4469-9797-A435987D74C4}"/>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95" name="Freeform: Shape 110">
                <a:extLst>
                  <a:ext uri="{FF2B5EF4-FFF2-40B4-BE49-F238E27FC236}">
                    <a16:creationId xmlns:a16="http://schemas.microsoft.com/office/drawing/2014/main" id="{F39CD5D4-5799-44CC-B55B-779FB2CA5D7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0" name="Group 89">
              <a:extLst>
                <a:ext uri="{FF2B5EF4-FFF2-40B4-BE49-F238E27FC236}">
                  <a16:creationId xmlns:a16="http://schemas.microsoft.com/office/drawing/2014/main" id="{7A128260-60E9-4193-A593-1A8C1273AA08}"/>
                </a:ext>
              </a:extLst>
            </p:cNvPr>
            <p:cNvGrpSpPr/>
            <p:nvPr/>
          </p:nvGrpSpPr>
          <p:grpSpPr>
            <a:xfrm>
              <a:off x="9305343" y="248907"/>
              <a:ext cx="2505391" cy="777558"/>
              <a:chOff x="-254012" y="62059"/>
              <a:chExt cx="1377475" cy="427838"/>
            </a:xfrm>
          </p:grpSpPr>
          <p:sp>
            <p:nvSpPr>
              <p:cNvPr id="91" name="Rectangle: Rounded Corners 84">
                <a:extLst>
                  <a:ext uri="{FF2B5EF4-FFF2-40B4-BE49-F238E27FC236}">
                    <a16:creationId xmlns:a16="http://schemas.microsoft.com/office/drawing/2014/main" id="{F2D09CAE-299D-4A77-A343-A1374FFCE576}"/>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92" name="Text Box 42">
                <a:extLst>
                  <a:ext uri="{FF2B5EF4-FFF2-40B4-BE49-F238E27FC236}">
                    <a16:creationId xmlns:a16="http://schemas.microsoft.com/office/drawing/2014/main" id="{A6FA69C1-3FD4-458C-BC73-256B007C5E38}"/>
                  </a:ext>
                </a:extLst>
              </p:cNvPr>
              <p:cNvSpPr txBox="1"/>
              <p:nvPr/>
            </p:nvSpPr>
            <p:spPr>
              <a:xfrm>
                <a:off x="-254012" y="62059"/>
                <a:ext cx="1377475"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59" name="سداسي 3">
            <a:extLst>
              <a:ext uri="{FF2B5EF4-FFF2-40B4-BE49-F238E27FC236}">
                <a16:creationId xmlns:a16="http://schemas.microsoft.com/office/drawing/2014/main" id="{31FB3372-CD04-47DA-9619-E2154C5406D4}"/>
              </a:ext>
            </a:extLst>
          </p:cNvPr>
          <p:cNvSpPr/>
          <p:nvPr/>
        </p:nvSpPr>
        <p:spPr>
          <a:xfrm>
            <a:off x="10644527" y="1229127"/>
            <a:ext cx="1476000" cy="50400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dirty="0">
                <a:solidFill>
                  <a:schemeClr val="bg1"/>
                </a:solidFill>
                <a:latin typeface="Sakkal Majalla" panose="02000000000000000000" pitchFamily="2" charset="-78"/>
                <a:cs typeface="Sakkal Majalla" panose="02000000000000000000" pitchFamily="2" charset="-78"/>
              </a:rPr>
              <a:t>3 دقائق</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69" name="Footer Placeholder 1"/>
          <p:cNvSpPr>
            <a:spLocks noGrp="1"/>
          </p:cNvSpPr>
          <p:nvPr>
            <p:ph type="ftr" sz="quarter" idx="11"/>
          </p:nvPr>
        </p:nvSpPr>
        <p:spPr>
          <a:xfrm>
            <a:off x="162232" y="6445038"/>
            <a:ext cx="4530901" cy="497657"/>
          </a:xfrm>
        </p:spPr>
        <p:txBody>
          <a:bodyPr wrap="square" anchor="ctr" anchorCtr="1">
            <a:normAutofit/>
          </a:bodyPr>
          <a:lstStyle/>
          <a:p>
            <a:r>
              <a:rPr lang="ar-BH" sz="2400" b="1" dirty="0">
                <a:solidFill>
                  <a:srgbClr val="C00000"/>
                </a:solidFill>
                <a:latin typeface="Sakkal Majalla" panose="02000000000000000000" pitchFamily="2" charset="-78"/>
                <a:cs typeface="Sakkal Majalla" panose="02000000000000000000" pitchFamily="2" charset="-78"/>
              </a:rPr>
              <a:t>التمثيل البياني للدوال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الصف</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الأول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الإعدادي</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07905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1000"/>
                                        <p:tgtEl>
                                          <p:spTgt spid="68"/>
                                        </p:tgtEl>
                                      </p:cBhvr>
                                    </p:animEffect>
                                    <p:anim calcmode="lin" valueType="num">
                                      <p:cBhvr>
                                        <p:cTn id="15" dur="1000" fill="hold"/>
                                        <p:tgtEl>
                                          <p:spTgt spid="68"/>
                                        </p:tgtEl>
                                        <p:attrNameLst>
                                          <p:attrName>ppt_x</p:attrName>
                                        </p:attrNameLst>
                                      </p:cBhvr>
                                      <p:tavLst>
                                        <p:tav tm="0">
                                          <p:val>
                                            <p:strVal val="#ppt_x"/>
                                          </p:val>
                                        </p:tav>
                                        <p:tav tm="100000">
                                          <p:val>
                                            <p:strVal val="#ppt_x"/>
                                          </p:val>
                                        </p:tav>
                                      </p:tavLst>
                                    </p:anim>
                                    <p:anim calcmode="lin" valueType="num">
                                      <p:cBhvr>
                                        <p:cTn id="1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1000"/>
                                        <p:tgtEl>
                                          <p:spTgt spid="65"/>
                                        </p:tgtEl>
                                      </p:cBhvr>
                                    </p:animEffect>
                                    <p:anim calcmode="lin" valueType="num">
                                      <p:cBhvr>
                                        <p:cTn id="36" dur="1000" fill="hold"/>
                                        <p:tgtEl>
                                          <p:spTgt spid="65"/>
                                        </p:tgtEl>
                                        <p:attrNameLst>
                                          <p:attrName>ppt_x</p:attrName>
                                        </p:attrNameLst>
                                      </p:cBhvr>
                                      <p:tavLst>
                                        <p:tav tm="0">
                                          <p:val>
                                            <p:strVal val="#ppt_x"/>
                                          </p:val>
                                        </p:tav>
                                        <p:tav tm="100000">
                                          <p:val>
                                            <p:strVal val="#ppt_x"/>
                                          </p:val>
                                        </p:tav>
                                      </p:tavLst>
                                    </p:anim>
                                    <p:anim calcmode="lin" valueType="num">
                                      <p:cBhvr>
                                        <p:cTn id="3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1000"/>
                                        <p:tgtEl>
                                          <p:spTgt spid="66"/>
                                        </p:tgtEl>
                                      </p:cBhvr>
                                    </p:animEffect>
                                    <p:anim calcmode="lin" valueType="num">
                                      <p:cBhvr>
                                        <p:cTn id="43" dur="1000" fill="hold"/>
                                        <p:tgtEl>
                                          <p:spTgt spid="66"/>
                                        </p:tgtEl>
                                        <p:attrNameLst>
                                          <p:attrName>ppt_x</p:attrName>
                                        </p:attrNameLst>
                                      </p:cBhvr>
                                      <p:tavLst>
                                        <p:tav tm="0">
                                          <p:val>
                                            <p:strVal val="#ppt_x"/>
                                          </p:val>
                                        </p:tav>
                                        <p:tav tm="100000">
                                          <p:val>
                                            <p:strVal val="#ppt_x"/>
                                          </p:val>
                                        </p:tav>
                                      </p:tavLst>
                                    </p:anim>
                                    <p:anim calcmode="lin" valueType="num">
                                      <p:cBhvr>
                                        <p:cTn id="4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1000"/>
                                        <p:tgtEl>
                                          <p:spTgt spid="57"/>
                                        </p:tgtEl>
                                      </p:cBhvr>
                                    </p:animEffect>
                                    <p:anim calcmode="lin" valueType="num">
                                      <p:cBhvr>
                                        <p:cTn id="68" dur="1000" fill="hold"/>
                                        <p:tgtEl>
                                          <p:spTgt spid="57"/>
                                        </p:tgtEl>
                                        <p:attrNameLst>
                                          <p:attrName>ppt_x</p:attrName>
                                        </p:attrNameLst>
                                      </p:cBhvr>
                                      <p:tavLst>
                                        <p:tav tm="0">
                                          <p:val>
                                            <p:strVal val="#ppt_x"/>
                                          </p:val>
                                        </p:tav>
                                        <p:tav tm="100000">
                                          <p:val>
                                            <p:strVal val="#ppt_x"/>
                                          </p:val>
                                        </p:tav>
                                      </p:tavLst>
                                    </p:anim>
                                    <p:anim calcmode="lin" valueType="num">
                                      <p:cBhvr>
                                        <p:cTn id="6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1000"/>
                                        <p:tgtEl>
                                          <p:spTgt spid="70"/>
                                        </p:tgtEl>
                                      </p:cBhvr>
                                    </p:animEffect>
                                    <p:anim calcmode="lin" valueType="num">
                                      <p:cBhvr>
                                        <p:cTn id="82" dur="1000" fill="hold"/>
                                        <p:tgtEl>
                                          <p:spTgt spid="70"/>
                                        </p:tgtEl>
                                        <p:attrNameLst>
                                          <p:attrName>ppt_x</p:attrName>
                                        </p:attrNameLst>
                                      </p:cBhvr>
                                      <p:tavLst>
                                        <p:tav tm="0">
                                          <p:val>
                                            <p:strVal val="#ppt_x"/>
                                          </p:val>
                                        </p:tav>
                                        <p:tav tm="100000">
                                          <p:val>
                                            <p:strVal val="#ppt_x"/>
                                          </p:val>
                                        </p:tav>
                                      </p:tavLst>
                                    </p:anim>
                                    <p:anim calcmode="lin" valueType="num">
                                      <p:cBhvr>
                                        <p:cTn id="83"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fade">
                                      <p:cBhvr>
                                        <p:cTn id="88" dur="1000"/>
                                        <p:tgtEl>
                                          <p:spTgt spid="71"/>
                                        </p:tgtEl>
                                      </p:cBhvr>
                                    </p:animEffect>
                                    <p:anim calcmode="lin" valueType="num">
                                      <p:cBhvr>
                                        <p:cTn id="89" dur="1000" fill="hold"/>
                                        <p:tgtEl>
                                          <p:spTgt spid="71"/>
                                        </p:tgtEl>
                                        <p:attrNameLst>
                                          <p:attrName>ppt_x</p:attrName>
                                        </p:attrNameLst>
                                      </p:cBhvr>
                                      <p:tavLst>
                                        <p:tav tm="0">
                                          <p:val>
                                            <p:strVal val="#ppt_x"/>
                                          </p:val>
                                        </p:tav>
                                        <p:tav tm="100000">
                                          <p:val>
                                            <p:strVal val="#ppt_x"/>
                                          </p:val>
                                        </p:tav>
                                      </p:tavLst>
                                    </p:anim>
                                    <p:anim calcmode="lin" valueType="num">
                                      <p:cBhvr>
                                        <p:cTn id="9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1000"/>
                                        <p:tgtEl>
                                          <p:spTgt spid="72"/>
                                        </p:tgtEl>
                                      </p:cBhvr>
                                    </p:animEffect>
                                    <p:anim calcmode="lin" valueType="num">
                                      <p:cBhvr>
                                        <p:cTn id="96" dur="1000" fill="hold"/>
                                        <p:tgtEl>
                                          <p:spTgt spid="72"/>
                                        </p:tgtEl>
                                        <p:attrNameLst>
                                          <p:attrName>ppt_x</p:attrName>
                                        </p:attrNameLst>
                                      </p:cBhvr>
                                      <p:tavLst>
                                        <p:tav tm="0">
                                          <p:val>
                                            <p:strVal val="#ppt_x"/>
                                          </p:val>
                                        </p:tav>
                                        <p:tav tm="100000">
                                          <p:val>
                                            <p:strVal val="#ppt_x"/>
                                          </p:val>
                                        </p:tav>
                                      </p:tavLst>
                                    </p:anim>
                                    <p:anim calcmode="lin" valueType="num">
                                      <p:cBhvr>
                                        <p:cTn id="97"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1000"/>
                                        <p:tgtEl>
                                          <p:spTgt spid="73"/>
                                        </p:tgtEl>
                                      </p:cBhvr>
                                    </p:animEffect>
                                    <p:anim calcmode="lin" valueType="num">
                                      <p:cBhvr>
                                        <p:cTn id="103" dur="1000" fill="hold"/>
                                        <p:tgtEl>
                                          <p:spTgt spid="73"/>
                                        </p:tgtEl>
                                        <p:attrNameLst>
                                          <p:attrName>ppt_x</p:attrName>
                                        </p:attrNameLst>
                                      </p:cBhvr>
                                      <p:tavLst>
                                        <p:tav tm="0">
                                          <p:val>
                                            <p:strVal val="#ppt_x"/>
                                          </p:val>
                                        </p:tav>
                                        <p:tav tm="100000">
                                          <p:val>
                                            <p:strVal val="#ppt_x"/>
                                          </p:val>
                                        </p:tav>
                                      </p:tavLst>
                                    </p:anim>
                                    <p:anim calcmode="lin" valueType="num">
                                      <p:cBhvr>
                                        <p:cTn id="104"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74"/>
                                        </p:tgtEl>
                                        <p:attrNameLst>
                                          <p:attrName>style.visibility</p:attrName>
                                        </p:attrNameLst>
                                      </p:cBhvr>
                                      <p:to>
                                        <p:strVal val="visible"/>
                                      </p:to>
                                    </p:set>
                                    <p:animEffect transition="in" filter="fade">
                                      <p:cBhvr>
                                        <p:cTn id="109" dur="1000"/>
                                        <p:tgtEl>
                                          <p:spTgt spid="74"/>
                                        </p:tgtEl>
                                      </p:cBhvr>
                                    </p:animEffect>
                                    <p:anim calcmode="lin" valueType="num">
                                      <p:cBhvr>
                                        <p:cTn id="110" dur="1000" fill="hold"/>
                                        <p:tgtEl>
                                          <p:spTgt spid="74"/>
                                        </p:tgtEl>
                                        <p:attrNameLst>
                                          <p:attrName>ppt_x</p:attrName>
                                        </p:attrNameLst>
                                      </p:cBhvr>
                                      <p:tavLst>
                                        <p:tav tm="0">
                                          <p:val>
                                            <p:strVal val="#ppt_x"/>
                                          </p:val>
                                        </p:tav>
                                        <p:tav tm="100000">
                                          <p:val>
                                            <p:strVal val="#ppt_x"/>
                                          </p:val>
                                        </p:tav>
                                      </p:tavLst>
                                    </p:anim>
                                    <p:anim calcmode="lin" valueType="num">
                                      <p:cBhvr>
                                        <p:cTn id="11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75"/>
                                        </p:tgtEl>
                                        <p:attrNameLst>
                                          <p:attrName>style.visibility</p:attrName>
                                        </p:attrNameLst>
                                      </p:cBhvr>
                                      <p:to>
                                        <p:strVal val="visible"/>
                                      </p:to>
                                    </p:set>
                                    <p:animEffect transition="in" filter="fade">
                                      <p:cBhvr>
                                        <p:cTn id="116" dur="1000"/>
                                        <p:tgtEl>
                                          <p:spTgt spid="75"/>
                                        </p:tgtEl>
                                      </p:cBhvr>
                                    </p:animEffect>
                                    <p:anim calcmode="lin" valueType="num">
                                      <p:cBhvr>
                                        <p:cTn id="117" dur="1000" fill="hold"/>
                                        <p:tgtEl>
                                          <p:spTgt spid="75"/>
                                        </p:tgtEl>
                                        <p:attrNameLst>
                                          <p:attrName>ppt_x</p:attrName>
                                        </p:attrNameLst>
                                      </p:cBhvr>
                                      <p:tavLst>
                                        <p:tav tm="0">
                                          <p:val>
                                            <p:strVal val="#ppt_x"/>
                                          </p:val>
                                        </p:tav>
                                        <p:tav tm="100000">
                                          <p:val>
                                            <p:strVal val="#ppt_x"/>
                                          </p:val>
                                        </p:tav>
                                      </p:tavLst>
                                    </p:anim>
                                    <p:anim calcmode="lin" valueType="num">
                                      <p:cBhvr>
                                        <p:cTn id="11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76"/>
                                        </p:tgtEl>
                                        <p:attrNameLst>
                                          <p:attrName>style.visibility</p:attrName>
                                        </p:attrNameLst>
                                      </p:cBhvr>
                                      <p:to>
                                        <p:strVal val="visible"/>
                                      </p:to>
                                    </p:set>
                                    <p:animEffect transition="in" filter="fade">
                                      <p:cBhvr>
                                        <p:cTn id="123" dur="1000"/>
                                        <p:tgtEl>
                                          <p:spTgt spid="76"/>
                                        </p:tgtEl>
                                      </p:cBhvr>
                                    </p:animEffect>
                                    <p:anim calcmode="lin" valueType="num">
                                      <p:cBhvr>
                                        <p:cTn id="124" dur="1000" fill="hold"/>
                                        <p:tgtEl>
                                          <p:spTgt spid="76"/>
                                        </p:tgtEl>
                                        <p:attrNameLst>
                                          <p:attrName>ppt_x</p:attrName>
                                        </p:attrNameLst>
                                      </p:cBhvr>
                                      <p:tavLst>
                                        <p:tav tm="0">
                                          <p:val>
                                            <p:strVal val="#ppt_x"/>
                                          </p:val>
                                        </p:tav>
                                        <p:tav tm="100000">
                                          <p:val>
                                            <p:strVal val="#ppt_x"/>
                                          </p:val>
                                        </p:tav>
                                      </p:tavLst>
                                    </p:anim>
                                    <p:anim calcmode="lin" valueType="num">
                                      <p:cBhvr>
                                        <p:cTn id="125"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2" grpId="0"/>
      <p:bldP spid="64" grpId="0"/>
      <p:bldP spid="65" grpId="0"/>
      <p:bldP spid="66" grpId="0"/>
      <p:bldP spid="67" grpId="0"/>
      <p:bldP spid="68" grpId="0"/>
      <p:bldP spid="6" grpId="0" animBg="1"/>
      <p:bldP spid="57" grpId="0"/>
      <p:bldP spid="58" grpId="0" animBg="1"/>
      <p:bldP spid="70" grpId="0"/>
      <p:bldP spid="71" grpId="0" animBg="1"/>
      <p:bldP spid="72" grpId="0"/>
      <p:bldP spid="73" grpId="0" animBg="1"/>
      <p:bldP spid="74" grpId="0"/>
      <p:bldP spid="75" grpId="0" animBg="1"/>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151956" y="1133095"/>
            <a:ext cx="4536770" cy="4767705"/>
            <a:chOff x="1148427" y="1629684"/>
            <a:chExt cx="4536770" cy="4767705"/>
          </a:xfrm>
        </p:grpSpPr>
        <p:pic>
          <p:nvPicPr>
            <p:cNvPr id="68" name="Picture 67" descr="A screen shot of a social media post&#10;&#10;Description automatically generated">
              <a:extLst>
                <a:ext uri="{FF2B5EF4-FFF2-40B4-BE49-F238E27FC236}">
                  <a16:creationId xmlns:a16="http://schemas.microsoft.com/office/drawing/2014/main" id="{07640766-5644-44CC-9118-23D3918AD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427" y="1897594"/>
              <a:ext cx="4525958" cy="4499795"/>
            </a:xfrm>
            <a:prstGeom prst="rect">
              <a:avLst/>
            </a:prstGeom>
          </p:spPr>
        </p:pic>
        <p:sp>
          <p:nvSpPr>
            <p:cNvPr id="69" name="Text Box 87">
              <a:extLst>
                <a:ext uri="{FF2B5EF4-FFF2-40B4-BE49-F238E27FC236}">
                  <a16:creationId xmlns:a16="http://schemas.microsoft.com/office/drawing/2014/main" id="{C79EC580-4312-4AD7-9B58-F889C3D0DB34}"/>
                </a:ext>
              </a:extLst>
            </p:cNvPr>
            <p:cNvSpPr txBox="1">
              <a:spLocks noChangeArrowheads="1"/>
            </p:cNvSpPr>
            <p:nvPr/>
          </p:nvSpPr>
          <p:spPr bwMode="auto">
            <a:xfrm>
              <a:off x="3456085" y="1629684"/>
              <a:ext cx="633047"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rtl="1">
                <a:defRPr sz="3200">
                  <a:solidFill>
                    <a:schemeClr val="accent5"/>
                  </a:solidFill>
                  <a:latin typeface="Sakkal Majalla" panose="02000000000000000000" pitchFamily="2" charset="-78"/>
                  <a:cs typeface="Sakkal Majalla" panose="02000000000000000000" pitchFamily="2" charset="-78"/>
                </a:defRPr>
              </a:lvl1pPr>
            </a:lstStyle>
            <a:p>
              <a:r>
                <a:rPr lang="ar-BH" sz="3600" b="1" dirty="0">
                  <a:ln w="0"/>
                  <a:solidFill>
                    <a:srgbClr val="066FB3"/>
                  </a:solidFill>
                  <a:effectLst>
                    <a:outerShdw blurRad="38100" dist="25400" dir="5400000" algn="ctr" rotWithShape="0">
                      <a:srgbClr val="6E747A">
                        <a:alpha val="43000"/>
                      </a:srgbClr>
                    </a:outerShdw>
                  </a:effectLst>
                </a:rPr>
                <a:t>ص</a:t>
              </a:r>
            </a:p>
          </p:txBody>
        </p:sp>
        <p:sp>
          <p:nvSpPr>
            <p:cNvPr id="75" name="Text Box 87">
              <a:extLst>
                <a:ext uri="{FF2B5EF4-FFF2-40B4-BE49-F238E27FC236}">
                  <a16:creationId xmlns:a16="http://schemas.microsoft.com/office/drawing/2014/main" id="{C79EC580-4312-4AD7-9B58-F889C3D0DB34}"/>
                </a:ext>
              </a:extLst>
            </p:cNvPr>
            <p:cNvSpPr txBox="1">
              <a:spLocks noChangeArrowheads="1"/>
            </p:cNvSpPr>
            <p:nvPr/>
          </p:nvSpPr>
          <p:spPr bwMode="auto">
            <a:xfrm>
              <a:off x="5052150" y="3588516"/>
              <a:ext cx="633047"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rtl="1">
                <a:defRPr sz="3200">
                  <a:solidFill>
                    <a:schemeClr val="accent5"/>
                  </a:solidFill>
                  <a:latin typeface="Sakkal Majalla" panose="02000000000000000000" pitchFamily="2" charset="-78"/>
                  <a:cs typeface="Sakkal Majalla" panose="02000000000000000000" pitchFamily="2" charset="-78"/>
                </a:defRPr>
              </a:lvl1pPr>
            </a:lstStyle>
            <a:p>
              <a:r>
                <a:rPr lang="ar-BH" sz="3600" b="1" dirty="0">
                  <a:ln w="0"/>
                  <a:solidFill>
                    <a:srgbClr val="066FB3"/>
                  </a:solidFill>
                  <a:effectLst>
                    <a:outerShdw blurRad="38100" dist="25400" dir="5400000" algn="ctr" rotWithShape="0">
                      <a:srgbClr val="6E747A">
                        <a:alpha val="43000"/>
                      </a:srgbClr>
                    </a:outerShdw>
                  </a:effectLst>
                </a:rPr>
                <a:t>س</a:t>
              </a:r>
            </a:p>
          </p:txBody>
        </p:sp>
      </p:grpSp>
      <p:sp>
        <p:nvSpPr>
          <p:cNvPr id="16" name="Text Box 87">
            <a:extLst>
              <a:ext uri="{FF2B5EF4-FFF2-40B4-BE49-F238E27FC236}">
                <a16:creationId xmlns:a16="http://schemas.microsoft.com/office/drawing/2014/main" id="{6543EC0C-BC58-4F0E-B548-065078DFC4D8}"/>
              </a:ext>
            </a:extLst>
          </p:cNvPr>
          <p:cNvSpPr txBox="1">
            <a:spLocks noChangeArrowheads="1"/>
          </p:cNvSpPr>
          <p:nvPr/>
        </p:nvSpPr>
        <p:spPr bwMode="auto">
          <a:xfrm>
            <a:off x="229103" y="155917"/>
            <a:ext cx="9701639" cy="707886"/>
          </a:xfrm>
          <a:prstGeom prst="rect">
            <a:avLst/>
          </a:prstGeom>
        </p:spPr>
        <p:txBody>
          <a:bodyPr wrap="square">
            <a:spAutoFit/>
          </a:bodyPr>
          <a:lstStyle>
            <a:defPPr>
              <a:defRPr lang="en-US"/>
            </a:defPPr>
            <a:lvl1pPr algn="r" rtl="1">
              <a:defRPr sz="3200">
                <a:latin typeface="Sakkal Majalla" panose="02000000000000000000" pitchFamily="2" charset="-78"/>
                <a:cs typeface="Sakkal Majalla" panose="02000000000000000000" pitchFamily="2" charset="-78"/>
              </a:defRPr>
            </a:lvl1pPr>
          </a:lstStyle>
          <a:p>
            <a:r>
              <a:rPr lang="ar-BH" sz="4000" b="1" dirty="0"/>
              <a:t>مثل بيانيًا    ص = - 3 س </a:t>
            </a:r>
            <a:endParaRPr lang="ar-SA" altLang="en-US" sz="4000" b="1" dirty="0"/>
          </a:p>
        </p:txBody>
      </p:sp>
      <p:sp>
        <p:nvSpPr>
          <p:cNvPr id="46" name="Rectangle 45">
            <a:extLst>
              <a:ext uri="{FF2B5EF4-FFF2-40B4-BE49-F238E27FC236}">
                <a16:creationId xmlns:a16="http://schemas.microsoft.com/office/drawing/2014/main" id="{E1C33062-2522-4E8C-9DD5-86EF390D5B79}"/>
              </a:ext>
            </a:extLst>
          </p:cNvPr>
          <p:cNvSpPr/>
          <p:nvPr/>
        </p:nvSpPr>
        <p:spPr>
          <a:xfrm>
            <a:off x="6303979" y="903975"/>
            <a:ext cx="5568768" cy="584775"/>
          </a:xfrm>
          <a:prstGeom prst="rect">
            <a:avLst/>
          </a:prstGeom>
          <a:ln>
            <a:noFill/>
          </a:ln>
        </p:spPr>
        <p:txBody>
          <a:bodyPr wrap="square">
            <a:spAutoFit/>
          </a:bodyPr>
          <a:lstStyle/>
          <a:p>
            <a:pPr marL="0" lvl="4" algn="r" rtl="1"/>
            <a:r>
              <a:rPr lang="ar-BH" sz="3200" b="1" dirty="0">
                <a:solidFill>
                  <a:srgbClr val="066FB3"/>
                </a:solidFill>
                <a:latin typeface="Sakkal Majalla" panose="02000000000000000000" pitchFamily="2" charset="-78"/>
                <a:cs typeface="Sakkal Majalla" panose="02000000000000000000" pitchFamily="2" charset="-78"/>
              </a:rPr>
              <a:t>أختر أربع قيم للمدخلات  س ولتكن: </a:t>
            </a:r>
            <a:endParaRPr lang="en-US" sz="3200" b="1" dirty="0">
              <a:solidFill>
                <a:srgbClr val="066FB3"/>
              </a:solidFill>
              <a:latin typeface="Sakkal Majalla" panose="02000000000000000000" pitchFamily="2" charset="-78"/>
              <a:cs typeface="Sakkal Majalla" panose="02000000000000000000" pitchFamily="2" charset="-78"/>
            </a:endParaRPr>
          </a:p>
        </p:txBody>
      </p:sp>
      <p:sp>
        <p:nvSpPr>
          <p:cNvPr id="50" name="TextBox 49"/>
          <p:cNvSpPr txBox="1"/>
          <p:nvPr/>
        </p:nvSpPr>
        <p:spPr>
          <a:xfrm>
            <a:off x="11307772" y="2601552"/>
            <a:ext cx="1163093" cy="523220"/>
          </a:xfrm>
          <a:prstGeom prst="rect">
            <a:avLst/>
          </a:prstGeom>
          <a:noFill/>
        </p:spPr>
        <p:txBody>
          <a:bodyPr wrap="square" rtlCol="0">
            <a:spAutoFit/>
          </a:bodyPr>
          <a:lstStyle/>
          <a:p>
            <a:r>
              <a:rPr lang="ar-BH" sz="2800" b="1" dirty="0">
                <a:solidFill>
                  <a:srgbClr val="FF0000"/>
                </a:solidFill>
              </a:rPr>
              <a:t>2</a:t>
            </a:r>
            <a:endParaRPr lang="en-GB" sz="2800" b="1" dirty="0">
              <a:solidFill>
                <a:srgbClr val="FF0000"/>
              </a:solidFill>
            </a:endParaRPr>
          </a:p>
        </p:txBody>
      </p:sp>
      <p:sp>
        <p:nvSpPr>
          <p:cNvPr id="51" name="TextBox 50"/>
          <p:cNvSpPr txBox="1"/>
          <p:nvPr/>
        </p:nvSpPr>
        <p:spPr>
          <a:xfrm>
            <a:off x="11330309" y="3323156"/>
            <a:ext cx="709277" cy="523220"/>
          </a:xfrm>
          <a:prstGeom prst="rect">
            <a:avLst/>
          </a:prstGeom>
          <a:noFill/>
        </p:spPr>
        <p:txBody>
          <a:bodyPr wrap="square" rtlCol="0">
            <a:spAutoFit/>
          </a:bodyPr>
          <a:lstStyle/>
          <a:p>
            <a:r>
              <a:rPr lang="ar-BH" sz="2800" b="1" dirty="0">
                <a:solidFill>
                  <a:srgbClr val="FF0000"/>
                </a:solidFill>
              </a:rPr>
              <a:t>1</a:t>
            </a:r>
            <a:endParaRPr lang="en-GB" sz="2800" b="1" dirty="0">
              <a:solidFill>
                <a:srgbClr val="FF0000"/>
              </a:solidFill>
            </a:endParaRPr>
          </a:p>
        </p:txBody>
      </p:sp>
      <p:sp>
        <p:nvSpPr>
          <p:cNvPr id="52" name="TextBox 51"/>
          <p:cNvSpPr txBox="1"/>
          <p:nvPr/>
        </p:nvSpPr>
        <p:spPr>
          <a:xfrm>
            <a:off x="11307772" y="4028033"/>
            <a:ext cx="884228" cy="523220"/>
          </a:xfrm>
          <a:prstGeom prst="rect">
            <a:avLst/>
          </a:prstGeom>
          <a:noFill/>
        </p:spPr>
        <p:txBody>
          <a:bodyPr wrap="square" rtlCol="0">
            <a:spAutoFit/>
          </a:bodyPr>
          <a:lstStyle/>
          <a:p>
            <a:r>
              <a:rPr lang="ar-BH" sz="2800" b="1" dirty="0">
                <a:solidFill>
                  <a:srgbClr val="FF0000"/>
                </a:solidFill>
              </a:rPr>
              <a:t>0</a:t>
            </a:r>
            <a:endParaRPr lang="en-GB" sz="2800" b="1" dirty="0">
              <a:solidFill>
                <a:srgbClr val="FF0000"/>
              </a:solidFill>
            </a:endParaRPr>
          </a:p>
        </p:txBody>
      </p:sp>
      <p:sp>
        <p:nvSpPr>
          <p:cNvPr id="53" name="TextBox 52"/>
          <p:cNvSpPr txBox="1"/>
          <p:nvPr/>
        </p:nvSpPr>
        <p:spPr>
          <a:xfrm>
            <a:off x="9624065" y="2588658"/>
            <a:ext cx="1516189" cy="461665"/>
          </a:xfrm>
          <a:prstGeom prst="rect">
            <a:avLst/>
          </a:prstGeom>
          <a:noFill/>
        </p:spPr>
        <p:txBody>
          <a:bodyPr wrap="square" rtlCol="0">
            <a:spAutoFit/>
          </a:bodyPr>
          <a:lstStyle/>
          <a:p>
            <a:r>
              <a:rPr lang="ar-BH" sz="2400" b="1" dirty="0">
                <a:solidFill>
                  <a:schemeClr val="tx2"/>
                </a:solidFill>
              </a:rPr>
              <a:t>-3</a:t>
            </a:r>
            <a:r>
              <a:rPr lang="ar-BH" sz="2400" b="1" dirty="0">
                <a:solidFill>
                  <a:srgbClr val="FF0000"/>
                </a:solidFill>
              </a:rPr>
              <a:t> ×  2</a:t>
            </a:r>
            <a:endParaRPr lang="en-GB" sz="2400" b="1" dirty="0">
              <a:solidFill>
                <a:srgbClr val="002060"/>
              </a:solidFill>
            </a:endParaRPr>
          </a:p>
        </p:txBody>
      </p:sp>
      <p:sp>
        <p:nvSpPr>
          <p:cNvPr id="63" name="Rectangle 62">
            <a:extLst>
              <a:ext uri="{FF2B5EF4-FFF2-40B4-BE49-F238E27FC236}">
                <a16:creationId xmlns:a16="http://schemas.microsoft.com/office/drawing/2014/main" id="{E1C33062-2522-4E8C-9DD5-86EF390D5B79}"/>
              </a:ext>
            </a:extLst>
          </p:cNvPr>
          <p:cNvSpPr/>
          <p:nvPr/>
        </p:nvSpPr>
        <p:spPr>
          <a:xfrm>
            <a:off x="5921554" y="5434111"/>
            <a:ext cx="5886716" cy="1077218"/>
          </a:xfrm>
          <a:prstGeom prst="rect">
            <a:avLst/>
          </a:prstGeom>
          <a:ln>
            <a:noFill/>
          </a:ln>
        </p:spPr>
        <p:txBody>
          <a:bodyPr wrap="square">
            <a:spAutoFit/>
          </a:bodyPr>
          <a:lstStyle/>
          <a:p>
            <a:pPr marL="0" lvl="4" algn="r" rtl="1"/>
            <a:r>
              <a:rPr lang="ar-BH" sz="3200" b="1" dirty="0">
                <a:solidFill>
                  <a:srgbClr val="066FB3"/>
                </a:solidFill>
                <a:latin typeface="Sakkal Majalla" panose="02000000000000000000" pitchFamily="2" charset="-78"/>
                <a:cs typeface="Sakkal Majalla" panose="02000000000000000000" pitchFamily="2" charset="-78"/>
              </a:rPr>
              <a:t>نعوض عن قيمة س في الدالة لإيجاد قيمة المخرجات (ص )</a:t>
            </a:r>
            <a:endParaRPr lang="en-US" sz="3200" b="1" dirty="0">
              <a:solidFill>
                <a:srgbClr val="066FB3"/>
              </a:solidFill>
              <a:latin typeface="Sakkal Majalla" panose="02000000000000000000" pitchFamily="2" charset="-78"/>
              <a:cs typeface="Sakkal Majalla" panose="02000000000000000000" pitchFamily="2" charset="-78"/>
            </a:endParaRPr>
          </a:p>
        </p:txBody>
      </p:sp>
      <p:sp>
        <p:nvSpPr>
          <p:cNvPr id="22" name="Rectangle 21"/>
          <p:cNvSpPr/>
          <p:nvPr/>
        </p:nvSpPr>
        <p:spPr>
          <a:xfrm>
            <a:off x="7001998" y="2450493"/>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2</a:t>
            </a:r>
            <a:r>
              <a:rPr lang="ar-BH" sz="3200" b="1" dirty="0">
                <a:solidFill>
                  <a:srgbClr val="C00000"/>
                </a:solidFill>
                <a:latin typeface="Sakkal Majalla" panose="02000000000000000000" pitchFamily="2" charset="-78"/>
                <a:cs typeface="Sakkal Majalla" panose="02000000000000000000" pitchFamily="2" charset="-78"/>
              </a:rPr>
              <a:t> ، </a:t>
            </a:r>
            <a:r>
              <a:rPr lang="ar-BH" sz="3200" b="1" dirty="0">
                <a:solidFill>
                  <a:srgbClr val="002060"/>
                </a:solidFill>
                <a:latin typeface="Sakkal Majalla" panose="02000000000000000000" pitchFamily="2" charset="-78"/>
                <a:cs typeface="Sakkal Majalla" panose="02000000000000000000" pitchFamily="2" charset="-78"/>
              </a:rPr>
              <a:t>-6</a:t>
            </a:r>
            <a:r>
              <a:rPr lang="ar-BH" sz="3200" b="1" dirty="0">
                <a:solidFill>
                  <a:srgbClr val="C00000"/>
                </a:solidFill>
                <a:latin typeface="Sakkal Majalla" panose="02000000000000000000" pitchFamily="2" charset="-78"/>
                <a:cs typeface="Sakkal Majalla" panose="02000000000000000000" pitchFamily="2" charset="-78"/>
              </a:rPr>
              <a:t> ) </a:t>
            </a:r>
            <a:endParaRPr lang="en-GB" sz="3200" dirty="0"/>
          </a:p>
        </p:txBody>
      </p:sp>
      <p:sp>
        <p:nvSpPr>
          <p:cNvPr id="64" name="Rectangle 63"/>
          <p:cNvSpPr/>
          <p:nvPr/>
        </p:nvSpPr>
        <p:spPr>
          <a:xfrm>
            <a:off x="7044036" y="3240930"/>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1</a:t>
            </a:r>
            <a:r>
              <a:rPr lang="ar-BH" sz="3200" b="1" dirty="0">
                <a:solidFill>
                  <a:srgbClr val="C00000"/>
                </a:solidFill>
                <a:latin typeface="Sakkal Majalla" panose="02000000000000000000" pitchFamily="2" charset="-78"/>
                <a:cs typeface="Sakkal Majalla" panose="02000000000000000000" pitchFamily="2" charset="-78"/>
              </a:rPr>
              <a:t> ، </a:t>
            </a:r>
            <a:r>
              <a:rPr lang="ar-BH" sz="3200" b="1" dirty="0">
                <a:solidFill>
                  <a:srgbClr val="002060"/>
                </a:solidFill>
                <a:latin typeface="Sakkal Majalla" panose="02000000000000000000" pitchFamily="2" charset="-78"/>
                <a:cs typeface="Sakkal Majalla" panose="02000000000000000000" pitchFamily="2" charset="-78"/>
              </a:rPr>
              <a:t>-3</a:t>
            </a:r>
            <a:r>
              <a:rPr lang="ar-BH" sz="3200" b="1" dirty="0">
                <a:solidFill>
                  <a:srgbClr val="C00000"/>
                </a:solidFill>
                <a:latin typeface="Sakkal Majalla" panose="02000000000000000000" pitchFamily="2" charset="-78"/>
                <a:cs typeface="Sakkal Majalla" panose="02000000000000000000" pitchFamily="2" charset="-78"/>
              </a:rPr>
              <a:t> ) </a:t>
            </a:r>
            <a:endParaRPr lang="en-GB" sz="3200" dirty="0"/>
          </a:p>
        </p:txBody>
      </p:sp>
      <p:sp>
        <p:nvSpPr>
          <p:cNvPr id="65" name="Rectangle 64"/>
          <p:cNvSpPr/>
          <p:nvPr/>
        </p:nvSpPr>
        <p:spPr>
          <a:xfrm>
            <a:off x="6963298" y="4044715"/>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a:t>
            </a:r>
            <a:r>
              <a:rPr lang="ar-BH" sz="3200" b="1" dirty="0">
                <a:solidFill>
                  <a:srgbClr val="FF0000"/>
                </a:solidFill>
                <a:latin typeface="Sakkal Majalla" panose="02000000000000000000" pitchFamily="2" charset="-78"/>
                <a:cs typeface="Sakkal Majalla" panose="02000000000000000000" pitchFamily="2" charset="-78"/>
              </a:rPr>
              <a:t>0</a:t>
            </a:r>
            <a:r>
              <a:rPr lang="ar-BH" sz="3200" b="1" dirty="0">
                <a:solidFill>
                  <a:srgbClr val="C00000"/>
                </a:solidFill>
                <a:latin typeface="Sakkal Majalla" panose="02000000000000000000" pitchFamily="2" charset="-78"/>
                <a:cs typeface="Sakkal Majalla" panose="02000000000000000000" pitchFamily="2" charset="-78"/>
              </a:rPr>
              <a:t> ، </a:t>
            </a:r>
            <a:r>
              <a:rPr lang="ar-BH" sz="3200" b="1" dirty="0">
                <a:solidFill>
                  <a:srgbClr val="002060"/>
                </a:solidFill>
                <a:latin typeface="Sakkal Majalla" panose="02000000000000000000" pitchFamily="2" charset="-78"/>
                <a:cs typeface="Sakkal Majalla" panose="02000000000000000000" pitchFamily="2" charset="-78"/>
              </a:rPr>
              <a:t>0 </a:t>
            </a:r>
            <a:r>
              <a:rPr lang="ar-BH" sz="3200" b="1" dirty="0">
                <a:solidFill>
                  <a:srgbClr val="C00000"/>
                </a:solidFill>
                <a:latin typeface="Sakkal Majalla" panose="02000000000000000000" pitchFamily="2" charset="-78"/>
                <a:cs typeface="Sakkal Majalla" panose="02000000000000000000" pitchFamily="2" charset="-78"/>
              </a:rPr>
              <a:t>) </a:t>
            </a:r>
            <a:endParaRPr lang="en-GB" sz="3200" dirty="0"/>
          </a:p>
        </p:txBody>
      </p:sp>
      <p:sp>
        <p:nvSpPr>
          <p:cNvPr id="66" name="Rectangle 65"/>
          <p:cNvSpPr/>
          <p:nvPr/>
        </p:nvSpPr>
        <p:spPr>
          <a:xfrm>
            <a:off x="6930331" y="4771788"/>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-1</a:t>
            </a:r>
            <a:r>
              <a:rPr lang="ar-BH" sz="3200" b="1" dirty="0">
                <a:solidFill>
                  <a:srgbClr val="C00000"/>
                </a:solidFill>
                <a:latin typeface="Sakkal Majalla" panose="02000000000000000000" pitchFamily="2" charset="-78"/>
                <a:cs typeface="Sakkal Majalla" panose="02000000000000000000" pitchFamily="2" charset="-78"/>
              </a:rPr>
              <a:t> ، </a:t>
            </a:r>
            <a:r>
              <a:rPr lang="ar-BH" sz="3200" b="1" dirty="0">
                <a:solidFill>
                  <a:srgbClr val="002060"/>
                </a:solidFill>
                <a:latin typeface="Sakkal Majalla" panose="02000000000000000000" pitchFamily="2" charset="-78"/>
                <a:cs typeface="Sakkal Majalla" panose="02000000000000000000" pitchFamily="2" charset="-78"/>
              </a:rPr>
              <a:t>3</a:t>
            </a:r>
            <a:r>
              <a:rPr lang="ar-BH" sz="3200" b="1" dirty="0">
                <a:solidFill>
                  <a:srgbClr val="C00000"/>
                </a:solidFill>
                <a:latin typeface="Sakkal Majalla" panose="02000000000000000000" pitchFamily="2" charset="-78"/>
                <a:cs typeface="Sakkal Majalla" panose="02000000000000000000" pitchFamily="2" charset="-78"/>
              </a:rPr>
              <a:t> ) </a:t>
            </a:r>
            <a:endParaRPr lang="en-GB" sz="3200" dirty="0"/>
          </a:p>
        </p:txBody>
      </p:sp>
      <p:sp>
        <p:nvSpPr>
          <p:cNvPr id="6" name="Oval 5"/>
          <p:cNvSpPr/>
          <p:nvPr/>
        </p:nvSpPr>
        <p:spPr>
          <a:xfrm>
            <a:off x="2983864" y="5381207"/>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7" name="Rectangle 56"/>
          <p:cNvSpPr/>
          <p:nvPr/>
        </p:nvSpPr>
        <p:spPr>
          <a:xfrm>
            <a:off x="3061504" y="5160819"/>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( 2 ، -6 ) </a:t>
            </a:r>
            <a:endParaRPr lang="en-GB" sz="3200" dirty="0"/>
          </a:p>
        </p:txBody>
      </p:sp>
      <p:sp>
        <p:nvSpPr>
          <p:cNvPr id="58" name="Oval 57"/>
          <p:cNvSpPr/>
          <p:nvPr/>
        </p:nvSpPr>
        <p:spPr>
          <a:xfrm>
            <a:off x="2672904" y="4463077"/>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0" name="Rectangle 69"/>
          <p:cNvSpPr/>
          <p:nvPr/>
        </p:nvSpPr>
        <p:spPr>
          <a:xfrm>
            <a:off x="2729128" y="4279872"/>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( 1 ، -3 ) </a:t>
            </a:r>
            <a:endParaRPr lang="en-GB" sz="3200" dirty="0"/>
          </a:p>
        </p:txBody>
      </p:sp>
      <p:sp>
        <p:nvSpPr>
          <p:cNvPr id="71" name="Oval 70"/>
          <p:cNvSpPr/>
          <p:nvPr/>
        </p:nvSpPr>
        <p:spPr>
          <a:xfrm>
            <a:off x="2363960" y="3561559"/>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2" name="Rectangle 71"/>
          <p:cNvSpPr/>
          <p:nvPr/>
        </p:nvSpPr>
        <p:spPr>
          <a:xfrm>
            <a:off x="1295144" y="3223190"/>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( 0، 0 ) </a:t>
            </a:r>
            <a:endParaRPr lang="en-GB" sz="3200" dirty="0"/>
          </a:p>
        </p:txBody>
      </p:sp>
      <p:sp>
        <p:nvSpPr>
          <p:cNvPr id="73" name="Oval 72"/>
          <p:cNvSpPr/>
          <p:nvPr/>
        </p:nvSpPr>
        <p:spPr>
          <a:xfrm>
            <a:off x="2055586" y="2657605"/>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4" name="Rectangle 73"/>
          <p:cNvSpPr/>
          <p:nvPr/>
        </p:nvSpPr>
        <p:spPr>
          <a:xfrm>
            <a:off x="564852" y="2425686"/>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-1 ، 3 ) </a:t>
            </a:r>
            <a:endParaRPr lang="en-GB" sz="3200" dirty="0"/>
          </a:p>
        </p:txBody>
      </p:sp>
      <p:grpSp>
        <p:nvGrpSpPr>
          <p:cNvPr id="77" name="Group 76">
            <a:extLst>
              <a:ext uri="{FF2B5EF4-FFF2-40B4-BE49-F238E27FC236}">
                <a16:creationId xmlns:a16="http://schemas.microsoft.com/office/drawing/2014/main" id="{3CBDB486-F774-400E-8076-4E1FF3E9F43D}"/>
              </a:ext>
            </a:extLst>
          </p:cNvPr>
          <p:cNvGrpSpPr/>
          <p:nvPr/>
        </p:nvGrpSpPr>
        <p:grpSpPr>
          <a:xfrm>
            <a:off x="1103160" y="7167"/>
            <a:ext cx="11120072" cy="5759891"/>
            <a:chOff x="0" y="-2442"/>
            <a:chExt cx="5524191" cy="3147583"/>
          </a:xfrm>
        </p:grpSpPr>
        <p:grpSp>
          <p:nvGrpSpPr>
            <p:cNvPr id="78" name="Group 77">
              <a:extLst>
                <a:ext uri="{FF2B5EF4-FFF2-40B4-BE49-F238E27FC236}">
                  <a16:creationId xmlns:a16="http://schemas.microsoft.com/office/drawing/2014/main" id="{E01939BF-9715-4608-92BD-F6402F35B1B9}"/>
                </a:ext>
              </a:extLst>
            </p:cNvPr>
            <p:cNvGrpSpPr/>
            <p:nvPr/>
          </p:nvGrpSpPr>
          <p:grpSpPr>
            <a:xfrm>
              <a:off x="0" y="50334"/>
              <a:ext cx="5471870" cy="3094807"/>
              <a:chOff x="0" y="0"/>
              <a:chExt cx="5471870" cy="3094807"/>
            </a:xfrm>
          </p:grpSpPr>
          <p:cxnSp>
            <p:nvCxnSpPr>
              <p:cNvPr id="80" name="Straight Connector 79">
                <a:extLst>
                  <a:ext uri="{FF2B5EF4-FFF2-40B4-BE49-F238E27FC236}">
                    <a16:creationId xmlns:a16="http://schemas.microsoft.com/office/drawing/2014/main" id="{7899E1E3-79FE-40A4-ACAC-19A82A7DC79B}"/>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3C2FA5-1DA4-4470-9118-09203E47421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2" name="Freeform: Shape 6">
                <a:extLst>
                  <a:ext uri="{FF2B5EF4-FFF2-40B4-BE49-F238E27FC236}">
                    <a16:creationId xmlns:a16="http://schemas.microsoft.com/office/drawing/2014/main" id="{E34F1D33-C2E5-4A9C-8317-C097B309715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9" name="Text Box 39">
              <a:extLst>
                <a:ext uri="{FF2B5EF4-FFF2-40B4-BE49-F238E27FC236}">
                  <a16:creationId xmlns:a16="http://schemas.microsoft.com/office/drawing/2014/main" id="{63860AFC-9F61-4C50-A57C-70BAF2792CE9}"/>
                </a:ext>
              </a:extLst>
            </p:cNvPr>
            <p:cNvSpPr txBox="1"/>
            <p:nvPr/>
          </p:nvSpPr>
          <p:spPr>
            <a:xfrm>
              <a:off x="4539079" y="-2442"/>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graphicFrame>
        <p:nvGraphicFramePr>
          <p:cNvPr id="7" name="Table 6"/>
          <p:cNvGraphicFramePr>
            <a:graphicFrameLocks noGrp="1"/>
          </p:cNvGraphicFramePr>
          <p:nvPr>
            <p:extLst>
              <p:ext uri="{D42A27DB-BD31-4B8C-83A1-F6EECF244321}">
                <p14:modId xmlns:p14="http://schemas.microsoft.com/office/powerpoint/2010/main" val="3214323889"/>
              </p:ext>
            </p:extLst>
          </p:nvPr>
        </p:nvGraphicFramePr>
        <p:xfrm>
          <a:off x="6733059" y="1673602"/>
          <a:ext cx="5139688" cy="3690836"/>
        </p:xfrm>
        <a:graphic>
          <a:graphicData uri="http://schemas.openxmlformats.org/drawingml/2006/table">
            <a:tbl>
              <a:tblPr firstRow="1" bandRow="1">
                <a:tableStyleId>{5940675A-B579-460E-94D1-54222C63F5DA}</a:tableStyleId>
              </a:tblPr>
              <a:tblGrid>
                <a:gridCol w="1718773">
                  <a:extLst>
                    <a:ext uri="{9D8B030D-6E8A-4147-A177-3AD203B41FA5}">
                      <a16:colId xmlns:a16="http://schemas.microsoft.com/office/drawing/2014/main" val="20000"/>
                    </a:ext>
                  </a:extLst>
                </a:gridCol>
                <a:gridCol w="851071">
                  <a:extLst>
                    <a:ext uri="{9D8B030D-6E8A-4147-A177-3AD203B41FA5}">
                      <a16:colId xmlns:a16="http://schemas.microsoft.com/office/drawing/2014/main" val="20001"/>
                    </a:ext>
                  </a:extLst>
                </a:gridCol>
                <a:gridCol w="1703988">
                  <a:extLst>
                    <a:ext uri="{9D8B030D-6E8A-4147-A177-3AD203B41FA5}">
                      <a16:colId xmlns:a16="http://schemas.microsoft.com/office/drawing/2014/main" val="20002"/>
                    </a:ext>
                  </a:extLst>
                </a:gridCol>
                <a:gridCol w="865856">
                  <a:extLst>
                    <a:ext uri="{9D8B030D-6E8A-4147-A177-3AD203B41FA5}">
                      <a16:colId xmlns:a16="http://schemas.microsoft.com/office/drawing/2014/main" val="20003"/>
                    </a:ext>
                  </a:extLst>
                </a:gridCol>
              </a:tblGrid>
              <a:tr h="708158">
                <a:tc>
                  <a:txBody>
                    <a:bodyPr/>
                    <a:lstStyle/>
                    <a:p>
                      <a:pPr algn="ctr"/>
                      <a:r>
                        <a:rPr lang="ar-BH" sz="2800" b="1" dirty="0"/>
                        <a:t>( س</a:t>
                      </a:r>
                      <a:r>
                        <a:rPr lang="ar-BH" sz="2800" b="1" baseline="0" dirty="0"/>
                        <a:t> ، ص )</a:t>
                      </a:r>
                      <a:endParaRPr lang="en-GB" sz="2800" b="1" dirty="0"/>
                    </a:p>
                  </a:txBody>
                  <a:tcPr/>
                </a:tc>
                <a:tc>
                  <a:txBody>
                    <a:bodyPr/>
                    <a:lstStyle/>
                    <a:p>
                      <a:pPr algn="ctr"/>
                      <a:r>
                        <a:rPr lang="ar-BH" sz="2800" b="1" dirty="0"/>
                        <a:t>ص</a:t>
                      </a:r>
                      <a:endParaRPr lang="en-GB" sz="2800" b="1" dirty="0"/>
                    </a:p>
                  </a:txBody>
                  <a:tcPr/>
                </a:tc>
                <a:tc>
                  <a:txBody>
                    <a:bodyPr/>
                    <a:lstStyle/>
                    <a:p>
                      <a:pPr algn="ctr"/>
                      <a:r>
                        <a:rPr lang="ar-BH" sz="2800" b="1" dirty="0"/>
                        <a:t>- 3 س</a:t>
                      </a:r>
                      <a:endParaRPr lang="en-GB" sz="2800" b="1" dirty="0"/>
                    </a:p>
                  </a:txBody>
                  <a:tcPr/>
                </a:tc>
                <a:tc>
                  <a:txBody>
                    <a:bodyPr/>
                    <a:lstStyle/>
                    <a:p>
                      <a:pPr algn="ctr"/>
                      <a:r>
                        <a:rPr lang="ar-BH" sz="2800" b="1" dirty="0"/>
                        <a:t>س</a:t>
                      </a:r>
                      <a:endParaRPr lang="en-GB" sz="2800" b="1" dirty="0"/>
                    </a:p>
                  </a:txBody>
                  <a:tcPr/>
                </a:tc>
                <a:extLst>
                  <a:ext uri="{0D108BD9-81ED-4DB2-BD59-A6C34878D82A}">
                    <a16:rowId xmlns:a16="http://schemas.microsoft.com/office/drawing/2014/main" val="10000"/>
                  </a:ext>
                </a:extLst>
              </a:tr>
              <a:tr h="70815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85820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2"/>
                  </a:ext>
                </a:extLst>
              </a:tr>
              <a:tr h="708158">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70815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
        <p:nvSpPr>
          <p:cNvPr id="84" name="TextBox 83"/>
          <p:cNvSpPr txBox="1"/>
          <p:nvPr/>
        </p:nvSpPr>
        <p:spPr>
          <a:xfrm>
            <a:off x="9520138" y="4876620"/>
            <a:ext cx="1516189" cy="461665"/>
          </a:xfrm>
          <a:prstGeom prst="rect">
            <a:avLst/>
          </a:prstGeom>
          <a:noFill/>
        </p:spPr>
        <p:txBody>
          <a:bodyPr wrap="square" rtlCol="0">
            <a:spAutoFit/>
          </a:bodyPr>
          <a:lstStyle/>
          <a:p>
            <a:r>
              <a:rPr lang="ar-BH" sz="2400" b="1" dirty="0">
                <a:solidFill>
                  <a:schemeClr val="tx2"/>
                </a:solidFill>
              </a:rPr>
              <a:t>-3</a:t>
            </a:r>
            <a:r>
              <a:rPr lang="ar-BH" sz="2400" b="1" dirty="0">
                <a:solidFill>
                  <a:srgbClr val="FF0000"/>
                </a:solidFill>
              </a:rPr>
              <a:t> ×(-1)</a:t>
            </a:r>
            <a:endParaRPr lang="en-GB" sz="2400" b="1" dirty="0">
              <a:solidFill>
                <a:srgbClr val="002060"/>
              </a:solidFill>
            </a:endParaRPr>
          </a:p>
        </p:txBody>
      </p:sp>
      <p:sp>
        <p:nvSpPr>
          <p:cNvPr id="85" name="TextBox 84"/>
          <p:cNvSpPr txBox="1"/>
          <p:nvPr/>
        </p:nvSpPr>
        <p:spPr>
          <a:xfrm>
            <a:off x="9638756" y="3347499"/>
            <a:ext cx="1516189" cy="461665"/>
          </a:xfrm>
          <a:prstGeom prst="rect">
            <a:avLst/>
          </a:prstGeom>
          <a:noFill/>
        </p:spPr>
        <p:txBody>
          <a:bodyPr wrap="square" rtlCol="0">
            <a:spAutoFit/>
          </a:bodyPr>
          <a:lstStyle/>
          <a:p>
            <a:r>
              <a:rPr lang="ar-BH" sz="2400" b="1" dirty="0">
                <a:solidFill>
                  <a:schemeClr val="tx2"/>
                </a:solidFill>
              </a:rPr>
              <a:t>-3</a:t>
            </a:r>
            <a:r>
              <a:rPr lang="ar-BH" sz="2400" b="1" dirty="0">
                <a:solidFill>
                  <a:srgbClr val="FF0000"/>
                </a:solidFill>
              </a:rPr>
              <a:t> ×  1</a:t>
            </a:r>
            <a:endParaRPr lang="en-GB" sz="2400" b="1" dirty="0">
              <a:solidFill>
                <a:srgbClr val="002060"/>
              </a:solidFill>
            </a:endParaRPr>
          </a:p>
        </p:txBody>
      </p:sp>
      <p:sp>
        <p:nvSpPr>
          <p:cNvPr id="86" name="TextBox 85"/>
          <p:cNvSpPr txBox="1"/>
          <p:nvPr/>
        </p:nvSpPr>
        <p:spPr>
          <a:xfrm>
            <a:off x="9566527" y="4150232"/>
            <a:ext cx="1516189" cy="461665"/>
          </a:xfrm>
          <a:prstGeom prst="rect">
            <a:avLst/>
          </a:prstGeom>
          <a:noFill/>
        </p:spPr>
        <p:txBody>
          <a:bodyPr wrap="square" rtlCol="0">
            <a:spAutoFit/>
          </a:bodyPr>
          <a:lstStyle/>
          <a:p>
            <a:r>
              <a:rPr lang="ar-BH" sz="2400" b="1" dirty="0">
                <a:solidFill>
                  <a:schemeClr val="tx2"/>
                </a:solidFill>
              </a:rPr>
              <a:t>-3</a:t>
            </a:r>
            <a:r>
              <a:rPr lang="ar-BH" sz="2400" b="1" dirty="0">
                <a:solidFill>
                  <a:srgbClr val="FF0000"/>
                </a:solidFill>
              </a:rPr>
              <a:t> ×  0</a:t>
            </a:r>
            <a:endParaRPr lang="en-GB" sz="2400" b="1" dirty="0">
              <a:solidFill>
                <a:srgbClr val="002060"/>
              </a:solidFill>
            </a:endParaRPr>
          </a:p>
        </p:txBody>
      </p:sp>
      <p:sp>
        <p:nvSpPr>
          <p:cNvPr id="88" name="TextBox 87"/>
          <p:cNvSpPr txBox="1"/>
          <p:nvPr/>
        </p:nvSpPr>
        <p:spPr>
          <a:xfrm>
            <a:off x="11281491" y="4850247"/>
            <a:ext cx="1516189" cy="523220"/>
          </a:xfrm>
          <a:prstGeom prst="rect">
            <a:avLst/>
          </a:prstGeom>
          <a:noFill/>
        </p:spPr>
        <p:txBody>
          <a:bodyPr wrap="square" rtlCol="0">
            <a:spAutoFit/>
          </a:bodyPr>
          <a:lstStyle/>
          <a:p>
            <a:r>
              <a:rPr lang="ar-BH" sz="2800" b="1" dirty="0">
                <a:solidFill>
                  <a:srgbClr val="FF0000"/>
                </a:solidFill>
              </a:rPr>
              <a:t>-1</a:t>
            </a:r>
            <a:endParaRPr lang="en-GB" sz="2800" b="1" dirty="0">
              <a:solidFill>
                <a:srgbClr val="FF0000"/>
              </a:solidFill>
            </a:endParaRPr>
          </a:p>
        </p:txBody>
      </p:sp>
      <p:sp>
        <p:nvSpPr>
          <p:cNvPr id="92" name="TextBox 91"/>
          <p:cNvSpPr txBox="1"/>
          <p:nvPr/>
        </p:nvSpPr>
        <p:spPr>
          <a:xfrm>
            <a:off x="8646409" y="2515321"/>
            <a:ext cx="604316" cy="523220"/>
          </a:xfrm>
          <a:prstGeom prst="rect">
            <a:avLst/>
          </a:prstGeom>
          <a:noFill/>
        </p:spPr>
        <p:txBody>
          <a:bodyPr wrap="square" rtlCol="0">
            <a:spAutoFit/>
          </a:bodyPr>
          <a:lstStyle/>
          <a:p>
            <a:r>
              <a:rPr lang="ar-BH" sz="2800" b="1" dirty="0">
                <a:solidFill>
                  <a:srgbClr val="002060"/>
                </a:solidFill>
              </a:rPr>
              <a:t>-6</a:t>
            </a:r>
            <a:endParaRPr lang="en-GB" sz="2800" b="1" dirty="0">
              <a:solidFill>
                <a:srgbClr val="002060"/>
              </a:solidFill>
            </a:endParaRPr>
          </a:p>
        </p:txBody>
      </p:sp>
      <p:sp>
        <p:nvSpPr>
          <p:cNvPr id="93" name="TextBox 92"/>
          <p:cNvSpPr txBox="1"/>
          <p:nvPr/>
        </p:nvSpPr>
        <p:spPr>
          <a:xfrm>
            <a:off x="8665886" y="3314279"/>
            <a:ext cx="554184" cy="523220"/>
          </a:xfrm>
          <a:prstGeom prst="rect">
            <a:avLst/>
          </a:prstGeom>
          <a:noFill/>
        </p:spPr>
        <p:txBody>
          <a:bodyPr wrap="square" rtlCol="0">
            <a:spAutoFit/>
          </a:bodyPr>
          <a:lstStyle/>
          <a:p>
            <a:r>
              <a:rPr lang="ar-BH" sz="2800" b="1" dirty="0">
                <a:solidFill>
                  <a:srgbClr val="002060"/>
                </a:solidFill>
              </a:rPr>
              <a:t>-3</a:t>
            </a:r>
            <a:endParaRPr lang="en-GB" sz="2800" b="1" dirty="0">
              <a:solidFill>
                <a:srgbClr val="002060"/>
              </a:solidFill>
            </a:endParaRPr>
          </a:p>
        </p:txBody>
      </p:sp>
      <p:sp>
        <p:nvSpPr>
          <p:cNvPr id="94" name="TextBox 93"/>
          <p:cNvSpPr txBox="1"/>
          <p:nvPr/>
        </p:nvSpPr>
        <p:spPr>
          <a:xfrm>
            <a:off x="8716062" y="4166587"/>
            <a:ext cx="552329" cy="523220"/>
          </a:xfrm>
          <a:prstGeom prst="rect">
            <a:avLst/>
          </a:prstGeom>
          <a:noFill/>
        </p:spPr>
        <p:txBody>
          <a:bodyPr wrap="square" rtlCol="0">
            <a:spAutoFit/>
          </a:bodyPr>
          <a:lstStyle/>
          <a:p>
            <a:r>
              <a:rPr lang="ar-BH" sz="2800" b="1" dirty="0">
                <a:solidFill>
                  <a:srgbClr val="002060"/>
                </a:solidFill>
              </a:rPr>
              <a:t>0</a:t>
            </a:r>
            <a:endParaRPr lang="en-GB" sz="2800" b="1" dirty="0">
              <a:solidFill>
                <a:srgbClr val="002060"/>
              </a:solidFill>
            </a:endParaRPr>
          </a:p>
        </p:txBody>
      </p:sp>
      <p:sp>
        <p:nvSpPr>
          <p:cNvPr id="95" name="TextBox 94"/>
          <p:cNvSpPr txBox="1"/>
          <p:nvPr/>
        </p:nvSpPr>
        <p:spPr>
          <a:xfrm>
            <a:off x="8725754" y="4815065"/>
            <a:ext cx="574811" cy="523220"/>
          </a:xfrm>
          <a:prstGeom prst="rect">
            <a:avLst/>
          </a:prstGeom>
          <a:noFill/>
        </p:spPr>
        <p:txBody>
          <a:bodyPr wrap="square" rtlCol="0">
            <a:spAutoFit/>
          </a:bodyPr>
          <a:lstStyle/>
          <a:p>
            <a:r>
              <a:rPr lang="ar-BH" sz="2800" b="1" dirty="0">
                <a:solidFill>
                  <a:srgbClr val="002060"/>
                </a:solidFill>
              </a:rPr>
              <a:t>3</a:t>
            </a:r>
            <a:endParaRPr lang="en-GB" sz="2800" b="1" dirty="0">
              <a:solidFill>
                <a:srgbClr val="002060"/>
              </a:solidFill>
            </a:endParaRPr>
          </a:p>
        </p:txBody>
      </p:sp>
      <p:sp>
        <p:nvSpPr>
          <p:cNvPr id="96" name="Rectangle 95">
            <a:extLst>
              <a:ext uri="{FF2B5EF4-FFF2-40B4-BE49-F238E27FC236}">
                <a16:creationId xmlns:a16="http://schemas.microsoft.com/office/drawing/2014/main" id="{E1C33062-2522-4E8C-9DD5-86EF390D5B79}"/>
              </a:ext>
            </a:extLst>
          </p:cNvPr>
          <p:cNvSpPr/>
          <p:nvPr/>
        </p:nvSpPr>
        <p:spPr>
          <a:xfrm>
            <a:off x="162232" y="520058"/>
            <a:ext cx="4853113" cy="584775"/>
          </a:xfrm>
          <a:prstGeom prst="rect">
            <a:avLst/>
          </a:prstGeom>
          <a:ln>
            <a:noFill/>
          </a:ln>
        </p:spPr>
        <p:txBody>
          <a:bodyPr wrap="square">
            <a:spAutoFit/>
          </a:bodyPr>
          <a:lstStyle/>
          <a:p>
            <a:pPr marL="55563" lvl="4" algn="r" rtl="1"/>
            <a:r>
              <a:rPr lang="ar-BH" sz="3200" b="1" dirty="0">
                <a:solidFill>
                  <a:srgbClr val="066FB3"/>
                </a:solidFill>
                <a:latin typeface="Sakkal Majalla" panose="02000000000000000000" pitchFamily="2" charset="-78"/>
                <a:cs typeface="Sakkal Majalla" panose="02000000000000000000" pitchFamily="2" charset="-78"/>
              </a:rPr>
              <a:t>نمثل بيانيًا الأزواج المرتبة  ( س ، ص )</a:t>
            </a:r>
            <a:endParaRPr lang="en-US" sz="3200" b="1" dirty="0">
              <a:solidFill>
                <a:srgbClr val="066FB3"/>
              </a:solidFill>
              <a:latin typeface="Sakkal Majalla" panose="02000000000000000000" pitchFamily="2" charset="-78"/>
              <a:cs typeface="Sakkal Majalla" panose="02000000000000000000" pitchFamily="2" charset="-78"/>
            </a:endParaRPr>
          </a:p>
        </p:txBody>
      </p:sp>
      <p:sp>
        <p:nvSpPr>
          <p:cNvPr id="97" name="Rectangle 96">
            <a:extLst>
              <a:ext uri="{FF2B5EF4-FFF2-40B4-BE49-F238E27FC236}">
                <a16:creationId xmlns:a16="http://schemas.microsoft.com/office/drawing/2014/main" id="{4E2B22B7-EDD4-4E77-90F4-1F33A0C757BA}"/>
              </a:ext>
            </a:extLst>
          </p:cNvPr>
          <p:cNvSpPr/>
          <p:nvPr/>
        </p:nvSpPr>
        <p:spPr>
          <a:xfrm>
            <a:off x="4644491" y="1355286"/>
            <a:ext cx="2019546" cy="4708981"/>
          </a:xfrm>
          <a:prstGeom prst="rect">
            <a:avLst/>
          </a:prstGeom>
          <a:solidFill>
            <a:srgbClr val="FFFF00"/>
          </a:solidFill>
          <a:ln>
            <a:noFill/>
          </a:ln>
        </p:spPr>
        <p:txBody>
          <a:bodyPr wrap="square">
            <a:spAutoFit/>
          </a:bodyPr>
          <a:lstStyle/>
          <a:p>
            <a:pPr algn="r" rtl="1"/>
            <a:r>
              <a:rPr lang="ar-BH" sz="2500" dirty="0">
                <a:latin typeface="Sakkal Majalla" panose="02000000000000000000" pitchFamily="2" charset="-78"/>
                <a:cs typeface="Sakkal Majalla" panose="02000000000000000000" pitchFamily="2" charset="-78"/>
              </a:rPr>
              <a:t>تعد كل من الأزواج المرتبة الممثلة بيانيًا حلولًا للمعادلة.  لاحظ أنها تقع على استقامة واحدة، لذا جميع النقاط الواقعة على الخط المستقيم المار بهذه النقاط تمثل أيضًا حلولًا للمعادلة. تُسمى هذه المعادلة بـــ </a:t>
            </a:r>
            <a:r>
              <a:rPr lang="ar-BH" sz="2500" dirty="0">
                <a:solidFill>
                  <a:srgbClr val="FF0000"/>
                </a:solidFill>
                <a:latin typeface="Sakkal Majalla" panose="02000000000000000000" pitchFamily="2" charset="-78"/>
                <a:cs typeface="Sakkal Majalla" panose="02000000000000000000" pitchFamily="2" charset="-78"/>
              </a:rPr>
              <a:t>معادلة خطية</a:t>
            </a:r>
            <a:endParaRPr lang="ar-BH" sz="2500" b="1" dirty="0">
              <a:solidFill>
                <a:srgbClr val="FF0000"/>
              </a:solidFill>
              <a:latin typeface="Sakkal Majalla" panose="02000000000000000000" pitchFamily="2" charset="-78"/>
              <a:cs typeface="Sakkal Majalla" panose="02000000000000000000" pitchFamily="2" charset="-78"/>
            </a:endParaRPr>
          </a:p>
        </p:txBody>
      </p:sp>
      <p:cxnSp>
        <p:nvCxnSpPr>
          <p:cNvPr id="3" name="Straight Arrow Connector 2"/>
          <p:cNvCxnSpPr/>
          <p:nvPr/>
        </p:nvCxnSpPr>
        <p:spPr>
          <a:xfrm>
            <a:off x="1880770" y="2047336"/>
            <a:ext cx="1256542" cy="3636288"/>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43" name="Footer Placeholder 1"/>
          <p:cNvSpPr>
            <a:spLocks noGrp="1"/>
          </p:cNvSpPr>
          <p:nvPr>
            <p:ph type="ftr" sz="quarter" idx="11"/>
          </p:nvPr>
        </p:nvSpPr>
        <p:spPr>
          <a:xfrm>
            <a:off x="162232" y="6430290"/>
            <a:ext cx="4530901" cy="497657"/>
          </a:xfrm>
        </p:spPr>
        <p:txBody>
          <a:bodyPr wrap="square" anchor="ctr" anchorCtr="1">
            <a:normAutofit/>
          </a:bodyPr>
          <a:lstStyle/>
          <a:p>
            <a:r>
              <a:rPr lang="ar-BH" sz="2400" b="1" dirty="0">
                <a:solidFill>
                  <a:srgbClr val="C00000"/>
                </a:solidFill>
                <a:latin typeface="Sakkal Majalla" panose="02000000000000000000" pitchFamily="2" charset="-78"/>
                <a:cs typeface="Sakkal Majalla" panose="02000000000000000000" pitchFamily="2" charset="-78"/>
              </a:rPr>
              <a:t>التمثيل البياني للدوال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الصف</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الأول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الإعدادي</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355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1000"/>
                                        <p:tgtEl>
                                          <p:spTgt spid="53"/>
                                        </p:tgtEl>
                                      </p:cBhvr>
                                    </p:animEffect>
                                    <p:anim calcmode="lin" valueType="num">
                                      <p:cBhvr>
                                        <p:cTn id="57" dur="1000" fill="hold"/>
                                        <p:tgtEl>
                                          <p:spTgt spid="53"/>
                                        </p:tgtEl>
                                        <p:attrNameLst>
                                          <p:attrName>ppt_x</p:attrName>
                                        </p:attrNameLst>
                                      </p:cBhvr>
                                      <p:tavLst>
                                        <p:tav tm="0">
                                          <p:val>
                                            <p:strVal val="#ppt_x"/>
                                          </p:val>
                                        </p:tav>
                                        <p:tav tm="100000">
                                          <p:val>
                                            <p:strVal val="#ppt_x"/>
                                          </p:val>
                                        </p:tav>
                                      </p:tavLst>
                                    </p:anim>
                                    <p:anim calcmode="lin" valueType="num">
                                      <p:cBhvr>
                                        <p:cTn id="5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1000"/>
                                        <p:tgtEl>
                                          <p:spTgt spid="92"/>
                                        </p:tgtEl>
                                      </p:cBhvr>
                                    </p:animEffect>
                                    <p:anim calcmode="lin" valueType="num">
                                      <p:cBhvr>
                                        <p:cTn id="64" dur="1000" fill="hold"/>
                                        <p:tgtEl>
                                          <p:spTgt spid="92"/>
                                        </p:tgtEl>
                                        <p:attrNameLst>
                                          <p:attrName>ppt_x</p:attrName>
                                        </p:attrNameLst>
                                      </p:cBhvr>
                                      <p:tavLst>
                                        <p:tav tm="0">
                                          <p:val>
                                            <p:strVal val="#ppt_x"/>
                                          </p:val>
                                        </p:tav>
                                        <p:tav tm="100000">
                                          <p:val>
                                            <p:strVal val="#ppt_x"/>
                                          </p:val>
                                        </p:tav>
                                      </p:tavLst>
                                    </p:anim>
                                    <p:anim calcmode="lin" valueType="num">
                                      <p:cBhvr>
                                        <p:cTn id="65"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1000"/>
                                        <p:tgtEl>
                                          <p:spTgt spid="85"/>
                                        </p:tgtEl>
                                      </p:cBhvr>
                                    </p:animEffect>
                                    <p:anim calcmode="lin" valueType="num">
                                      <p:cBhvr>
                                        <p:cTn id="78" dur="1000" fill="hold"/>
                                        <p:tgtEl>
                                          <p:spTgt spid="85"/>
                                        </p:tgtEl>
                                        <p:attrNameLst>
                                          <p:attrName>ppt_x</p:attrName>
                                        </p:attrNameLst>
                                      </p:cBhvr>
                                      <p:tavLst>
                                        <p:tav tm="0">
                                          <p:val>
                                            <p:strVal val="#ppt_x"/>
                                          </p:val>
                                        </p:tav>
                                        <p:tav tm="100000">
                                          <p:val>
                                            <p:strVal val="#ppt_x"/>
                                          </p:val>
                                        </p:tav>
                                      </p:tavLst>
                                    </p:anim>
                                    <p:anim calcmode="lin" valueType="num">
                                      <p:cBhvr>
                                        <p:cTn id="7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93"/>
                                        </p:tgtEl>
                                        <p:attrNameLst>
                                          <p:attrName>style.visibility</p:attrName>
                                        </p:attrNameLst>
                                      </p:cBhvr>
                                      <p:to>
                                        <p:strVal val="visible"/>
                                      </p:to>
                                    </p:set>
                                    <p:animEffect transition="in" filter="fade">
                                      <p:cBhvr>
                                        <p:cTn id="84" dur="1000"/>
                                        <p:tgtEl>
                                          <p:spTgt spid="93"/>
                                        </p:tgtEl>
                                      </p:cBhvr>
                                    </p:animEffect>
                                    <p:anim calcmode="lin" valueType="num">
                                      <p:cBhvr>
                                        <p:cTn id="85" dur="1000" fill="hold"/>
                                        <p:tgtEl>
                                          <p:spTgt spid="93"/>
                                        </p:tgtEl>
                                        <p:attrNameLst>
                                          <p:attrName>ppt_x</p:attrName>
                                        </p:attrNameLst>
                                      </p:cBhvr>
                                      <p:tavLst>
                                        <p:tav tm="0">
                                          <p:val>
                                            <p:strVal val="#ppt_x"/>
                                          </p:val>
                                        </p:tav>
                                        <p:tav tm="100000">
                                          <p:val>
                                            <p:strVal val="#ppt_x"/>
                                          </p:val>
                                        </p:tav>
                                      </p:tavLst>
                                    </p:anim>
                                    <p:anim calcmode="lin" valueType="num">
                                      <p:cBhvr>
                                        <p:cTn id="86"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86"/>
                                        </p:tgtEl>
                                        <p:attrNameLst>
                                          <p:attrName>style.visibility</p:attrName>
                                        </p:attrNameLst>
                                      </p:cBhvr>
                                      <p:to>
                                        <p:strVal val="visible"/>
                                      </p:to>
                                    </p:set>
                                    <p:animEffect transition="in" filter="fade">
                                      <p:cBhvr>
                                        <p:cTn id="98" dur="1000"/>
                                        <p:tgtEl>
                                          <p:spTgt spid="86"/>
                                        </p:tgtEl>
                                      </p:cBhvr>
                                    </p:animEffect>
                                    <p:anim calcmode="lin" valueType="num">
                                      <p:cBhvr>
                                        <p:cTn id="99" dur="1000" fill="hold"/>
                                        <p:tgtEl>
                                          <p:spTgt spid="86"/>
                                        </p:tgtEl>
                                        <p:attrNameLst>
                                          <p:attrName>ppt_x</p:attrName>
                                        </p:attrNameLst>
                                      </p:cBhvr>
                                      <p:tavLst>
                                        <p:tav tm="0">
                                          <p:val>
                                            <p:strVal val="#ppt_x"/>
                                          </p:val>
                                        </p:tav>
                                        <p:tav tm="100000">
                                          <p:val>
                                            <p:strVal val="#ppt_x"/>
                                          </p:val>
                                        </p:tav>
                                      </p:tavLst>
                                    </p:anim>
                                    <p:anim calcmode="lin" valueType="num">
                                      <p:cBhvr>
                                        <p:cTn id="100"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94"/>
                                        </p:tgtEl>
                                        <p:attrNameLst>
                                          <p:attrName>style.visibility</p:attrName>
                                        </p:attrNameLst>
                                      </p:cBhvr>
                                      <p:to>
                                        <p:strVal val="visible"/>
                                      </p:to>
                                    </p:set>
                                    <p:animEffect transition="in" filter="fade">
                                      <p:cBhvr>
                                        <p:cTn id="105" dur="1000"/>
                                        <p:tgtEl>
                                          <p:spTgt spid="94"/>
                                        </p:tgtEl>
                                      </p:cBhvr>
                                    </p:animEffect>
                                    <p:anim calcmode="lin" valueType="num">
                                      <p:cBhvr>
                                        <p:cTn id="106" dur="1000" fill="hold"/>
                                        <p:tgtEl>
                                          <p:spTgt spid="94"/>
                                        </p:tgtEl>
                                        <p:attrNameLst>
                                          <p:attrName>ppt_x</p:attrName>
                                        </p:attrNameLst>
                                      </p:cBhvr>
                                      <p:tavLst>
                                        <p:tav tm="0">
                                          <p:val>
                                            <p:strVal val="#ppt_x"/>
                                          </p:val>
                                        </p:tav>
                                        <p:tav tm="100000">
                                          <p:val>
                                            <p:strVal val="#ppt_x"/>
                                          </p:val>
                                        </p:tav>
                                      </p:tavLst>
                                    </p:anim>
                                    <p:anim calcmode="lin" valueType="num">
                                      <p:cBhvr>
                                        <p:cTn id="107"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fade">
                                      <p:cBhvr>
                                        <p:cTn id="119" dur="1000"/>
                                        <p:tgtEl>
                                          <p:spTgt spid="84"/>
                                        </p:tgtEl>
                                      </p:cBhvr>
                                    </p:animEffect>
                                    <p:anim calcmode="lin" valueType="num">
                                      <p:cBhvr>
                                        <p:cTn id="120" dur="1000" fill="hold"/>
                                        <p:tgtEl>
                                          <p:spTgt spid="84"/>
                                        </p:tgtEl>
                                        <p:attrNameLst>
                                          <p:attrName>ppt_x</p:attrName>
                                        </p:attrNameLst>
                                      </p:cBhvr>
                                      <p:tavLst>
                                        <p:tav tm="0">
                                          <p:val>
                                            <p:strVal val="#ppt_x"/>
                                          </p:val>
                                        </p:tav>
                                        <p:tav tm="100000">
                                          <p:val>
                                            <p:strVal val="#ppt_x"/>
                                          </p:val>
                                        </p:tav>
                                      </p:tavLst>
                                    </p:anim>
                                    <p:anim calcmode="lin" valueType="num">
                                      <p:cBhvr>
                                        <p:cTn id="12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95"/>
                                        </p:tgtEl>
                                        <p:attrNameLst>
                                          <p:attrName>style.visibility</p:attrName>
                                        </p:attrNameLst>
                                      </p:cBhvr>
                                      <p:to>
                                        <p:strVal val="visible"/>
                                      </p:to>
                                    </p:set>
                                    <p:animEffect transition="in" filter="fade">
                                      <p:cBhvr>
                                        <p:cTn id="126" dur="1000"/>
                                        <p:tgtEl>
                                          <p:spTgt spid="95"/>
                                        </p:tgtEl>
                                      </p:cBhvr>
                                    </p:animEffect>
                                    <p:anim calcmode="lin" valueType="num">
                                      <p:cBhvr>
                                        <p:cTn id="127" dur="1000" fill="hold"/>
                                        <p:tgtEl>
                                          <p:spTgt spid="95"/>
                                        </p:tgtEl>
                                        <p:attrNameLst>
                                          <p:attrName>ppt_x</p:attrName>
                                        </p:attrNameLst>
                                      </p:cBhvr>
                                      <p:tavLst>
                                        <p:tav tm="0">
                                          <p:val>
                                            <p:strVal val="#ppt_x"/>
                                          </p:val>
                                        </p:tav>
                                        <p:tav tm="100000">
                                          <p:val>
                                            <p:strVal val="#ppt_x"/>
                                          </p:val>
                                        </p:tav>
                                      </p:tavLst>
                                    </p:anim>
                                    <p:anim calcmode="lin" valueType="num">
                                      <p:cBhvr>
                                        <p:cTn id="12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66"/>
                                        </p:tgtEl>
                                        <p:attrNameLst>
                                          <p:attrName>style.visibility</p:attrName>
                                        </p:attrNameLst>
                                      </p:cBhvr>
                                      <p:to>
                                        <p:strVal val="visible"/>
                                      </p:to>
                                    </p:set>
                                    <p:animEffect transition="in" filter="fade">
                                      <p:cBhvr>
                                        <p:cTn id="133" dur="1000"/>
                                        <p:tgtEl>
                                          <p:spTgt spid="66"/>
                                        </p:tgtEl>
                                      </p:cBhvr>
                                    </p:animEffect>
                                    <p:anim calcmode="lin" valueType="num">
                                      <p:cBhvr>
                                        <p:cTn id="134" dur="1000" fill="hold"/>
                                        <p:tgtEl>
                                          <p:spTgt spid="66"/>
                                        </p:tgtEl>
                                        <p:attrNameLst>
                                          <p:attrName>ppt_x</p:attrName>
                                        </p:attrNameLst>
                                      </p:cBhvr>
                                      <p:tavLst>
                                        <p:tav tm="0">
                                          <p:val>
                                            <p:strVal val="#ppt_x"/>
                                          </p:val>
                                        </p:tav>
                                        <p:tav tm="100000">
                                          <p:val>
                                            <p:strVal val="#ppt_x"/>
                                          </p:val>
                                        </p:tav>
                                      </p:tavLst>
                                    </p:anim>
                                    <p:anim calcmode="lin" valueType="num">
                                      <p:cBhvr>
                                        <p:cTn id="13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96"/>
                                        </p:tgtEl>
                                        <p:attrNameLst>
                                          <p:attrName>style.visibility</p:attrName>
                                        </p:attrNameLst>
                                      </p:cBhvr>
                                      <p:to>
                                        <p:strVal val="visible"/>
                                      </p:to>
                                    </p:set>
                                    <p:animEffect transition="in" filter="fade">
                                      <p:cBhvr>
                                        <p:cTn id="140" dur="1000"/>
                                        <p:tgtEl>
                                          <p:spTgt spid="96"/>
                                        </p:tgtEl>
                                      </p:cBhvr>
                                    </p:animEffect>
                                    <p:anim calcmode="lin" valueType="num">
                                      <p:cBhvr>
                                        <p:cTn id="141" dur="1000" fill="hold"/>
                                        <p:tgtEl>
                                          <p:spTgt spid="96"/>
                                        </p:tgtEl>
                                        <p:attrNameLst>
                                          <p:attrName>ppt_x</p:attrName>
                                        </p:attrNameLst>
                                      </p:cBhvr>
                                      <p:tavLst>
                                        <p:tav tm="0">
                                          <p:val>
                                            <p:strVal val="#ppt_x"/>
                                          </p:val>
                                        </p:tav>
                                        <p:tav tm="100000">
                                          <p:val>
                                            <p:strVal val="#ppt_x"/>
                                          </p:val>
                                        </p:tav>
                                      </p:tavLst>
                                    </p:anim>
                                    <p:anim calcmode="lin" valueType="num">
                                      <p:cBhvr>
                                        <p:cTn id="142"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67"/>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6"/>
                                        </p:tgtEl>
                                        <p:attrNameLst>
                                          <p:attrName>style.visibility</p:attrName>
                                        </p:attrNameLst>
                                      </p:cBhvr>
                                      <p:to>
                                        <p:strVal val="visible"/>
                                      </p:to>
                                    </p:set>
                                    <p:animEffect transition="in" filter="fade">
                                      <p:cBhvr>
                                        <p:cTn id="151" dur="1000"/>
                                        <p:tgtEl>
                                          <p:spTgt spid="6"/>
                                        </p:tgtEl>
                                      </p:cBhvr>
                                    </p:animEffect>
                                    <p:anim calcmode="lin" valueType="num">
                                      <p:cBhvr>
                                        <p:cTn id="152" dur="1000" fill="hold"/>
                                        <p:tgtEl>
                                          <p:spTgt spid="6"/>
                                        </p:tgtEl>
                                        <p:attrNameLst>
                                          <p:attrName>ppt_x</p:attrName>
                                        </p:attrNameLst>
                                      </p:cBhvr>
                                      <p:tavLst>
                                        <p:tav tm="0">
                                          <p:val>
                                            <p:strVal val="#ppt_x"/>
                                          </p:val>
                                        </p:tav>
                                        <p:tav tm="100000">
                                          <p:val>
                                            <p:strVal val="#ppt_x"/>
                                          </p:val>
                                        </p:tav>
                                      </p:tavLst>
                                    </p:anim>
                                    <p:anim calcmode="lin" valueType="num">
                                      <p:cBhvr>
                                        <p:cTn id="15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57"/>
                                        </p:tgtEl>
                                        <p:attrNameLst>
                                          <p:attrName>style.visibility</p:attrName>
                                        </p:attrNameLst>
                                      </p:cBhvr>
                                      <p:to>
                                        <p:strVal val="visible"/>
                                      </p:to>
                                    </p:set>
                                    <p:animEffect transition="in" filter="fade">
                                      <p:cBhvr>
                                        <p:cTn id="158" dur="1000"/>
                                        <p:tgtEl>
                                          <p:spTgt spid="57"/>
                                        </p:tgtEl>
                                      </p:cBhvr>
                                    </p:animEffect>
                                    <p:anim calcmode="lin" valueType="num">
                                      <p:cBhvr>
                                        <p:cTn id="159" dur="1000" fill="hold"/>
                                        <p:tgtEl>
                                          <p:spTgt spid="57"/>
                                        </p:tgtEl>
                                        <p:attrNameLst>
                                          <p:attrName>ppt_x</p:attrName>
                                        </p:attrNameLst>
                                      </p:cBhvr>
                                      <p:tavLst>
                                        <p:tav tm="0">
                                          <p:val>
                                            <p:strVal val="#ppt_x"/>
                                          </p:val>
                                        </p:tav>
                                        <p:tav tm="100000">
                                          <p:val>
                                            <p:strVal val="#ppt_x"/>
                                          </p:val>
                                        </p:tav>
                                      </p:tavLst>
                                    </p:anim>
                                    <p:anim calcmode="lin" valueType="num">
                                      <p:cBhvr>
                                        <p:cTn id="16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grpId="0" nodeType="clickEffect">
                                  <p:stCondLst>
                                    <p:cond delay="0"/>
                                  </p:stCondLst>
                                  <p:childTnLst>
                                    <p:set>
                                      <p:cBhvr>
                                        <p:cTn id="164" dur="1" fill="hold">
                                          <p:stCondLst>
                                            <p:cond delay="0"/>
                                          </p:stCondLst>
                                        </p:cTn>
                                        <p:tgtEl>
                                          <p:spTgt spid="58"/>
                                        </p:tgtEl>
                                        <p:attrNameLst>
                                          <p:attrName>style.visibility</p:attrName>
                                        </p:attrNameLst>
                                      </p:cBhvr>
                                      <p:to>
                                        <p:strVal val="visible"/>
                                      </p:to>
                                    </p:set>
                                    <p:animEffect transition="in" filter="fade">
                                      <p:cBhvr>
                                        <p:cTn id="165" dur="1000"/>
                                        <p:tgtEl>
                                          <p:spTgt spid="58"/>
                                        </p:tgtEl>
                                      </p:cBhvr>
                                    </p:animEffect>
                                    <p:anim calcmode="lin" valueType="num">
                                      <p:cBhvr>
                                        <p:cTn id="166" dur="1000" fill="hold"/>
                                        <p:tgtEl>
                                          <p:spTgt spid="58"/>
                                        </p:tgtEl>
                                        <p:attrNameLst>
                                          <p:attrName>ppt_x</p:attrName>
                                        </p:attrNameLst>
                                      </p:cBhvr>
                                      <p:tavLst>
                                        <p:tav tm="0">
                                          <p:val>
                                            <p:strVal val="#ppt_x"/>
                                          </p:val>
                                        </p:tav>
                                        <p:tav tm="100000">
                                          <p:val>
                                            <p:strVal val="#ppt_x"/>
                                          </p:val>
                                        </p:tav>
                                      </p:tavLst>
                                    </p:anim>
                                    <p:anim calcmode="lin" valueType="num">
                                      <p:cBhvr>
                                        <p:cTn id="16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42" presetClass="entr" presetSubtype="0" fill="hold" grpId="0" nodeType="clickEffect">
                                  <p:stCondLst>
                                    <p:cond delay="0"/>
                                  </p:stCondLst>
                                  <p:childTnLst>
                                    <p:set>
                                      <p:cBhvr>
                                        <p:cTn id="171" dur="1" fill="hold">
                                          <p:stCondLst>
                                            <p:cond delay="0"/>
                                          </p:stCondLst>
                                        </p:cTn>
                                        <p:tgtEl>
                                          <p:spTgt spid="70"/>
                                        </p:tgtEl>
                                        <p:attrNameLst>
                                          <p:attrName>style.visibility</p:attrName>
                                        </p:attrNameLst>
                                      </p:cBhvr>
                                      <p:to>
                                        <p:strVal val="visible"/>
                                      </p:to>
                                    </p:set>
                                    <p:animEffect transition="in" filter="fade">
                                      <p:cBhvr>
                                        <p:cTn id="172" dur="1000"/>
                                        <p:tgtEl>
                                          <p:spTgt spid="70"/>
                                        </p:tgtEl>
                                      </p:cBhvr>
                                    </p:animEffect>
                                    <p:anim calcmode="lin" valueType="num">
                                      <p:cBhvr>
                                        <p:cTn id="173" dur="1000" fill="hold"/>
                                        <p:tgtEl>
                                          <p:spTgt spid="70"/>
                                        </p:tgtEl>
                                        <p:attrNameLst>
                                          <p:attrName>ppt_x</p:attrName>
                                        </p:attrNameLst>
                                      </p:cBhvr>
                                      <p:tavLst>
                                        <p:tav tm="0">
                                          <p:val>
                                            <p:strVal val="#ppt_x"/>
                                          </p:val>
                                        </p:tav>
                                        <p:tav tm="100000">
                                          <p:val>
                                            <p:strVal val="#ppt_x"/>
                                          </p:val>
                                        </p:tav>
                                      </p:tavLst>
                                    </p:anim>
                                    <p:anim calcmode="lin" valueType="num">
                                      <p:cBhvr>
                                        <p:cTn id="174"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grpId="0" nodeType="clickEffect">
                                  <p:stCondLst>
                                    <p:cond delay="0"/>
                                  </p:stCondLst>
                                  <p:childTnLst>
                                    <p:set>
                                      <p:cBhvr>
                                        <p:cTn id="178" dur="1" fill="hold">
                                          <p:stCondLst>
                                            <p:cond delay="0"/>
                                          </p:stCondLst>
                                        </p:cTn>
                                        <p:tgtEl>
                                          <p:spTgt spid="71"/>
                                        </p:tgtEl>
                                        <p:attrNameLst>
                                          <p:attrName>style.visibility</p:attrName>
                                        </p:attrNameLst>
                                      </p:cBhvr>
                                      <p:to>
                                        <p:strVal val="visible"/>
                                      </p:to>
                                    </p:set>
                                    <p:animEffect transition="in" filter="fade">
                                      <p:cBhvr>
                                        <p:cTn id="179" dur="1000"/>
                                        <p:tgtEl>
                                          <p:spTgt spid="71"/>
                                        </p:tgtEl>
                                      </p:cBhvr>
                                    </p:animEffect>
                                    <p:anim calcmode="lin" valueType="num">
                                      <p:cBhvr>
                                        <p:cTn id="180" dur="1000" fill="hold"/>
                                        <p:tgtEl>
                                          <p:spTgt spid="71"/>
                                        </p:tgtEl>
                                        <p:attrNameLst>
                                          <p:attrName>ppt_x</p:attrName>
                                        </p:attrNameLst>
                                      </p:cBhvr>
                                      <p:tavLst>
                                        <p:tav tm="0">
                                          <p:val>
                                            <p:strVal val="#ppt_x"/>
                                          </p:val>
                                        </p:tav>
                                        <p:tav tm="100000">
                                          <p:val>
                                            <p:strVal val="#ppt_x"/>
                                          </p:val>
                                        </p:tav>
                                      </p:tavLst>
                                    </p:anim>
                                    <p:anim calcmode="lin" valueType="num">
                                      <p:cBhvr>
                                        <p:cTn id="18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72"/>
                                        </p:tgtEl>
                                        <p:attrNameLst>
                                          <p:attrName>style.visibility</p:attrName>
                                        </p:attrNameLst>
                                      </p:cBhvr>
                                      <p:to>
                                        <p:strVal val="visible"/>
                                      </p:to>
                                    </p:set>
                                    <p:animEffect transition="in" filter="fade">
                                      <p:cBhvr>
                                        <p:cTn id="186" dur="1000"/>
                                        <p:tgtEl>
                                          <p:spTgt spid="72"/>
                                        </p:tgtEl>
                                      </p:cBhvr>
                                    </p:animEffect>
                                    <p:anim calcmode="lin" valueType="num">
                                      <p:cBhvr>
                                        <p:cTn id="187" dur="1000" fill="hold"/>
                                        <p:tgtEl>
                                          <p:spTgt spid="72"/>
                                        </p:tgtEl>
                                        <p:attrNameLst>
                                          <p:attrName>ppt_x</p:attrName>
                                        </p:attrNameLst>
                                      </p:cBhvr>
                                      <p:tavLst>
                                        <p:tav tm="0">
                                          <p:val>
                                            <p:strVal val="#ppt_x"/>
                                          </p:val>
                                        </p:tav>
                                        <p:tav tm="100000">
                                          <p:val>
                                            <p:strVal val="#ppt_x"/>
                                          </p:val>
                                        </p:tav>
                                      </p:tavLst>
                                    </p:anim>
                                    <p:anim calcmode="lin" valueType="num">
                                      <p:cBhvr>
                                        <p:cTn id="188"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42" presetClass="entr" presetSubtype="0" fill="hold" grpId="0" nodeType="clickEffect">
                                  <p:stCondLst>
                                    <p:cond delay="0"/>
                                  </p:stCondLst>
                                  <p:childTnLst>
                                    <p:set>
                                      <p:cBhvr>
                                        <p:cTn id="192" dur="1" fill="hold">
                                          <p:stCondLst>
                                            <p:cond delay="0"/>
                                          </p:stCondLst>
                                        </p:cTn>
                                        <p:tgtEl>
                                          <p:spTgt spid="73"/>
                                        </p:tgtEl>
                                        <p:attrNameLst>
                                          <p:attrName>style.visibility</p:attrName>
                                        </p:attrNameLst>
                                      </p:cBhvr>
                                      <p:to>
                                        <p:strVal val="visible"/>
                                      </p:to>
                                    </p:set>
                                    <p:animEffect transition="in" filter="fade">
                                      <p:cBhvr>
                                        <p:cTn id="193" dur="1000"/>
                                        <p:tgtEl>
                                          <p:spTgt spid="73"/>
                                        </p:tgtEl>
                                      </p:cBhvr>
                                    </p:animEffect>
                                    <p:anim calcmode="lin" valueType="num">
                                      <p:cBhvr>
                                        <p:cTn id="194" dur="1000" fill="hold"/>
                                        <p:tgtEl>
                                          <p:spTgt spid="73"/>
                                        </p:tgtEl>
                                        <p:attrNameLst>
                                          <p:attrName>ppt_x</p:attrName>
                                        </p:attrNameLst>
                                      </p:cBhvr>
                                      <p:tavLst>
                                        <p:tav tm="0">
                                          <p:val>
                                            <p:strVal val="#ppt_x"/>
                                          </p:val>
                                        </p:tav>
                                        <p:tav tm="100000">
                                          <p:val>
                                            <p:strVal val="#ppt_x"/>
                                          </p:val>
                                        </p:tav>
                                      </p:tavLst>
                                    </p:anim>
                                    <p:anim calcmode="lin" valueType="num">
                                      <p:cBhvr>
                                        <p:cTn id="19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2" presetClass="entr" presetSubtype="0" fill="hold" grpId="0" nodeType="clickEffect">
                                  <p:stCondLst>
                                    <p:cond delay="0"/>
                                  </p:stCondLst>
                                  <p:childTnLst>
                                    <p:set>
                                      <p:cBhvr>
                                        <p:cTn id="199" dur="1" fill="hold">
                                          <p:stCondLst>
                                            <p:cond delay="0"/>
                                          </p:stCondLst>
                                        </p:cTn>
                                        <p:tgtEl>
                                          <p:spTgt spid="74"/>
                                        </p:tgtEl>
                                        <p:attrNameLst>
                                          <p:attrName>style.visibility</p:attrName>
                                        </p:attrNameLst>
                                      </p:cBhvr>
                                      <p:to>
                                        <p:strVal val="visible"/>
                                      </p:to>
                                    </p:set>
                                    <p:animEffect transition="in" filter="fade">
                                      <p:cBhvr>
                                        <p:cTn id="200" dur="1000"/>
                                        <p:tgtEl>
                                          <p:spTgt spid="74"/>
                                        </p:tgtEl>
                                      </p:cBhvr>
                                    </p:animEffect>
                                    <p:anim calcmode="lin" valueType="num">
                                      <p:cBhvr>
                                        <p:cTn id="201" dur="1000" fill="hold"/>
                                        <p:tgtEl>
                                          <p:spTgt spid="74"/>
                                        </p:tgtEl>
                                        <p:attrNameLst>
                                          <p:attrName>ppt_x</p:attrName>
                                        </p:attrNameLst>
                                      </p:cBhvr>
                                      <p:tavLst>
                                        <p:tav tm="0">
                                          <p:val>
                                            <p:strVal val="#ppt_x"/>
                                          </p:val>
                                        </p:tav>
                                        <p:tav tm="100000">
                                          <p:val>
                                            <p:strVal val="#ppt_x"/>
                                          </p:val>
                                        </p:tav>
                                      </p:tavLst>
                                    </p:anim>
                                    <p:anim calcmode="lin" valueType="num">
                                      <p:cBhvr>
                                        <p:cTn id="202"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47" presetClass="entr" presetSubtype="0" fill="hold" grpId="0" nodeType="clickEffect">
                                  <p:stCondLst>
                                    <p:cond delay="0"/>
                                  </p:stCondLst>
                                  <p:childTnLst>
                                    <p:set>
                                      <p:cBhvr>
                                        <p:cTn id="206" dur="1" fill="hold">
                                          <p:stCondLst>
                                            <p:cond delay="0"/>
                                          </p:stCondLst>
                                        </p:cTn>
                                        <p:tgtEl>
                                          <p:spTgt spid="97"/>
                                        </p:tgtEl>
                                        <p:attrNameLst>
                                          <p:attrName>style.visibility</p:attrName>
                                        </p:attrNameLst>
                                      </p:cBhvr>
                                      <p:to>
                                        <p:strVal val="visible"/>
                                      </p:to>
                                    </p:set>
                                    <p:animEffect transition="in" filter="fade">
                                      <p:cBhvr>
                                        <p:cTn id="207" dur="500"/>
                                        <p:tgtEl>
                                          <p:spTgt spid="97"/>
                                        </p:tgtEl>
                                      </p:cBhvr>
                                    </p:animEffect>
                                    <p:anim calcmode="lin" valueType="num">
                                      <p:cBhvr>
                                        <p:cTn id="208" dur="500" fill="hold"/>
                                        <p:tgtEl>
                                          <p:spTgt spid="97"/>
                                        </p:tgtEl>
                                        <p:attrNameLst>
                                          <p:attrName>ppt_x</p:attrName>
                                        </p:attrNameLst>
                                      </p:cBhvr>
                                      <p:tavLst>
                                        <p:tav tm="0">
                                          <p:val>
                                            <p:strVal val="#ppt_x"/>
                                          </p:val>
                                        </p:tav>
                                        <p:tav tm="100000">
                                          <p:val>
                                            <p:strVal val="#ppt_x"/>
                                          </p:val>
                                        </p:tav>
                                      </p:tavLst>
                                    </p:anim>
                                    <p:anim calcmode="lin" valueType="num">
                                      <p:cBhvr>
                                        <p:cTn id="209" dur="5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1" presetClass="exit" presetSubtype="0" fill="hold" grpId="1" nodeType="clickEffect">
                                  <p:stCondLst>
                                    <p:cond delay="0"/>
                                  </p:stCondLst>
                                  <p:childTnLst>
                                    <p:set>
                                      <p:cBhvr>
                                        <p:cTn id="213" dur="1" fill="hold">
                                          <p:stCondLst>
                                            <p:cond delay="0"/>
                                          </p:stCondLst>
                                        </p:cTn>
                                        <p:tgtEl>
                                          <p:spTgt spid="97"/>
                                        </p:tgtEl>
                                        <p:attrNameLst>
                                          <p:attrName>style.visibility</p:attrName>
                                        </p:attrNameLst>
                                      </p:cBhvr>
                                      <p:to>
                                        <p:strVal val="hidden"/>
                                      </p:to>
                                    </p:set>
                                  </p:childTnLst>
                                </p:cTn>
                              </p:par>
                            </p:childTnLst>
                          </p:cTn>
                        </p:par>
                      </p:childTnLst>
                    </p:cTn>
                  </p:par>
                  <p:par>
                    <p:cTn id="214" fill="hold">
                      <p:stCondLst>
                        <p:cond delay="indefinite"/>
                      </p:stCondLst>
                      <p:childTnLst>
                        <p:par>
                          <p:cTn id="215" fill="hold">
                            <p:stCondLst>
                              <p:cond delay="0"/>
                            </p:stCondLst>
                            <p:childTnLst>
                              <p:par>
                                <p:cTn id="216" presetID="22" presetClass="entr" presetSubtype="1" fill="hold" nodeType="clickEffect">
                                  <p:stCondLst>
                                    <p:cond delay="0"/>
                                  </p:stCondLst>
                                  <p:childTnLst>
                                    <p:set>
                                      <p:cBhvr>
                                        <p:cTn id="217" dur="1" fill="hold">
                                          <p:stCondLst>
                                            <p:cond delay="0"/>
                                          </p:stCondLst>
                                        </p:cTn>
                                        <p:tgtEl>
                                          <p:spTgt spid="3"/>
                                        </p:tgtEl>
                                        <p:attrNameLst>
                                          <p:attrName>style.visibility</p:attrName>
                                        </p:attrNameLst>
                                      </p:cBhvr>
                                      <p:to>
                                        <p:strVal val="visible"/>
                                      </p:to>
                                    </p:set>
                                    <p:animEffect transition="in" filter="wipe(up)">
                                      <p:cBhvr>
                                        <p:cTn id="2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1" grpId="0"/>
      <p:bldP spid="52" grpId="0"/>
      <p:bldP spid="53" grpId="0"/>
      <p:bldP spid="63" grpId="0"/>
      <p:bldP spid="22" grpId="0"/>
      <p:bldP spid="64" grpId="0"/>
      <p:bldP spid="65" grpId="0"/>
      <p:bldP spid="66" grpId="0"/>
      <p:bldP spid="6" grpId="0" animBg="1"/>
      <p:bldP spid="57" grpId="0"/>
      <p:bldP spid="58" grpId="0" animBg="1"/>
      <p:bldP spid="70" grpId="0"/>
      <p:bldP spid="71" grpId="0" animBg="1"/>
      <p:bldP spid="72" grpId="0"/>
      <p:bldP spid="73" grpId="0" animBg="1"/>
      <p:bldP spid="74" grpId="0"/>
      <p:bldP spid="84" grpId="0"/>
      <p:bldP spid="85" grpId="0"/>
      <p:bldP spid="86" grpId="0"/>
      <p:bldP spid="88" grpId="0"/>
      <p:bldP spid="92" grpId="0"/>
      <p:bldP spid="93" grpId="0"/>
      <p:bldP spid="94" grpId="0"/>
      <p:bldP spid="95" grpId="0"/>
      <p:bldP spid="96" grpId="0"/>
      <p:bldP spid="97" grpId="0" animBg="1"/>
      <p:bldP spid="9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4E2B22B7-EDD4-4E77-90F4-1F33A0C757BA}"/>
              </a:ext>
            </a:extLst>
          </p:cNvPr>
          <p:cNvSpPr/>
          <p:nvPr/>
        </p:nvSpPr>
        <p:spPr>
          <a:xfrm>
            <a:off x="4707845" y="1566298"/>
            <a:ext cx="1875466" cy="4708981"/>
          </a:xfrm>
          <a:prstGeom prst="rect">
            <a:avLst/>
          </a:prstGeom>
          <a:solidFill>
            <a:srgbClr val="FFFF00"/>
          </a:solidFill>
          <a:ln>
            <a:noFill/>
          </a:ln>
        </p:spPr>
        <p:txBody>
          <a:bodyPr wrap="square">
            <a:spAutoFit/>
          </a:bodyPr>
          <a:lstStyle/>
          <a:p>
            <a:pPr algn="r" rtl="1"/>
            <a:r>
              <a:rPr lang="ar-BH" sz="2500" dirty="0">
                <a:latin typeface="Sakkal Majalla" panose="02000000000000000000" pitchFamily="2" charset="-78"/>
                <a:cs typeface="Sakkal Majalla" panose="02000000000000000000" pitchFamily="2" charset="-78"/>
              </a:rPr>
              <a:t>تعد كل من الأزواج المرتبة الممثلة بيانيًا حلولًا للمعادلة.  لاحظ أنها تقع على استقامة واحدة، لذا جميع النقاط الواقعة على الخط المستقيم المار بهذه النقاط تمثل أيضًا حلولًا للمعادلة. تُسمى هذه المعادلة بـــ </a:t>
            </a:r>
            <a:r>
              <a:rPr lang="ar-BH" sz="2500" dirty="0">
                <a:solidFill>
                  <a:srgbClr val="FF0000"/>
                </a:solidFill>
                <a:latin typeface="Sakkal Majalla" panose="02000000000000000000" pitchFamily="2" charset="-78"/>
                <a:cs typeface="Sakkal Majalla" panose="02000000000000000000" pitchFamily="2" charset="-78"/>
              </a:rPr>
              <a:t>معادلة خطية</a:t>
            </a:r>
            <a:endParaRPr lang="ar-BH" sz="2500" b="1" dirty="0">
              <a:solidFill>
                <a:srgbClr val="FF0000"/>
              </a:solidFill>
              <a:latin typeface="Sakkal Majalla" panose="02000000000000000000" pitchFamily="2" charset="-78"/>
              <a:cs typeface="Sakkal Majalla" panose="02000000000000000000" pitchFamily="2" charset="-78"/>
            </a:endParaRPr>
          </a:p>
        </p:txBody>
      </p:sp>
      <p:sp>
        <p:nvSpPr>
          <p:cNvPr id="16" name="Text Box 87">
            <a:extLst>
              <a:ext uri="{FF2B5EF4-FFF2-40B4-BE49-F238E27FC236}">
                <a16:creationId xmlns:a16="http://schemas.microsoft.com/office/drawing/2014/main" id="{6543EC0C-BC58-4F0E-B548-065078DFC4D8}"/>
              </a:ext>
            </a:extLst>
          </p:cNvPr>
          <p:cNvSpPr txBox="1">
            <a:spLocks noChangeArrowheads="1"/>
          </p:cNvSpPr>
          <p:nvPr/>
        </p:nvSpPr>
        <p:spPr bwMode="auto">
          <a:xfrm>
            <a:off x="-244122" y="268529"/>
            <a:ext cx="9701639" cy="707886"/>
          </a:xfrm>
          <a:prstGeom prst="rect">
            <a:avLst/>
          </a:prstGeom>
        </p:spPr>
        <p:txBody>
          <a:bodyPr wrap="square">
            <a:spAutoFit/>
          </a:bodyPr>
          <a:lstStyle>
            <a:defPPr>
              <a:defRPr lang="en-US"/>
            </a:defPPr>
            <a:lvl1pPr algn="r" rtl="1">
              <a:defRPr sz="3200">
                <a:latin typeface="Sakkal Majalla" panose="02000000000000000000" pitchFamily="2" charset="-78"/>
                <a:cs typeface="Sakkal Majalla" panose="02000000000000000000" pitchFamily="2" charset="-78"/>
              </a:defRPr>
            </a:lvl1pPr>
          </a:lstStyle>
          <a:p>
            <a:r>
              <a:rPr lang="ar-BH" sz="4000" b="1" dirty="0"/>
              <a:t>مثل بيانيًا    ص = س +1  </a:t>
            </a:r>
            <a:endParaRPr lang="ar-SA" altLang="en-US" sz="4000" b="1" dirty="0"/>
          </a:p>
        </p:txBody>
      </p:sp>
      <p:sp>
        <p:nvSpPr>
          <p:cNvPr id="46" name="Rectangle 45">
            <a:extLst>
              <a:ext uri="{FF2B5EF4-FFF2-40B4-BE49-F238E27FC236}">
                <a16:creationId xmlns:a16="http://schemas.microsoft.com/office/drawing/2014/main" id="{E1C33062-2522-4E8C-9DD5-86EF390D5B79}"/>
              </a:ext>
            </a:extLst>
          </p:cNvPr>
          <p:cNvSpPr/>
          <p:nvPr/>
        </p:nvSpPr>
        <p:spPr>
          <a:xfrm>
            <a:off x="6303979" y="1114989"/>
            <a:ext cx="5654444" cy="584775"/>
          </a:xfrm>
          <a:prstGeom prst="rect">
            <a:avLst/>
          </a:prstGeom>
          <a:ln>
            <a:noFill/>
          </a:ln>
        </p:spPr>
        <p:txBody>
          <a:bodyPr wrap="square">
            <a:spAutoFit/>
          </a:bodyPr>
          <a:lstStyle/>
          <a:p>
            <a:pPr marL="55563" lvl="4" algn="r" rtl="1"/>
            <a:r>
              <a:rPr lang="ar-BH" sz="3200" b="1" dirty="0">
                <a:solidFill>
                  <a:srgbClr val="066FB3"/>
                </a:solidFill>
                <a:latin typeface="Sakkal Majalla" panose="02000000000000000000" pitchFamily="2" charset="-78"/>
                <a:cs typeface="Sakkal Majalla" panose="02000000000000000000" pitchFamily="2" charset="-78"/>
              </a:rPr>
              <a:t>أختر أربع قيم للمدخلات  س ولتكن: </a:t>
            </a:r>
            <a:endParaRPr lang="en-US" sz="3200" b="1" dirty="0">
              <a:solidFill>
                <a:srgbClr val="066FB3"/>
              </a:solidFill>
              <a:latin typeface="Sakkal Majalla" panose="02000000000000000000" pitchFamily="2" charset="-78"/>
              <a:cs typeface="Sakkal Majalla" panose="02000000000000000000" pitchFamily="2" charset="-78"/>
            </a:endParaRPr>
          </a:p>
        </p:txBody>
      </p:sp>
      <p:sp>
        <p:nvSpPr>
          <p:cNvPr id="50" name="TextBox 49"/>
          <p:cNvSpPr txBox="1"/>
          <p:nvPr/>
        </p:nvSpPr>
        <p:spPr>
          <a:xfrm>
            <a:off x="11307772" y="2601552"/>
            <a:ext cx="1163093" cy="523220"/>
          </a:xfrm>
          <a:prstGeom prst="rect">
            <a:avLst/>
          </a:prstGeom>
          <a:noFill/>
        </p:spPr>
        <p:txBody>
          <a:bodyPr wrap="square" rtlCol="0">
            <a:spAutoFit/>
          </a:bodyPr>
          <a:lstStyle/>
          <a:p>
            <a:r>
              <a:rPr lang="ar-BH" sz="2800" b="1" dirty="0">
                <a:solidFill>
                  <a:srgbClr val="FF0000"/>
                </a:solidFill>
              </a:rPr>
              <a:t>2</a:t>
            </a:r>
            <a:endParaRPr lang="en-GB" sz="2800" b="1" dirty="0">
              <a:solidFill>
                <a:srgbClr val="FF0000"/>
              </a:solidFill>
            </a:endParaRPr>
          </a:p>
        </p:txBody>
      </p:sp>
      <p:sp>
        <p:nvSpPr>
          <p:cNvPr id="51" name="TextBox 50"/>
          <p:cNvSpPr txBox="1"/>
          <p:nvPr/>
        </p:nvSpPr>
        <p:spPr>
          <a:xfrm>
            <a:off x="11330309" y="3323156"/>
            <a:ext cx="709277" cy="523220"/>
          </a:xfrm>
          <a:prstGeom prst="rect">
            <a:avLst/>
          </a:prstGeom>
          <a:noFill/>
        </p:spPr>
        <p:txBody>
          <a:bodyPr wrap="square" rtlCol="0">
            <a:spAutoFit/>
          </a:bodyPr>
          <a:lstStyle/>
          <a:p>
            <a:r>
              <a:rPr lang="ar-BH" sz="2800" b="1" dirty="0">
                <a:solidFill>
                  <a:srgbClr val="FF0000"/>
                </a:solidFill>
              </a:rPr>
              <a:t>1</a:t>
            </a:r>
            <a:endParaRPr lang="en-GB" sz="2800" b="1" dirty="0">
              <a:solidFill>
                <a:srgbClr val="FF0000"/>
              </a:solidFill>
            </a:endParaRPr>
          </a:p>
        </p:txBody>
      </p:sp>
      <p:sp>
        <p:nvSpPr>
          <p:cNvPr id="52" name="TextBox 51"/>
          <p:cNvSpPr txBox="1"/>
          <p:nvPr/>
        </p:nvSpPr>
        <p:spPr>
          <a:xfrm>
            <a:off x="11307772" y="4028033"/>
            <a:ext cx="884228" cy="523220"/>
          </a:xfrm>
          <a:prstGeom prst="rect">
            <a:avLst/>
          </a:prstGeom>
          <a:noFill/>
        </p:spPr>
        <p:txBody>
          <a:bodyPr wrap="square" rtlCol="0">
            <a:spAutoFit/>
          </a:bodyPr>
          <a:lstStyle/>
          <a:p>
            <a:r>
              <a:rPr lang="ar-BH" sz="2800" b="1" dirty="0">
                <a:solidFill>
                  <a:srgbClr val="FF0000"/>
                </a:solidFill>
              </a:rPr>
              <a:t>0</a:t>
            </a:r>
            <a:endParaRPr lang="en-GB" sz="2800" b="1" dirty="0">
              <a:solidFill>
                <a:srgbClr val="FF0000"/>
              </a:solidFill>
            </a:endParaRPr>
          </a:p>
        </p:txBody>
      </p:sp>
      <p:sp>
        <p:nvSpPr>
          <p:cNvPr id="53" name="TextBox 52"/>
          <p:cNvSpPr txBox="1"/>
          <p:nvPr/>
        </p:nvSpPr>
        <p:spPr>
          <a:xfrm>
            <a:off x="9624065" y="2588658"/>
            <a:ext cx="1516189" cy="461665"/>
          </a:xfrm>
          <a:prstGeom prst="rect">
            <a:avLst/>
          </a:prstGeom>
          <a:noFill/>
        </p:spPr>
        <p:txBody>
          <a:bodyPr wrap="square" rtlCol="0">
            <a:spAutoFit/>
          </a:bodyPr>
          <a:lstStyle/>
          <a:p>
            <a:r>
              <a:rPr lang="ar-BH" sz="2400" b="1" dirty="0">
                <a:solidFill>
                  <a:srgbClr val="FF0000"/>
                </a:solidFill>
              </a:rPr>
              <a:t>2</a:t>
            </a:r>
            <a:r>
              <a:rPr lang="ar-BH" sz="2400" b="1" dirty="0">
                <a:solidFill>
                  <a:srgbClr val="002060"/>
                </a:solidFill>
              </a:rPr>
              <a:t> + 1</a:t>
            </a:r>
            <a:endParaRPr lang="en-GB" sz="2400" b="1" dirty="0">
              <a:solidFill>
                <a:srgbClr val="002060"/>
              </a:solidFill>
            </a:endParaRPr>
          </a:p>
        </p:txBody>
      </p:sp>
      <p:sp>
        <p:nvSpPr>
          <p:cNvPr id="63" name="Rectangle 62">
            <a:extLst>
              <a:ext uri="{FF2B5EF4-FFF2-40B4-BE49-F238E27FC236}">
                <a16:creationId xmlns:a16="http://schemas.microsoft.com/office/drawing/2014/main" id="{E1C33062-2522-4E8C-9DD5-86EF390D5B79}"/>
              </a:ext>
            </a:extLst>
          </p:cNvPr>
          <p:cNvSpPr/>
          <p:nvPr/>
        </p:nvSpPr>
        <p:spPr>
          <a:xfrm>
            <a:off x="5921554" y="5434111"/>
            <a:ext cx="6036867" cy="1077218"/>
          </a:xfrm>
          <a:prstGeom prst="rect">
            <a:avLst/>
          </a:prstGeom>
          <a:ln>
            <a:noFill/>
          </a:ln>
        </p:spPr>
        <p:txBody>
          <a:bodyPr wrap="square">
            <a:spAutoFit/>
          </a:bodyPr>
          <a:lstStyle/>
          <a:p>
            <a:pPr marL="55563" lvl="4" algn="r" rtl="1"/>
            <a:r>
              <a:rPr lang="ar-BH" sz="3200" b="1" dirty="0">
                <a:solidFill>
                  <a:srgbClr val="066FB3"/>
                </a:solidFill>
                <a:latin typeface="Sakkal Majalla" panose="02000000000000000000" pitchFamily="2" charset="-78"/>
                <a:cs typeface="Sakkal Majalla" panose="02000000000000000000" pitchFamily="2" charset="-78"/>
              </a:rPr>
              <a:t>نعوض عن قيمة س في الدالة لإيجاد قيمة المخرجات (ص )</a:t>
            </a:r>
            <a:endParaRPr lang="en-US" sz="3200" b="1" dirty="0">
              <a:solidFill>
                <a:srgbClr val="066FB3"/>
              </a:solidFill>
              <a:latin typeface="Sakkal Majalla" panose="02000000000000000000" pitchFamily="2" charset="-78"/>
              <a:cs typeface="Sakkal Majalla" panose="02000000000000000000" pitchFamily="2" charset="-78"/>
            </a:endParaRPr>
          </a:p>
        </p:txBody>
      </p:sp>
      <p:sp>
        <p:nvSpPr>
          <p:cNvPr id="22" name="Rectangle 21"/>
          <p:cNvSpPr/>
          <p:nvPr/>
        </p:nvSpPr>
        <p:spPr>
          <a:xfrm>
            <a:off x="7001998" y="2450493"/>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2</a:t>
            </a:r>
            <a:r>
              <a:rPr lang="ar-BH" sz="3200" b="1" dirty="0">
                <a:solidFill>
                  <a:srgbClr val="C00000"/>
                </a:solidFill>
                <a:latin typeface="Sakkal Majalla" panose="02000000000000000000" pitchFamily="2" charset="-78"/>
                <a:cs typeface="Sakkal Majalla" panose="02000000000000000000" pitchFamily="2" charset="-78"/>
              </a:rPr>
              <a:t> ، </a:t>
            </a:r>
            <a:r>
              <a:rPr lang="ar-BH" sz="3200" b="1" dirty="0">
                <a:solidFill>
                  <a:srgbClr val="002060"/>
                </a:solidFill>
                <a:latin typeface="Sakkal Majalla" panose="02000000000000000000" pitchFamily="2" charset="-78"/>
                <a:cs typeface="Sakkal Majalla" panose="02000000000000000000" pitchFamily="2" charset="-78"/>
              </a:rPr>
              <a:t>3</a:t>
            </a:r>
            <a:r>
              <a:rPr lang="ar-BH" sz="3200" b="1" dirty="0">
                <a:solidFill>
                  <a:srgbClr val="C00000"/>
                </a:solidFill>
                <a:latin typeface="Sakkal Majalla" panose="02000000000000000000" pitchFamily="2" charset="-78"/>
                <a:cs typeface="Sakkal Majalla" panose="02000000000000000000" pitchFamily="2" charset="-78"/>
              </a:rPr>
              <a:t> ) </a:t>
            </a:r>
            <a:endParaRPr lang="en-GB" sz="3200" dirty="0"/>
          </a:p>
        </p:txBody>
      </p:sp>
      <p:sp>
        <p:nvSpPr>
          <p:cNvPr id="64" name="Rectangle 63"/>
          <p:cNvSpPr/>
          <p:nvPr/>
        </p:nvSpPr>
        <p:spPr>
          <a:xfrm>
            <a:off x="7044036" y="3240930"/>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1</a:t>
            </a:r>
            <a:r>
              <a:rPr lang="ar-BH" sz="3200" b="1" dirty="0">
                <a:solidFill>
                  <a:srgbClr val="C00000"/>
                </a:solidFill>
                <a:latin typeface="Sakkal Majalla" panose="02000000000000000000" pitchFamily="2" charset="-78"/>
                <a:cs typeface="Sakkal Majalla" panose="02000000000000000000" pitchFamily="2" charset="-78"/>
              </a:rPr>
              <a:t> ، </a:t>
            </a:r>
            <a:r>
              <a:rPr lang="ar-BH" sz="3200" b="1" dirty="0">
                <a:solidFill>
                  <a:srgbClr val="002060"/>
                </a:solidFill>
                <a:latin typeface="Sakkal Majalla" panose="02000000000000000000" pitchFamily="2" charset="-78"/>
                <a:cs typeface="Sakkal Majalla" panose="02000000000000000000" pitchFamily="2" charset="-78"/>
              </a:rPr>
              <a:t>2</a:t>
            </a:r>
            <a:r>
              <a:rPr lang="ar-BH" sz="3200" b="1" dirty="0">
                <a:solidFill>
                  <a:srgbClr val="C00000"/>
                </a:solidFill>
                <a:latin typeface="Sakkal Majalla" panose="02000000000000000000" pitchFamily="2" charset="-78"/>
                <a:cs typeface="Sakkal Majalla" panose="02000000000000000000" pitchFamily="2" charset="-78"/>
              </a:rPr>
              <a:t> ) </a:t>
            </a:r>
            <a:endParaRPr lang="en-GB" sz="3200" dirty="0"/>
          </a:p>
        </p:txBody>
      </p:sp>
      <p:sp>
        <p:nvSpPr>
          <p:cNvPr id="65" name="Rectangle 64"/>
          <p:cNvSpPr/>
          <p:nvPr/>
        </p:nvSpPr>
        <p:spPr>
          <a:xfrm>
            <a:off x="6963298" y="4044715"/>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a:t>
            </a:r>
            <a:r>
              <a:rPr lang="ar-BH" sz="3200" b="1" dirty="0">
                <a:solidFill>
                  <a:srgbClr val="FF0000"/>
                </a:solidFill>
                <a:latin typeface="Sakkal Majalla" panose="02000000000000000000" pitchFamily="2" charset="-78"/>
                <a:cs typeface="Sakkal Majalla" panose="02000000000000000000" pitchFamily="2" charset="-78"/>
              </a:rPr>
              <a:t>0</a:t>
            </a:r>
            <a:r>
              <a:rPr lang="ar-BH" sz="3200" b="1" dirty="0">
                <a:solidFill>
                  <a:srgbClr val="C00000"/>
                </a:solidFill>
                <a:latin typeface="Sakkal Majalla" panose="02000000000000000000" pitchFamily="2" charset="-78"/>
                <a:cs typeface="Sakkal Majalla" panose="02000000000000000000" pitchFamily="2" charset="-78"/>
              </a:rPr>
              <a:t> ، </a:t>
            </a:r>
            <a:r>
              <a:rPr lang="ar-BH" sz="3200" b="1" dirty="0">
                <a:solidFill>
                  <a:srgbClr val="002060"/>
                </a:solidFill>
                <a:latin typeface="Sakkal Majalla" panose="02000000000000000000" pitchFamily="2" charset="-78"/>
                <a:cs typeface="Sakkal Majalla" panose="02000000000000000000" pitchFamily="2" charset="-78"/>
              </a:rPr>
              <a:t>1 </a:t>
            </a:r>
            <a:r>
              <a:rPr lang="ar-BH" sz="3200" b="1" dirty="0">
                <a:solidFill>
                  <a:srgbClr val="C00000"/>
                </a:solidFill>
                <a:latin typeface="Sakkal Majalla" panose="02000000000000000000" pitchFamily="2" charset="-78"/>
                <a:cs typeface="Sakkal Majalla" panose="02000000000000000000" pitchFamily="2" charset="-78"/>
              </a:rPr>
              <a:t>) </a:t>
            </a:r>
            <a:endParaRPr lang="en-GB" sz="3200" dirty="0"/>
          </a:p>
        </p:txBody>
      </p:sp>
      <p:sp>
        <p:nvSpPr>
          <p:cNvPr id="66" name="Rectangle 65"/>
          <p:cNvSpPr/>
          <p:nvPr/>
        </p:nvSpPr>
        <p:spPr>
          <a:xfrm>
            <a:off x="6930331" y="4771788"/>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-1</a:t>
            </a:r>
            <a:r>
              <a:rPr lang="ar-BH" sz="3200" b="1" dirty="0">
                <a:solidFill>
                  <a:srgbClr val="C00000"/>
                </a:solidFill>
                <a:latin typeface="Sakkal Majalla" panose="02000000000000000000" pitchFamily="2" charset="-78"/>
                <a:cs typeface="Sakkal Majalla" panose="02000000000000000000" pitchFamily="2" charset="-78"/>
              </a:rPr>
              <a:t> ، </a:t>
            </a:r>
            <a:r>
              <a:rPr lang="ar-BH" sz="3200" b="1" dirty="0">
                <a:solidFill>
                  <a:srgbClr val="002060"/>
                </a:solidFill>
                <a:latin typeface="Sakkal Majalla" panose="02000000000000000000" pitchFamily="2" charset="-78"/>
                <a:cs typeface="Sakkal Majalla" panose="02000000000000000000" pitchFamily="2" charset="-78"/>
              </a:rPr>
              <a:t>0</a:t>
            </a:r>
            <a:r>
              <a:rPr lang="ar-BH" sz="3200" b="1" dirty="0">
                <a:solidFill>
                  <a:srgbClr val="C00000"/>
                </a:solidFill>
                <a:latin typeface="Sakkal Majalla" panose="02000000000000000000" pitchFamily="2" charset="-78"/>
                <a:cs typeface="Sakkal Majalla" panose="02000000000000000000" pitchFamily="2" charset="-78"/>
              </a:rPr>
              <a:t> ) </a:t>
            </a:r>
            <a:endParaRPr lang="en-GB" sz="3200" dirty="0"/>
          </a:p>
        </p:txBody>
      </p:sp>
      <p:graphicFrame>
        <p:nvGraphicFramePr>
          <p:cNvPr id="7" name="Table 6"/>
          <p:cNvGraphicFramePr>
            <a:graphicFrameLocks noGrp="1"/>
          </p:cNvGraphicFramePr>
          <p:nvPr>
            <p:extLst>
              <p:ext uri="{D42A27DB-BD31-4B8C-83A1-F6EECF244321}">
                <p14:modId xmlns:p14="http://schemas.microsoft.com/office/powerpoint/2010/main" val="2248333313"/>
              </p:ext>
            </p:extLst>
          </p:nvPr>
        </p:nvGraphicFramePr>
        <p:xfrm>
          <a:off x="6810705" y="1709976"/>
          <a:ext cx="5139688" cy="3690836"/>
        </p:xfrm>
        <a:graphic>
          <a:graphicData uri="http://schemas.openxmlformats.org/drawingml/2006/table">
            <a:tbl>
              <a:tblPr firstRow="1" bandRow="1">
                <a:tableStyleId>{5940675A-B579-460E-94D1-54222C63F5DA}</a:tableStyleId>
              </a:tblPr>
              <a:tblGrid>
                <a:gridCol w="1718773">
                  <a:extLst>
                    <a:ext uri="{9D8B030D-6E8A-4147-A177-3AD203B41FA5}">
                      <a16:colId xmlns:a16="http://schemas.microsoft.com/office/drawing/2014/main" val="20000"/>
                    </a:ext>
                  </a:extLst>
                </a:gridCol>
                <a:gridCol w="851071">
                  <a:extLst>
                    <a:ext uri="{9D8B030D-6E8A-4147-A177-3AD203B41FA5}">
                      <a16:colId xmlns:a16="http://schemas.microsoft.com/office/drawing/2014/main" val="20001"/>
                    </a:ext>
                  </a:extLst>
                </a:gridCol>
                <a:gridCol w="1703988">
                  <a:extLst>
                    <a:ext uri="{9D8B030D-6E8A-4147-A177-3AD203B41FA5}">
                      <a16:colId xmlns:a16="http://schemas.microsoft.com/office/drawing/2014/main" val="20002"/>
                    </a:ext>
                  </a:extLst>
                </a:gridCol>
                <a:gridCol w="865856">
                  <a:extLst>
                    <a:ext uri="{9D8B030D-6E8A-4147-A177-3AD203B41FA5}">
                      <a16:colId xmlns:a16="http://schemas.microsoft.com/office/drawing/2014/main" val="20003"/>
                    </a:ext>
                  </a:extLst>
                </a:gridCol>
              </a:tblGrid>
              <a:tr h="708158">
                <a:tc>
                  <a:txBody>
                    <a:bodyPr/>
                    <a:lstStyle/>
                    <a:p>
                      <a:pPr algn="ctr"/>
                      <a:r>
                        <a:rPr lang="ar-BH" sz="2800" b="1" dirty="0"/>
                        <a:t>( س</a:t>
                      </a:r>
                      <a:r>
                        <a:rPr lang="ar-BH" sz="2800" b="1" baseline="0" dirty="0"/>
                        <a:t> ، ص )</a:t>
                      </a:r>
                      <a:endParaRPr lang="en-GB" sz="2800" b="1" dirty="0"/>
                    </a:p>
                  </a:txBody>
                  <a:tcPr/>
                </a:tc>
                <a:tc>
                  <a:txBody>
                    <a:bodyPr/>
                    <a:lstStyle/>
                    <a:p>
                      <a:pPr algn="ctr"/>
                      <a:r>
                        <a:rPr lang="ar-BH" sz="2800" b="1" dirty="0"/>
                        <a:t>ص</a:t>
                      </a:r>
                      <a:endParaRPr lang="en-GB" sz="2800" b="1" dirty="0"/>
                    </a:p>
                  </a:txBody>
                  <a:tcPr/>
                </a:tc>
                <a:tc>
                  <a:txBody>
                    <a:bodyPr/>
                    <a:lstStyle/>
                    <a:p>
                      <a:pPr algn="ctr"/>
                      <a:r>
                        <a:rPr lang="ar-BH" sz="2800" b="1"/>
                        <a:t>س + 1</a:t>
                      </a:r>
                      <a:endParaRPr lang="en-GB" sz="2800" b="1" dirty="0"/>
                    </a:p>
                  </a:txBody>
                  <a:tcPr/>
                </a:tc>
                <a:tc>
                  <a:txBody>
                    <a:bodyPr/>
                    <a:lstStyle/>
                    <a:p>
                      <a:pPr algn="ctr"/>
                      <a:r>
                        <a:rPr lang="ar-BH" sz="2800" b="1" dirty="0"/>
                        <a:t>س</a:t>
                      </a:r>
                      <a:endParaRPr lang="en-GB" sz="2800" b="1" dirty="0"/>
                    </a:p>
                  </a:txBody>
                  <a:tcPr/>
                </a:tc>
                <a:extLst>
                  <a:ext uri="{0D108BD9-81ED-4DB2-BD59-A6C34878D82A}">
                    <a16:rowId xmlns:a16="http://schemas.microsoft.com/office/drawing/2014/main" val="10000"/>
                  </a:ext>
                </a:extLst>
              </a:tr>
              <a:tr h="70815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85820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2"/>
                  </a:ext>
                </a:extLst>
              </a:tr>
              <a:tr h="708158">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70815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
        <p:nvSpPr>
          <p:cNvPr id="84" name="TextBox 83"/>
          <p:cNvSpPr txBox="1"/>
          <p:nvPr/>
        </p:nvSpPr>
        <p:spPr>
          <a:xfrm>
            <a:off x="9520138" y="4876620"/>
            <a:ext cx="1516189" cy="461665"/>
          </a:xfrm>
          <a:prstGeom prst="rect">
            <a:avLst/>
          </a:prstGeom>
          <a:noFill/>
        </p:spPr>
        <p:txBody>
          <a:bodyPr wrap="square" rtlCol="0">
            <a:spAutoFit/>
          </a:bodyPr>
          <a:lstStyle/>
          <a:p>
            <a:r>
              <a:rPr lang="ar-BH" sz="2400" b="1" dirty="0">
                <a:solidFill>
                  <a:srgbClr val="FF0000"/>
                </a:solidFill>
              </a:rPr>
              <a:t>-1</a:t>
            </a:r>
            <a:r>
              <a:rPr lang="ar-BH" sz="2400" b="1" dirty="0">
                <a:solidFill>
                  <a:srgbClr val="002060"/>
                </a:solidFill>
              </a:rPr>
              <a:t> + 1</a:t>
            </a:r>
            <a:endParaRPr lang="en-GB" sz="2400" b="1" dirty="0">
              <a:solidFill>
                <a:srgbClr val="002060"/>
              </a:solidFill>
            </a:endParaRPr>
          </a:p>
        </p:txBody>
      </p:sp>
      <p:sp>
        <p:nvSpPr>
          <p:cNvPr id="85" name="TextBox 84"/>
          <p:cNvSpPr txBox="1"/>
          <p:nvPr/>
        </p:nvSpPr>
        <p:spPr>
          <a:xfrm>
            <a:off x="9638756" y="3347499"/>
            <a:ext cx="1516189" cy="461665"/>
          </a:xfrm>
          <a:prstGeom prst="rect">
            <a:avLst/>
          </a:prstGeom>
          <a:noFill/>
        </p:spPr>
        <p:txBody>
          <a:bodyPr wrap="square" rtlCol="0">
            <a:spAutoFit/>
          </a:bodyPr>
          <a:lstStyle/>
          <a:p>
            <a:r>
              <a:rPr lang="ar-BH" sz="2400" b="1" dirty="0">
                <a:solidFill>
                  <a:srgbClr val="FF0000"/>
                </a:solidFill>
              </a:rPr>
              <a:t>1</a:t>
            </a:r>
            <a:r>
              <a:rPr lang="ar-BH" sz="2400" b="1" dirty="0">
                <a:solidFill>
                  <a:srgbClr val="002060"/>
                </a:solidFill>
              </a:rPr>
              <a:t> + 1</a:t>
            </a:r>
            <a:endParaRPr lang="en-GB" sz="2400" b="1" dirty="0">
              <a:solidFill>
                <a:srgbClr val="002060"/>
              </a:solidFill>
            </a:endParaRPr>
          </a:p>
        </p:txBody>
      </p:sp>
      <p:sp>
        <p:nvSpPr>
          <p:cNvPr id="86" name="TextBox 85"/>
          <p:cNvSpPr txBox="1"/>
          <p:nvPr/>
        </p:nvSpPr>
        <p:spPr>
          <a:xfrm>
            <a:off x="9566527" y="4150232"/>
            <a:ext cx="1516189" cy="461665"/>
          </a:xfrm>
          <a:prstGeom prst="rect">
            <a:avLst/>
          </a:prstGeom>
          <a:noFill/>
        </p:spPr>
        <p:txBody>
          <a:bodyPr wrap="square" rtlCol="0">
            <a:spAutoFit/>
          </a:bodyPr>
          <a:lstStyle/>
          <a:p>
            <a:r>
              <a:rPr lang="ar-BH" sz="2400" b="1" dirty="0">
                <a:solidFill>
                  <a:srgbClr val="FF0000"/>
                </a:solidFill>
              </a:rPr>
              <a:t>0 </a:t>
            </a:r>
            <a:r>
              <a:rPr lang="ar-BH" sz="2400" b="1" dirty="0">
                <a:solidFill>
                  <a:srgbClr val="002060"/>
                </a:solidFill>
              </a:rPr>
              <a:t>+ 1</a:t>
            </a:r>
            <a:endParaRPr lang="en-GB" sz="2400" b="1" dirty="0">
              <a:solidFill>
                <a:srgbClr val="002060"/>
              </a:solidFill>
            </a:endParaRPr>
          </a:p>
        </p:txBody>
      </p:sp>
      <p:sp>
        <p:nvSpPr>
          <p:cNvPr id="88" name="TextBox 87"/>
          <p:cNvSpPr txBox="1"/>
          <p:nvPr/>
        </p:nvSpPr>
        <p:spPr>
          <a:xfrm>
            <a:off x="11281491" y="4850247"/>
            <a:ext cx="1516189" cy="523220"/>
          </a:xfrm>
          <a:prstGeom prst="rect">
            <a:avLst/>
          </a:prstGeom>
          <a:noFill/>
        </p:spPr>
        <p:txBody>
          <a:bodyPr wrap="square" rtlCol="0">
            <a:spAutoFit/>
          </a:bodyPr>
          <a:lstStyle/>
          <a:p>
            <a:r>
              <a:rPr lang="ar-BH" sz="2800" b="1" dirty="0">
                <a:solidFill>
                  <a:srgbClr val="FF0000"/>
                </a:solidFill>
              </a:rPr>
              <a:t>-1</a:t>
            </a:r>
            <a:endParaRPr lang="en-GB" sz="2800" b="1" dirty="0">
              <a:solidFill>
                <a:srgbClr val="FF0000"/>
              </a:solidFill>
            </a:endParaRPr>
          </a:p>
        </p:txBody>
      </p:sp>
      <p:sp>
        <p:nvSpPr>
          <p:cNvPr id="92" name="TextBox 91"/>
          <p:cNvSpPr txBox="1"/>
          <p:nvPr/>
        </p:nvSpPr>
        <p:spPr>
          <a:xfrm>
            <a:off x="8782841" y="2515321"/>
            <a:ext cx="467883" cy="523220"/>
          </a:xfrm>
          <a:prstGeom prst="rect">
            <a:avLst/>
          </a:prstGeom>
          <a:noFill/>
        </p:spPr>
        <p:txBody>
          <a:bodyPr wrap="square" rtlCol="0">
            <a:spAutoFit/>
          </a:bodyPr>
          <a:lstStyle/>
          <a:p>
            <a:r>
              <a:rPr lang="ar-BH" sz="2800" b="1" dirty="0">
                <a:solidFill>
                  <a:srgbClr val="002060"/>
                </a:solidFill>
              </a:rPr>
              <a:t>3</a:t>
            </a:r>
            <a:endParaRPr lang="en-GB" sz="2800" b="1" dirty="0">
              <a:solidFill>
                <a:srgbClr val="002060"/>
              </a:solidFill>
            </a:endParaRPr>
          </a:p>
        </p:txBody>
      </p:sp>
      <p:sp>
        <p:nvSpPr>
          <p:cNvPr id="93" name="TextBox 92"/>
          <p:cNvSpPr txBox="1"/>
          <p:nvPr/>
        </p:nvSpPr>
        <p:spPr>
          <a:xfrm>
            <a:off x="8752186" y="3314279"/>
            <a:ext cx="467883" cy="523220"/>
          </a:xfrm>
          <a:prstGeom prst="rect">
            <a:avLst/>
          </a:prstGeom>
          <a:noFill/>
        </p:spPr>
        <p:txBody>
          <a:bodyPr wrap="square" rtlCol="0">
            <a:spAutoFit/>
          </a:bodyPr>
          <a:lstStyle/>
          <a:p>
            <a:r>
              <a:rPr lang="ar-BH" sz="2800" b="1" dirty="0">
                <a:solidFill>
                  <a:srgbClr val="002060"/>
                </a:solidFill>
              </a:rPr>
              <a:t>2</a:t>
            </a:r>
            <a:endParaRPr lang="en-GB" sz="2800" b="1" dirty="0">
              <a:solidFill>
                <a:srgbClr val="002060"/>
              </a:solidFill>
            </a:endParaRPr>
          </a:p>
        </p:txBody>
      </p:sp>
      <p:sp>
        <p:nvSpPr>
          <p:cNvPr id="94" name="TextBox 93"/>
          <p:cNvSpPr txBox="1"/>
          <p:nvPr/>
        </p:nvSpPr>
        <p:spPr>
          <a:xfrm>
            <a:off x="8716062" y="4166587"/>
            <a:ext cx="552329" cy="523220"/>
          </a:xfrm>
          <a:prstGeom prst="rect">
            <a:avLst/>
          </a:prstGeom>
          <a:noFill/>
        </p:spPr>
        <p:txBody>
          <a:bodyPr wrap="square" rtlCol="0">
            <a:spAutoFit/>
          </a:bodyPr>
          <a:lstStyle/>
          <a:p>
            <a:r>
              <a:rPr lang="ar-BH" sz="2800" b="1" dirty="0">
                <a:solidFill>
                  <a:srgbClr val="002060"/>
                </a:solidFill>
              </a:rPr>
              <a:t>1</a:t>
            </a:r>
            <a:endParaRPr lang="en-GB" sz="2800" b="1" dirty="0">
              <a:solidFill>
                <a:srgbClr val="002060"/>
              </a:solidFill>
            </a:endParaRPr>
          </a:p>
        </p:txBody>
      </p:sp>
      <p:sp>
        <p:nvSpPr>
          <p:cNvPr id="95" name="TextBox 94"/>
          <p:cNvSpPr txBox="1"/>
          <p:nvPr/>
        </p:nvSpPr>
        <p:spPr>
          <a:xfrm>
            <a:off x="8725754" y="4815065"/>
            <a:ext cx="574811" cy="523220"/>
          </a:xfrm>
          <a:prstGeom prst="rect">
            <a:avLst/>
          </a:prstGeom>
          <a:noFill/>
        </p:spPr>
        <p:txBody>
          <a:bodyPr wrap="square" rtlCol="0">
            <a:spAutoFit/>
          </a:bodyPr>
          <a:lstStyle/>
          <a:p>
            <a:r>
              <a:rPr lang="ar-BH" sz="2800" b="1" dirty="0">
                <a:solidFill>
                  <a:srgbClr val="002060"/>
                </a:solidFill>
              </a:rPr>
              <a:t>0</a:t>
            </a:r>
            <a:endParaRPr lang="en-GB" sz="2800" b="1" dirty="0">
              <a:solidFill>
                <a:srgbClr val="002060"/>
              </a:solidFill>
            </a:endParaRPr>
          </a:p>
        </p:txBody>
      </p:sp>
      <p:sp>
        <p:nvSpPr>
          <p:cNvPr id="96" name="Rectangle 95">
            <a:extLst>
              <a:ext uri="{FF2B5EF4-FFF2-40B4-BE49-F238E27FC236}">
                <a16:creationId xmlns:a16="http://schemas.microsoft.com/office/drawing/2014/main" id="{E1C33062-2522-4E8C-9DD5-86EF390D5B79}"/>
              </a:ext>
            </a:extLst>
          </p:cNvPr>
          <p:cNvSpPr/>
          <p:nvPr/>
        </p:nvSpPr>
        <p:spPr>
          <a:xfrm>
            <a:off x="209762" y="520058"/>
            <a:ext cx="4525958" cy="584775"/>
          </a:xfrm>
          <a:prstGeom prst="rect">
            <a:avLst/>
          </a:prstGeom>
          <a:ln>
            <a:noFill/>
          </a:ln>
        </p:spPr>
        <p:txBody>
          <a:bodyPr wrap="square">
            <a:spAutoFit/>
          </a:bodyPr>
          <a:lstStyle/>
          <a:p>
            <a:pPr marL="0" lvl="4" algn="r" rtl="1"/>
            <a:r>
              <a:rPr lang="ar-BH" sz="3200" b="1" dirty="0">
                <a:solidFill>
                  <a:srgbClr val="066FB3"/>
                </a:solidFill>
                <a:latin typeface="Sakkal Majalla" panose="02000000000000000000" pitchFamily="2" charset="-78"/>
                <a:cs typeface="Sakkal Majalla" panose="02000000000000000000" pitchFamily="2" charset="-78"/>
              </a:rPr>
              <a:t>نمثل بيانيًا الأزواج المرتبة  ( س ، ص )</a:t>
            </a:r>
            <a:endParaRPr lang="en-US" sz="3200" b="1" dirty="0">
              <a:solidFill>
                <a:srgbClr val="066FB3"/>
              </a:solidFill>
              <a:latin typeface="Sakkal Majalla" panose="02000000000000000000" pitchFamily="2" charset="-78"/>
              <a:cs typeface="Sakkal Majalla" panose="02000000000000000000" pitchFamily="2" charset="-78"/>
            </a:endParaRPr>
          </a:p>
        </p:txBody>
      </p:sp>
      <p:grpSp>
        <p:nvGrpSpPr>
          <p:cNvPr id="68" name="Group 67">
            <a:extLst>
              <a:ext uri="{FF2B5EF4-FFF2-40B4-BE49-F238E27FC236}">
                <a16:creationId xmlns:a16="http://schemas.microsoft.com/office/drawing/2014/main" id="{229B1569-6CDF-4E6F-AC5B-9189B4BFE324}"/>
              </a:ext>
            </a:extLst>
          </p:cNvPr>
          <p:cNvGrpSpPr/>
          <p:nvPr/>
        </p:nvGrpSpPr>
        <p:grpSpPr>
          <a:xfrm>
            <a:off x="1062253" y="148024"/>
            <a:ext cx="11013767" cy="5737317"/>
            <a:chOff x="914565" y="248907"/>
            <a:chExt cx="11013767" cy="5737317"/>
          </a:xfrm>
        </p:grpSpPr>
        <p:grpSp>
          <p:nvGrpSpPr>
            <p:cNvPr id="69" name="Group 68">
              <a:extLst>
                <a:ext uri="{FF2B5EF4-FFF2-40B4-BE49-F238E27FC236}">
                  <a16:creationId xmlns:a16="http://schemas.microsoft.com/office/drawing/2014/main" id="{A0E11DFB-FB5F-4533-8BCA-38CB0BF72F64}"/>
                </a:ext>
              </a:extLst>
            </p:cNvPr>
            <p:cNvGrpSpPr/>
            <p:nvPr/>
          </p:nvGrpSpPr>
          <p:grpSpPr>
            <a:xfrm>
              <a:off x="914565" y="279272"/>
              <a:ext cx="11013767" cy="5706952"/>
              <a:chOff x="0" y="-1"/>
              <a:chExt cx="5471381" cy="3118653"/>
            </a:xfrm>
            <a:solidFill>
              <a:srgbClr val="00B0F0"/>
            </a:solidFill>
          </p:grpSpPr>
          <p:cxnSp>
            <p:nvCxnSpPr>
              <p:cNvPr id="98" name="Straight Connector 97">
                <a:extLst>
                  <a:ext uri="{FF2B5EF4-FFF2-40B4-BE49-F238E27FC236}">
                    <a16:creationId xmlns:a16="http://schemas.microsoft.com/office/drawing/2014/main" id="{25940820-581E-45EE-945C-C8F1FC2A374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37F404B-E846-4469-9797-A435987D74C4}"/>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00" name="Freeform: Shape 110">
                <a:extLst>
                  <a:ext uri="{FF2B5EF4-FFF2-40B4-BE49-F238E27FC236}">
                    <a16:creationId xmlns:a16="http://schemas.microsoft.com/office/drawing/2014/main" id="{F39CD5D4-5799-44CC-B55B-779FB2CA5D7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5" name="Group 74">
              <a:extLst>
                <a:ext uri="{FF2B5EF4-FFF2-40B4-BE49-F238E27FC236}">
                  <a16:creationId xmlns:a16="http://schemas.microsoft.com/office/drawing/2014/main" id="{7A128260-60E9-4193-A593-1A8C1273AA08}"/>
                </a:ext>
              </a:extLst>
            </p:cNvPr>
            <p:cNvGrpSpPr/>
            <p:nvPr/>
          </p:nvGrpSpPr>
          <p:grpSpPr>
            <a:xfrm>
              <a:off x="9305343" y="248907"/>
              <a:ext cx="2505391" cy="777558"/>
              <a:chOff x="-254012" y="62059"/>
              <a:chExt cx="1377475" cy="427838"/>
            </a:xfrm>
          </p:grpSpPr>
          <p:sp>
            <p:nvSpPr>
              <p:cNvPr id="76" name="Rectangle: Rounded Corners 84">
                <a:extLst>
                  <a:ext uri="{FF2B5EF4-FFF2-40B4-BE49-F238E27FC236}">
                    <a16:creationId xmlns:a16="http://schemas.microsoft.com/office/drawing/2014/main" id="{F2D09CAE-299D-4A77-A343-A1374FFCE576}"/>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83" name="Text Box 42">
                <a:extLst>
                  <a:ext uri="{FF2B5EF4-FFF2-40B4-BE49-F238E27FC236}">
                    <a16:creationId xmlns:a16="http://schemas.microsoft.com/office/drawing/2014/main" id="{A6FA69C1-3FD4-458C-BC73-256B007C5E38}"/>
                  </a:ext>
                </a:extLst>
              </p:cNvPr>
              <p:cNvSpPr txBox="1"/>
              <p:nvPr/>
            </p:nvSpPr>
            <p:spPr>
              <a:xfrm>
                <a:off x="-254012" y="62059"/>
                <a:ext cx="1377475"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grpSp>
        <p:nvGrpSpPr>
          <p:cNvPr id="79" name="Group 78"/>
          <p:cNvGrpSpPr/>
          <p:nvPr/>
        </p:nvGrpSpPr>
        <p:grpSpPr>
          <a:xfrm>
            <a:off x="151956" y="1133095"/>
            <a:ext cx="4536770" cy="4767705"/>
            <a:chOff x="1148427" y="1629684"/>
            <a:chExt cx="4536770" cy="4767705"/>
          </a:xfrm>
        </p:grpSpPr>
        <p:pic>
          <p:nvPicPr>
            <p:cNvPr id="80" name="Picture 79" descr="A screen shot of a social media post&#10;&#10;Description automatically generated">
              <a:extLst>
                <a:ext uri="{FF2B5EF4-FFF2-40B4-BE49-F238E27FC236}">
                  <a16:creationId xmlns:a16="http://schemas.microsoft.com/office/drawing/2014/main" id="{07640766-5644-44CC-9118-23D3918AD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427" y="1897594"/>
              <a:ext cx="4525958" cy="4499795"/>
            </a:xfrm>
            <a:prstGeom prst="rect">
              <a:avLst/>
            </a:prstGeom>
          </p:spPr>
        </p:pic>
        <p:sp>
          <p:nvSpPr>
            <p:cNvPr id="81" name="Text Box 87">
              <a:extLst>
                <a:ext uri="{FF2B5EF4-FFF2-40B4-BE49-F238E27FC236}">
                  <a16:creationId xmlns:a16="http://schemas.microsoft.com/office/drawing/2014/main" id="{C79EC580-4312-4AD7-9B58-F889C3D0DB34}"/>
                </a:ext>
              </a:extLst>
            </p:cNvPr>
            <p:cNvSpPr txBox="1">
              <a:spLocks noChangeArrowheads="1"/>
            </p:cNvSpPr>
            <p:nvPr/>
          </p:nvSpPr>
          <p:spPr bwMode="auto">
            <a:xfrm>
              <a:off x="3456085" y="1629684"/>
              <a:ext cx="633047"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rtl="1">
                <a:defRPr sz="3200">
                  <a:solidFill>
                    <a:schemeClr val="accent5"/>
                  </a:solidFill>
                  <a:latin typeface="Sakkal Majalla" panose="02000000000000000000" pitchFamily="2" charset="-78"/>
                  <a:cs typeface="Sakkal Majalla" panose="02000000000000000000" pitchFamily="2" charset="-78"/>
                </a:defRPr>
              </a:lvl1pPr>
            </a:lstStyle>
            <a:p>
              <a:r>
                <a:rPr lang="ar-BH" sz="3600" b="1" dirty="0">
                  <a:ln w="0"/>
                  <a:solidFill>
                    <a:srgbClr val="066FB3"/>
                  </a:solidFill>
                  <a:effectLst>
                    <a:outerShdw blurRad="38100" dist="25400" dir="5400000" algn="ctr" rotWithShape="0">
                      <a:srgbClr val="6E747A">
                        <a:alpha val="43000"/>
                      </a:srgbClr>
                    </a:outerShdw>
                  </a:effectLst>
                </a:rPr>
                <a:t>ص</a:t>
              </a:r>
            </a:p>
          </p:txBody>
        </p:sp>
        <p:sp>
          <p:nvSpPr>
            <p:cNvPr id="82" name="Text Box 87">
              <a:extLst>
                <a:ext uri="{FF2B5EF4-FFF2-40B4-BE49-F238E27FC236}">
                  <a16:creationId xmlns:a16="http://schemas.microsoft.com/office/drawing/2014/main" id="{C79EC580-4312-4AD7-9B58-F889C3D0DB34}"/>
                </a:ext>
              </a:extLst>
            </p:cNvPr>
            <p:cNvSpPr txBox="1">
              <a:spLocks noChangeArrowheads="1"/>
            </p:cNvSpPr>
            <p:nvPr/>
          </p:nvSpPr>
          <p:spPr bwMode="auto">
            <a:xfrm>
              <a:off x="5052150" y="3588516"/>
              <a:ext cx="633047"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rtl="1">
                <a:defRPr sz="3200">
                  <a:solidFill>
                    <a:schemeClr val="accent5"/>
                  </a:solidFill>
                  <a:latin typeface="Sakkal Majalla" panose="02000000000000000000" pitchFamily="2" charset="-78"/>
                  <a:cs typeface="Sakkal Majalla" panose="02000000000000000000" pitchFamily="2" charset="-78"/>
                </a:defRPr>
              </a:lvl1pPr>
            </a:lstStyle>
            <a:p>
              <a:r>
                <a:rPr lang="ar-BH" sz="3600" b="1" dirty="0">
                  <a:ln w="0"/>
                  <a:solidFill>
                    <a:srgbClr val="066FB3"/>
                  </a:solidFill>
                  <a:effectLst>
                    <a:outerShdw blurRad="38100" dist="25400" dir="5400000" algn="ctr" rotWithShape="0">
                      <a:srgbClr val="6E747A">
                        <a:alpha val="43000"/>
                      </a:srgbClr>
                    </a:outerShdw>
                  </a:effectLst>
                </a:rPr>
                <a:t>س</a:t>
              </a:r>
            </a:p>
          </p:txBody>
        </p:sp>
      </p:grpSp>
      <p:sp>
        <p:nvSpPr>
          <p:cNvPr id="6" name="Oval 5"/>
          <p:cNvSpPr/>
          <p:nvPr/>
        </p:nvSpPr>
        <p:spPr>
          <a:xfrm>
            <a:off x="2982760" y="2668242"/>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7" name="Rectangle 56"/>
          <p:cNvSpPr/>
          <p:nvPr/>
        </p:nvSpPr>
        <p:spPr>
          <a:xfrm>
            <a:off x="3093860" y="2415577"/>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( 2 ، 3 ) </a:t>
            </a:r>
            <a:endParaRPr lang="en-GB" sz="3200" dirty="0"/>
          </a:p>
        </p:txBody>
      </p:sp>
      <p:sp>
        <p:nvSpPr>
          <p:cNvPr id="58" name="Oval 57"/>
          <p:cNvSpPr/>
          <p:nvPr/>
        </p:nvSpPr>
        <p:spPr>
          <a:xfrm>
            <a:off x="2667756" y="2974859"/>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0" name="Rectangle 69"/>
          <p:cNvSpPr/>
          <p:nvPr/>
        </p:nvSpPr>
        <p:spPr>
          <a:xfrm>
            <a:off x="2720043" y="2784696"/>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( 1 ، 2 ) </a:t>
            </a:r>
            <a:endParaRPr lang="en-GB" sz="3200" dirty="0"/>
          </a:p>
        </p:txBody>
      </p:sp>
      <p:sp>
        <p:nvSpPr>
          <p:cNvPr id="71" name="Oval 70"/>
          <p:cNvSpPr/>
          <p:nvPr/>
        </p:nvSpPr>
        <p:spPr>
          <a:xfrm>
            <a:off x="2358598" y="3287182"/>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2" name="Rectangle 71"/>
          <p:cNvSpPr/>
          <p:nvPr/>
        </p:nvSpPr>
        <p:spPr>
          <a:xfrm>
            <a:off x="2403439" y="3090157"/>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( 0، 1 ) </a:t>
            </a:r>
            <a:endParaRPr lang="en-GB" sz="3200" dirty="0"/>
          </a:p>
        </p:txBody>
      </p:sp>
      <p:sp>
        <p:nvSpPr>
          <p:cNvPr id="73" name="Oval 72"/>
          <p:cNvSpPr/>
          <p:nvPr/>
        </p:nvSpPr>
        <p:spPr>
          <a:xfrm>
            <a:off x="2054750" y="3576870"/>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4" name="Rectangle 73"/>
          <p:cNvSpPr/>
          <p:nvPr/>
        </p:nvSpPr>
        <p:spPr>
          <a:xfrm>
            <a:off x="697657" y="3222653"/>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-1 ، 0 ) </a:t>
            </a:r>
            <a:endParaRPr lang="en-GB" sz="3200" dirty="0"/>
          </a:p>
        </p:txBody>
      </p:sp>
      <p:cxnSp>
        <p:nvCxnSpPr>
          <p:cNvPr id="101" name="Straight Arrow Connector 100"/>
          <p:cNvCxnSpPr/>
          <p:nvPr/>
        </p:nvCxnSpPr>
        <p:spPr>
          <a:xfrm flipH="1">
            <a:off x="1526997" y="2075598"/>
            <a:ext cx="2214918" cy="2156374"/>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47" name="سداسي 3">
            <a:extLst>
              <a:ext uri="{FF2B5EF4-FFF2-40B4-BE49-F238E27FC236}">
                <a16:creationId xmlns:a16="http://schemas.microsoft.com/office/drawing/2014/main" id="{31FB3372-CD04-47DA-9619-E2154C5406D4}"/>
              </a:ext>
            </a:extLst>
          </p:cNvPr>
          <p:cNvSpPr/>
          <p:nvPr/>
        </p:nvSpPr>
        <p:spPr>
          <a:xfrm flipH="1">
            <a:off x="0" y="30590"/>
            <a:ext cx="1476000" cy="50400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dirty="0">
                <a:solidFill>
                  <a:schemeClr val="bg1"/>
                </a:solidFill>
                <a:latin typeface="Sakkal Majalla" panose="02000000000000000000" pitchFamily="2" charset="-78"/>
                <a:cs typeface="Sakkal Majalla" panose="02000000000000000000" pitchFamily="2" charset="-78"/>
              </a:rPr>
              <a:t>4 دقائق</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48" name="Footer Placeholder 1"/>
          <p:cNvSpPr>
            <a:spLocks noGrp="1"/>
          </p:cNvSpPr>
          <p:nvPr>
            <p:ph type="ftr" sz="quarter" idx="11"/>
          </p:nvPr>
        </p:nvSpPr>
        <p:spPr>
          <a:xfrm>
            <a:off x="162232" y="6430290"/>
            <a:ext cx="4530901" cy="497657"/>
          </a:xfrm>
        </p:spPr>
        <p:txBody>
          <a:bodyPr wrap="square" anchor="ctr" anchorCtr="1">
            <a:normAutofit/>
          </a:bodyPr>
          <a:lstStyle/>
          <a:p>
            <a:r>
              <a:rPr lang="ar-BH" sz="2400" b="1" dirty="0">
                <a:solidFill>
                  <a:srgbClr val="C00000"/>
                </a:solidFill>
                <a:latin typeface="Sakkal Majalla" panose="02000000000000000000" pitchFamily="2" charset="-78"/>
                <a:cs typeface="Sakkal Majalla" panose="02000000000000000000" pitchFamily="2" charset="-78"/>
              </a:rPr>
              <a:t>التمثيل البياني للدوال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الصف</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الأول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الإعدادي</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90968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1000"/>
                                        <p:tgtEl>
                                          <p:spTgt spid="53"/>
                                        </p:tgtEl>
                                      </p:cBhvr>
                                    </p:animEffect>
                                    <p:anim calcmode="lin" valueType="num">
                                      <p:cBhvr>
                                        <p:cTn id="57" dur="1000" fill="hold"/>
                                        <p:tgtEl>
                                          <p:spTgt spid="53"/>
                                        </p:tgtEl>
                                        <p:attrNameLst>
                                          <p:attrName>ppt_x</p:attrName>
                                        </p:attrNameLst>
                                      </p:cBhvr>
                                      <p:tavLst>
                                        <p:tav tm="0">
                                          <p:val>
                                            <p:strVal val="#ppt_x"/>
                                          </p:val>
                                        </p:tav>
                                        <p:tav tm="100000">
                                          <p:val>
                                            <p:strVal val="#ppt_x"/>
                                          </p:val>
                                        </p:tav>
                                      </p:tavLst>
                                    </p:anim>
                                    <p:anim calcmode="lin" valueType="num">
                                      <p:cBhvr>
                                        <p:cTn id="5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1000"/>
                                        <p:tgtEl>
                                          <p:spTgt spid="92"/>
                                        </p:tgtEl>
                                      </p:cBhvr>
                                    </p:animEffect>
                                    <p:anim calcmode="lin" valueType="num">
                                      <p:cBhvr>
                                        <p:cTn id="64" dur="1000" fill="hold"/>
                                        <p:tgtEl>
                                          <p:spTgt spid="92"/>
                                        </p:tgtEl>
                                        <p:attrNameLst>
                                          <p:attrName>ppt_x</p:attrName>
                                        </p:attrNameLst>
                                      </p:cBhvr>
                                      <p:tavLst>
                                        <p:tav tm="0">
                                          <p:val>
                                            <p:strVal val="#ppt_x"/>
                                          </p:val>
                                        </p:tav>
                                        <p:tav tm="100000">
                                          <p:val>
                                            <p:strVal val="#ppt_x"/>
                                          </p:val>
                                        </p:tav>
                                      </p:tavLst>
                                    </p:anim>
                                    <p:anim calcmode="lin" valueType="num">
                                      <p:cBhvr>
                                        <p:cTn id="65"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1000"/>
                                        <p:tgtEl>
                                          <p:spTgt spid="85"/>
                                        </p:tgtEl>
                                      </p:cBhvr>
                                    </p:animEffect>
                                    <p:anim calcmode="lin" valueType="num">
                                      <p:cBhvr>
                                        <p:cTn id="78" dur="1000" fill="hold"/>
                                        <p:tgtEl>
                                          <p:spTgt spid="85"/>
                                        </p:tgtEl>
                                        <p:attrNameLst>
                                          <p:attrName>ppt_x</p:attrName>
                                        </p:attrNameLst>
                                      </p:cBhvr>
                                      <p:tavLst>
                                        <p:tav tm="0">
                                          <p:val>
                                            <p:strVal val="#ppt_x"/>
                                          </p:val>
                                        </p:tav>
                                        <p:tav tm="100000">
                                          <p:val>
                                            <p:strVal val="#ppt_x"/>
                                          </p:val>
                                        </p:tav>
                                      </p:tavLst>
                                    </p:anim>
                                    <p:anim calcmode="lin" valueType="num">
                                      <p:cBhvr>
                                        <p:cTn id="7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93"/>
                                        </p:tgtEl>
                                        <p:attrNameLst>
                                          <p:attrName>style.visibility</p:attrName>
                                        </p:attrNameLst>
                                      </p:cBhvr>
                                      <p:to>
                                        <p:strVal val="visible"/>
                                      </p:to>
                                    </p:set>
                                    <p:animEffect transition="in" filter="fade">
                                      <p:cBhvr>
                                        <p:cTn id="84" dur="1000"/>
                                        <p:tgtEl>
                                          <p:spTgt spid="93"/>
                                        </p:tgtEl>
                                      </p:cBhvr>
                                    </p:animEffect>
                                    <p:anim calcmode="lin" valueType="num">
                                      <p:cBhvr>
                                        <p:cTn id="85" dur="1000" fill="hold"/>
                                        <p:tgtEl>
                                          <p:spTgt spid="93"/>
                                        </p:tgtEl>
                                        <p:attrNameLst>
                                          <p:attrName>ppt_x</p:attrName>
                                        </p:attrNameLst>
                                      </p:cBhvr>
                                      <p:tavLst>
                                        <p:tav tm="0">
                                          <p:val>
                                            <p:strVal val="#ppt_x"/>
                                          </p:val>
                                        </p:tav>
                                        <p:tav tm="100000">
                                          <p:val>
                                            <p:strVal val="#ppt_x"/>
                                          </p:val>
                                        </p:tav>
                                      </p:tavLst>
                                    </p:anim>
                                    <p:anim calcmode="lin" valueType="num">
                                      <p:cBhvr>
                                        <p:cTn id="86"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86"/>
                                        </p:tgtEl>
                                        <p:attrNameLst>
                                          <p:attrName>style.visibility</p:attrName>
                                        </p:attrNameLst>
                                      </p:cBhvr>
                                      <p:to>
                                        <p:strVal val="visible"/>
                                      </p:to>
                                    </p:set>
                                    <p:animEffect transition="in" filter="fade">
                                      <p:cBhvr>
                                        <p:cTn id="98" dur="1000"/>
                                        <p:tgtEl>
                                          <p:spTgt spid="86"/>
                                        </p:tgtEl>
                                      </p:cBhvr>
                                    </p:animEffect>
                                    <p:anim calcmode="lin" valueType="num">
                                      <p:cBhvr>
                                        <p:cTn id="99" dur="1000" fill="hold"/>
                                        <p:tgtEl>
                                          <p:spTgt spid="86"/>
                                        </p:tgtEl>
                                        <p:attrNameLst>
                                          <p:attrName>ppt_x</p:attrName>
                                        </p:attrNameLst>
                                      </p:cBhvr>
                                      <p:tavLst>
                                        <p:tav tm="0">
                                          <p:val>
                                            <p:strVal val="#ppt_x"/>
                                          </p:val>
                                        </p:tav>
                                        <p:tav tm="100000">
                                          <p:val>
                                            <p:strVal val="#ppt_x"/>
                                          </p:val>
                                        </p:tav>
                                      </p:tavLst>
                                    </p:anim>
                                    <p:anim calcmode="lin" valueType="num">
                                      <p:cBhvr>
                                        <p:cTn id="100"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94"/>
                                        </p:tgtEl>
                                        <p:attrNameLst>
                                          <p:attrName>style.visibility</p:attrName>
                                        </p:attrNameLst>
                                      </p:cBhvr>
                                      <p:to>
                                        <p:strVal val="visible"/>
                                      </p:to>
                                    </p:set>
                                    <p:animEffect transition="in" filter="fade">
                                      <p:cBhvr>
                                        <p:cTn id="105" dur="1000"/>
                                        <p:tgtEl>
                                          <p:spTgt spid="94"/>
                                        </p:tgtEl>
                                      </p:cBhvr>
                                    </p:animEffect>
                                    <p:anim calcmode="lin" valueType="num">
                                      <p:cBhvr>
                                        <p:cTn id="106" dur="1000" fill="hold"/>
                                        <p:tgtEl>
                                          <p:spTgt spid="94"/>
                                        </p:tgtEl>
                                        <p:attrNameLst>
                                          <p:attrName>ppt_x</p:attrName>
                                        </p:attrNameLst>
                                      </p:cBhvr>
                                      <p:tavLst>
                                        <p:tav tm="0">
                                          <p:val>
                                            <p:strVal val="#ppt_x"/>
                                          </p:val>
                                        </p:tav>
                                        <p:tav tm="100000">
                                          <p:val>
                                            <p:strVal val="#ppt_x"/>
                                          </p:val>
                                        </p:tav>
                                      </p:tavLst>
                                    </p:anim>
                                    <p:anim calcmode="lin" valueType="num">
                                      <p:cBhvr>
                                        <p:cTn id="107"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fade">
                                      <p:cBhvr>
                                        <p:cTn id="119" dur="1000"/>
                                        <p:tgtEl>
                                          <p:spTgt spid="84"/>
                                        </p:tgtEl>
                                      </p:cBhvr>
                                    </p:animEffect>
                                    <p:anim calcmode="lin" valueType="num">
                                      <p:cBhvr>
                                        <p:cTn id="120" dur="1000" fill="hold"/>
                                        <p:tgtEl>
                                          <p:spTgt spid="84"/>
                                        </p:tgtEl>
                                        <p:attrNameLst>
                                          <p:attrName>ppt_x</p:attrName>
                                        </p:attrNameLst>
                                      </p:cBhvr>
                                      <p:tavLst>
                                        <p:tav tm="0">
                                          <p:val>
                                            <p:strVal val="#ppt_x"/>
                                          </p:val>
                                        </p:tav>
                                        <p:tav tm="100000">
                                          <p:val>
                                            <p:strVal val="#ppt_x"/>
                                          </p:val>
                                        </p:tav>
                                      </p:tavLst>
                                    </p:anim>
                                    <p:anim calcmode="lin" valueType="num">
                                      <p:cBhvr>
                                        <p:cTn id="12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95"/>
                                        </p:tgtEl>
                                        <p:attrNameLst>
                                          <p:attrName>style.visibility</p:attrName>
                                        </p:attrNameLst>
                                      </p:cBhvr>
                                      <p:to>
                                        <p:strVal val="visible"/>
                                      </p:to>
                                    </p:set>
                                    <p:animEffect transition="in" filter="fade">
                                      <p:cBhvr>
                                        <p:cTn id="126" dur="1000"/>
                                        <p:tgtEl>
                                          <p:spTgt spid="95"/>
                                        </p:tgtEl>
                                      </p:cBhvr>
                                    </p:animEffect>
                                    <p:anim calcmode="lin" valueType="num">
                                      <p:cBhvr>
                                        <p:cTn id="127" dur="1000" fill="hold"/>
                                        <p:tgtEl>
                                          <p:spTgt spid="95"/>
                                        </p:tgtEl>
                                        <p:attrNameLst>
                                          <p:attrName>ppt_x</p:attrName>
                                        </p:attrNameLst>
                                      </p:cBhvr>
                                      <p:tavLst>
                                        <p:tav tm="0">
                                          <p:val>
                                            <p:strVal val="#ppt_x"/>
                                          </p:val>
                                        </p:tav>
                                        <p:tav tm="100000">
                                          <p:val>
                                            <p:strVal val="#ppt_x"/>
                                          </p:val>
                                        </p:tav>
                                      </p:tavLst>
                                    </p:anim>
                                    <p:anim calcmode="lin" valueType="num">
                                      <p:cBhvr>
                                        <p:cTn id="12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66"/>
                                        </p:tgtEl>
                                        <p:attrNameLst>
                                          <p:attrName>style.visibility</p:attrName>
                                        </p:attrNameLst>
                                      </p:cBhvr>
                                      <p:to>
                                        <p:strVal val="visible"/>
                                      </p:to>
                                    </p:set>
                                    <p:animEffect transition="in" filter="fade">
                                      <p:cBhvr>
                                        <p:cTn id="133" dur="1000"/>
                                        <p:tgtEl>
                                          <p:spTgt spid="66"/>
                                        </p:tgtEl>
                                      </p:cBhvr>
                                    </p:animEffect>
                                    <p:anim calcmode="lin" valueType="num">
                                      <p:cBhvr>
                                        <p:cTn id="134" dur="1000" fill="hold"/>
                                        <p:tgtEl>
                                          <p:spTgt spid="66"/>
                                        </p:tgtEl>
                                        <p:attrNameLst>
                                          <p:attrName>ppt_x</p:attrName>
                                        </p:attrNameLst>
                                      </p:cBhvr>
                                      <p:tavLst>
                                        <p:tav tm="0">
                                          <p:val>
                                            <p:strVal val="#ppt_x"/>
                                          </p:val>
                                        </p:tav>
                                        <p:tav tm="100000">
                                          <p:val>
                                            <p:strVal val="#ppt_x"/>
                                          </p:val>
                                        </p:tav>
                                      </p:tavLst>
                                    </p:anim>
                                    <p:anim calcmode="lin" valueType="num">
                                      <p:cBhvr>
                                        <p:cTn id="13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96"/>
                                        </p:tgtEl>
                                        <p:attrNameLst>
                                          <p:attrName>style.visibility</p:attrName>
                                        </p:attrNameLst>
                                      </p:cBhvr>
                                      <p:to>
                                        <p:strVal val="visible"/>
                                      </p:to>
                                    </p:set>
                                    <p:animEffect transition="in" filter="fade">
                                      <p:cBhvr>
                                        <p:cTn id="140" dur="1000"/>
                                        <p:tgtEl>
                                          <p:spTgt spid="96"/>
                                        </p:tgtEl>
                                      </p:cBhvr>
                                    </p:animEffect>
                                    <p:anim calcmode="lin" valueType="num">
                                      <p:cBhvr>
                                        <p:cTn id="141" dur="1000" fill="hold"/>
                                        <p:tgtEl>
                                          <p:spTgt spid="96"/>
                                        </p:tgtEl>
                                        <p:attrNameLst>
                                          <p:attrName>ppt_x</p:attrName>
                                        </p:attrNameLst>
                                      </p:cBhvr>
                                      <p:tavLst>
                                        <p:tav tm="0">
                                          <p:val>
                                            <p:strVal val="#ppt_x"/>
                                          </p:val>
                                        </p:tav>
                                        <p:tav tm="100000">
                                          <p:val>
                                            <p:strVal val="#ppt_x"/>
                                          </p:val>
                                        </p:tav>
                                      </p:tavLst>
                                    </p:anim>
                                    <p:anim calcmode="lin" valueType="num">
                                      <p:cBhvr>
                                        <p:cTn id="142"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7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6"/>
                                        </p:tgtEl>
                                        <p:attrNameLst>
                                          <p:attrName>style.visibility</p:attrName>
                                        </p:attrNameLst>
                                      </p:cBhvr>
                                      <p:to>
                                        <p:strVal val="visible"/>
                                      </p:to>
                                    </p:set>
                                    <p:animEffect transition="in" filter="fade">
                                      <p:cBhvr>
                                        <p:cTn id="151" dur="1000"/>
                                        <p:tgtEl>
                                          <p:spTgt spid="6"/>
                                        </p:tgtEl>
                                      </p:cBhvr>
                                    </p:animEffect>
                                    <p:anim calcmode="lin" valueType="num">
                                      <p:cBhvr>
                                        <p:cTn id="152" dur="1000" fill="hold"/>
                                        <p:tgtEl>
                                          <p:spTgt spid="6"/>
                                        </p:tgtEl>
                                        <p:attrNameLst>
                                          <p:attrName>ppt_x</p:attrName>
                                        </p:attrNameLst>
                                      </p:cBhvr>
                                      <p:tavLst>
                                        <p:tav tm="0">
                                          <p:val>
                                            <p:strVal val="#ppt_x"/>
                                          </p:val>
                                        </p:tav>
                                        <p:tav tm="100000">
                                          <p:val>
                                            <p:strVal val="#ppt_x"/>
                                          </p:val>
                                        </p:tav>
                                      </p:tavLst>
                                    </p:anim>
                                    <p:anim calcmode="lin" valueType="num">
                                      <p:cBhvr>
                                        <p:cTn id="15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57"/>
                                        </p:tgtEl>
                                        <p:attrNameLst>
                                          <p:attrName>style.visibility</p:attrName>
                                        </p:attrNameLst>
                                      </p:cBhvr>
                                      <p:to>
                                        <p:strVal val="visible"/>
                                      </p:to>
                                    </p:set>
                                    <p:animEffect transition="in" filter="fade">
                                      <p:cBhvr>
                                        <p:cTn id="158" dur="1000"/>
                                        <p:tgtEl>
                                          <p:spTgt spid="57"/>
                                        </p:tgtEl>
                                      </p:cBhvr>
                                    </p:animEffect>
                                    <p:anim calcmode="lin" valueType="num">
                                      <p:cBhvr>
                                        <p:cTn id="159" dur="1000" fill="hold"/>
                                        <p:tgtEl>
                                          <p:spTgt spid="57"/>
                                        </p:tgtEl>
                                        <p:attrNameLst>
                                          <p:attrName>ppt_x</p:attrName>
                                        </p:attrNameLst>
                                      </p:cBhvr>
                                      <p:tavLst>
                                        <p:tav tm="0">
                                          <p:val>
                                            <p:strVal val="#ppt_x"/>
                                          </p:val>
                                        </p:tav>
                                        <p:tav tm="100000">
                                          <p:val>
                                            <p:strVal val="#ppt_x"/>
                                          </p:val>
                                        </p:tav>
                                      </p:tavLst>
                                    </p:anim>
                                    <p:anim calcmode="lin" valueType="num">
                                      <p:cBhvr>
                                        <p:cTn id="16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grpId="0" nodeType="clickEffect">
                                  <p:stCondLst>
                                    <p:cond delay="0"/>
                                  </p:stCondLst>
                                  <p:childTnLst>
                                    <p:set>
                                      <p:cBhvr>
                                        <p:cTn id="164" dur="1" fill="hold">
                                          <p:stCondLst>
                                            <p:cond delay="0"/>
                                          </p:stCondLst>
                                        </p:cTn>
                                        <p:tgtEl>
                                          <p:spTgt spid="58"/>
                                        </p:tgtEl>
                                        <p:attrNameLst>
                                          <p:attrName>style.visibility</p:attrName>
                                        </p:attrNameLst>
                                      </p:cBhvr>
                                      <p:to>
                                        <p:strVal val="visible"/>
                                      </p:to>
                                    </p:set>
                                    <p:animEffect transition="in" filter="fade">
                                      <p:cBhvr>
                                        <p:cTn id="165" dur="1000"/>
                                        <p:tgtEl>
                                          <p:spTgt spid="58"/>
                                        </p:tgtEl>
                                      </p:cBhvr>
                                    </p:animEffect>
                                    <p:anim calcmode="lin" valueType="num">
                                      <p:cBhvr>
                                        <p:cTn id="166" dur="1000" fill="hold"/>
                                        <p:tgtEl>
                                          <p:spTgt spid="58"/>
                                        </p:tgtEl>
                                        <p:attrNameLst>
                                          <p:attrName>ppt_x</p:attrName>
                                        </p:attrNameLst>
                                      </p:cBhvr>
                                      <p:tavLst>
                                        <p:tav tm="0">
                                          <p:val>
                                            <p:strVal val="#ppt_x"/>
                                          </p:val>
                                        </p:tav>
                                        <p:tav tm="100000">
                                          <p:val>
                                            <p:strVal val="#ppt_x"/>
                                          </p:val>
                                        </p:tav>
                                      </p:tavLst>
                                    </p:anim>
                                    <p:anim calcmode="lin" valueType="num">
                                      <p:cBhvr>
                                        <p:cTn id="16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42" presetClass="entr" presetSubtype="0" fill="hold" grpId="0" nodeType="clickEffect">
                                  <p:stCondLst>
                                    <p:cond delay="0"/>
                                  </p:stCondLst>
                                  <p:childTnLst>
                                    <p:set>
                                      <p:cBhvr>
                                        <p:cTn id="171" dur="1" fill="hold">
                                          <p:stCondLst>
                                            <p:cond delay="0"/>
                                          </p:stCondLst>
                                        </p:cTn>
                                        <p:tgtEl>
                                          <p:spTgt spid="70"/>
                                        </p:tgtEl>
                                        <p:attrNameLst>
                                          <p:attrName>style.visibility</p:attrName>
                                        </p:attrNameLst>
                                      </p:cBhvr>
                                      <p:to>
                                        <p:strVal val="visible"/>
                                      </p:to>
                                    </p:set>
                                    <p:animEffect transition="in" filter="fade">
                                      <p:cBhvr>
                                        <p:cTn id="172" dur="1000"/>
                                        <p:tgtEl>
                                          <p:spTgt spid="70"/>
                                        </p:tgtEl>
                                      </p:cBhvr>
                                    </p:animEffect>
                                    <p:anim calcmode="lin" valueType="num">
                                      <p:cBhvr>
                                        <p:cTn id="173" dur="1000" fill="hold"/>
                                        <p:tgtEl>
                                          <p:spTgt spid="70"/>
                                        </p:tgtEl>
                                        <p:attrNameLst>
                                          <p:attrName>ppt_x</p:attrName>
                                        </p:attrNameLst>
                                      </p:cBhvr>
                                      <p:tavLst>
                                        <p:tav tm="0">
                                          <p:val>
                                            <p:strVal val="#ppt_x"/>
                                          </p:val>
                                        </p:tav>
                                        <p:tav tm="100000">
                                          <p:val>
                                            <p:strVal val="#ppt_x"/>
                                          </p:val>
                                        </p:tav>
                                      </p:tavLst>
                                    </p:anim>
                                    <p:anim calcmode="lin" valueType="num">
                                      <p:cBhvr>
                                        <p:cTn id="174"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grpId="0" nodeType="clickEffect">
                                  <p:stCondLst>
                                    <p:cond delay="0"/>
                                  </p:stCondLst>
                                  <p:childTnLst>
                                    <p:set>
                                      <p:cBhvr>
                                        <p:cTn id="178" dur="1" fill="hold">
                                          <p:stCondLst>
                                            <p:cond delay="0"/>
                                          </p:stCondLst>
                                        </p:cTn>
                                        <p:tgtEl>
                                          <p:spTgt spid="71"/>
                                        </p:tgtEl>
                                        <p:attrNameLst>
                                          <p:attrName>style.visibility</p:attrName>
                                        </p:attrNameLst>
                                      </p:cBhvr>
                                      <p:to>
                                        <p:strVal val="visible"/>
                                      </p:to>
                                    </p:set>
                                    <p:animEffect transition="in" filter="fade">
                                      <p:cBhvr>
                                        <p:cTn id="179" dur="1000"/>
                                        <p:tgtEl>
                                          <p:spTgt spid="71"/>
                                        </p:tgtEl>
                                      </p:cBhvr>
                                    </p:animEffect>
                                    <p:anim calcmode="lin" valueType="num">
                                      <p:cBhvr>
                                        <p:cTn id="180" dur="1000" fill="hold"/>
                                        <p:tgtEl>
                                          <p:spTgt spid="71"/>
                                        </p:tgtEl>
                                        <p:attrNameLst>
                                          <p:attrName>ppt_x</p:attrName>
                                        </p:attrNameLst>
                                      </p:cBhvr>
                                      <p:tavLst>
                                        <p:tav tm="0">
                                          <p:val>
                                            <p:strVal val="#ppt_x"/>
                                          </p:val>
                                        </p:tav>
                                        <p:tav tm="100000">
                                          <p:val>
                                            <p:strVal val="#ppt_x"/>
                                          </p:val>
                                        </p:tav>
                                      </p:tavLst>
                                    </p:anim>
                                    <p:anim calcmode="lin" valueType="num">
                                      <p:cBhvr>
                                        <p:cTn id="18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72"/>
                                        </p:tgtEl>
                                        <p:attrNameLst>
                                          <p:attrName>style.visibility</p:attrName>
                                        </p:attrNameLst>
                                      </p:cBhvr>
                                      <p:to>
                                        <p:strVal val="visible"/>
                                      </p:to>
                                    </p:set>
                                    <p:animEffect transition="in" filter="fade">
                                      <p:cBhvr>
                                        <p:cTn id="186" dur="1000"/>
                                        <p:tgtEl>
                                          <p:spTgt spid="72"/>
                                        </p:tgtEl>
                                      </p:cBhvr>
                                    </p:animEffect>
                                    <p:anim calcmode="lin" valueType="num">
                                      <p:cBhvr>
                                        <p:cTn id="187" dur="1000" fill="hold"/>
                                        <p:tgtEl>
                                          <p:spTgt spid="72"/>
                                        </p:tgtEl>
                                        <p:attrNameLst>
                                          <p:attrName>ppt_x</p:attrName>
                                        </p:attrNameLst>
                                      </p:cBhvr>
                                      <p:tavLst>
                                        <p:tav tm="0">
                                          <p:val>
                                            <p:strVal val="#ppt_x"/>
                                          </p:val>
                                        </p:tav>
                                        <p:tav tm="100000">
                                          <p:val>
                                            <p:strVal val="#ppt_x"/>
                                          </p:val>
                                        </p:tav>
                                      </p:tavLst>
                                    </p:anim>
                                    <p:anim calcmode="lin" valueType="num">
                                      <p:cBhvr>
                                        <p:cTn id="188"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42" presetClass="entr" presetSubtype="0" fill="hold" grpId="0" nodeType="clickEffect">
                                  <p:stCondLst>
                                    <p:cond delay="0"/>
                                  </p:stCondLst>
                                  <p:childTnLst>
                                    <p:set>
                                      <p:cBhvr>
                                        <p:cTn id="192" dur="1" fill="hold">
                                          <p:stCondLst>
                                            <p:cond delay="0"/>
                                          </p:stCondLst>
                                        </p:cTn>
                                        <p:tgtEl>
                                          <p:spTgt spid="73"/>
                                        </p:tgtEl>
                                        <p:attrNameLst>
                                          <p:attrName>style.visibility</p:attrName>
                                        </p:attrNameLst>
                                      </p:cBhvr>
                                      <p:to>
                                        <p:strVal val="visible"/>
                                      </p:to>
                                    </p:set>
                                    <p:animEffect transition="in" filter="fade">
                                      <p:cBhvr>
                                        <p:cTn id="193" dur="1000"/>
                                        <p:tgtEl>
                                          <p:spTgt spid="73"/>
                                        </p:tgtEl>
                                      </p:cBhvr>
                                    </p:animEffect>
                                    <p:anim calcmode="lin" valueType="num">
                                      <p:cBhvr>
                                        <p:cTn id="194" dur="1000" fill="hold"/>
                                        <p:tgtEl>
                                          <p:spTgt spid="73"/>
                                        </p:tgtEl>
                                        <p:attrNameLst>
                                          <p:attrName>ppt_x</p:attrName>
                                        </p:attrNameLst>
                                      </p:cBhvr>
                                      <p:tavLst>
                                        <p:tav tm="0">
                                          <p:val>
                                            <p:strVal val="#ppt_x"/>
                                          </p:val>
                                        </p:tav>
                                        <p:tav tm="100000">
                                          <p:val>
                                            <p:strVal val="#ppt_x"/>
                                          </p:val>
                                        </p:tav>
                                      </p:tavLst>
                                    </p:anim>
                                    <p:anim calcmode="lin" valueType="num">
                                      <p:cBhvr>
                                        <p:cTn id="19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2" presetClass="entr" presetSubtype="0" fill="hold" grpId="0" nodeType="clickEffect">
                                  <p:stCondLst>
                                    <p:cond delay="0"/>
                                  </p:stCondLst>
                                  <p:childTnLst>
                                    <p:set>
                                      <p:cBhvr>
                                        <p:cTn id="199" dur="1" fill="hold">
                                          <p:stCondLst>
                                            <p:cond delay="0"/>
                                          </p:stCondLst>
                                        </p:cTn>
                                        <p:tgtEl>
                                          <p:spTgt spid="74"/>
                                        </p:tgtEl>
                                        <p:attrNameLst>
                                          <p:attrName>style.visibility</p:attrName>
                                        </p:attrNameLst>
                                      </p:cBhvr>
                                      <p:to>
                                        <p:strVal val="visible"/>
                                      </p:to>
                                    </p:set>
                                    <p:animEffect transition="in" filter="fade">
                                      <p:cBhvr>
                                        <p:cTn id="200" dur="1000"/>
                                        <p:tgtEl>
                                          <p:spTgt spid="74"/>
                                        </p:tgtEl>
                                      </p:cBhvr>
                                    </p:animEffect>
                                    <p:anim calcmode="lin" valueType="num">
                                      <p:cBhvr>
                                        <p:cTn id="201" dur="1000" fill="hold"/>
                                        <p:tgtEl>
                                          <p:spTgt spid="74"/>
                                        </p:tgtEl>
                                        <p:attrNameLst>
                                          <p:attrName>ppt_x</p:attrName>
                                        </p:attrNameLst>
                                      </p:cBhvr>
                                      <p:tavLst>
                                        <p:tav tm="0">
                                          <p:val>
                                            <p:strVal val="#ppt_x"/>
                                          </p:val>
                                        </p:tav>
                                        <p:tav tm="100000">
                                          <p:val>
                                            <p:strVal val="#ppt_x"/>
                                          </p:val>
                                        </p:tav>
                                      </p:tavLst>
                                    </p:anim>
                                    <p:anim calcmode="lin" valueType="num">
                                      <p:cBhvr>
                                        <p:cTn id="202"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47" presetClass="entr" presetSubtype="0" fill="hold" grpId="0" nodeType="clickEffect">
                                  <p:stCondLst>
                                    <p:cond delay="0"/>
                                  </p:stCondLst>
                                  <p:childTnLst>
                                    <p:set>
                                      <p:cBhvr>
                                        <p:cTn id="206" dur="1" fill="hold">
                                          <p:stCondLst>
                                            <p:cond delay="0"/>
                                          </p:stCondLst>
                                        </p:cTn>
                                        <p:tgtEl>
                                          <p:spTgt spid="97"/>
                                        </p:tgtEl>
                                        <p:attrNameLst>
                                          <p:attrName>style.visibility</p:attrName>
                                        </p:attrNameLst>
                                      </p:cBhvr>
                                      <p:to>
                                        <p:strVal val="visible"/>
                                      </p:to>
                                    </p:set>
                                    <p:animEffect transition="in" filter="fade">
                                      <p:cBhvr>
                                        <p:cTn id="207" dur="500"/>
                                        <p:tgtEl>
                                          <p:spTgt spid="97"/>
                                        </p:tgtEl>
                                      </p:cBhvr>
                                    </p:animEffect>
                                    <p:anim calcmode="lin" valueType="num">
                                      <p:cBhvr>
                                        <p:cTn id="208" dur="500" fill="hold"/>
                                        <p:tgtEl>
                                          <p:spTgt spid="97"/>
                                        </p:tgtEl>
                                        <p:attrNameLst>
                                          <p:attrName>ppt_x</p:attrName>
                                        </p:attrNameLst>
                                      </p:cBhvr>
                                      <p:tavLst>
                                        <p:tav tm="0">
                                          <p:val>
                                            <p:strVal val="#ppt_x"/>
                                          </p:val>
                                        </p:tav>
                                        <p:tav tm="100000">
                                          <p:val>
                                            <p:strVal val="#ppt_x"/>
                                          </p:val>
                                        </p:tav>
                                      </p:tavLst>
                                    </p:anim>
                                    <p:anim calcmode="lin" valueType="num">
                                      <p:cBhvr>
                                        <p:cTn id="209" dur="5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1" presetClass="exit" presetSubtype="0" fill="hold" grpId="1" nodeType="clickEffect">
                                  <p:stCondLst>
                                    <p:cond delay="0"/>
                                  </p:stCondLst>
                                  <p:childTnLst>
                                    <p:set>
                                      <p:cBhvr>
                                        <p:cTn id="213" dur="1" fill="hold">
                                          <p:stCondLst>
                                            <p:cond delay="0"/>
                                          </p:stCondLst>
                                        </p:cTn>
                                        <p:tgtEl>
                                          <p:spTgt spid="97"/>
                                        </p:tgtEl>
                                        <p:attrNameLst>
                                          <p:attrName>style.visibility</p:attrName>
                                        </p:attrNameLst>
                                      </p:cBhvr>
                                      <p:to>
                                        <p:strVal val="hidden"/>
                                      </p:to>
                                    </p:set>
                                  </p:childTnLst>
                                </p:cTn>
                              </p:par>
                            </p:childTnLst>
                          </p:cTn>
                        </p:par>
                      </p:childTnLst>
                    </p:cTn>
                  </p:par>
                  <p:par>
                    <p:cTn id="214" fill="hold">
                      <p:stCondLst>
                        <p:cond delay="indefinite"/>
                      </p:stCondLst>
                      <p:childTnLst>
                        <p:par>
                          <p:cTn id="215" fill="hold">
                            <p:stCondLst>
                              <p:cond delay="0"/>
                            </p:stCondLst>
                            <p:childTnLst>
                              <p:par>
                                <p:cTn id="216" presetID="22" presetClass="entr" presetSubtype="1" fill="hold" nodeType="clickEffect">
                                  <p:stCondLst>
                                    <p:cond delay="0"/>
                                  </p:stCondLst>
                                  <p:childTnLst>
                                    <p:set>
                                      <p:cBhvr>
                                        <p:cTn id="217" dur="1" fill="hold">
                                          <p:stCondLst>
                                            <p:cond delay="0"/>
                                          </p:stCondLst>
                                        </p:cTn>
                                        <p:tgtEl>
                                          <p:spTgt spid="101"/>
                                        </p:tgtEl>
                                        <p:attrNameLst>
                                          <p:attrName>style.visibility</p:attrName>
                                        </p:attrNameLst>
                                      </p:cBhvr>
                                      <p:to>
                                        <p:strVal val="visible"/>
                                      </p:to>
                                    </p:set>
                                    <p:animEffect transition="in" filter="wipe(up)">
                                      <p:cBhvr>
                                        <p:cTn id="21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7" grpId="1" animBg="1"/>
      <p:bldP spid="46" grpId="0"/>
      <p:bldP spid="50" grpId="0"/>
      <p:bldP spid="51" grpId="0"/>
      <p:bldP spid="52" grpId="0"/>
      <p:bldP spid="53" grpId="0"/>
      <p:bldP spid="63" grpId="0"/>
      <p:bldP spid="22" grpId="0"/>
      <p:bldP spid="64" grpId="0"/>
      <p:bldP spid="65" grpId="0"/>
      <p:bldP spid="66" grpId="0"/>
      <p:bldP spid="84" grpId="0"/>
      <p:bldP spid="85" grpId="0"/>
      <p:bldP spid="86" grpId="0"/>
      <p:bldP spid="88" grpId="0"/>
      <p:bldP spid="92" grpId="0"/>
      <p:bldP spid="93" grpId="0"/>
      <p:bldP spid="94" grpId="0"/>
      <p:bldP spid="95" grpId="0"/>
      <p:bldP spid="96" grpId="0"/>
      <p:bldP spid="6" grpId="0" animBg="1"/>
      <p:bldP spid="57" grpId="0"/>
      <p:bldP spid="58" grpId="0" animBg="1"/>
      <p:bldP spid="70" grpId="0"/>
      <p:bldP spid="71" grpId="0" animBg="1"/>
      <p:bldP spid="72" grpId="0"/>
      <p:bldP spid="73" grpId="0" animBg="1"/>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16054067"/>
              </p:ext>
            </p:extLst>
          </p:nvPr>
        </p:nvGraphicFramePr>
        <p:xfrm>
          <a:off x="6854117" y="1712714"/>
          <a:ext cx="5139688" cy="3690836"/>
        </p:xfrm>
        <a:graphic>
          <a:graphicData uri="http://schemas.openxmlformats.org/drawingml/2006/table">
            <a:tbl>
              <a:tblPr firstRow="1" bandRow="1">
                <a:tableStyleId>{5940675A-B579-460E-94D1-54222C63F5DA}</a:tableStyleId>
              </a:tblPr>
              <a:tblGrid>
                <a:gridCol w="1704706">
                  <a:extLst>
                    <a:ext uri="{9D8B030D-6E8A-4147-A177-3AD203B41FA5}">
                      <a16:colId xmlns:a16="http://schemas.microsoft.com/office/drawing/2014/main" val="20000"/>
                    </a:ext>
                  </a:extLst>
                </a:gridCol>
                <a:gridCol w="865138">
                  <a:extLst>
                    <a:ext uri="{9D8B030D-6E8A-4147-A177-3AD203B41FA5}">
                      <a16:colId xmlns:a16="http://schemas.microsoft.com/office/drawing/2014/main" val="20001"/>
                    </a:ext>
                  </a:extLst>
                </a:gridCol>
                <a:gridCol w="1703988">
                  <a:extLst>
                    <a:ext uri="{9D8B030D-6E8A-4147-A177-3AD203B41FA5}">
                      <a16:colId xmlns:a16="http://schemas.microsoft.com/office/drawing/2014/main" val="20002"/>
                    </a:ext>
                  </a:extLst>
                </a:gridCol>
                <a:gridCol w="865856">
                  <a:extLst>
                    <a:ext uri="{9D8B030D-6E8A-4147-A177-3AD203B41FA5}">
                      <a16:colId xmlns:a16="http://schemas.microsoft.com/office/drawing/2014/main" val="20003"/>
                    </a:ext>
                  </a:extLst>
                </a:gridCol>
              </a:tblGrid>
              <a:tr h="708158">
                <a:tc>
                  <a:txBody>
                    <a:bodyPr/>
                    <a:lstStyle/>
                    <a:p>
                      <a:pPr algn="ctr"/>
                      <a:r>
                        <a:rPr lang="ar-BH" sz="2800" b="1" dirty="0"/>
                        <a:t>( س</a:t>
                      </a:r>
                      <a:r>
                        <a:rPr lang="ar-BH" sz="2800" b="1" baseline="0" dirty="0"/>
                        <a:t> ، ص )</a:t>
                      </a:r>
                      <a:endParaRPr lang="en-GB" sz="2800" b="1" dirty="0"/>
                    </a:p>
                  </a:txBody>
                  <a:tcPr/>
                </a:tc>
                <a:tc>
                  <a:txBody>
                    <a:bodyPr/>
                    <a:lstStyle/>
                    <a:p>
                      <a:pPr algn="ctr"/>
                      <a:r>
                        <a:rPr lang="ar-BH" sz="2800" b="1" dirty="0"/>
                        <a:t>ص</a:t>
                      </a:r>
                      <a:endParaRPr lang="en-GB" sz="2800" b="1" dirty="0"/>
                    </a:p>
                  </a:txBody>
                  <a:tcPr/>
                </a:tc>
                <a:tc>
                  <a:txBody>
                    <a:bodyPr/>
                    <a:lstStyle/>
                    <a:p>
                      <a:pPr algn="ctr"/>
                      <a:r>
                        <a:rPr lang="ar-BH" sz="2800" b="1" dirty="0"/>
                        <a:t>2 س + 1</a:t>
                      </a:r>
                      <a:r>
                        <a:rPr lang="ar-BH" sz="2800" b="1" baseline="0" dirty="0"/>
                        <a:t> </a:t>
                      </a:r>
                      <a:endParaRPr lang="en-GB" sz="2800" b="1" dirty="0"/>
                    </a:p>
                  </a:txBody>
                  <a:tcPr/>
                </a:tc>
                <a:tc>
                  <a:txBody>
                    <a:bodyPr/>
                    <a:lstStyle/>
                    <a:p>
                      <a:pPr algn="ctr"/>
                      <a:r>
                        <a:rPr lang="ar-BH" sz="2800" b="1" dirty="0"/>
                        <a:t>س</a:t>
                      </a:r>
                      <a:endParaRPr lang="en-GB" sz="2800" b="1" dirty="0"/>
                    </a:p>
                  </a:txBody>
                  <a:tcPr/>
                </a:tc>
                <a:extLst>
                  <a:ext uri="{0D108BD9-81ED-4DB2-BD59-A6C34878D82A}">
                    <a16:rowId xmlns:a16="http://schemas.microsoft.com/office/drawing/2014/main" val="10000"/>
                  </a:ext>
                </a:extLst>
              </a:tr>
              <a:tr h="708158">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85820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2"/>
                  </a:ext>
                </a:extLst>
              </a:tr>
              <a:tr h="708158">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70815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
        <p:nvSpPr>
          <p:cNvPr id="97" name="Rectangle 96">
            <a:extLst>
              <a:ext uri="{FF2B5EF4-FFF2-40B4-BE49-F238E27FC236}">
                <a16:creationId xmlns:a16="http://schemas.microsoft.com/office/drawing/2014/main" id="{4E2B22B7-EDD4-4E77-90F4-1F33A0C757BA}"/>
              </a:ext>
            </a:extLst>
          </p:cNvPr>
          <p:cNvSpPr/>
          <p:nvPr/>
        </p:nvSpPr>
        <p:spPr>
          <a:xfrm>
            <a:off x="4722267" y="1508836"/>
            <a:ext cx="1875466" cy="4708981"/>
          </a:xfrm>
          <a:prstGeom prst="rect">
            <a:avLst/>
          </a:prstGeom>
          <a:solidFill>
            <a:srgbClr val="FFFF00"/>
          </a:solidFill>
          <a:ln>
            <a:noFill/>
          </a:ln>
        </p:spPr>
        <p:txBody>
          <a:bodyPr wrap="square">
            <a:spAutoFit/>
          </a:bodyPr>
          <a:lstStyle/>
          <a:p>
            <a:pPr algn="r" rtl="1"/>
            <a:r>
              <a:rPr lang="ar-BH" sz="2500" dirty="0">
                <a:latin typeface="Sakkal Majalla" panose="02000000000000000000" pitchFamily="2" charset="-78"/>
                <a:cs typeface="Sakkal Majalla" panose="02000000000000000000" pitchFamily="2" charset="-78"/>
              </a:rPr>
              <a:t>تعد كل من الأزواج المرتبة الممثلة بيانيًا حلولًا للمعادلة.  لاحظ أنها تقع على استقامة واحدة، لذا جميع النقاط الواقعة على الخط المستقيم المار بهذه النقاط تمثل أيضًا حلولًا للمعادلة. تُسمى هذه المعادلة بـــ </a:t>
            </a:r>
            <a:r>
              <a:rPr lang="ar-BH" sz="2500" dirty="0">
                <a:solidFill>
                  <a:srgbClr val="FF0000"/>
                </a:solidFill>
                <a:latin typeface="Sakkal Majalla" panose="02000000000000000000" pitchFamily="2" charset="-78"/>
                <a:cs typeface="Sakkal Majalla" panose="02000000000000000000" pitchFamily="2" charset="-78"/>
              </a:rPr>
              <a:t>معادلة خطية</a:t>
            </a:r>
            <a:endParaRPr lang="ar-BH" sz="2500" b="1" dirty="0">
              <a:solidFill>
                <a:srgbClr val="FF0000"/>
              </a:solidFill>
              <a:latin typeface="Sakkal Majalla" panose="02000000000000000000" pitchFamily="2" charset="-78"/>
              <a:cs typeface="Sakkal Majalla" panose="02000000000000000000" pitchFamily="2" charset="-78"/>
            </a:endParaRPr>
          </a:p>
        </p:txBody>
      </p:sp>
      <p:sp>
        <p:nvSpPr>
          <p:cNvPr id="16" name="Text Box 87">
            <a:extLst>
              <a:ext uri="{FF2B5EF4-FFF2-40B4-BE49-F238E27FC236}">
                <a16:creationId xmlns:a16="http://schemas.microsoft.com/office/drawing/2014/main" id="{6543EC0C-BC58-4F0E-B548-065078DFC4D8}"/>
              </a:ext>
            </a:extLst>
          </p:cNvPr>
          <p:cNvSpPr txBox="1">
            <a:spLocks noChangeArrowheads="1"/>
          </p:cNvSpPr>
          <p:nvPr/>
        </p:nvSpPr>
        <p:spPr bwMode="auto">
          <a:xfrm>
            <a:off x="-71631" y="141821"/>
            <a:ext cx="9701639" cy="707886"/>
          </a:xfrm>
          <a:prstGeom prst="rect">
            <a:avLst/>
          </a:prstGeom>
        </p:spPr>
        <p:txBody>
          <a:bodyPr wrap="square">
            <a:spAutoFit/>
          </a:bodyPr>
          <a:lstStyle>
            <a:defPPr>
              <a:defRPr lang="en-US"/>
            </a:defPPr>
            <a:lvl1pPr algn="r" rtl="1">
              <a:defRPr sz="3200">
                <a:latin typeface="Sakkal Majalla" panose="02000000000000000000" pitchFamily="2" charset="-78"/>
                <a:cs typeface="Sakkal Majalla" panose="02000000000000000000" pitchFamily="2" charset="-78"/>
              </a:defRPr>
            </a:lvl1pPr>
          </a:lstStyle>
          <a:p>
            <a:r>
              <a:rPr lang="ar-BH" sz="4000" b="1" dirty="0"/>
              <a:t>مثل بيانياً    ص = 2 س + 1  </a:t>
            </a:r>
            <a:endParaRPr lang="ar-SA" altLang="en-US" sz="4000" b="1" dirty="0"/>
          </a:p>
        </p:txBody>
      </p:sp>
      <p:sp>
        <p:nvSpPr>
          <p:cNvPr id="46" name="Rectangle 45">
            <a:extLst>
              <a:ext uri="{FF2B5EF4-FFF2-40B4-BE49-F238E27FC236}">
                <a16:creationId xmlns:a16="http://schemas.microsoft.com/office/drawing/2014/main" id="{E1C33062-2522-4E8C-9DD5-86EF390D5B79}"/>
              </a:ext>
            </a:extLst>
          </p:cNvPr>
          <p:cNvSpPr/>
          <p:nvPr/>
        </p:nvSpPr>
        <p:spPr>
          <a:xfrm>
            <a:off x="6303979" y="1009482"/>
            <a:ext cx="5599944" cy="584775"/>
          </a:xfrm>
          <a:prstGeom prst="rect">
            <a:avLst/>
          </a:prstGeom>
          <a:ln>
            <a:noFill/>
          </a:ln>
        </p:spPr>
        <p:txBody>
          <a:bodyPr wrap="square">
            <a:spAutoFit/>
          </a:bodyPr>
          <a:lstStyle/>
          <a:p>
            <a:pPr marL="0" lvl="4" algn="r" rtl="1"/>
            <a:r>
              <a:rPr lang="ar-BH" sz="3200" b="1" dirty="0">
                <a:solidFill>
                  <a:srgbClr val="066FB3"/>
                </a:solidFill>
                <a:latin typeface="Sakkal Majalla" panose="02000000000000000000" pitchFamily="2" charset="-78"/>
                <a:cs typeface="Sakkal Majalla" panose="02000000000000000000" pitchFamily="2" charset="-78"/>
              </a:rPr>
              <a:t>أختر أربع قيم للمدخلات  س ولتكن: </a:t>
            </a:r>
            <a:endParaRPr lang="en-US" sz="3200" b="1" dirty="0">
              <a:solidFill>
                <a:srgbClr val="066FB3"/>
              </a:solidFill>
              <a:latin typeface="Sakkal Majalla" panose="02000000000000000000" pitchFamily="2" charset="-78"/>
              <a:cs typeface="Sakkal Majalla" panose="02000000000000000000" pitchFamily="2" charset="-78"/>
            </a:endParaRPr>
          </a:p>
        </p:txBody>
      </p:sp>
      <p:sp>
        <p:nvSpPr>
          <p:cNvPr id="50" name="TextBox 49"/>
          <p:cNvSpPr txBox="1"/>
          <p:nvPr/>
        </p:nvSpPr>
        <p:spPr>
          <a:xfrm>
            <a:off x="11330649" y="2518573"/>
            <a:ext cx="1163093" cy="523220"/>
          </a:xfrm>
          <a:prstGeom prst="rect">
            <a:avLst/>
          </a:prstGeom>
          <a:noFill/>
        </p:spPr>
        <p:txBody>
          <a:bodyPr wrap="square" rtlCol="0">
            <a:spAutoFit/>
          </a:bodyPr>
          <a:lstStyle/>
          <a:p>
            <a:r>
              <a:rPr lang="ar-BH" sz="2800" b="1" dirty="0">
                <a:solidFill>
                  <a:srgbClr val="FF0000"/>
                </a:solidFill>
              </a:rPr>
              <a:t>2</a:t>
            </a:r>
            <a:endParaRPr lang="en-GB" sz="2800" b="1" dirty="0">
              <a:solidFill>
                <a:srgbClr val="FF0000"/>
              </a:solidFill>
            </a:endParaRPr>
          </a:p>
        </p:txBody>
      </p:sp>
      <p:sp>
        <p:nvSpPr>
          <p:cNvPr id="51" name="TextBox 50"/>
          <p:cNvSpPr txBox="1"/>
          <p:nvPr/>
        </p:nvSpPr>
        <p:spPr>
          <a:xfrm>
            <a:off x="11344677" y="3273806"/>
            <a:ext cx="709277" cy="523220"/>
          </a:xfrm>
          <a:prstGeom prst="rect">
            <a:avLst/>
          </a:prstGeom>
          <a:noFill/>
        </p:spPr>
        <p:txBody>
          <a:bodyPr wrap="square" rtlCol="0">
            <a:spAutoFit/>
          </a:bodyPr>
          <a:lstStyle/>
          <a:p>
            <a:r>
              <a:rPr lang="ar-BH" sz="2800" b="1" dirty="0">
                <a:solidFill>
                  <a:srgbClr val="FF0000"/>
                </a:solidFill>
              </a:rPr>
              <a:t>1</a:t>
            </a:r>
            <a:endParaRPr lang="en-GB" sz="2800" b="1" dirty="0">
              <a:solidFill>
                <a:srgbClr val="FF0000"/>
              </a:solidFill>
            </a:endParaRPr>
          </a:p>
        </p:txBody>
      </p:sp>
      <p:sp>
        <p:nvSpPr>
          <p:cNvPr id="52" name="TextBox 51"/>
          <p:cNvSpPr txBox="1"/>
          <p:nvPr/>
        </p:nvSpPr>
        <p:spPr>
          <a:xfrm>
            <a:off x="11331218" y="4063202"/>
            <a:ext cx="884228" cy="523220"/>
          </a:xfrm>
          <a:prstGeom prst="rect">
            <a:avLst/>
          </a:prstGeom>
          <a:noFill/>
        </p:spPr>
        <p:txBody>
          <a:bodyPr wrap="square" rtlCol="0">
            <a:spAutoFit/>
          </a:bodyPr>
          <a:lstStyle/>
          <a:p>
            <a:r>
              <a:rPr lang="ar-BH" sz="2800" b="1" dirty="0">
                <a:solidFill>
                  <a:srgbClr val="FF0000"/>
                </a:solidFill>
              </a:rPr>
              <a:t>0</a:t>
            </a:r>
            <a:endParaRPr lang="en-GB" sz="2800" b="1" dirty="0">
              <a:solidFill>
                <a:srgbClr val="FF0000"/>
              </a:solidFill>
            </a:endParaRPr>
          </a:p>
        </p:txBody>
      </p:sp>
      <p:sp>
        <p:nvSpPr>
          <p:cNvPr id="53" name="TextBox 52"/>
          <p:cNvSpPr txBox="1"/>
          <p:nvPr/>
        </p:nvSpPr>
        <p:spPr>
          <a:xfrm>
            <a:off x="9712039" y="2408674"/>
            <a:ext cx="1516189" cy="461665"/>
          </a:xfrm>
          <a:prstGeom prst="rect">
            <a:avLst/>
          </a:prstGeom>
          <a:noFill/>
        </p:spPr>
        <p:txBody>
          <a:bodyPr wrap="square" rtlCol="0">
            <a:spAutoFit/>
          </a:bodyPr>
          <a:lstStyle/>
          <a:p>
            <a:r>
              <a:rPr lang="ar-BH" sz="2400" b="1" dirty="0">
                <a:solidFill>
                  <a:srgbClr val="002060"/>
                </a:solidFill>
              </a:rPr>
              <a:t>2</a:t>
            </a:r>
            <a:r>
              <a:rPr lang="ar-BH" sz="2400" b="1" dirty="0">
                <a:solidFill>
                  <a:srgbClr val="FF0000"/>
                </a:solidFill>
              </a:rPr>
              <a:t>( 2)</a:t>
            </a:r>
            <a:r>
              <a:rPr lang="ar-BH" sz="2400" b="1" dirty="0">
                <a:solidFill>
                  <a:srgbClr val="002060"/>
                </a:solidFill>
              </a:rPr>
              <a:t> + 1</a:t>
            </a:r>
            <a:endParaRPr lang="en-GB" sz="2400" b="1" dirty="0">
              <a:solidFill>
                <a:srgbClr val="002060"/>
              </a:solidFill>
            </a:endParaRPr>
          </a:p>
        </p:txBody>
      </p:sp>
      <p:sp>
        <p:nvSpPr>
          <p:cNvPr id="63" name="Rectangle 62">
            <a:extLst>
              <a:ext uri="{FF2B5EF4-FFF2-40B4-BE49-F238E27FC236}">
                <a16:creationId xmlns:a16="http://schemas.microsoft.com/office/drawing/2014/main" id="{E1C33062-2522-4E8C-9DD5-86EF390D5B79}"/>
              </a:ext>
            </a:extLst>
          </p:cNvPr>
          <p:cNvSpPr/>
          <p:nvPr/>
        </p:nvSpPr>
        <p:spPr>
          <a:xfrm>
            <a:off x="6796907" y="5434111"/>
            <a:ext cx="5139688" cy="1077218"/>
          </a:xfrm>
          <a:prstGeom prst="rect">
            <a:avLst/>
          </a:prstGeom>
          <a:ln>
            <a:noFill/>
          </a:ln>
        </p:spPr>
        <p:txBody>
          <a:bodyPr wrap="square">
            <a:spAutoFit/>
          </a:bodyPr>
          <a:lstStyle/>
          <a:p>
            <a:pPr marL="0" lvl="4" algn="r" rtl="1"/>
            <a:r>
              <a:rPr lang="ar-BH" sz="3200" b="1" dirty="0">
                <a:solidFill>
                  <a:srgbClr val="066FB3"/>
                </a:solidFill>
                <a:latin typeface="Sakkal Majalla" panose="02000000000000000000" pitchFamily="2" charset="-78"/>
                <a:cs typeface="Sakkal Majalla" panose="02000000000000000000" pitchFamily="2" charset="-78"/>
              </a:rPr>
              <a:t>نعوض عن قيمة س في الدالة لإيجاد قيمة المخرجات (ص )</a:t>
            </a:r>
            <a:endParaRPr lang="en-US" sz="3200" b="1" dirty="0">
              <a:solidFill>
                <a:srgbClr val="066FB3"/>
              </a:solidFill>
              <a:latin typeface="Sakkal Majalla" panose="02000000000000000000" pitchFamily="2" charset="-78"/>
              <a:cs typeface="Sakkal Majalla" panose="02000000000000000000" pitchFamily="2" charset="-78"/>
            </a:endParaRPr>
          </a:p>
        </p:txBody>
      </p:sp>
      <p:sp>
        <p:nvSpPr>
          <p:cNvPr id="22" name="Rectangle 21"/>
          <p:cNvSpPr/>
          <p:nvPr/>
        </p:nvSpPr>
        <p:spPr>
          <a:xfrm>
            <a:off x="7001998" y="2450493"/>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2</a:t>
            </a:r>
            <a:r>
              <a:rPr lang="ar-BH" sz="3200" b="1" dirty="0">
                <a:solidFill>
                  <a:srgbClr val="C00000"/>
                </a:solidFill>
                <a:latin typeface="Sakkal Majalla" panose="02000000000000000000" pitchFamily="2" charset="-78"/>
                <a:cs typeface="Sakkal Majalla" panose="02000000000000000000" pitchFamily="2" charset="-78"/>
              </a:rPr>
              <a:t> ، </a:t>
            </a:r>
            <a:r>
              <a:rPr lang="ar-BH" sz="3200" b="1" dirty="0">
                <a:solidFill>
                  <a:srgbClr val="002060"/>
                </a:solidFill>
                <a:latin typeface="Sakkal Majalla" panose="02000000000000000000" pitchFamily="2" charset="-78"/>
                <a:cs typeface="Sakkal Majalla" panose="02000000000000000000" pitchFamily="2" charset="-78"/>
              </a:rPr>
              <a:t>5</a:t>
            </a:r>
            <a:r>
              <a:rPr lang="ar-BH" sz="3200" b="1" dirty="0">
                <a:solidFill>
                  <a:srgbClr val="C00000"/>
                </a:solidFill>
                <a:latin typeface="Sakkal Majalla" panose="02000000000000000000" pitchFamily="2" charset="-78"/>
                <a:cs typeface="Sakkal Majalla" panose="02000000000000000000" pitchFamily="2" charset="-78"/>
              </a:rPr>
              <a:t> ) </a:t>
            </a:r>
            <a:endParaRPr lang="en-GB" sz="3200" dirty="0"/>
          </a:p>
        </p:txBody>
      </p:sp>
      <p:sp>
        <p:nvSpPr>
          <p:cNvPr id="64" name="Rectangle 63"/>
          <p:cNvSpPr/>
          <p:nvPr/>
        </p:nvSpPr>
        <p:spPr>
          <a:xfrm>
            <a:off x="7044036" y="3240930"/>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1</a:t>
            </a:r>
            <a:r>
              <a:rPr lang="ar-BH" sz="3200" b="1" dirty="0">
                <a:solidFill>
                  <a:srgbClr val="C00000"/>
                </a:solidFill>
                <a:latin typeface="Sakkal Majalla" panose="02000000000000000000" pitchFamily="2" charset="-78"/>
                <a:cs typeface="Sakkal Majalla" panose="02000000000000000000" pitchFamily="2" charset="-78"/>
              </a:rPr>
              <a:t> ، </a:t>
            </a:r>
            <a:r>
              <a:rPr lang="ar-BH" sz="3200" b="1" dirty="0">
                <a:solidFill>
                  <a:srgbClr val="002060"/>
                </a:solidFill>
                <a:latin typeface="Sakkal Majalla" panose="02000000000000000000" pitchFamily="2" charset="-78"/>
                <a:cs typeface="Sakkal Majalla" panose="02000000000000000000" pitchFamily="2" charset="-78"/>
              </a:rPr>
              <a:t>3</a:t>
            </a:r>
            <a:r>
              <a:rPr lang="ar-BH" sz="3200" b="1" dirty="0">
                <a:solidFill>
                  <a:srgbClr val="C00000"/>
                </a:solidFill>
                <a:latin typeface="Sakkal Majalla" panose="02000000000000000000" pitchFamily="2" charset="-78"/>
                <a:cs typeface="Sakkal Majalla" panose="02000000000000000000" pitchFamily="2" charset="-78"/>
              </a:rPr>
              <a:t> ) </a:t>
            </a:r>
            <a:endParaRPr lang="en-GB" sz="3200" dirty="0"/>
          </a:p>
        </p:txBody>
      </p:sp>
      <p:sp>
        <p:nvSpPr>
          <p:cNvPr id="65" name="Rectangle 64"/>
          <p:cNvSpPr/>
          <p:nvPr/>
        </p:nvSpPr>
        <p:spPr>
          <a:xfrm>
            <a:off x="6963298" y="4044715"/>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a:t>
            </a:r>
            <a:r>
              <a:rPr lang="ar-BH" sz="3200" b="1" dirty="0">
                <a:solidFill>
                  <a:srgbClr val="FF0000"/>
                </a:solidFill>
                <a:latin typeface="Sakkal Majalla" panose="02000000000000000000" pitchFamily="2" charset="-78"/>
                <a:cs typeface="Sakkal Majalla" panose="02000000000000000000" pitchFamily="2" charset="-78"/>
              </a:rPr>
              <a:t>0</a:t>
            </a:r>
            <a:r>
              <a:rPr lang="ar-BH" sz="3200" b="1" dirty="0">
                <a:solidFill>
                  <a:srgbClr val="C00000"/>
                </a:solidFill>
                <a:latin typeface="Sakkal Majalla" panose="02000000000000000000" pitchFamily="2" charset="-78"/>
                <a:cs typeface="Sakkal Majalla" panose="02000000000000000000" pitchFamily="2" charset="-78"/>
              </a:rPr>
              <a:t> ، </a:t>
            </a:r>
            <a:r>
              <a:rPr lang="ar-BH" sz="3200" b="1" dirty="0">
                <a:solidFill>
                  <a:srgbClr val="002060"/>
                </a:solidFill>
                <a:latin typeface="Sakkal Majalla" panose="02000000000000000000" pitchFamily="2" charset="-78"/>
                <a:cs typeface="Sakkal Majalla" panose="02000000000000000000" pitchFamily="2" charset="-78"/>
              </a:rPr>
              <a:t>1 </a:t>
            </a:r>
            <a:r>
              <a:rPr lang="ar-BH" sz="3200" b="1" dirty="0">
                <a:solidFill>
                  <a:srgbClr val="C00000"/>
                </a:solidFill>
                <a:latin typeface="Sakkal Majalla" panose="02000000000000000000" pitchFamily="2" charset="-78"/>
                <a:cs typeface="Sakkal Majalla" panose="02000000000000000000" pitchFamily="2" charset="-78"/>
              </a:rPr>
              <a:t>) </a:t>
            </a:r>
            <a:endParaRPr lang="en-GB" sz="3200" dirty="0"/>
          </a:p>
        </p:txBody>
      </p:sp>
      <p:sp>
        <p:nvSpPr>
          <p:cNvPr id="66" name="Rectangle 65"/>
          <p:cNvSpPr/>
          <p:nvPr/>
        </p:nvSpPr>
        <p:spPr>
          <a:xfrm>
            <a:off x="6930331" y="4771788"/>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-1</a:t>
            </a:r>
            <a:r>
              <a:rPr lang="ar-BH" sz="3200" b="1" dirty="0">
                <a:solidFill>
                  <a:srgbClr val="C00000"/>
                </a:solidFill>
                <a:latin typeface="Sakkal Majalla" panose="02000000000000000000" pitchFamily="2" charset="-78"/>
                <a:cs typeface="Sakkal Majalla" panose="02000000000000000000" pitchFamily="2" charset="-78"/>
              </a:rPr>
              <a:t> ، </a:t>
            </a:r>
            <a:r>
              <a:rPr lang="ar-BH" sz="3200" b="1" dirty="0">
                <a:solidFill>
                  <a:srgbClr val="002060"/>
                </a:solidFill>
                <a:latin typeface="Sakkal Majalla" panose="02000000000000000000" pitchFamily="2" charset="-78"/>
                <a:cs typeface="Sakkal Majalla" panose="02000000000000000000" pitchFamily="2" charset="-78"/>
              </a:rPr>
              <a:t>-1</a:t>
            </a:r>
            <a:r>
              <a:rPr lang="ar-BH" sz="3200" b="1" dirty="0">
                <a:solidFill>
                  <a:srgbClr val="C00000"/>
                </a:solidFill>
                <a:latin typeface="Sakkal Majalla" panose="02000000000000000000" pitchFamily="2" charset="-78"/>
                <a:cs typeface="Sakkal Majalla" panose="02000000000000000000" pitchFamily="2" charset="-78"/>
              </a:rPr>
              <a:t> ) </a:t>
            </a:r>
            <a:endParaRPr lang="en-GB" sz="3200" dirty="0"/>
          </a:p>
        </p:txBody>
      </p:sp>
      <p:sp>
        <p:nvSpPr>
          <p:cNvPr id="84" name="TextBox 83"/>
          <p:cNvSpPr txBox="1"/>
          <p:nvPr/>
        </p:nvSpPr>
        <p:spPr>
          <a:xfrm>
            <a:off x="9571710" y="4678841"/>
            <a:ext cx="1516189" cy="461665"/>
          </a:xfrm>
          <a:prstGeom prst="rect">
            <a:avLst/>
          </a:prstGeom>
          <a:noFill/>
        </p:spPr>
        <p:txBody>
          <a:bodyPr wrap="square" rtlCol="0">
            <a:spAutoFit/>
          </a:bodyPr>
          <a:lstStyle/>
          <a:p>
            <a:r>
              <a:rPr lang="ar-BH" sz="2400" b="1" dirty="0">
                <a:solidFill>
                  <a:srgbClr val="002060"/>
                </a:solidFill>
              </a:rPr>
              <a:t>2</a:t>
            </a:r>
            <a:r>
              <a:rPr lang="ar-BH" sz="2400" b="1" dirty="0">
                <a:solidFill>
                  <a:srgbClr val="FF0000"/>
                </a:solidFill>
              </a:rPr>
              <a:t>( -1)</a:t>
            </a:r>
            <a:r>
              <a:rPr lang="ar-BH" sz="2400" b="1" dirty="0">
                <a:solidFill>
                  <a:srgbClr val="002060"/>
                </a:solidFill>
              </a:rPr>
              <a:t> + 1</a:t>
            </a:r>
            <a:endParaRPr lang="en-GB" sz="2400" b="1" dirty="0">
              <a:solidFill>
                <a:srgbClr val="002060"/>
              </a:solidFill>
            </a:endParaRPr>
          </a:p>
        </p:txBody>
      </p:sp>
      <p:sp>
        <p:nvSpPr>
          <p:cNvPr id="85" name="TextBox 84"/>
          <p:cNvSpPr txBox="1"/>
          <p:nvPr/>
        </p:nvSpPr>
        <p:spPr>
          <a:xfrm>
            <a:off x="9716548" y="3178332"/>
            <a:ext cx="1516189" cy="461665"/>
          </a:xfrm>
          <a:prstGeom prst="rect">
            <a:avLst/>
          </a:prstGeom>
          <a:noFill/>
        </p:spPr>
        <p:txBody>
          <a:bodyPr wrap="square" rtlCol="0">
            <a:spAutoFit/>
          </a:bodyPr>
          <a:lstStyle/>
          <a:p>
            <a:r>
              <a:rPr lang="ar-BH" sz="2400" b="1" dirty="0">
                <a:solidFill>
                  <a:srgbClr val="002060"/>
                </a:solidFill>
              </a:rPr>
              <a:t>2</a:t>
            </a:r>
            <a:r>
              <a:rPr lang="ar-BH" sz="2400" b="1" dirty="0">
                <a:solidFill>
                  <a:srgbClr val="FF0000"/>
                </a:solidFill>
              </a:rPr>
              <a:t>( 1)</a:t>
            </a:r>
            <a:r>
              <a:rPr lang="ar-BH" sz="2400" b="1" dirty="0">
                <a:solidFill>
                  <a:srgbClr val="002060"/>
                </a:solidFill>
              </a:rPr>
              <a:t> + 1</a:t>
            </a:r>
            <a:endParaRPr lang="en-GB" sz="2400" b="1" dirty="0">
              <a:solidFill>
                <a:srgbClr val="002060"/>
              </a:solidFill>
            </a:endParaRPr>
          </a:p>
        </p:txBody>
      </p:sp>
      <p:sp>
        <p:nvSpPr>
          <p:cNvPr id="86" name="TextBox 85"/>
          <p:cNvSpPr txBox="1"/>
          <p:nvPr/>
        </p:nvSpPr>
        <p:spPr>
          <a:xfrm>
            <a:off x="9655040" y="3997011"/>
            <a:ext cx="1516189" cy="461665"/>
          </a:xfrm>
          <a:prstGeom prst="rect">
            <a:avLst/>
          </a:prstGeom>
          <a:noFill/>
        </p:spPr>
        <p:txBody>
          <a:bodyPr wrap="square" rtlCol="0">
            <a:spAutoFit/>
          </a:bodyPr>
          <a:lstStyle/>
          <a:p>
            <a:r>
              <a:rPr lang="ar-BH" sz="2400" b="1" dirty="0">
                <a:solidFill>
                  <a:srgbClr val="002060"/>
                </a:solidFill>
              </a:rPr>
              <a:t>2</a:t>
            </a:r>
            <a:r>
              <a:rPr lang="ar-BH" sz="2400" b="1" dirty="0">
                <a:solidFill>
                  <a:srgbClr val="FF0000"/>
                </a:solidFill>
              </a:rPr>
              <a:t>( 0)</a:t>
            </a:r>
            <a:r>
              <a:rPr lang="ar-BH" sz="2400" b="1" dirty="0">
                <a:solidFill>
                  <a:srgbClr val="002060"/>
                </a:solidFill>
              </a:rPr>
              <a:t> + 1</a:t>
            </a:r>
            <a:endParaRPr lang="en-GB" sz="2400" b="1" dirty="0">
              <a:solidFill>
                <a:srgbClr val="002060"/>
              </a:solidFill>
            </a:endParaRPr>
          </a:p>
        </p:txBody>
      </p:sp>
      <p:sp>
        <p:nvSpPr>
          <p:cNvPr id="87" name="TextBox 86"/>
          <p:cNvSpPr txBox="1"/>
          <p:nvPr/>
        </p:nvSpPr>
        <p:spPr>
          <a:xfrm>
            <a:off x="9852294" y="2756165"/>
            <a:ext cx="1516189" cy="461665"/>
          </a:xfrm>
          <a:prstGeom prst="rect">
            <a:avLst/>
          </a:prstGeom>
          <a:noFill/>
        </p:spPr>
        <p:txBody>
          <a:bodyPr wrap="square" rtlCol="0">
            <a:spAutoFit/>
          </a:bodyPr>
          <a:lstStyle/>
          <a:p>
            <a:r>
              <a:rPr lang="ar-BH" sz="2400" b="1" dirty="0">
                <a:solidFill>
                  <a:srgbClr val="FF0000"/>
                </a:solidFill>
              </a:rPr>
              <a:t> 4  </a:t>
            </a:r>
            <a:r>
              <a:rPr lang="ar-BH" sz="2400" b="1" dirty="0">
                <a:solidFill>
                  <a:srgbClr val="002060"/>
                </a:solidFill>
              </a:rPr>
              <a:t>+ 1</a:t>
            </a:r>
            <a:endParaRPr lang="en-GB" sz="2400" b="1" dirty="0">
              <a:solidFill>
                <a:srgbClr val="002060"/>
              </a:solidFill>
            </a:endParaRPr>
          </a:p>
        </p:txBody>
      </p:sp>
      <p:sp>
        <p:nvSpPr>
          <p:cNvPr id="88" name="TextBox 87"/>
          <p:cNvSpPr txBox="1"/>
          <p:nvPr/>
        </p:nvSpPr>
        <p:spPr>
          <a:xfrm>
            <a:off x="11285262" y="4804136"/>
            <a:ext cx="778244" cy="523220"/>
          </a:xfrm>
          <a:prstGeom prst="rect">
            <a:avLst/>
          </a:prstGeom>
          <a:noFill/>
        </p:spPr>
        <p:txBody>
          <a:bodyPr wrap="square" rtlCol="0">
            <a:spAutoFit/>
          </a:bodyPr>
          <a:lstStyle/>
          <a:p>
            <a:r>
              <a:rPr lang="ar-BH" sz="2800" b="1" dirty="0">
                <a:solidFill>
                  <a:srgbClr val="FF0000"/>
                </a:solidFill>
              </a:rPr>
              <a:t>-1</a:t>
            </a:r>
            <a:endParaRPr lang="en-GB" sz="2800" b="1" dirty="0">
              <a:solidFill>
                <a:srgbClr val="FF0000"/>
              </a:solidFill>
            </a:endParaRPr>
          </a:p>
        </p:txBody>
      </p:sp>
      <p:sp>
        <p:nvSpPr>
          <p:cNvPr id="89" name="TextBox 88"/>
          <p:cNvSpPr txBox="1"/>
          <p:nvPr/>
        </p:nvSpPr>
        <p:spPr>
          <a:xfrm>
            <a:off x="9731250" y="3527830"/>
            <a:ext cx="1516189" cy="461665"/>
          </a:xfrm>
          <a:prstGeom prst="rect">
            <a:avLst/>
          </a:prstGeom>
          <a:noFill/>
        </p:spPr>
        <p:txBody>
          <a:bodyPr wrap="square" rtlCol="0">
            <a:spAutoFit/>
          </a:bodyPr>
          <a:lstStyle/>
          <a:p>
            <a:r>
              <a:rPr lang="ar-BH" sz="2400" b="1" dirty="0">
                <a:solidFill>
                  <a:srgbClr val="FF0000"/>
                </a:solidFill>
              </a:rPr>
              <a:t> 2  </a:t>
            </a:r>
            <a:r>
              <a:rPr lang="ar-BH" sz="2400" b="1" dirty="0">
                <a:solidFill>
                  <a:srgbClr val="002060"/>
                </a:solidFill>
              </a:rPr>
              <a:t>+ 1</a:t>
            </a:r>
            <a:endParaRPr lang="en-GB" sz="2400" b="1" dirty="0">
              <a:solidFill>
                <a:srgbClr val="002060"/>
              </a:solidFill>
            </a:endParaRPr>
          </a:p>
        </p:txBody>
      </p:sp>
      <p:sp>
        <p:nvSpPr>
          <p:cNvPr id="90" name="TextBox 89"/>
          <p:cNvSpPr txBox="1"/>
          <p:nvPr/>
        </p:nvSpPr>
        <p:spPr>
          <a:xfrm>
            <a:off x="9611387" y="4289643"/>
            <a:ext cx="1516189" cy="461665"/>
          </a:xfrm>
          <a:prstGeom prst="rect">
            <a:avLst/>
          </a:prstGeom>
          <a:noFill/>
        </p:spPr>
        <p:txBody>
          <a:bodyPr wrap="square" rtlCol="0">
            <a:spAutoFit/>
          </a:bodyPr>
          <a:lstStyle/>
          <a:p>
            <a:r>
              <a:rPr lang="ar-BH" sz="2400" b="1" dirty="0">
                <a:solidFill>
                  <a:srgbClr val="FF0000"/>
                </a:solidFill>
              </a:rPr>
              <a:t>0</a:t>
            </a:r>
            <a:r>
              <a:rPr lang="ar-BH" sz="2400" b="1" dirty="0">
                <a:solidFill>
                  <a:srgbClr val="002060"/>
                </a:solidFill>
              </a:rPr>
              <a:t>   + 1</a:t>
            </a:r>
            <a:endParaRPr lang="en-GB" sz="2400" b="1" dirty="0">
              <a:solidFill>
                <a:srgbClr val="002060"/>
              </a:solidFill>
            </a:endParaRPr>
          </a:p>
        </p:txBody>
      </p:sp>
      <p:sp>
        <p:nvSpPr>
          <p:cNvPr id="91" name="TextBox 90"/>
          <p:cNvSpPr txBox="1"/>
          <p:nvPr/>
        </p:nvSpPr>
        <p:spPr>
          <a:xfrm>
            <a:off x="9591548" y="4999425"/>
            <a:ext cx="1516189" cy="461665"/>
          </a:xfrm>
          <a:prstGeom prst="rect">
            <a:avLst/>
          </a:prstGeom>
          <a:noFill/>
        </p:spPr>
        <p:txBody>
          <a:bodyPr wrap="square" rtlCol="0">
            <a:spAutoFit/>
          </a:bodyPr>
          <a:lstStyle/>
          <a:p>
            <a:r>
              <a:rPr lang="ar-BH" sz="2400" b="1" dirty="0">
                <a:solidFill>
                  <a:srgbClr val="002060"/>
                </a:solidFill>
              </a:rPr>
              <a:t> </a:t>
            </a:r>
            <a:r>
              <a:rPr lang="ar-BH" sz="2400" b="1" dirty="0">
                <a:solidFill>
                  <a:srgbClr val="FF0000"/>
                </a:solidFill>
              </a:rPr>
              <a:t>-2</a:t>
            </a:r>
            <a:r>
              <a:rPr lang="ar-BH" sz="2400" b="1" dirty="0">
                <a:solidFill>
                  <a:srgbClr val="002060"/>
                </a:solidFill>
              </a:rPr>
              <a:t>   + 1</a:t>
            </a:r>
            <a:endParaRPr lang="en-GB" sz="2400" b="1" dirty="0">
              <a:solidFill>
                <a:srgbClr val="002060"/>
              </a:solidFill>
            </a:endParaRPr>
          </a:p>
        </p:txBody>
      </p:sp>
      <p:sp>
        <p:nvSpPr>
          <p:cNvPr id="92" name="TextBox 91"/>
          <p:cNvSpPr txBox="1"/>
          <p:nvPr/>
        </p:nvSpPr>
        <p:spPr>
          <a:xfrm>
            <a:off x="8782841" y="2515321"/>
            <a:ext cx="467883" cy="523220"/>
          </a:xfrm>
          <a:prstGeom prst="rect">
            <a:avLst/>
          </a:prstGeom>
          <a:noFill/>
        </p:spPr>
        <p:txBody>
          <a:bodyPr wrap="square" rtlCol="0">
            <a:spAutoFit/>
          </a:bodyPr>
          <a:lstStyle/>
          <a:p>
            <a:r>
              <a:rPr lang="ar-BH" sz="2800" b="1" dirty="0">
                <a:solidFill>
                  <a:srgbClr val="002060"/>
                </a:solidFill>
              </a:rPr>
              <a:t>5</a:t>
            </a:r>
            <a:endParaRPr lang="en-GB" sz="2800" b="1" dirty="0">
              <a:solidFill>
                <a:srgbClr val="002060"/>
              </a:solidFill>
            </a:endParaRPr>
          </a:p>
        </p:txBody>
      </p:sp>
      <p:sp>
        <p:nvSpPr>
          <p:cNvPr id="93" name="TextBox 92"/>
          <p:cNvSpPr txBox="1"/>
          <p:nvPr/>
        </p:nvSpPr>
        <p:spPr>
          <a:xfrm>
            <a:off x="8752186" y="3314279"/>
            <a:ext cx="467883" cy="523220"/>
          </a:xfrm>
          <a:prstGeom prst="rect">
            <a:avLst/>
          </a:prstGeom>
          <a:noFill/>
        </p:spPr>
        <p:txBody>
          <a:bodyPr wrap="square" rtlCol="0">
            <a:spAutoFit/>
          </a:bodyPr>
          <a:lstStyle/>
          <a:p>
            <a:r>
              <a:rPr lang="ar-BH" sz="2800" b="1" dirty="0">
                <a:solidFill>
                  <a:srgbClr val="002060"/>
                </a:solidFill>
              </a:rPr>
              <a:t>3</a:t>
            </a:r>
            <a:endParaRPr lang="en-GB" sz="2800" b="1" dirty="0">
              <a:solidFill>
                <a:srgbClr val="002060"/>
              </a:solidFill>
            </a:endParaRPr>
          </a:p>
        </p:txBody>
      </p:sp>
      <p:sp>
        <p:nvSpPr>
          <p:cNvPr id="94" name="TextBox 93"/>
          <p:cNvSpPr txBox="1"/>
          <p:nvPr/>
        </p:nvSpPr>
        <p:spPr>
          <a:xfrm>
            <a:off x="8716062" y="4166587"/>
            <a:ext cx="552329" cy="523220"/>
          </a:xfrm>
          <a:prstGeom prst="rect">
            <a:avLst/>
          </a:prstGeom>
          <a:noFill/>
        </p:spPr>
        <p:txBody>
          <a:bodyPr wrap="square" rtlCol="0">
            <a:spAutoFit/>
          </a:bodyPr>
          <a:lstStyle/>
          <a:p>
            <a:r>
              <a:rPr lang="ar-BH" sz="2800" b="1" dirty="0">
                <a:solidFill>
                  <a:srgbClr val="002060"/>
                </a:solidFill>
              </a:rPr>
              <a:t>1</a:t>
            </a:r>
            <a:endParaRPr lang="en-GB" sz="2800" b="1" dirty="0">
              <a:solidFill>
                <a:srgbClr val="002060"/>
              </a:solidFill>
            </a:endParaRPr>
          </a:p>
        </p:txBody>
      </p:sp>
      <p:sp>
        <p:nvSpPr>
          <p:cNvPr id="95" name="TextBox 94"/>
          <p:cNvSpPr txBox="1"/>
          <p:nvPr/>
        </p:nvSpPr>
        <p:spPr>
          <a:xfrm>
            <a:off x="8725754" y="4815065"/>
            <a:ext cx="574811" cy="523220"/>
          </a:xfrm>
          <a:prstGeom prst="rect">
            <a:avLst/>
          </a:prstGeom>
          <a:noFill/>
        </p:spPr>
        <p:txBody>
          <a:bodyPr wrap="square" rtlCol="0">
            <a:spAutoFit/>
          </a:bodyPr>
          <a:lstStyle/>
          <a:p>
            <a:r>
              <a:rPr lang="ar-BH" sz="2800" b="1" dirty="0">
                <a:solidFill>
                  <a:srgbClr val="002060"/>
                </a:solidFill>
              </a:rPr>
              <a:t>-1</a:t>
            </a:r>
            <a:endParaRPr lang="en-GB" sz="2800" b="1" dirty="0">
              <a:solidFill>
                <a:srgbClr val="002060"/>
              </a:solidFill>
            </a:endParaRPr>
          </a:p>
        </p:txBody>
      </p:sp>
      <p:sp>
        <p:nvSpPr>
          <p:cNvPr id="96" name="Rectangle 95">
            <a:extLst>
              <a:ext uri="{FF2B5EF4-FFF2-40B4-BE49-F238E27FC236}">
                <a16:creationId xmlns:a16="http://schemas.microsoft.com/office/drawing/2014/main" id="{E1C33062-2522-4E8C-9DD5-86EF390D5B79}"/>
              </a:ext>
            </a:extLst>
          </p:cNvPr>
          <p:cNvSpPr/>
          <p:nvPr/>
        </p:nvSpPr>
        <p:spPr>
          <a:xfrm>
            <a:off x="209762" y="520058"/>
            <a:ext cx="4602436" cy="584775"/>
          </a:xfrm>
          <a:prstGeom prst="rect">
            <a:avLst/>
          </a:prstGeom>
          <a:ln>
            <a:noFill/>
          </a:ln>
        </p:spPr>
        <p:txBody>
          <a:bodyPr wrap="square">
            <a:spAutoFit/>
          </a:bodyPr>
          <a:lstStyle/>
          <a:p>
            <a:pPr marL="0" lvl="4" algn="r" rtl="1"/>
            <a:r>
              <a:rPr lang="ar-BH" sz="3200" b="1" dirty="0">
                <a:solidFill>
                  <a:srgbClr val="066FB3"/>
                </a:solidFill>
                <a:latin typeface="Sakkal Majalla" panose="02000000000000000000" pitchFamily="2" charset="-78"/>
                <a:cs typeface="Sakkal Majalla" panose="02000000000000000000" pitchFamily="2" charset="-78"/>
              </a:rPr>
              <a:t>نمثل بيانيًا الأزواج المرتبة  ( س ، ص )</a:t>
            </a:r>
            <a:endParaRPr lang="en-US" sz="3200" b="1" dirty="0">
              <a:solidFill>
                <a:srgbClr val="066FB3"/>
              </a:solidFill>
              <a:latin typeface="Sakkal Majalla" panose="02000000000000000000" pitchFamily="2" charset="-78"/>
              <a:cs typeface="Sakkal Majalla" panose="02000000000000000000" pitchFamily="2" charset="-78"/>
            </a:endParaRPr>
          </a:p>
        </p:txBody>
      </p:sp>
      <p:grpSp>
        <p:nvGrpSpPr>
          <p:cNvPr id="98" name="Group 97">
            <a:extLst>
              <a:ext uri="{FF2B5EF4-FFF2-40B4-BE49-F238E27FC236}">
                <a16:creationId xmlns:a16="http://schemas.microsoft.com/office/drawing/2014/main" id="{229B1569-6CDF-4E6F-AC5B-9189B4BFE324}"/>
              </a:ext>
            </a:extLst>
          </p:cNvPr>
          <p:cNvGrpSpPr/>
          <p:nvPr/>
        </p:nvGrpSpPr>
        <p:grpSpPr>
          <a:xfrm>
            <a:off x="834042" y="60424"/>
            <a:ext cx="11311524" cy="5824917"/>
            <a:chOff x="686354" y="161307"/>
            <a:chExt cx="11311524" cy="5824917"/>
          </a:xfrm>
        </p:grpSpPr>
        <p:grpSp>
          <p:nvGrpSpPr>
            <p:cNvPr id="99" name="Group 98">
              <a:extLst>
                <a:ext uri="{FF2B5EF4-FFF2-40B4-BE49-F238E27FC236}">
                  <a16:creationId xmlns:a16="http://schemas.microsoft.com/office/drawing/2014/main" id="{A0E11DFB-FB5F-4533-8BCA-38CB0BF72F64}"/>
                </a:ext>
              </a:extLst>
            </p:cNvPr>
            <p:cNvGrpSpPr/>
            <p:nvPr/>
          </p:nvGrpSpPr>
          <p:grpSpPr>
            <a:xfrm>
              <a:off x="686354" y="161307"/>
              <a:ext cx="11311524" cy="5824917"/>
              <a:chOff x="-113370" y="-64465"/>
              <a:chExt cx="5619300" cy="3183117"/>
            </a:xfrm>
            <a:solidFill>
              <a:srgbClr val="00B0F0"/>
            </a:solidFill>
          </p:grpSpPr>
          <p:cxnSp>
            <p:nvCxnSpPr>
              <p:cNvPr id="103" name="Straight Connector 102">
                <a:extLst>
                  <a:ext uri="{FF2B5EF4-FFF2-40B4-BE49-F238E27FC236}">
                    <a16:creationId xmlns:a16="http://schemas.microsoft.com/office/drawing/2014/main" id="{25940820-581E-45EE-945C-C8F1FC2A374F}"/>
                  </a:ext>
                </a:extLst>
              </p:cNvPr>
              <p:cNvCxnSpPr/>
              <p:nvPr/>
            </p:nvCxnSpPr>
            <p:spPr>
              <a:xfrm flipH="1">
                <a:off x="-113370" y="-5923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37F404B-E846-4469-9797-A435987D74C4}"/>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05" name="Freeform: Shape 110">
                <a:extLst>
                  <a:ext uri="{FF2B5EF4-FFF2-40B4-BE49-F238E27FC236}">
                    <a16:creationId xmlns:a16="http://schemas.microsoft.com/office/drawing/2014/main" id="{F39CD5D4-5799-44CC-B55B-779FB2CA5D73}"/>
                  </a:ext>
                </a:extLst>
              </p:cNvPr>
              <p:cNvSpPr/>
              <p:nvPr/>
            </p:nvSpPr>
            <p:spPr>
              <a:xfrm>
                <a:off x="4261311" y="-64465"/>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0" name="Group 99">
              <a:extLst>
                <a:ext uri="{FF2B5EF4-FFF2-40B4-BE49-F238E27FC236}">
                  <a16:creationId xmlns:a16="http://schemas.microsoft.com/office/drawing/2014/main" id="{7A128260-60E9-4193-A593-1A8C1273AA08}"/>
                </a:ext>
              </a:extLst>
            </p:cNvPr>
            <p:cNvGrpSpPr/>
            <p:nvPr/>
          </p:nvGrpSpPr>
          <p:grpSpPr>
            <a:xfrm>
              <a:off x="9267451" y="207214"/>
              <a:ext cx="2505391" cy="777558"/>
              <a:chOff x="-274845" y="39118"/>
              <a:chExt cx="1377475" cy="427838"/>
            </a:xfrm>
          </p:grpSpPr>
          <p:sp>
            <p:nvSpPr>
              <p:cNvPr id="101" name="Rectangle: Rounded Corners 84">
                <a:extLst>
                  <a:ext uri="{FF2B5EF4-FFF2-40B4-BE49-F238E27FC236}">
                    <a16:creationId xmlns:a16="http://schemas.microsoft.com/office/drawing/2014/main" id="{F2D09CAE-299D-4A77-A343-A1374FFCE576}"/>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102" name="Text Box 42">
                <a:extLst>
                  <a:ext uri="{FF2B5EF4-FFF2-40B4-BE49-F238E27FC236}">
                    <a16:creationId xmlns:a16="http://schemas.microsoft.com/office/drawing/2014/main" id="{A6FA69C1-3FD4-458C-BC73-256B007C5E38}"/>
                  </a:ext>
                </a:extLst>
              </p:cNvPr>
              <p:cNvSpPr txBox="1"/>
              <p:nvPr/>
            </p:nvSpPr>
            <p:spPr>
              <a:xfrm>
                <a:off x="-274845" y="39118"/>
                <a:ext cx="1377475"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grpSp>
        <p:nvGrpSpPr>
          <p:cNvPr id="75" name="Group 74"/>
          <p:cNvGrpSpPr/>
          <p:nvPr/>
        </p:nvGrpSpPr>
        <p:grpSpPr>
          <a:xfrm>
            <a:off x="141853" y="1117636"/>
            <a:ext cx="4536770" cy="4767705"/>
            <a:chOff x="1148427" y="1629684"/>
            <a:chExt cx="4536770" cy="4767705"/>
          </a:xfrm>
        </p:grpSpPr>
        <p:pic>
          <p:nvPicPr>
            <p:cNvPr id="76" name="Picture 75" descr="A screen shot of a social media post&#10;&#10;Description automatically generated">
              <a:extLst>
                <a:ext uri="{FF2B5EF4-FFF2-40B4-BE49-F238E27FC236}">
                  <a16:creationId xmlns:a16="http://schemas.microsoft.com/office/drawing/2014/main" id="{07640766-5644-44CC-9118-23D3918AD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427" y="1897594"/>
              <a:ext cx="4525958" cy="4499795"/>
            </a:xfrm>
            <a:prstGeom prst="rect">
              <a:avLst/>
            </a:prstGeom>
          </p:spPr>
        </p:pic>
        <p:sp>
          <p:nvSpPr>
            <p:cNvPr id="77" name="Text Box 87">
              <a:extLst>
                <a:ext uri="{FF2B5EF4-FFF2-40B4-BE49-F238E27FC236}">
                  <a16:creationId xmlns:a16="http://schemas.microsoft.com/office/drawing/2014/main" id="{C79EC580-4312-4AD7-9B58-F889C3D0DB34}"/>
                </a:ext>
              </a:extLst>
            </p:cNvPr>
            <p:cNvSpPr txBox="1">
              <a:spLocks noChangeArrowheads="1"/>
            </p:cNvSpPr>
            <p:nvPr/>
          </p:nvSpPr>
          <p:spPr bwMode="auto">
            <a:xfrm>
              <a:off x="3456085" y="1629684"/>
              <a:ext cx="633047"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rtl="1">
                <a:defRPr sz="3200">
                  <a:solidFill>
                    <a:schemeClr val="accent5"/>
                  </a:solidFill>
                  <a:latin typeface="Sakkal Majalla" panose="02000000000000000000" pitchFamily="2" charset="-78"/>
                  <a:cs typeface="Sakkal Majalla" panose="02000000000000000000" pitchFamily="2" charset="-78"/>
                </a:defRPr>
              </a:lvl1pPr>
            </a:lstStyle>
            <a:p>
              <a:r>
                <a:rPr lang="ar-BH" sz="3600" b="1" dirty="0">
                  <a:ln w="0"/>
                  <a:solidFill>
                    <a:srgbClr val="066FB3"/>
                  </a:solidFill>
                  <a:effectLst>
                    <a:outerShdw blurRad="38100" dist="25400" dir="5400000" algn="ctr" rotWithShape="0">
                      <a:srgbClr val="6E747A">
                        <a:alpha val="43000"/>
                      </a:srgbClr>
                    </a:outerShdw>
                  </a:effectLst>
                </a:rPr>
                <a:t>ص</a:t>
              </a:r>
            </a:p>
          </p:txBody>
        </p:sp>
        <p:sp>
          <p:nvSpPr>
            <p:cNvPr id="78" name="Text Box 87">
              <a:extLst>
                <a:ext uri="{FF2B5EF4-FFF2-40B4-BE49-F238E27FC236}">
                  <a16:creationId xmlns:a16="http://schemas.microsoft.com/office/drawing/2014/main" id="{C79EC580-4312-4AD7-9B58-F889C3D0DB34}"/>
                </a:ext>
              </a:extLst>
            </p:cNvPr>
            <p:cNvSpPr txBox="1">
              <a:spLocks noChangeArrowheads="1"/>
            </p:cNvSpPr>
            <p:nvPr/>
          </p:nvSpPr>
          <p:spPr bwMode="auto">
            <a:xfrm>
              <a:off x="5052150" y="3588516"/>
              <a:ext cx="633047"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rtl="1">
                <a:defRPr sz="3200">
                  <a:solidFill>
                    <a:schemeClr val="accent5"/>
                  </a:solidFill>
                  <a:latin typeface="Sakkal Majalla" panose="02000000000000000000" pitchFamily="2" charset="-78"/>
                  <a:cs typeface="Sakkal Majalla" panose="02000000000000000000" pitchFamily="2" charset="-78"/>
                </a:defRPr>
              </a:lvl1pPr>
            </a:lstStyle>
            <a:p>
              <a:r>
                <a:rPr lang="ar-BH" sz="3600" b="1" dirty="0">
                  <a:ln w="0"/>
                  <a:solidFill>
                    <a:srgbClr val="066FB3"/>
                  </a:solidFill>
                  <a:effectLst>
                    <a:outerShdw blurRad="38100" dist="25400" dir="5400000" algn="ctr" rotWithShape="0">
                      <a:srgbClr val="6E747A">
                        <a:alpha val="43000"/>
                      </a:srgbClr>
                    </a:outerShdw>
                  </a:effectLst>
                </a:rPr>
                <a:t>س</a:t>
              </a:r>
            </a:p>
          </p:txBody>
        </p:sp>
      </p:grpSp>
      <p:sp>
        <p:nvSpPr>
          <p:cNvPr id="6" name="Oval 5"/>
          <p:cNvSpPr/>
          <p:nvPr/>
        </p:nvSpPr>
        <p:spPr>
          <a:xfrm>
            <a:off x="2975449" y="2064202"/>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7" name="Rectangle 56"/>
          <p:cNvSpPr/>
          <p:nvPr/>
        </p:nvSpPr>
        <p:spPr>
          <a:xfrm>
            <a:off x="3049364" y="1865044"/>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( 2 ، 5 ) </a:t>
            </a:r>
            <a:endParaRPr lang="en-GB" sz="3200" dirty="0"/>
          </a:p>
        </p:txBody>
      </p:sp>
      <p:sp>
        <p:nvSpPr>
          <p:cNvPr id="58" name="Oval 57"/>
          <p:cNvSpPr/>
          <p:nvPr/>
        </p:nvSpPr>
        <p:spPr>
          <a:xfrm>
            <a:off x="2661838" y="2657231"/>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0" name="Rectangle 69"/>
          <p:cNvSpPr/>
          <p:nvPr/>
        </p:nvSpPr>
        <p:spPr>
          <a:xfrm>
            <a:off x="2755937" y="2463777"/>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( 1 ، 3 ) </a:t>
            </a:r>
            <a:endParaRPr lang="en-GB" sz="3200" dirty="0"/>
          </a:p>
        </p:txBody>
      </p:sp>
      <p:sp>
        <p:nvSpPr>
          <p:cNvPr id="71" name="Oval 70"/>
          <p:cNvSpPr/>
          <p:nvPr/>
        </p:nvSpPr>
        <p:spPr>
          <a:xfrm>
            <a:off x="2360121" y="3276686"/>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2" name="Rectangle 71"/>
          <p:cNvSpPr/>
          <p:nvPr/>
        </p:nvSpPr>
        <p:spPr>
          <a:xfrm>
            <a:off x="1191537" y="3021891"/>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( 0، 1 ) </a:t>
            </a:r>
            <a:endParaRPr lang="en-GB" sz="3200" dirty="0"/>
          </a:p>
        </p:txBody>
      </p:sp>
      <p:sp>
        <p:nvSpPr>
          <p:cNvPr id="73" name="Oval 72"/>
          <p:cNvSpPr/>
          <p:nvPr/>
        </p:nvSpPr>
        <p:spPr>
          <a:xfrm>
            <a:off x="2048076" y="3852866"/>
            <a:ext cx="144000" cy="14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4" name="Rectangle 73"/>
          <p:cNvSpPr/>
          <p:nvPr/>
        </p:nvSpPr>
        <p:spPr>
          <a:xfrm>
            <a:off x="614746" y="3719294"/>
            <a:ext cx="1416519" cy="584775"/>
          </a:xfrm>
          <a:prstGeom prst="rect">
            <a:avLst/>
          </a:prstGeom>
        </p:spPr>
        <p:txBody>
          <a:bodyPr wrap="square">
            <a:spAutoFit/>
          </a:bodyPr>
          <a:lstStyle/>
          <a:p>
            <a:r>
              <a:rPr lang="ar-BH" sz="3200" b="1" dirty="0">
                <a:solidFill>
                  <a:srgbClr val="C00000"/>
                </a:solidFill>
                <a:latin typeface="Sakkal Majalla" panose="02000000000000000000" pitchFamily="2" charset="-78"/>
                <a:cs typeface="Sakkal Majalla" panose="02000000000000000000" pitchFamily="2" charset="-78"/>
              </a:rPr>
              <a:t>( -1 ، -1 ) </a:t>
            </a:r>
            <a:endParaRPr lang="en-GB" sz="3200" dirty="0"/>
          </a:p>
        </p:txBody>
      </p:sp>
      <p:cxnSp>
        <p:nvCxnSpPr>
          <p:cNvPr id="106" name="Straight Arrow Connector 105"/>
          <p:cNvCxnSpPr/>
          <p:nvPr/>
        </p:nvCxnSpPr>
        <p:spPr>
          <a:xfrm flipH="1">
            <a:off x="1653500" y="1656131"/>
            <a:ext cx="1632741" cy="3204876"/>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49" name="سداسي 3">
            <a:extLst>
              <a:ext uri="{FF2B5EF4-FFF2-40B4-BE49-F238E27FC236}">
                <a16:creationId xmlns:a16="http://schemas.microsoft.com/office/drawing/2014/main" id="{31FB3372-CD04-47DA-9619-E2154C5406D4}"/>
              </a:ext>
            </a:extLst>
          </p:cNvPr>
          <p:cNvSpPr/>
          <p:nvPr/>
        </p:nvSpPr>
        <p:spPr>
          <a:xfrm flipH="1">
            <a:off x="0" y="30590"/>
            <a:ext cx="1476000" cy="50400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dirty="0">
                <a:solidFill>
                  <a:schemeClr val="bg1"/>
                </a:solidFill>
                <a:latin typeface="Sakkal Majalla" panose="02000000000000000000" pitchFamily="2" charset="-78"/>
                <a:cs typeface="Sakkal Majalla" panose="02000000000000000000" pitchFamily="2" charset="-78"/>
              </a:rPr>
              <a:t>4 دقائق</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54" name="Footer Placeholder 1"/>
          <p:cNvSpPr>
            <a:spLocks noGrp="1"/>
          </p:cNvSpPr>
          <p:nvPr>
            <p:ph type="ftr" sz="quarter" idx="11"/>
          </p:nvPr>
        </p:nvSpPr>
        <p:spPr>
          <a:xfrm>
            <a:off x="162232" y="6445038"/>
            <a:ext cx="4530901" cy="497657"/>
          </a:xfrm>
        </p:spPr>
        <p:txBody>
          <a:bodyPr wrap="square" anchor="ctr" anchorCtr="1">
            <a:normAutofit/>
          </a:bodyPr>
          <a:lstStyle/>
          <a:p>
            <a:r>
              <a:rPr lang="ar-BH" sz="2400" b="1" dirty="0">
                <a:solidFill>
                  <a:srgbClr val="C00000"/>
                </a:solidFill>
                <a:latin typeface="Sakkal Majalla" panose="02000000000000000000" pitchFamily="2" charset="-78"/>
                <a:cs typeface="Sakkal Majalla" panose="02000000000000000000" pitchFamily="2" charset="-78"/>
              </a:rPr>
              <a:t>التمثيل البياني للدوال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الصف</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الأول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الإعدادي</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90481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1000"/>
                                        <p:tgtEl>
                                          <p:spTgt spid="53"/>
                                        </p:tgtEl>
                                      </p:cBhvr>
                                    </p:animEffect>
                                    <p:anim calcmode="lin" valueType="num">
                                      <p:cBhvr>
                                        <p:cTn id="57" dur="1000" fill="hold"/>
                                        <p:tgtEl>
                                          <p:spTgt spid="53"/>
                                        </p:tgtEl>
                                        <p:attrNameLst>
                                          <p:attrName>ppt_x</p:attrName>
                                        </p:attrNameLst>
                                      </p:cBhvr>
                                      <p:tavLst>
                                        <p:tav tm="0">
                                          <p:val>
                                            <p:strVal val="#ppt_x"/>
                                          </p:val>
                                        </p:tav>
                                        <p:tav tm="100000">
                                          <p:val>
                                            <p:strVal val="#ppt_x"/>
                                          </p:val>
                                        </p:tav>
                                      </p:tavLst>
                                    </p:anim>
                                    <p:anim calcmode="lin" valueType="num">
                                      <p:cBhvr>
                                        <p:cTn id="5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1000"/>
                                        <p:tgtEl>
                                          <p:spTgt spid="92"/>
                                        </p:tgtEl>
                                      </p:cBhvr>
                                    </p:animEffect>
                                    <p:anim calcmode="lin" valueType="num">
                                      <p:cBhvr>
                                        <p:cTn id="71" dur="1000" fill="hold"/>
                                        <p:tgtEl>
                                          <p:spTgt spid="92"/>
                                        </p:tgtEl>
                                        <p:attrNameLst>
                                          <p:attrName>ppt_x</p:attrName>
                                        </p:attrNameLst>
                                      </p:cBhvr>
                                      <p:tavLst>
                                        <p:tav tm="0">
                                          <p:val>
                                            <p:strVal val="#ppt_x"/>
                                          </p:val>
                                        </p:tav>
                                        <p:tav tm="100000">
                                          <p:val>
                                            <p:strVal val="#ppt_x"/>
                                          </p:val>
                                        </p:tav>
                                      </p:tavLst>
                                    </p:anim>
                                    <p:anim calcmode="lin" valueType="num">
                                      <p:cBhvr>
                                        <p:cTn id="72"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fade">
                                      <p:cBhvr>
                                        <p:cTn id="84" dur="1000"/>
                                        <p:tgtEl>
                                          <p:spTgt spid="85"/>
                                        </p:tgtEl>
                                      </p:cBhvr>
                                    </p:animEffect>
                                    <p:anim calcmode="lin" valueType="num">
                                      <p:cBhvr>
                                        <p:cTn id="85" dur="1000" fill="hold"/>
                                        <p:tgtEl>
                                          <p:spTgt spid="85"/>
                                        </p:tgtEl>
                                        <p:attrNameLst>
                                          <p:attrName>ppt_x</p:attrName>
                                        </p:attrNameLst>
                                      </p:cBhvr>
                                      <p:tavLst>
                                        <p:tav tm="0">
                                          <p:val>
                                            <p:strVal val="#ppt_x"/>
                                          </p:val>
                                        </p:tav>
                                        <p:tav tm="100000">
                                          <p:val>
                                            <p:strVal val="#ppt_x"/>
                                          </p:val>
                                        </p:tav>
                                      </p:tavLst>
                                    </p:anim>
                                    <p:anim calcmode="lin" valueType="num">
                                      <p:cBhvr>
                                        <p:cTn id="8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1000"/>
                                        <p:tgtEl>
                                          <p:spTgt spid="89"/>
                                        </p:tgtEl>
                                      </p:cBhvr>
                                    </p:animEffect>
                                    <p:anim calcmode="lin" valueType="num">
                                      <p:cBhvr>
                                        <p:cTn id="92" dur="1000" fill="hold"/>
                                        <p:tgtEl>
                                          <p:spTgt spid="89"/>
                                        </p:tgtEl>
                                        <p:attrNameLst>
                                          <p:attrName>ppt_x</p:attrName>
                                        </p:attrNameLst>
                                      </p:cBhvr>
                                      <p:tavLst>
                                        <p:tav tm="0">
                                          <p:val>
                                            <p:strVal val="#ppt_x"/>
                                          </p:val>
                                        </p:tav>
                                        <p:tav tm="100000">
                                          <p:val>
                                            <p:strVal val="#ppt_x"/>
                                          </p:val>
                                        </p:tav>
                                      </p:tavLst>
                                    </p:anim>
                                    <p:anim calcmode="lin" valueType="num">
                                      <p:cBhvr>
                                        <p:cTn id="9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93"/>
                                        </p:tgtEl>
                                        <p:attrNameLst>
                                          <p:attrName>style.visibility</p:attrName>
                                        </p:attrNameLst>
                                      </p:cBhvr>
                                      <p:to>
                                        <p:strVal val="visible"/>
                                      </p:to>
                                    </p:set>
                                    <p:animEffect transition="in" filter="fade">
                                      <p:cBhvr>
                                        <p:cTn id="98" dur="1000"/>
                                        <p:tgtEl>
                                          <p:spTgt spid="93"/>
                                        </p:tgtEl>
                                      </p:cBhvr>
                                    </p:animEffect>
                                    <p:anim calcmode="lin" valueType="num">
                                      <p:cBhvr>
                                        <p:cTn id="99" dur="1000" fill="hold"/>
                                        <p:tgtEl>
                                          <p:spTgt spid="93"/>
                                        </p:tgtEl>
                                        <p:attrNameLst>
                                          <p:attrName>ppt_x</p:attrName>
                                        </p:attrNameLst>
                                      </p:cBhvr>
                                      <p:tavLst>
                                        <p:tav tm="0">
                                          <p:val>
                                            <p:strVal val="#ppt_x"/>
                                          </p:val>
                                        </p:tav>
                                        <p:tav tm="100000">
                                          <p:val>
                                            <p:strVal val="#ppt_x"/>
                                          </p:val>
                                        </p:tav>
                                      </p:tavLst>
                                    </p:anim>
                                    <p:anim calcmode="lin" valueType="num">
                                      <p:cBhvr>
                                        <p:cTn id="100"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fade">
                                      <p:cBhvr>
                                        <p:cTn id="112" dur="1000"/>
                                        <p:tgtEl>
                                          <p:spTgt spid="86"/>
                                        </p:tgtEl>
                                      </p:cBhvr>
                                    </p:animEffect>
                                    <p:anim calcmode="lin" valueType="num">
                                      <p:cBhvr>
                                        <p:cTn id="113" dur="1000" fill="hold"/>
                                        <p:tgtEl>
                                          <p:spTgt spid="86"/>
                                        </p:tgtEl>
                                        <p:attrNameLst>
                                          <p:attrName>ppt_x</p:attrName>
                                        </p:attrNameLst>
                                      </p:cBhvr>
                                      <p:tavLst>
                                        <p:tav tm="0">
                                          <p:val>
                                            <p:strVal val="#ppt_x"/>
                                          </p:val>
                                        </p:tav>
                                        <p:tav tm="100000">
                                          <p:val>
                                            <p:strVal val="#ppt_x"/>
                                          </p:val>
                                        </p:tav>
                                      </p:tavLst>
                                    </p:anim>
                                    <p:anim calcmode="lin" valueType="num">
                                      <p:cBhvr>
                                        <p:cTn id="11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fade">
                                      <p:cBhvr>
                                        <p:cTn id="119" dur="1000"/>
                                        <p:tgtEl>
                                          <p:spTgt spid="90"/>
                                        </p:tgtEl>
                                      </p:cBhvr>
                                    </p:animEffect>
                                    <p:anim calcmode="lin" valueType="num">
                                      <p:cBhvr>
                                        <p:cTn id="120" dur="1000" fill="hold"/>
                                        <p:tgtEl>
                                          <p:spTgt spid="90"/>
                                        </p:tgtEl>
                                        <p:attrNameLst>
                                          <p:attrName>ppt_x</p:attrName>
                                        </p:attrNameLst>
                                      </p:cBhvr>
                                      <p:tavLst>
                                        <p:tav tm="0">
                                          <p:val>
                                            <p:strVal val="#ppt_x"/>
                                          </p:val>
                                        </p:tav>
                                        <p:tav tm="100000">
                                          <p:val>
                                            <p:strVal val="#ppt_x"/>
                                          </p:val>
                                        </p:tav>
                                      </p:tavLst>
                                    </p:anim>
                                    <p:anim calcmode="lin" valueType="num">
                                      <p:cBhvr>
                                        <p:cTn id="121"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94"/>
                                        </p:tgtEl>
                                        <p:attrNameLst>
                                          <p:attrName>style.visibility</p:attrName>
                                        </p:attrNameLst>
                                      </p:cBhvr>
                                      <p:to>
                                        <p:strVal val="visible"/>
                                      </p:to>
                                    </p:set>
                                    <p:animEffect transition="in" filter="fade">
                                      <p:cBhvr>
                                        <p:cTn id="126" dur="1000"/>
                                        <p:tgtEl>
                                          <p:spTgt spid="94"/>
                                        </p:tgtEl>
                                      </p:cBhvr>
                                    </p:animEffect>
                                    <p:anim calcmode="lin" valueType="num">
                                      <p:cBhvr>
                                        <p:cTn id="127" dur="1000" fill="hold"/>
                                        <p:tgtEl>
                                          <p:spTgt spid="94"/>
                                        </p:tgtEl>
                                        <p:attrNameLst>
                                          <p:attrName>ppt_x</p:attrName>
                                        </p:attrNameLst>
                                      </p:cBhvr>
                                      <p:tavLst>
                                        <p:tav tm="0">
                                          <p:val>
                                            <p:strVal val="#ppt_x"/>
                                          </p:val>
                                        </p:tav>
                                        <p:tav tm="100000">
                                          <p:val>
                                            <p:strVal val="#ppt_x"/>
                                          </p:val>
                                        </p:tav>
                                      </p:tavLst>
                                    </p:anim>
                                    <p:anim calcmode="lin" valueType="num">
                                      <p:cBhvr>
                                        <p:cTn id="1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65"/>
                                        </p:tgtEl>
                                        <p:attrNameLst>
                                          <p:attrName>style.visibility</p:attrName>
                                        </p:attrNameLst>
                                      </p:cBhvr>
                                      <p:to>
                                        <p:strVal val="visible"/>
                                      </p:to>
                                    </p:set>
                                    <p:animEffect transition="in" filter="fade">
                                      <p:cBhvr>
                                        <p:cTn id="133" dur="1000"/>
                                        <p:tgtEl>
                                          <p:spTgt spid="65"/>
                                        </p:tgtEl>
                                      </p:cBhvr>
                                    </p:animEffect>
                                    <p:anim calcmode="lin" valueType="num">
                                      <p:cBhvr>
                                        <p:cTn id="134" dur="1000" fill="hold"/>
                                        <p:tgtEl>
                                          <p:spTgt spid="65"/>
                                        </p:tgtEl>
                                        <p:attrNameLst>
                                          <p:attrName>ppt_x</p:attrName>
                                        </p:attrNameLst>
                                      </p:cBhvr>
                                      <p:tavLst>
                                        <p:tav tm="0">
                                          <p:val>
                                            <p:strVal val="#ppt_x"/>
                                          </p:val>
                                        </p:tav>
                                        <p:tav tm="100000">
                                          <p:val>
                                            <p:strVal val="#ppt_x"/>
                                          </p:val>
                                        </p:tav>
                                      </p:tavLst>
                                    </p:anim>
                                    <p:anim calcmode="lin" valueType="num">
                                      <p:cBhvr>
                                        <p:cTn id="13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84"/>
                                        </p:tgtEl>
                                        <p:attrNameLst>
                                          <p:attrName>style.visibility</p:attrName>
                                        </p:attrNameLst>
                                      </p:cBhvr>
                                      <p:to>
                                        <p:strVal val="visible"/>
                                      </p:to>
                                    </p:set>
                                    <p:animEffect transition="in" filter="fade">
                                      <p:cBhvr>
                                        <p:cTn id="140" dur="1000"/>
                                        <p:tgtEl>
                                          <p:spTgt spid="84"/>
                                        </p:tgtEl>
                                      </p:cBhvr>
                                    </p:animEffect>
                                    <p:anim calcmode="lin" valueType="num">
                                      <p:cBhvr>
                                        <p:cTn id="141" dur="1000" fill="hold"/>
                                        <p:tgtEl>
                                          <p:spTgt spid="84"/>
                                        </p:tgtEl>
                                        <p:attrNameLst>
                                          <p:attrName>ppt_x</p:attrName>
                                        </p:attrNameLst>
                                      </p:cBhvr>
                                      <p:tavLst>
                                        <p:tav tm="0">
                                          <p:val>
                                            <p:strVal val="#ppt_x"/>
                                          </p:val>
                                        </p:tav>
                                        <p:tav tm="100000">
                                          <p:val>
                                            <p:strVal val="#ppt_x"/>
                                          </p:val>
                                        </p:tav>
                                      </p:tavLst>
                                    </p:anim>
                                    <p:anim calcmode="lin" valueType="num">
                                      <p:cBhvr>
                                        <p:cTn id="142"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1000"/>
                                        <p:tgtEl>
                                          <p:spTgt spid="91"/>
                                        </p:tgtEl>
                                      </p:cBhvr>
                                    </p:animEffect>
                                    <p:anim calcmode="lin" valueType="num">
                                      <p:cBhvr>
                                        <p:cTn id="148" dur="1000" fill="hold"/>
                                        <p:tgtEl>
                                          <p:spTgt spid="91"/>
                                        </p:tgtEl>
                                        <p:attrNameLst>
                                          <p:attrName>ppt_x</p:attrName>
                                        </p:attrNameLst>
                                      </p:cBhvr>
                                      <p:tavLst>
                                        <p:tav tm="0">
                                          <p:val>
                                            <p:strVal val="#ppt_x"/>
                                          </p:val>
                                        </p:tav>
                                        <p:tav tm="100000">
                                          <p:val>
                                            <p:strVal val="#ppt_x"/>
                                          </p:val>
                                        </p:tav>
                                      </p:tavLst>
                                    </p:anim>
                                    <p:anim calcmode="lin" valueType="num">
                                      <p:cBhvr>
                                        <p:cTn id="14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95"/>
                                        </p:tgtEl>
                                        <p:attrNameLst>
                                          <p:attrName>style.visibility</p:attrName>
                                        </p:attrNameLst>
                                      </p:cBhvr>
                                      <p:to>
                                        <p:strVal val="visible"/>
                                      </p:to>
                                    </p:set>
                                    <p:animEffect transition="in" filter="fade">
                                      <p:cBhvr>
                                        <p:cTn id="154" dur="1000"/>
                                        <p:tgtEl>
                                          <p:spTgt spid="95"/>
                                        </p:tgtEl>
                                      </p:cBhvr>
                                    </p:animEffect>
                                    <p:anim calcmode="lin" valueType="num">
                                      <p:cBhvr>
                                        <p:cTn id="155" dur="1000" fill="hold"/>
                                        <p:tgtEl>
                                          <p:spTgt spid="95"/>
                                        </p:tgtEl>
                                        <p:attrNameLst>
                                          <p:attrName>ppt_x</p:attrName>
                                        </p:attrNameLst>
                                      </p:cBhvr>
                                      <p:tavLst>
                                        <p:tav tm="0">
                                          <p:val>
                                            <p:strVal val="#ppt_x"/>
                                          </p:val>
                                        </p:tav>
                                        <p:tav tm="100000">
                                          <p:val>
                                            <p:strVal val="#ppt_x"/>
                                          </p:val>
                                        </p:tav>
                                      </p:tavLst>
                                    </p:anim>
                                    <p:anim calcmode="lin" valueType="num">
                                      <p:cBhvr>
                                        <p:cTn id="156"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66"/>
                                        </p:tgtEl>
                                        <p:attrNameLst>
                                          <p:attrName>style.visibility</p:attrName>
                                        </p:attrNameLst>
                                      </p:cBhvr>
                                      <p:to>
                                        <p:strVal val="visible"/>
                                      </p:to>
                                    </p:set>
                                    <p:animEffect transition="in" filter="fade">
                                      <p:cBhvr>
                                        <p:cTn id="161" dur="1000"/>
                                        <p:tgtEl>
                                          <p:spTgt spid="66"/>
                                        </p:tgtEl>
                                      </p:cBhvr>
                                    </p:animEffect>
                                    <p:anim calcmode="lin" valueType="num">
                                      <p:cBhvr>
                                        <p:cTn id="162" dur="1000" fill="hold"/>
                                        <p:tgtEl>
                                          <p:spTgt spid="66"/>
                                        </p:tgtEl>
                                        <p:attrNameLst>
                                          <p:attrName>ppt_x</p:attrName>
                                        </p:attrNameLst>
                                      </p:cBhvr>
                                      <p:tavLst>
                                        <p:tav tm="0">
                                          <p:val>
                                            <p:strVal val="#ppt_x"/>
                                          </p:val>
                                        </p:tav>
                                        <p:tav tm="100000">
                                          <p:val>
                                            <p:strVal val="#ppt_x"/>
                                          </p:val>
                                        </p:tav>
                                      </p:tavLst>
                                    </p:anim>
                                    <p:anim calcmode="lin" valueType="num">
                                      <p:cBhvr>
                                        <p:cTn id="16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96"/>
                                        </p:tgtEl>
                                        <p:attrNameLst>
                                          <p:attrName>style.visibility</p:attrName>
                                        </p:attrNameLst>
                                      </p:cBhvr>
                                      <p:to>
                                        <p:strVal val="visible"/>
                                      </p:to>
                                    </p:set>
                                    <p:animEffect transition="in" filter="fade">
                                      <p:cBhvr>
                                        <p:cTn id="168" dur="1000"/>
                                        <p:tgtEl>
                                          <p:spTgt spid="96"/>
                                        </p:tgtEl>
                                      </p:cBhvr>
                                    </p:animEffect>
                                    <p:anim calcmode="lin" valueType="num">
                                      <p:cBhvr>
                                        <p:cTn id="169" dur="1000" fill="hold"/>
                                        <p:tgtEl>
                                          <p:spTgt spid="96"/>
                                        </p:tgtEl>
                                        <p:attrNameLst>
                                          <p:attrName>ppt_x</p:attrName>
                                        </p:attrNameLst>
                                      </p:cBhvr>
                                      <p:tavLst>
                                        <p:tav tm="0">
                                          <p:val>
                                            <p:strVal val="#ppt_x"/>
                                          </p:val>
                                        </p:tav>
                                        <p:tav tm="100000">
                                          <p:val>
                                            <p:strVal val="#ppt_x"/>
                                          </p:val>
                                        </p:tav>
                                      </p:tavLst>
                                    </p:anim>
                                    <p:anim calcmode="lin" valueType="num">
                                      <p:cBhvr>
                                        <p:cTn id="170"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75"/>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grpId="0" nodeType="clickEffect">
                                  <p:stCondLst>
                                    <p:cond delay="0"/>
                                  </p:stCondLst>
                                  <p:childTnLst>
                                    <p:set>
                                      <p:cBhvr>
                                        <p:cTn id="178" dur="1" fill="hold">
                                          <p:stCondLst>
                                            <p:cond delay="0"/>
                                          </p:stCondLst>
                                        </p:cTn>
                                        <p:tgtEl>
                                          <p:spTgt spid="6"/>
                                        </p:tgtEl>
                                        <p:attrNameLst>
                                          <p:attrName>style.visibility</p:attrName>
                                        </p:attrNameLst>
                                      </p:cBhvr>
                                      <p:to>
                                        <p:strVal val="visible"/>
                                      </p:to>
                                    </p:set>
                                    <p:animEffect transition="in" filter="fade">
                                      <p:cBhvr>
                                        <p:cTn id="179" dur="1000"/>
                                        <p:tgtEl>
                                          <p:spTgt spid="6"/>
                                        </p:tgtEl>
                                      </p:cBhvr>
                                    </p:animEffect>
                                    <p:anim calcmode="lin" valueType="num">
                                      <p:cBhvr>
                                        <p:cTn id="180" dur="1000" fill="hold"/>
                                        <p:tgtEl>
                                          <p:spTgt spid="6"/>
                                        </p:tgtEl>
                                        <p:attrNameLst>
                                          <p:attrName>ppt_x</p:attrName>
                                        </p:attrNameLst>
                                      </p:cBhvr>
                                      <p:tavLst>
                                        <p:tav tm="0">
                                          <p:val>
                                            <p:strVal val="#ppt_x"/>
                                          </p:val>
                                        </p:tav>
                                        <p:tav tm="100000">
                                          <p:val>
                                            <p:strVal val="#ppt_x"/>
                                          </p:val>
                                        </p:tav>
                                      </p:tavLst>
                                    </p:anim>
                                    <p:anim calcmode="lin" valueType="num">
                                      <p:cBhvr>
                                        <p:cTn id="18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57"/>
                                        </p:tgtEl>
                                        <p:attrNameLst>
                                          <p:attrName>style.visibility</p:attrName>
                                        </p:attrNameLst>
                                      </p:cBhvr>
                                      <p:to>
                                        <p:strVal val="visible"/>
                                      </p:to>
                                    </p:set>
                                    <p:animEffect transition="in" filter="fade">
                                      <p:cBhvr>
                                        <p:cTn id="186" dur="1000"/>
                                        <p:tgtEl>
                                          <p:spTgt spid="57"/>
                                        </p:tgtEl>
                                      </p:cBhvr>
                                    </p:animEffect>
                                    <p:anim calcmode="lin" valueType="num">
                                      <p:cBhvr>
                                        <p:cTn id="187" dur="1000" fill="hold"/>
                                        <p:tgtEl>
                                          <p:spTgt spid="57"/>
                                        </p:tgtEl>
                                        <p:attrNameLst>
                                          <p:attrName>ppt_x</p:attrName>
                                        </p:attrNameLst>
                                      </p:cBhvr>
                                      <p:tavLst>
                                        <p:tav tm="0">
                                          <p:val>
                                            <p:strVal val="#ppt_x"/>
                                          </p:val>
                                        </p:tav>
                                        <p:tav tm="100000">
                                          <p:val>
                                            <p:strVal val="#ppt_x"/>
                                          </p:val>
                                        </p:tav>
                                      </p:tavLst>
                                    </p:anim>
                                    <p:anim calcmode="lin" valueType="num">
                                      <p:cBhvr>
                                        <p:cTn id="18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42" presetClass="entr" presetSubtype="0" fill="hold" grpId="0" nodeType="clickEffect">
                                  <p:stCondLst>
                                    <p:cond delay="0"/>
                                  </p:stCondLst>
                                  <p:childTnLst>
                                    <p:set>
                                      <p:cBhvr>
                                        <p:cTn id="192" dur="1" fill="hold">
                                          <p:stCondLst>
                                            <p:cond delay="0"/>
                                          </p:stCondLst>
                                        </p:cTn>
                                        <p:tgtEl>
                                          <p:spTgt spid="58"/>
                                        </p:tgtEl>
                                        <p:attrNameLst>
                                          <p:attrName>style.visibility</p:attrName>
                                        </p:attrNameLst>
                                      </p:cBhvr>
                                      <p:to>
                                        <p:strVal val="visible"/>
                                      </p:to>
                                    </p:set>
                                    <p:animEffect transition="in" filter="fade">
                                      <p:cBhvr>
                                        <p:cTn id="193" dur="1000"/>
                                        <p:tgtEl>
                                          <p:spTgt spid="58"/>
                                        </p:tgtEl>
                                      </p:cBhvr>
                                    </p:animEffect>
                                    <p:anim calcmode="lin" valueType="num">
                                      <p:cBhvr>
                                        <p:cTn id="194" dur="1000" fill="hold"/>
                                        <p:tgtEl>
                                          <p:spTgt spid="58"/>
                                        </p:tgtEl>
                                        <p:attrNameLst>
                                          <p:attrName>ppt_x</p:attrName>
                                        </p:attrNameLst>
                                      </p:cBhvr>
                                      <p:tavLst>
                                        <p:tav tm="0">
                                          <p:val>
                                            <p:strVal val="#ppt_x"/>
                                          </p:val>
                                        </p:tav>
                                        <p:tav tm="100000">
                                          <p:val>
                                            <p:strVal val="#ppt_x"/>
                                          </p:val>
                                        </p:tav>
                                      </p:tavLst>
                                    </p:anim>
                                    <p:anim calcmode="lin" valueType="num">
                                      <p:cBhvr>
                                        <p:cTn id="19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2" presetClass="entr" presetSubtype="0" fill="hold" grpId="0" nodeType="clickEffect">
                                  <p:stCondLst>
                                    <p:cond delay="0"/>
                                  </p:stCondLst>
                                  <p:childTnLst>
                                    <p:set>
                                      <p:cBhvr>
                                        <p:cTn id="199" dur="1" fill="hold">
                                          <p:stCondLst>
                                            <p:cond delay="0"/>
                                          </p:stCondLst>
                                        </p:cTn>
                                        <p:tgtEl>
                                          <p:spTgt spid="70"/>
                                        </p:tgtEl>
                                        <p:attrNameLst>
                                          <p:attrName>style.visibility</p:attrName>
                                        </p:attrNameLst>
                                      </p:cBhvr>
                                      <p:to>
                                        <p:strVal val="visible"/>
                                      </p:to>
                                    </p:set>
                                    <p:animEffect transition="in" filter="fade">
                                      <p:cBhvr>
                                        <p:cTn id="200" dur="1000"/>
                                        <p:tgtEl>
                                          <p:spTgt spid="70"/>
                                        </p:tgtEl>
                                      </p:cBhvr>
                                    </p:animEffect>
                                    <p:anim calcmode="lin" valueType="num">
                                      <p:cBhvr>
                                        <p:cTn id="201" dur="1000" fill="hold"/>
                                        <p:tgtEl>
                                          <p:spTgt spid="70"/>
                                        </p:tgtEl>
                                        <p:attrNameLst>
                                          <p:attrName>ppt_x</p:attrName>
                                        </p:attrNameLst>
                                      </p:cBhvr>
                                      <p:tavLst>
                                        <p:tav tm="0">
                                          <p:val>
                                            <p:strVal val="#ppt_x"/>
                                          </p:val>
                                        </p:tav>
                                        <p:tav tm="100000">
                                          <p:val>
                                            <p:strVal val="#ppt_x"/>
                                          </p:val>
                                        </p:tav>
                                      </p:tavLst>
                                    </p:anim>
                                    <p:anim calcmode="lin" valueType="num">
                                      <p:cBhvr>
                                        <p:cTn id="20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42" presetClass="entr" presetSubtype="0" fill="hold" grpId="0" nodeType="clickEffect">
                                  <p:stCondLst>
                                    <p:cond delay="0"/>
                                  </p:stCondLst>
                                  <p:childTnLst>
                                    <p:set>
                                      <p:cBhvr>
                                        <p:cTn id="206" dur="1" fill="hold">
                                          <p:stCondLst>
                                            <p:cond delay="0"/>
                                          </p:stCondLst>
                                        </p:cTn>
                                        <p:tgtEl>
                                          <p:spTgt spid="71"/>
                                        </p:tgtEl>
                                        <p:attrNameLst>
                                          <p:attrName>style.visibility</p:attrName>
                                        </p:attrNameLst>
                                      </p:cBhvr>
                                      <p:to>
                                        <p:strVal val="visible"/>
                                      </p:to>
                                    </p:set>
                                    <p:animEffect transition="in" filter="fade">
                                      <p:cBhvr>
                                        <p:cTn id="207" dur="1000"/>
                                        <p:tgtEl>
                                          <p:spTgt spid="71"/>
                                        </p:tgtEl>
                                      </p:cBhvr>
                                    </p:animEffect>
                                    <p:anim calcmode="lin" valueType="num">
                                      <p:cBhvr>
                                        <p:cTn id="208" dur="1000" fill="hold"/>
                                        <p:tgtEl>
                                          <p:spTgt spid="71"/>
                                        </p:tgtEl>
                                        <p:attrNameLst>
                                          <p:attrName>ppt_x</p:attrName>
                                        </p:attrNameLst>
                                      </p:cBhvr>
                                      <p:tavLst>
                                        <p:tav tm="0">
                                          <p:val>
                                            <p:strVal val="#ppt_x"/>
                                          </p:val>
                                        </p:tav>
                                        <p:tav tm="100000">
                                          <p:val>
                                            <p:strVal val="#ppt_x"/>
                                          </p:val>
                                        </p:tav>
                                      </p:tavLst>
                                    </p:anim>
                                    <p:anim calcmode="lin" valueType="num">
                                      <p:cBhvr>
                                        <p:cTn id="20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2" presetClass="entr" presetSubtype="0" fill="hold" grpId="0" nodeType="clickEffect">
                                  <p:stCondLst>
                                    <p:cond delay="0"/>
                                  </p:stCondLst>
                                  <p:childTnLst>
                                    <p:set>
                                      <p:cBhvr>
                                        <p:cTn id="213" dur="1" fill="hold">
                                          <p:stCondLst>
                                            <p:cond delay="0"/>
                                          </p:stCondLst>
                                        </p:cTn>
                                        <p:tgtEl>
                                          <p:spTgt spid="72"/>
                                        </p:tgtEl>
                                        <p:attrNameLst>
                                          <p:attrName>style.visibility</p:attrName>
                                        </p:attrNameLst>
                                      </p:cBhvr>
                                      <p:to>
                                        <p:strVal val="visible"/>
                                      </p:to>
                                    </p:set>
                                    <p:animEffect transition="in" filter="fade">
                                      <p:cBhvr>
                                        <p:cTn id="214" dur="1000"/>
                                        <p:tgtEl>
                                          <p:spTgt spid="72"/>
                                        </p:tgtEl>
                                      </p:cBhvr>
                                    </p:animEffect>
                                    <p:anim calcmode="lin" valueType="num">
                                      <p:cBhvr>
                                        <p:cTn id="215" dur="1000" fill="hold"/>
                                        <p:tgtEl>
                                          <p:spTgt spid="72"/>
                                        </p:tgtEl>
                                        <p:attrNameLst>
                                          <p:attrName>ppt_x</p:attrName>
                                        </p:attrNameLst>
                                      </p:cBhvr>
                                      <p:tavLst>
                                        <p:tav tm="0">
                                          <p:val>
                                            <p:strVal val="#ppt_x"/>
                                          </p:val>
                                        </p:tav>
                                        <p:tav tm="100000">
                                          <p:val>
                                            <p:strVal val="#ppt_x"/>
                                          </p:val>
                                        </p:tav>
                                      </p:tavLst>
                                    </p:anim>
                                    <p:anim calcmode="lin" valueType="num">
                                      <p:cBhvr>
                                        <p:cTn id="21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42" presetClass="entr" presetSubtype="0" fill="hold" grpId="0" nodeType="clickEffect">
                                  <p:stCondLst>
                                    <p:cond delay="0"/>
                                  </p:stCondLst>
                                  <p:childTnLst>
                                    <p:set>
                                      <p:cBhvr>
                                        <p:cTn id="220" dur="1" fill="hold">
                                          <p:stCondLst>
                                            <p:cond delay="0"/>
                                          </p:stCondLst>
                                        </p:cTn>
                                        <p:tgtEl>
                                          <p:spTgt spid="73"/>
                                        </p:tgtEl>
                                        <p:attrNameLst>
                                          <p:attrName>style.visibility</p:attrName>
                                        </p:attrNameLst>
                                      </p:cBhvr>
                                      <p:to>
                                        <p:strVal val="visible"/>
                                      </p:to>
                                    </p:set>
                                    <p:animEffect transition="in" filter="fade">
                                      <p:cBhvr>
                                        <p:cTn id="221" dur="1000"/>
                                        <p:tgtEl>
                                          <p:spTgt spid="73"/>
                                        </p:tgtEl>
                                      </p:cBhvr>
                                    </p:animEffect>
                                    <p:anim calcmode="lin" valueType="num">
                                      <p:cBhvr>
                                        <p:cTn id="222" dur="1000" fill="hold"/>
                                        <p:tgtEl>
                                          <p:spTgt spid="73"/>
                                        </p:tgtEl>
                                        <p:attrNameLst>
                                          <p:attrName>ppt_x</p:attrName>
                                        </p:attrNameLst>
                                      </p:cBhvr>
                                      <p:tavLst>
                                        <p:tav tm="0">
                                          <p:val>
                                            <p:strVal val="#ppt_x"/>
                                          </p:val>
                                        </p:tav>
                                        <p:tav tm="100000">
                                          <p:val>
                                            <p:strVal val="#ppt_x"/>
                                          </p:val>
                                        </p:tav>
                                      </p:tavLst>
                                    </p:anim>
                                    <p:anim calcmode="lin" valueType="num">
                                      <p:cBhvr>
                                        <p:cTn id="22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42" presetClass="entr" presetSubtype="0" fill="hold" grpId="0" nodeType="clickEffect">
                                  <p:stCondLst>
                                    <p:cond delay="0"/>
                                  </p:stCondLst>
                                  <p:childTnLst>
                                    <p:set>
                                      <p:cBhvr>
                                        <p:cTn id="227" dur="1" fill="hold">
                                          <p:stCondLst>
                                            <p:cond delay="0"/>
                                          </p:stCondLst>
                                        </p:cTn>
                                        <p:tgtEl>
                                          <p:spTgt spid="74"/>
                                        </p:tgtEl>
                                        <p:attrNameLst>
                                          <p:attrName>style.visibility</p:attrName>
                                        </p:attrNameLst>
                                      </p:cBhvr>
                                      <p:to>
                                        <p:strVal val="visible"/>
                                      </p:to>
                                    </p:set>
                                    <p:animEffect transition="in" filter="fade">
                                      <p:cBhvr>
                                        <p:cTn id="228" dur="1000"/>
                                        <p:tgtEl>
                                          <p:spTgt spid="74"/>
                                        </p:tgtEl>
                                      </p:cBhvr>
                                    </p:animEffect>
                                    <p:anim calcmode="lin" valueType="num">
                                      <p:cBhvr>
                                        <p:cTn id="229" dur="1000" fill="hold"/>
                                        <p:tgtEl>
                                          <p:spTgt spid="74"/>
                                        </p:tgtEl>
                                        <p:attrNameLst>
                                          <p:attrName>ppt_x</p:attrName>
                                        </p:attrNameLst>
                                      </p:cBhvr>
                                      <p:tavLst>
                                        <p:tav tm="0">
                                          <p:val>
                                            <p:strVal val="#ppt_x"/>
                                          </p:val>
                                        </p:tav>
                                        <p:tav tm="100000">
                                          <p:val>
                                            <p:strVal val="#ppt_x"/>
                                          </p:val>
                                        </p:tav>
                                      </p:tavLst>
                                    </p:anim>
                                    <p:anim calcmode="lin" valueType="num">
                                      <p:cBhvr>
                                        <p:cTn id="23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47" presetClass="entr" presetSubtype="0" fill="hold" grpId="0" nodeType="clickEffect">
                                  <p:stCondLst>
                                    <p:cond delay="0"/>
                                  </p:stCondLst>
                                  <p:childTnLst>
                                    <p:set>
                                      <p:cBhvr>
                                        <p:cTn id="234" dur="1" fill="hold">
                                          <p:stCondLst>
                                            <p:cond delay="0"/>
                                          </p:stCondLst>
                                        </p:cTn>
                                        <p:tgtEl>
                                          <p:spTgt spid="97"/>
                                        </p:tgtEl>
                                        <p:attrNameLst>
                                          <p:attrName>style.visibility</p:attrName>
                                        </p:attrNameLst>
                                      </p:cBhvr>
                                      <p:to>
                                        <p:strVal val="visible"/>
                                      </p:to>
                                    </p:set>
                                    <p:animEffect transition="in" filter="fade">
                                      <p:cBhvr>
                                        <p:cTn id="235" dur="500"/>
                                        <p:tgtEl>
                                          <p:spTgt spid="97"/>
                                        </p:tgtEl>
                                      </p:cBhvr>
                                    </p:animEffect>
                                    <p:anim calcmode="lin" valueType="num">
                                      <p:cBhvr>
                                        <p:cTn id="236" dur="500" fill="hold"/>
                                        <p:tgtEl>
                                          <p:spTgt spid="97"/>
                                        </p:tgtEl>
                                        <p:attrNameLst>
                                          <p:attrName>ppt_x</p:attrName>
                                        </p:attrNameLst>
                                      </p:cBhvr>
                                      <p:tavLst>
                                        <p:tav tm="0">
                                          <p:val>
                                            <p:strVal val="#ppt_x"/>
                                          </p:val>
                                        </p:tav>
                                        <p:tav tm="100000">
                                          <p:val>
                                            <p:strVal val="#ppt_x"/>
                                          </p:val>
                                        </p:tav>
                                      </p:tavLst>
                                    </p:anim>
                                    <p:anim calcmode="lin" valueType="num">
                                      <p:cBhvr>
                                        <p:cTn id="237" dur="5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38" fill="hold">
                      <p:stCondLst>
                        <p:cond delay="indefinite"/>
                      </p:stCondLst>
                      <p:childTnLst>
                        <p:par>
                          <p:cTn id="239" fill="hold">
                            <p:stCondLst>
                              <p:cond delay="0"/>
                            </p:stCondLst>
                            <p:childTnLst>
                              <p:par>
                                <p:cTn id="240" presetID="1" presetClass="exit" presetSubtype="0" fill="hold" grpId="1" nodeType="clickEffect">
                                  <p:stCondLst>
                                    <p:cond delay="0"/>
                                  </p:stCondLst>
                                  <p:childTnLst>
                                    <p:set>
                                      <p:cBhvr>
                                        <p:cTn id="241" dur="1" fill="hold">
                                          <p:stCondLst>
                                            <p:cond delay="0"/>
                                          </p:stCondLst>
                                        </p:cTn>
                                        <p:tgtEl>
                                          <p:spTgt spid="97"/>
                                        </p:tgtEl>
                                        <p:attrNameLst>
                                          <p:attrName>style.visibility</p:attrName>
                                        </p:attrNameLst>
                                      </p:cBhvr>
                                      <p:to>
                                        <p:strVal val="hidden"/>
                                      </p:to>
                                    </p:set>
                                  </p:childTnLst>
                                </p:cTn>
                              </p:par>
                            </p:childTnLst>
                          </p:cTn>
                        </p:par>
                      </p:childTnLst>
                    </p:cTn>
                  </p:par>
                  <p:par>
                    <p:cTn id="242" fill="hold">
                      <p:stCondLst>
                        <p:cond delay="indefinite"/>
                      </p:stCondLst>
                      <p:childTnLst>
                        <p:par>
                          <p:cTn id="243" fill="hold">
                            <p:stCondLst>
                              <p:cond delay="0"/>
                            </p:stCondLst>
                            <p:childTnLst>
                              <p:par>
                                <p:cTn id="244" presetID="22" presetClass="entr" presetSubtype="1" fill="hold" nodeType="clickEffect">
                                  <p:stCondLst>
                                    <p:cond delay="0"/>
                                  </p:stCondLst>
                                  <p:childTnLst>
                                    <p:set>
                                      <p:cBhvr>
                                        <p:cTn id="245" dur="1" fill="hold">
                                          <p:stCondLst>
                                            <p:cond delay="0"/>
                                          </p:stCondLst>
                                        </p:cTn>
                                        <p:tgtEl>
                                          <p:spTgt spid="106"/>
                                        </p:tgtEl>
                                        <p:attrNameLst>
                                          <p:attrName>style.visibility</p:attrName>
                                        </p:attrNameLst>
                                      </p:cBhvr>
                                      <p:to>
                                        <p:strVal val="visible"/>
                                      </p:to>
                                    </p:set>
                                    <p:animEffect transition="in" filter="wipe(up)">
                                      <p:cBhvr>
                                        <p:cTn id="24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7" grpId="1" animBg="1"/>
      <p:bldP spid="46" grpId="0"/>
      <p:bldP spid="50" grpId="0"/>
      <p:bldP spid="51" grpId="0"/>
      <p:bldP spid="52" grpId="0"/>
      <p:bldP spid="53" grpId="0"/>
      <p:bldP spid="63" grpId="0"/>
      <p:bldP spid="22" grpId="0"/>
      <p:bldP spid="64" grpId="0"/>
      <p:bldP spid="65" grpId="0"/>
      <p:bldP spid="66" grpId="0"/>
      <p:bldP spid="84" grpId="0"/>
      <p:bldP spid="85" grpId="0"/>
      <p:bldP spid="86" grpId="0"/>
      <p:bldP spid="87" grpId="0"/>
      <p:bldP spid="88" grpId="0"/>
      <p:bldP spid="89" grpId="0"/>
      <p:bldP spid="90" grpId="0"/>
      <p:bldP spid="91" grpId="0"/>
      <p:bldP spid="92" grpId="0"/>
      <p:bldP spid="93" grpId="0"/>
      <p:bldP spid="94" grpId="0"/>
      <p:bldP spid="95" grpId="0"/>
      <p:bldP spid="96" grpId="0"/>
      <p:bldP spid="6" grpId="0" animBg="1"/>
      <p:bldP spid="57" grpId="0"/>
      <p:bldP spid="58" grpId="0" animBg="1"/>
      <p:bldP spid="70" grpId="0"/>
      <p:bldP spid="71" grpId="0" animBg="1"/>
      <p:bldP spid="72" grpId="0"/>
      <p:bldP spid="73" grpId="0" animBg="1"/>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F08B9-7D6A-4179-9911-663529EBCDC1}"/>
              </a:ext>
            </a:extLst>
          </p:cNvPr>
          <p:cNvSpPr/>
          <p:nvPr/>
        </p:nvSpPr>
        <p:spPr>
          <a:xfrm>
            <a:off x="694006" y="2231417"/>
            <a:ext cx="10803988" cy="2862322"/>
          </a:xfrm>
          <a:prstGeom prst="rect">
            <a:avLst/>
          </a:prstGeom>
          <a:ln>
            <a:noFill/>
          </a:ln>
        </p:spPr>
        <p:txBody>
          <a:bodyPr wrap="square">
            <a:spAutoFit/>
          </a:bodyPr>
          <a:lstStyle/>
          <a:p>
            <a:pPr algn="ctr" rtl="1">
              <a:lnSpc>
                <a:spcPct val="150000"/>
              </a:lnSpc>
            </a:pPr>
            <a:r>
              <a:rPr lang="ar-BH" sz="4000" dirty="0">
                <a:latin typeface="Sakkal Majalla" panose="02000000000000000000" pitchFamily="2" charset="-78"/>
                <a:cs typeface="Sakkal Majalla" panose="02000000000000000000" pitchFamily="2" charset="-78"/>
              </a:rPr>
              <a:t>لمزيد من التمارين يُمكنك الرجوع إلى </a:t>
            </a:r>
          </a:p>
          <a:p>
            <a:pPr algn="ctr" rtl="1">
              <a:lnSpc>
                <a:spcPct val="150000"/>
              </a:lnSpc>
            </a:pPr>
            <a:r>
              <a:rPr lang="ar-BH" sz="4000" dirty="0">
                <a:latin typeface="Sakkal Majalla" panose="02000000000000000000" pitchFamily="2" charset="-78"/>
                <a:cs typeface="Sakkal Majalla" panose="02000000000000000000" pitchFamily="2" charset="-78"/>
              </a:rPr>
              <a:t>كتاب الرياضيات للصف الأول الإعدادي – الجزء الأول </a:t>
            </a:r>
          </a:p>
          <a:p>
            <a:pPr algn="ctr" rtl="1">
              <a:lnSpc>
                <a:spcPct val="150000"/>
              </a:lnSpc>
            </a:pPr>
            <a:r>
              <a:rPr lang="ar-BH" sz="4000" dirty="0">
                <a:solidFill>
                  <a:srgbClr val="FF0000"/>
                </a:solidFill>
                <a:latin typeface="Sakkal Majalla" panose="02000000000000000000" pitchFamily="2" charset="-78"/>
                <a:cs typeface="Sakkal Majalla" panose="02000000000000000000" pitchFamily="2" charset="-78"/>
              </a:rPr>
              <a:t>صفحة</a:t>
            </a:r>
            <a:r>
              <a:rPr lang="ar-BH" sz="4000">
                <a:solidFill>
                  <a:srgbClr val="FF0000"/>
                </a:solidFill>
                <a:latin typeface="Sakkal Majalla" panose="02000000000000000000" pitchFamily="2" charset="-78"/>
                <a:cs typeface="Sakkal Majalla" panose="02000000000000000000" pitchFamily="2" charset="-78"/>
              </a:rPr>
              <a:t>: 111</a:t>
            </a:r>
            <a:endParaRPr lang="en-US" sz="4000" dirty="0">
              <a:solidFill>
                <a:srgbClr val="FF0000"/>
              </a:solidFill>
              <a:latin typeface="Sakkal Majalla" panose="02000000000000000000" pitchFamily="2" charset="-78"/>
              <a:cs typeface="Sakkal Majalla" panose="02000000000000000000" pitchFamily="2" charset="-78"/>
            </a:endParaRPr>
          </a:p>
        </p:txBody>
      </p:sp>
      <p:grpSp>
        <p:nvGrpSpPr>
          <p:cNvPr id="7" name="Group 6">
            <a:extLst>
              <a:ext uri="{FF2B5EF4-FFF2-40B4-BE49-F238E27FC236}">
                <a16:creationId xmlns:a16="http://schemas.microsoft.com/office/drawing/2014/main" id="{B09A205F-2194-47C7-A7D1-3D06CE3C42D8}"/>
              </a:ext>
            </a:extLst>
          </p:cNvPr>
          <p:cNvGrpSpPr/>
          <p:nvPr/>
        </p:nvGrpSpPr>
        <p:grpSpPr>
          <a:xfrm>
            <a:off x="1026943" y="468349"/>
            <a:ext cx="10803988" cy="769441"/>
            <a:chOff x="1181686" y="2061031"/>
            <a:chExt cx="10803988" cy="769441"/>
          </a:xfrm>
        </p:grpSpPr>
        <p:sp>
          <p:nvSpPr>
            <p:cNvPr id="5" name="Rectangle: Rounded Corners 4">
              <a:extLst>
                <a:ext uri="{FF2B5EF4-FFF2-40B4-BE49-F238E27FC236}">
                  <a16:creationId xmlns:a16="http://schemas.microsoft.com/office/drawing/2014/main" id="{2308C8CB-2EB2-4F25-8A6B-37C105FA6F71}"/>
                </a:ext>
              </a:extLst>
            </p:cNvPr>
            <p:cNvSpPr/>
            <p:nvPr/>
          </p:nvSpPr>
          <p:spPr>
            <a:xfrm>
              <a:off x="1181686" y="2160974"/>
              <a:ext cx="10803988" cy="537513"/>
            </a:xfrm>
            <a:custGeom>
              <a:avLst/>
              <a:gdLst>
                <a:gd name="connsiteX0" fmla="*/ 0 w 6569612"/>
                <a:gd name="connsiteY0" fmla="*/ 93787 h 562708"/>
                <a:gd name="connsiteX1" fmla="*/ 93787 w 6569612"/>
                <a:gd name="connsiteY1" fmla="*/ 0 h 562708"/>
                <a:gd name="connsiteX2" fmla="*/ 6475825 w 6569612"/>
                <a:gd name="connsiteY2" fmla="*/ 0 h 562708"/>
                <a:gd name="connsiteX3" fmla="*/ 6569612 w 6569612"/>
                <a:gd name="connsiteY3" fmla="*/ 93787 h 562708"/>
                <a:gd name="connsiteX4" fmla="*/ 6569612 w 6569612"/>
                <a:gd name="connsiteY4" fmla="*/ 468921 h 562708"/>
                <a:gd name="connsiteX5" fmla="*/ 6475825 w 6569612"/>
                <a:gd name="connsiteY5" fmla="*/ 562708 h 562708"/>
                <a:gd name="connsiteX6" fmla="*/ 93787 w 6569612"/>
                <a:gd name="connsiteY6" fmla="*/ 562708 h 562708"/>
                <a:gd name="connsiteX7" fmla="*/ 0 w 6569612"/>
                <a:gd name="connsiteY7" fmla="*/ 468921 h 562708"/>
                <a:gd name="connsiteX8" fmla="*/ 0 w 6569612"/>
                <a:gd name="connsiteY8" fmla="*/ 93787 h 562708"/>
                <a:gd name="connsiteX0" fmla="*/ 0 w 13054818"/>
                <a:gd name="connsiteY0" fmla="*/ 65652 h 562708"/>
                <a:gd name="connsiteX1" fmla="*/ 6578993 w 13054818"/>
                <a:gd name="connsiteY1" fmla="*/ 0 h 562708"/>
                <a:gd name="connsiteX2" fmla="*/ 12961031 w 13054818"/>
                <a:gd name="connsiteY2" fmla="*/ 0 h 562708"/>
                <a:gd name="connsiteX3" fmla="*/ 13054818 w 13054818"/>
                <a:gd name="connsiteY3" fmla="*/ 93787 h 562708"/>
                <a:gd name="connsiteX4" fmla="*/ 13054818 w 13054818"/>
                <a:gd name="connsiteY4" fmla="*/ 468921 h 562708"/>
                <a:gd name="connsiteX5" fmla="*/ 12961031 w 13054818"/>
                <a:gd name="connsiteY5" fmla="*/ 562708 h 562708"/>
                <a:gd name="connsiteX6" fmla="*/ 6578993 w 13054818"/>
                <a:gd name="connsiteY6" fmla="*/ 562708 h 562708"/>
                <a:gd name="connsiteX7" fmla="*/ 6485206 w 13054818"/>
                <a:gd name="connsiteY7" fmla="*/ 468921 h 562708"/>
                <a:gd name="connsiteX8" fmla="*/ 0 w 13054818"/>
                <a:gd name="connsiteY8" fmla="*/ 65652 h 562708"/>
                <a:gd name="connsiteX0" fmla="*/ 0 w 13054818"/>
                <a:gd name="connsiteY0" fmla="*/ 65652 h 562708"/>
                <a:gd name="connsiteX1" fmla="*/ 6578993 w 13054818"/>
                <a:gd name="connsiteY1" fmla="*/ 0 h 562708"/>
                <a:gd name="connsiteX2" fmla="*/ 12961031 w 13054818"/>
                <a:gd name="connsiteY2" fmla="*/ 0 h 562708"/>
                <a:gd name="connsiteX3" fmla="*/ 13054818 w 13054818"/>
                <a:gd name="connsiteY3" fmla="*/ 93787 h 562708"/>
                <a:gd name="connsiteX4" fmla="*/ 13054818 w 13054818"/>
                <a:gd name="connsiteY4" fmla="*/ 468921 h 562708"/>
                <a:gd name="connsiteX5" fmla="*/ 12961031 w 13054818"/>
                <a:gd name="connsiteY5" fmla="*/ 562708 h 562708"/>
                <a:gd name="connsiteX6" fmla="*/ 6578993 w 13054818"/>
                <a:gd name="connsiteY6" fmla="*/ 562708 h 562708"/>
                <a:gd name="connsiteX7" fmla="*/ 6133514 w 13054818"/>
                <a:gd name="connsiteY7" fmla="*/ 257905 h 562708"/>
                <a:gd name="connsiteX8" fmla="*/ 0 w 13054818"/>
                <a:gd name="connsiteY8" fmla="*/ 65652 h 562708"/>
                <a:gd name="connsiteX0" fmla="*/ 619755 w 13674573"/>
                <a:gd name="connsiteY0" fmla="*/ 65652 h 562708"/>
                <a:gd name="connsiteX1" fmla="*/ 7198748 w 13674573"/>
                <a:gd name="connsiteY1" fmla="*/ 0 h 562708"/>
                <a:gd name="connsiteX2" fmla="*/ 13580786 w 13674573"/>
                <a:gd name="connsiteY2" fmla="*/ 0 h 562708"/>
                <a:gd name="connsiteX3" fmla="*/ 13674573 w 13674573"/>
                <a:gd name="connsiteY3" fmla="*/ 93787 h 562708"/>
                <a:gd name="connsiteX4" fmla="*/ 13674573 w 13674573"/>
                <a:gd name="connsiteY4" fmla="*/ 468921 h 562708"/>
                <a:gd name="connsiteX5" fmla="*/ 13580786 w 13674573"/>
                <a:gd name="connsiteY5" fmla="*/ 562708 h 562708"/>
                <a:gd name="connsiteX6" fmla="*/ 7198748 w 13674573"/>
                <a:gd name="connsiteY6" fmla="*/ 562708 h 562708"/>
                <a:gd name="connsiteX7" fmla="*/ 6753269 w 13674573"/>
                <a:gd name="connsiteY7" fmla="*/ 257905 h 562708"/>
                <a:gd name="connsiteX8" fmla="*/ 971446 w 13674573"/>
                <a:gd name="connsiteY8" fmla="*/ 112542 h 562708"/>
                <a:gd name="connsiteX9" fmla="*/ 619755 w 13674573"/>
                <a:gd name="connsiteY9" fmla="*/ 65652 h 562708"/>
                <a:gd name="connsiteX0" fmla="*/ 772563 w 13827381"/>
                <a:gd name="connsiteY0" fmla="*/ 65652 h 562708"/>
                <a:gd name="connsiteX1" fmla="*/ 7351556 w 13827381"/>
                <a:gd name="connsiteY1" fmla="*/ 0 h 562708"/>
                <a:gd name="connsiteX2" fmla="*/ 13733594 w 13827381"/>
                <a:gd name="connsiteY2" fmla="*/ 0 h 562708"/>
                <a:gd name="connsiteX3" fmla="*/ 13827381 w 13827381"/>
                <a:gd name="connsiteY3" fmla="*/ 93787 h 562708"/>
                <a:gd name="connsiteX4" fmla="*/ 13827381 w 13827381"/>
                <a:gd name="connsiteY4" fmla="*/ 468921 h 562708"/>
                <a:gd name="connsiteX5" fmla="*/ 13733594 w 13827381"/>
                <a:gd name="connsiteY5" fmla="*/ 562708 h 562708"/>
                <a:gd name="connsiteX6" fmla="*/ 7351556 w 13827381"/>
                <a:gd name="connsiteY6" fmla="*/ 562708 h 562708"/>
                <a:gd name="connsiteX7" fmla="*/ 6906077 w 13827381"/>
                <a:gd name="connsiteY7" fmla="*/ 257905 h 562708"/>
                <a:gd name="connsiteX8" fmla="*/ 772561 w 13827381"/>
                <a:gd name="connsiteY8" fmla="*/ 239151 h 562708"/>
                <a:gd name="connsiteX9" fmla="*/ 772563 w 13827381"/>
                <a:gd name="connsiteY9" fmla="*/ 65652 h 562708"/>
                <a:gd name="connsiteX0" fmla="*/ 447469 w 13502287"/>
                <a:gd name="connsiteY0" fmla="*/ 65652 h 562708"/>
                <a:gd name="connsiteX1" fmla="*/ 7026462 w 13502287"/>
                <a:gd name="connsiteY1" fmla="*/ 0 h 562708"/>
                <a:gd name="connsiteX2" fmla="*/ 13408500 w 13502287"/>
                <a:gd name="connsiteY2" fmla="*/ 0 h 562708"/>
                <a:gd name="connsiteX3" fmla="*/ 13502287 w 13502287"/>
                <a:gd name="connsiteY3" fmla="*/ 93787 h 562708"/>
                <a:gd name="connsiteX4" fmla="*/ 13502287 w 13502287"/>
                <a:gd name="connsiteY4" fmla="*/ 468921 h 562708"/>
                <a:gd name="connsiteX5" fmla="*/ 13408500 w 13502287"/>
                <a:gd name="connsiteY5" fmla="*/ 562708 h 562708"/>
                <a:gd name="connsiteX6" fmla="*/ 7026462 w 13502287"/>
                <a:gd name="connsiteY6" fmla="*/ 562708 h 562708"/>
                <a:gd name="connsiteX7" fmla="*/ 6580983 w 13502287"/>
                <a:gd name="connsiteY7" fmla="*/ 257905 h 562708"/>
                <a:gd name="connsiteX8" fmla="*/ 447467 w 13502287"/>
                <a:gd name="connsiteY8" fmla="*/ 239151 h 562708"/>
                <a:gd name="connsiteX9" fmla="*/ 447469 w 13502287"/>
                <a:gd name="connsiteY9" fmla="*/ 65652 h 562708"/>
                <a:gd name="connsiteX0" fmla="*/ 11532 w 13066350"/>
                <a:gd name="connsiteY0" fmla="*/ 65652 h 562708"/>
                <a:gd name="connsiteX1" fmla="*/ 6590525 w 13066350"/>
                <a:gd name="connsiteY1" fmla="*/ 0 h 562708"/>
                <a:gd name="connsiteX2" fmla="*/ 12972563 w 13066350"/>
                <a:gd name="connsiteY2" fmla="*/ 0 h 562708"/>
                <a:gd name="connsiteX3" fmla="*/ 13066350 w 13066350"/>
                <a:gd name="connsiteY3" fmla="*/ 93787 h 562708"/>
                <a:gd name="connsiteX4" fmla="*/ 13066350 w 13066350"/>
                <a:gd name="connsiteY4" fmla="*/ 468921 h 562708"/>
                <a:gd name="connsiteX5" fmla="*/ 12972563 w 13066350"/>
                <a:gd name="connsiteY5" fmla="*/ 562708 h 562708"/>
                <a:gd name="connsiteX6" fmla="*/ 6590525 w 13066350"/>
                <a:gd name="connsiteY6" fmla="*/ 562708 h 562708"/>
                <a:gd name="connsiteX7" fmla="*/ 6145046 w 13066350"/>
                <a:gd name="connsiteY7" fmla="*/ 257905 h 562708"/>
                <a:gd name="connsiteX8" fmla="*/ 11530 w 13066350"/>
                <a:gd name="connsiteY8" fmla="*/ 239151 h 562708"/>
                <a:gd name="connsiteX9" fmla="*/ 11532 w 13066350"/>
                <a:gd name="connsiteY9" fmla="*/ 65652 h 562708"/>
                <a:gd name="connsiteX0" fmla="*/ 11532 w 13066350"/>
                <a:gd name="connsiteY0" fmla="*/ 65652 h 569520"/>
                <a:gd name="connsiteX1" fmla="*/ 6590525 w 13066350"/>
                <a:gd name="connsiteY1" fmla="*/ 0 h 569520"/>
                <a:gd name="connsiteX2" fmla="*/ 12972563 w 13066350"/>
                <a:gd name="connsiteY2" fmla="*/ 0 h 569520"/>
                <a:gd name="connsiteX3" fmla="*/ 13066350 w 13066350"/>
                <a:gd name="connsiteY3" fmla="*/ 93787 h 569520"/>
                <a:gd name="connsiteX4" fmla="*/ 13066350 w 13066350"/>
                <a:gd name="connsiteY4" fmla="*/ 468921 h 569520"/>
                <a:gd name="connsiteX5" fmla="*/ 12972563 w 13066350"/>
                <a:gd name="connsiteY5" fmla="*/ 562708 h 569520"/>
                <a:gd name="connsiteX6" fmla="*/ 6590525 w 13066350"/>
                <a:gd name="connsiteY6" fmla="*/ 562708 h 569520"/>
                <a:gd name="connsiteX7" fmla="*/ 6145046 w 13066350"/>
                <a:gd name="connsiteY7" fmla="*/ 257905 h 569520"/>
                <a:gd name="connsiteX8" fmla="*/ 11530 w 13066350"/>
                <a:gd name="connsiteY8" fmla="*/ 239151 h 569520"/>
                <a:gd name="connsiteX9" fmla="*/ 11532 w 13066350"/>
                <a:gd name="connsiteY9" fmla="*/ 65652 h 569520"/>
                <a:gd name="connsiteX0" fmla="*/ 11532 w 13066350"/>
                <a:gd name="connsiteY0" fmla="*/ 65652 h 575143"/>
                <a:gd name="connsiteX1" fmla="*/ 6590525 w 13066350"/>
                <a:gd name="connsiteY1" fmla="*/ 0 h 575143"/>
                <a:gd name="connsiteX2" fmla="*/ 12972563 w 13066350"/>
                <a:gd name="connsiteY2" fmla="*/ 0 h 575143"/>
                <a:gd name="connsiteX3" fmla="*/ 13066350 w 13066350"/>
                <a:gd name="connsiteY3" fmla="*/ 93787 h 575143"/>
                <a:gd name="connsiteX4" fmla="*/ 13066350 w 13066350"/>
                <a:gd name="connsiteY4" fmla="*/ 468921 h 575143"/>
                <a:gd name="connsiteX5" fmla="*/ 12972563 w 13066350"/>
                <a:gd name="connsiteY5" fmla="*/ 562708 h 575143"/>
                <a:gd name="connsiteX6" fmla="*/ 6590525 w 13066350"/>
                <a:gd name="connsiteY6" fmla="*/ 562708 h 575143"/>
                <a:gd name="connsiteX7" fmla="*/ 6145046 w 13066350"/>
                <a:gd name="connsiteY7" fmla="*/ 257905 h 575143"/>
                <a:gd name="connsiteX8" fmla="*/ 11530 w 13066350"/>
                <a:gd name="connsiteY8" fmla="*/ 239151 h 575143"/>
                <a:gd name="connsiteX9" fmla="*/ 11532 w 13066350"/>
                <a:gd name="connsiteY9" fmla="*/ 65652 h 575143"/>
                <a:gd name="connsiteX0" fmla="*/ 11532 w 13066350"/>
                <a:gd name="connsiteY0" fmla="*/ 31190 h 582884"/>
                <a:gd name="connsiteX1" fmla="*/ 6590525 w 13066350"/>
                <a:gd name="connsiteY1" fmla="*/ 7741 h 582884"/>
                <a:gd name="connsiteX2" fmla="*/ 12972563 w 13066350"/>
                <a:gd name="connsiteY2" fmla="*/ 7741 h 582884"/>
                <a:gd name="connsiteX3" fmla="*/ 13066350 w 13066350"/>
                <a:gd name="connsiteY3" fmla="*/ 101528 h 582884"/>
                <a:gd name="connsiteX4" fmla="*/ 13066350 w 13066350"/>
                <a:gd name="connsiteY4" fmla="*/ 476662 h 582884"/>
                <a:gd name="connsiteX5" fmla="*/ 12972563 w 13066350"/>
                <a:gd name="connsiteY5" fmla="*/ 570449 h 582884"/>
                <a:gd name="connsiteX6" fmla="*/ 6590525 w 13066350"/>
                <a:gd name="connsiteY6" fmla="*/ 570449 h 582884"/>
                <a:gd name="connsiteX7" fmla="*/ 6145046 w 13066350"/>
                <a:gd name="connsiteY7" fmla="*/ 265646 h 582884"/>
                <a:gd name="connsiteX8" fmla="*/ 11530 w 13066350"/>
                <a:gd name="connsiteY8" fmla="*/ 246892 h 582884"/>
                <a:gd name="connsiteX9" fmla="*/ 11532 w 13066350"/>
                <a:gd name="connsiteY9" fmla="*/ 31190 h 582884"/>
                <a:gd name="connsiteX0" fmla="*/ 11532 w 13066350"/>
                <a:gd name="connsiteY0" fmla="*/ 21865 h 601694"/>
                <a:gd name="connsiteX1" fmla="*/ 6590525 w 13066350"/>
                <a:gd name="connsiteY1" fmla="*/ 26551 h 601694"/>
                <a:gd name="connsiteX2" fmla="*/ 12972563 w 13066350"/>
                <a:gd name="connsiteY2" fmla="*/ 26551 h 601694"/>
                <a:gd name="connsiteX3" fmla="*/ 13066350 w 13066350"/>
                <a:gd name="connsiteY3" fmla="*/ 120338 h 601694"/>
                <a:gd name="connsiteX4" fmla="*/ 13066350 w 13066350"/>
                <a:gd name="connsiteY4" fmla="*/ 495472 h 601694"/>
                <a:gd name="connsiteX5" fmla="*/ 12972563 w 13066350"/>
                <a:gd name="connsiteY5" fmla="*/ 589259 h 601694"/>
                <a:gd name="connsiteX6" fmla="*/ 6590525 w 13066350"/>
                <a:gd name="connsiteY6" fmla="*/ 589259 h 601694"/>
                <a:gd name="connsiteX7" fmla="*/ 6145046 w 13066350"/>
                <a:gd name="connsiteY7" fmla="*/ 284456 h 601694"/>
                <a:gd name="connsiteX8" fmla="*/ 11530 w 13066350"/>
                <a:gd name="connsiteY8" fmla="*/ 265702 h 601694"/>
                <a:gd name="connsiteX9" fmla="*/ 11532 w 13066350"/>
                <a:gd name="connsiteY9" fmla="*/ 21865 h 601694"/>
                <a:gd name="connsiteX0" fmla="*/ 11532 w 13066350"/>
                <a:gd name="connsiteY0" fmla="*/ 21865 h 601694"/>
                <a:gd name="connsiteX1" fmla="*/ 6590525 w 13066350"/>
                <a:gd name="connsiteY1" fmla="*/ 26551 h 601694"/>
                <a:gd name="connsiteX2" fmla="*/ 12972563 w 13066350"/>
                <a:gd name="connsiteY2" fmla="*/ 26551 h 601694"/>
                <a:gd name="connsiteX3" fmla="*/ 13066350 w 13066350"/>
                <a:gd name="connsiteY3" fmla="*/ 120338 h 601694"/>
                <a:gd name="connsiteX4" fmla="*/ 13066350 w 13066350"/>
                <a:gd name="connsiteY4" fmla="*/ 495472 h 601694"/>
                <a:gd name="connsiteX5" fmla="*/ 12972563 w 13066350"/>
                <a:gd name="connsiteY5" fmla="*/ 589259 h 601694"/>
                <a:gd name="connsiteX6" fmla="*/ 6590525 w 13066350"/>
                <a:gd name="connsiteY6" fmla="*/ 589259 h 601694"/>
                <a:gd name="connsiteX7" fmla="*/ 6145046 w 13066350"/>
                <a:gd name="connsiteY7" fmla="*/ 284456 h 601694"/>
                <a:gd name="connsiteX8" fmla="*/ 11530 w 13066350"/>
                <a:gd name="connsiteY8" fmla="*/ 265702 h 601694"/>
                <a:gd name="connsiteX9" fmla="*/ 11532 w 13066350"/>
                <a:gd name="connsiteY9" fmla="*/ 21865 h 601694"/>
                <a:gd name="connsiteX0" fmla="*/ 11532 w 13066350"/>
                <a:gd name="connsiteY0" fmla="*/ 25734 h 591495"/>
                <a:gd name="connsiteX1" fmla="*/ 6590525 w 13066350"/>
                <a:gd name="connsiteY1" fmla="*/ 16352 h 591495"/>
                <a:gd name="connsiteX2" fmla="*/ 12972563 w 13066350"/>
                <a:gd name="connsiteY2" fmla="*/ 16352 h 591495"/>
                <a:gd name="connsiteX3" fmla="*/ 13066350 w 13066350"/>
                <a:gd name="connsiteY3" fmla="*/ 110139 h 591495"/>
                <a:gd name="connsiteX4" fmla="*/ 13066350 w 13066350"/>
                <a:gd name="connsiteY4" fmla="*/ 485273 h 591495"/>
                <a:gd name="connsiteX5" fmla="*/ 12972563 w 13066350"/>
                <a:gd name="connsiteY5" fmla="*/ 579060 h 591495"/>
                <a:gd name="connsiteX6" fmla="*/ 6590525 w 13066350"/>
                <a:gd name="connsiteY6" fmla="*/ 579060 h 591495"/>
                <a:gd name="connsiteX7" fmla="*/ 6145046 w 13066350"/>
                <a:gd name="connsiteY7" fmla="*/ 274257 h 591495"/>
                <a:gd name="connsiteX8" fmla="*/ 11530 w 13066350"/>
                <a:gd name="connsiteY8" fmla="*/ 255503 h 591495"/>
                <a:gd name="connsiteX9" fmla="*/ 11532 w 13066350"/>
                <a:gd name="connsiteY9" fmla="*/ 25734 h 591495"/>
                <a:gd name="connsiteX0" fmla="*/ 11532 w 13066350"/>
                <a:gd name="connsiteY0" fmla="*/ 21865 h 601694"/>
                <a:gd name="connsiteX1" fmla="*/ 6590525 w 13066350"/>
                <a:gd name="connsiteY1" fmla="*/ 26551 h 601694"/>
                <a:gd name="connsiteX2" fmla="*/ 12972563 w 13066350"/>
                <a:gd name="connsiteY2" fmla="*/ 26551 h 601694"/>
                <a:gd name="connsiteX3" fmla="*/ 13066350 w 13066350"/>
                <a:gd name="connsiteY3" fmla="*/ 120338 h 601694"/>
                <a:gd name="connsiteX4" fmla="*/ 13066350 w 13066350"/>
                <a:gd name="connsiteY4" fmla="*/ 495472 h 601694"/>
                <a:gd name="connsiteX5" fmla="*/ 12972563 w 13066350"/>
                <a:gd name="connsiteY5" fmla="*/ 589259 h 601694"/>
                <a:gd name="connsiteX6" fmla="*/ 6590525 w 13066350"/>
                <a:gd name="connsiteY6" fmla="*/ 589259 h 601694"/>
                <a:gd name="connsiteX7" fmla="*/ 6145046 w 13066350"/>
                <a:gd name="connsiteY7" fmla="*/ 284456 h 601694"/>
                <a:gd name="connsiteX8" fmla="*/ 11530 w 13066350"/>
                <a:gd name="connsiteY8" fmla="*/ 265702 h 601694"/>
                <a:gd name="connsiteX9" fmla="*/ 11532 w 13066350"/>
                <a:gd name="connsiteY9" fmla="*/ 21865 h 601694"/>
                <a:gd name="connsiteX0" fmla="*/ 0 w 13054818"/>
                <a:gd name="connsiteY0" fmla="*/ 21865 h 601694"/>
                <a:gd name="connsiteX1" fmla="*/ 6578993 w 13054818"/>
                <a:gd name="connsiteY1" fmla="*/ 26551 h 601694"/>
                <a:gd name="connsiteX2" fmla="*/ 12961031 w 13054818"/>
                <a:gd name="connsiteY2" fmla="*/ 26551 h 601694"/>
                <a:gd name="connsiteX3" fmla="*/ 13054818 w 13054818"/>
                <a:gd name="connsiteY3" fmla="*/ 120338 h 601694"/>
                <a:gd name="connsiteX4" fmla="*/ 13054818 w 13054818"/>
                <a:gd name="connsiteY4" fmla="*/ 495472 h 601694"/>
                <a:gd name="connsiteX5" fmla="*/ 12961031 w 13054818"/>
                <a:gd name="connsiteY5" fmla="*/ 589259 h 601694"/>
                <a:gd name="connsiteX6" fmla="*/ 6578993 w 13054818"/>
                <a:gd name="connsiteY6" fmla="*/ 589259 h 601694"/>
                <a:gd name="connsiteX7" fmla="*/ 6133514 w 13054818"/>
                <a:gd name="connsiteY7" fmla="*/ 284456 h 601694"/>
                <a:gd name="connsiteX8" fmla="*/ 28134 w 13054818"/>
                <a:gd name="connsiteY8" fmla="*/ 279769 h 601694"/>
                <a:gd name="connsiteX9" fmla="*/ 0 w 13054818"/>
                <a:gd name="connsiteY9" fmla="*/ 21865 h 601694"/>
                <a:gd name="connsiteX0" fmla="*/ 11531 w 13038214"/>
                <a:gd name="connsiteY0" fmla="*/ 21865 h 601694"/>
                <a:gd name="connsiteX1" fmla="*/ 6562389 w 13038214"/>
                <a:gd name="connsiteY1" fmla="*/ 26551 h 601694"/>
                <a:gd name="connsiteX2" fmla="*/ 12944427 w 13038214"/>
                <a:gd name="connsiteY2" fmla="*/ 26551 h 601694"/>
                <a:gd name="connsiteX3" fmla="*/ 13038214 w 13038214"/>
                <a:gd name="connsiteY3" fmla="*/ 120338 h 601694"/>
                <a:gd name="connsiteX4" fmla="*/ 13038214 w 13038214"/>
                <a:gd name="connsiteY4" fmla="*/ 495472 h 601694"/>
                <a:gd name="connsiteX5" fmla="*/ 12944427 w 13038214"/>
                <a:gd name="connsiteY5" fmla="*/ 589259 h 601694"/>
                <a:gd name="connsiteX6" fmla="*/ 6562389 w 13038214"/>
                <a:gd name="connsiteY6" fmla="*/ 589259 h 601694"/>
                <a:gd name="connsiteX7" fmla="*/ 6116910 w 13038214"/>
                <a:gd name="connsiteY7" fmla="*/ 284456 h 601694"/>
                <a:gd name="connsiteX8" fmla="*/ 11530 w 13038214"/>
                <a:gd name="connsiteY8" fmla="*/ 279769 h 601694"/>
                <a:gd name="connsiteX9" fmla="*/ 11531 w 13038214"/>
                <a:gd name="connsiteY9" fmla="*/ 21865 h 601694"/>
                <a:gd name="connsiteX0" fmla="*/ 0 w 13082954"/>
                <a:gd name="connsiteY0" fmla="*/ 21865 h 601694"/>
                <a:gd name="connsiteX1" fmla="*/ 6607129 w 13082954"/>
                <a:gd name="connsiteY1" fmla="*/ 26551 h 601694"/>
                <a:gd name="connsiteX2" fmla="*/ 12989167 w 13082954"/>
                <a:gd name="connsiteY2" fmla="*/ 26551 h 601694"/>
                <a:gd name="connsiteX3" fmla="*/ 13082954 w 13082954"/>
                <a:gd name="connsiteY3" fmla="*/ 120338 h 601694"/>
                <a:gd name="connsiteX4" fmla="*/ 13082954 w 13082954"/>
                <a:gd name="connsiteY4" fmla="*/ 495472 h 601694"/>
                <a:gd name="connsiteX5" fmla="*/ 12989167 w 13082954"/>
                <a:gd name="connsiteY5" fmla="*/ 589259 h 601694"/>
                <a:gd name="connsiteX6" fmla="*/ 6607129 w 13082954"/>
                <a:gd name="connsiteY6" fmla="*/ 589259 h 601694"/>
                <a:gd name="connsiteX7" fmla="*/ 6161650 w 13082954"/>
                <a:gd name="connsiteY7" fmla="*/ 284456 h 601694"/>
                <a:gd name="connsiteX8" fmla="*/ 56270 w 13082954"/>
                <a:gd name="connsiteY8" fmla="*/ 279769 h 601694"/>
                <a:gd name="connsiteX9" fmla="*/ 0 w 13082954"/>
                <a:gd name="connsiteY9" fmla="*/ 21865 h 601694"/>
                <a:gd name="connsiteX0" fmla="*/ 0 w 13068887"/>
                <a:gd name="connsiteY0" fmla="*/ 21865 h 601694"/>
                <a:gd name="connsiteX1" fmla="*/ 6593062 w 13068887"/>
                <a:gd name="connsiteY1" fmla="*/ 26551 h 601694"/>
                <a:gd name="connsiteX2" fmla="*/ 12975100 w 13068887"/>
                <a:gd name="connsiteY2" fmla="*/ 26551 h 601694"/>
                <a:gd name="connsiteX3" fmla="*/ 13068887 w 13068887"/>
                <a:gd name="connsiteY3" fmla="*/ 120338 h 601694"/>
                <a:gd name="connsiteX4" fmla="*/ 13068887 w 13068887"/>
                <a:gd name="connsiteY4" fmla="*/ 495472 h 601694"/>
                <a:gd name="connsiteX5" fmla="*/ 12975100 w 13068887"/>
                <a:gd name="connsiteY5" fmla="*/ 589259 h 601694"/>
                <a:gd name="connsiteX6" fmla="*/ 6593062 w 13068887"/>
                <a:gd name="connsiteY6" fmla="*/ 589259 h 601694"/>
                <a:gd name="connsiteX7" fmla="*/ 6147583 w 13068887"/>
                <a:gd name="connsiteY7" fmla="*/ 284456 h 601694"/>
                <a:gd name="connsiteX8" fmla="*/ 42203 w 13068887"/>
                <a:gd name="connsiteY8" fmla="*/ 279769 h 601694"/>
                <a:gd name="connsiteX9" fmla="*/ 0 w 13068887"/>
                <a:gd name="connsiteY9" fmla="*/ 21865 h 601694"/>
                <a:gd name="connsiteX0" fmla="*/ 0 w 13068887"/>
                <a:gd name="connsiteY0" fmla="*/ 21865 h 589973"/>
                <a:gd name="connsiteX1" fmla="*/ 6593062 w 13068887"/>
                <a:gd name="connsiteY1" fmla="*/ 26551 h 589973"/>
                <a:gd name="connsiteX2" fmla="*/ 12975100 w 13068887"/>
                <a:gd name="connsiteY2" fmla="*/ 26551 h 589973"/>
                <a:gd name="connsiteX3" fmla="*/ 13068887 w 13068887"/>
                <a:gd name="connsiteY3" fmla="*/ 120338 h 589973"/>
                <a:gd name="connsiteX4" fmla="*/ 13068887 w 13068887"/>
                <a:gd name="connsiteY4" fmla="*/ 495472 h 589973"/>
                <a:gd name="connsiteX5" fmla="*/ 12975100 w 13068887"/>
                <a:gd name="connsiteY5" fmla="*/ 589259 h 589973"/>
                <a:gd name="connsiteX6" fmla="*/ 6593062 w 13068887"/>
                <a:gd name="connsiteY6" fmla="*/ 589259 h 589973"/>
                <a:gd name="connsiteX7" fmla="*/ 6147583 w 13068887"/>
                <a:gd name="connsiteY7" fmla="*/ 284456 h 589973"/>
                <a:gd name="connsiteX8" fmla="*/ 42203 w 13068887"/>
                <a:gd name="connsiteY8" fmla="*/ 279769 h 589973"/>
                <a:gd name="connsiteX9" fmla="*/ 0 w 13068887"/>
                <a:gd name="connsiteY9" fmla="*/ 21865 h 589973"/>
                <a:gd name="connsiteX0" fmla="*/ 0 w 13068887"/>
                <a:gd name="connsiteY0" fmla="*/ 21865 h 589713"/>
                <a:gd name="connsiteX1" fmla="*/ 6593062 w 13068887"/>
                <a:gd name="connsiteY1" fmla="*/ 26551 h 589713"/>
                <a:gd name="connsiteX2" fmla="*/ 12975100 w 13068887"/>
                <a:gd name="connsiteY2" fmla="*/ 26551 h 589713"/>
                <a:gd name="connsiteX3" fmla="*/ 13068887 w 13068887"/>
                <a:gd name="connsiteY3" fmla="*/ 120338 h 589713"/>
                <a:gd name="connsiteX4" fmla="*/ 13068887 w 13068887"/>
                <a:gd name="connsiteY4" fmla="*/ 495472 h 589713"/>
                <a:gd name="connsiteX5" fmla="*/ 12975100 w 13068887"/>
                <a:gd name="connsiteY5" fmla="*/ 589259 h 589713"/>
                <a:gd name="connsiteX6" fmla="*/ 6593062 w 13068887"/>
                <a:gd name="connsiteY6" fmla="*/ 589259 h 589713"/>
                <a:gd name="connsiteX7" fmla="*/ 6147583 w 13068887"/>
                <a:gd name="connsiteY7" fmla="*/ 284456 h 589713"/>
                <a:gd name="connsiteX8" fmla="*/ 42203 w 13068887"/>
                <a:gd name="connsiteY8" fmla="*/ 279769 h 589713"/>
                <a:gd name="connsiteX9" fmla="*/ 0 w 13068887"/>
                <a:gd name="connsiteY9" fmla="*/ 21865 h 589713"/>
                <a:gd name="connsiteX0" fmla="*/ 0 w 13068887"/>
                <a:gd name="connsiteY0" fmla="*/ 21865 h 589551"/>
                <a:gd name="connsiteX1" fmla="*/ 6593062 w 13068887"/>
                <a:gd name="connsiteY1" fmla="*/ 26551 h 589551"/>
                <a:gd name="connsiteX2" fmla="*/ 12975100 w 13068887"/>
                <a:gd name="connsiteY2" fmla="*/ 26551 h 589551"/>
                <a:gd name="connsiteX3" fmla="*/ 13068887 w 13068887"/>
                <a:gd name="connsiteY3" fmla="*/ 120338 h 589551"/>
                <a:gd name="connsiteX4" fmla="*/ 13068887 w 13068887"/>
                <a:gd name="connsiteY4" fmla="*/ 495472 h 589551"/>
                <a:gd name="connsiteX5" fmla="*/ 12975100 w 13068887"/>
                <a:gd name="connsiteY5" fmla="*/ 589259 h 589551"/>
                <a:gd name="connsiteX6" fmla="*/ 6593062 w 13068887"/>
                <a:gd name="connsiteY6" fmla="*/ 589259 h 589551"/>
                <a:gd name="connsiteX7" fmla="*/ 6147583 w 13068887"/>
                <a:gd name="connsiteY7" fmla="*/ 284456 h 589551"/>
                <a:gd name="connsiteX8" fmla="*/ 42203 w 13068887"/>
                <a:gd name="connsiteY8" fmla="*/ 279769 h 589551"/>
                <a:gd name="connsiteX9" fmla="*/ 0 w 13068887"/>
                <a:gd name="connsiteY9" fmla="*/ 21865 h 58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68887" h="589551">
                  <a:moveTo>
                    <a:pt x="0" y="21865"/>
                  </a:moveTo>
                  <a:cubicBezTo>
                    <a:pt x="0" y="-29932"/>
                    <a:pt x="6541265" y="26551"/>
                    <a:pt x="6593062" y="26551"/>
                  </a:cubicBezTo>
                  <a:lnTo>
                    <a:pt x="12975100" y="26551"/>
                  </a:lnTo>
                  <a:cubicBezTo>
                    <a:pt x="13026897" y="26551"/>
                    <a:pt x="13068887" y="68541"/>
                    <a:pt x="13068887" y="120338"/>
                  </a:cubicBezTo>
                  <a:lnTo>
                    <a:pt x="13068887" y="495472"/>
                  </a:lnTo>
                  <a:cubicBezTo>
                    <a:pt x="13068887" y="547269"/>
                    <a:pt x="13026897" y="589259"/>
                    <a:pt x="12975100" y="589259"/>
                  </a:cubicBezTo>
                  <a:lnTo>
                    <a:pt x="6593062" y="589259"/>
                  </a:lnTo>
                  <a:cubicBezTo>
                    <a:pt x="6470927" y="599240"/>
                    <a:pt x="6480226" y="350769"/>
                    <a:pt x="6147583" y="284456"/>
                  </a:cubicBezTo>
                  <a:cubicBezTo>
                    <a:pt x="5109700" y="209428"/>
                    <a:pt x="1064455" y="311811"/>
                    <a:pt x="42203" y="279769"/>
                  </a:cubicBezTo>
                  <a:cubicBezTo>
                    <a:pt x="4690" y="247727"/>
                    <a:pt x="31261" y="-29716"/>
                    <a:pt x="0" y="21865"/>
                  </a:cubicBezTo>
                  <a:close/>
                </a:path>
              </a:pathLst>
            </a:custGeom>
            <a:gradFill flip="none" rotWithShape="1">
              <a:gsLst>
                <a:gs pos="0">
                  <a:srgbClr val="FAEBE4"/>
                </a:gs>
                <a:gs pos="16000">
                  <a:srgbClr val="DE866C"/>
                </a:gs>
                <a:gs pos="100000">
                  <a:srgbClr val="C91C2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FE94499-B7AE-44E7-AE37-ED81EF049505}"/>
                </a:ext>
              </a:extLst>
            </p:cNvPr>
            <p:cNvSpPr/>
            <p:nvPr/>
          </p:nvSpPr>
          <p:spPr>
            <a:xfrm>
              <a:off x="7938639" y="2061031"/>
              <a:ext cx="3071675" cy="769441"/>
            </a:xfrm>
            <a:prstGeom prst="rect">
              <a:avLst/>
            </a:prstGeom>
          </p:spPr>
          <p:txBody>
            <a:bodyPr wrap="none">
              <a:spAutoFit/>
            </a:bodyPr>
            <a:lstStyle/>
            <a:p>
              <a:pPr algn="r" rtl="1"/>
              <a:r>
                <a:rPr lang="ar-BH" sz="4400" dirty="0">
                  <a:ln w="10160" cap="flat" cmpd="sng" algn="ctr">
                    <a:noFill/>
                    <a:prstDash val="solid"/>
                    <a:round/>
                  </a:ln>
                  <a:solidFill>
                    <a:schemeClr val="bg1"/>
                  </a:solidFill>
                  <a:effectLst>
                    <a:outerShdw blurRad="38100" dist="22860" dir="5400000" algn="tl">
                      <a:srgbClr val="000000">
                        <a:alpha val="30000"/>
                      </a:srgbClr>
                    </a:outerShdw>
                  </a:effectLst>
                  <a:latin typeface="Sakkal Majalla" panose="02000000000000000000" pitchFamily="2" charset="-78"/>
                  <a:ea typeface="Times New Roman" panose="02020603050405020304" pitchFamily="18" charset="0"/>
                  <a:cs typeface="Sakkal Majalla" panose="02000000000000000000" pitchFamily="2" charset="-78"/>
                </a:rPr>
                <a:t>تدرب وحل المسائل</a:t>
              </a:r>
              <a:endParaRPr lang="en-US" sz="44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8" name="Footer Placeholder 1"/>
          <p:cNvSpPr>
            <a:spLocks noGrp="1"/>
          </p:cNvSpPr>
          <p:nvPr>
            <p:ph type="ftr" sz="quarter" idx="11"/>
          </p:nvPr>
        </p:nvSpPr>
        <p:spPr>
          <a:xfrm>
            <a:off x="162232" y="6430290"/>
            <a:ext cx="4530901" cy="497657"/>
          </a:xfrm>
        </p:spPr>
        <p:txBody>
          <a:bodyPr wrap="square" anchor="ctr" anchorCtr="1">
            <a:normAutofit/>
          </a:bodyPr>
          <a:lstStyle/>
          <a:p>
            <a:r>
              <a:rPr lang="ar-BH" sz="2400" b="1" dirty="0">
                <a:solidFill>
                  <a:srgbClr val="C00000"/>
                </a:solidFill>
                <a:latin typeface="Sakkal Majalla" panose="02000000000000000000" pitchFamily="2" charset="-78"/>
                <a:cs typeface="Sakkal Majalla" panose="02000000000000000000" pitchFamily="2" charset="-78"/>
              </a:rPr>
              <a:t>التمثيل البياني للدوال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الصف</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الأول</a:t>
            </a:r>
            <a:r>
              <a:rPr lang="ar-BH" sz="2400" dirty="0"/>
              <a:t> </a:t>
            </a:r>
            <a:r>
              <a:rPr lang="ar-BH" sz="2400" b="1" dirty="0">
                <a:solidFill>
                  <a:schemeClr val="tx1"/>
                </a:solidFill>
                <a:latin typeface="Sakkal Majalla" panose="02000000000000000000" pitchFamily="2" charset="-78"/>
                <a:cs typeface="Sakkal Majalla" panose="02000000000000000000" pitchFamily="2" charset="-78"/>
              </a:rPr>
              <a:t>الإعدادي</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79017401"/>
      </p:ext>
    </p:extLst>
  </p:cSld>
  <p:clrMapOvr>
    <a:masterClrMapping/>
  </p:clrMapOvr>
  <p:transition spd="slow">
    <p:push dir="u"/>
  </p:transition>
</p:sld>
</file>

<file path=ppt/theme/theme1.xml><?xml version="1.0" encoding="utf-8"?>
<a:theme xmlns:a="http://schemas.openxmlformats.org/drawingml/2006/main" name="mo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 id="{B49A4B1C-C6CA-4A72-B707-09C6BB86E042}" vid="{566247EF-EA97-4A29-8780-7631BB1820AF}"/>
    </a:ext>
  </a:extLst>
</a:theme>
</file>

<file path=docProps/app.xml><?xml version="1.0" encoding="utf-8"?>
<Properties xmlns="http://schemas.openxmlformats.org/officeDocument/2006/extended-properties" xmlns:vt="http://schemas.openxmlformats.org/officeDocument/2006/docPropsVTypes">
  <Template>moe</Template>
  <TotalTime>8348</TotalTime>
  <Words>901</Words>
  <Application>Microsoft Office PowerPoint</Application>
  <PresentationFormat>Widescreen</PresentationFormat>
  <Paragraphs>236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Sakkal Majalla</vt:lpstr>
      <vt:lpstr>Times New Roman</vt:lpstr>
      <vt:lpstr>moe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الدرس (7 – 5) حل المعادلات التربيعية باستعمال تحليل الفرق بين مربعين</dc:title>
  <dc:creator>MUEEN ABDULLA   NAJI ALZAKRI</dc:creator>
  <cp:lastModifiedBy>Mueen Abdulla Naji Saleh</cp:lastModifiedBy>
  <cp:revision>500</cp:revision>
  <dcterms:created xsi:type="dcterms:W3CDTF">2020-03-03T05:43:55Z</dcterms:created>
  <dcterms:modified xsi:type="dcterms:W3CDTF">2021-10-10T09:03:21Z</dcterms:modified>
</cp:coreProperties>
</file>