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8" r:id="rId2"/>
    <p:sldId id="294" r:id="rId3"/>
    <p:sldId id="306" r:id="rId4"/>
    <p:sldId id="302" r:id="rId5"/>
    <p:sldId id="305" r:id="rId6"/>
    <p:sldId id="303" r:id="rId7"/>
    <p:sldId id="304" r:id="rId8"/>
    <p:sldId id="297" r:id="rId9"/>
    <p:sldId id="298" r:id="rId10"/>
    <p:sldId id="307" r:id="rId11"/>
    <p:sldId id="308" r:id="rId12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411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368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3393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957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7742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596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149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4164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750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724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65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07/12/1441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1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61998" y="1632505"/>
            <a:ext cx="10668001" cy="2387600"/>
          </a:xfrm>
        </p:spPr>
        <p:txBody>
          <a:bodyPr>
            <a:normAutofit/>
          </a:bodyPr>
          <a:lstStyle/>
          <a:p>
            <a:r>
              <a:rPr lang="ar-BH" sz="3600" b="1" dirty="0">
                <a:solidFill>
                  <a:srgbClr val="FF0000"/>
                </a:solidFill>
                <a:cs typeface="+mn-cs"/>
              </a:rPr>
              <a:t>رياضيات الصف الأول الإعدادي – الجزء الأول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598" y="94242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8" y="30067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cs typeface="+mn-cs"/>
              </a:rPr>
              <a:t>( 1 -  7 ) الجبر: المعادلات</a:t>
            </a:r>
          </a:p>
          <a:p>
            <a:r>
              <a:rPr lang="ar-BH" sz="2800" b="1" dirty="0">
                <a:solidFill>
                  <a:srgbClr val="0000FF"/>
                </a:solidFill>
                <a:cs typeface="+mn-cs"/>
              </a:rPr>
              <a:t>( صفحة  28 )</a:t>
            </a:r>
          </a:p>
        </p:txBody>
      </p:sp>
    </p:spTree>
    <p:extLst>
      <p:ext uri="{BB962C8B-B14F-4D97-AF65-F5344CB8AC3E}">
        <p14:creationId xmlns:p14="http://schemas.microsoft.com/office/powerpoint/2010/main" val="31007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08B9-7D6A-4179-9911-663529EBCDC1}"/>
              </a:ext>
            </a:extLst>
          </p:cNvPr>
          <p:cNvSpPr/>
          <p:nvPr/>
        </p:nvSpPr>
        <p:spPr>
          <a:xfrm>
            <a:off x="694006" y="2231417"/>
            <a:ext cx="10803988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التمارين يُمكنك الرجوع إلى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الأول الإعدادي – الجزء الأول </a:t>
            </a:r>
          </a:p>
          <a:p>
            <a:pPr algn="ctr" rtl="1">
              <a:lnSpc>
                <a:spcPct val="150000"/>
              </a:lnSpc>
            </a:pP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BH" sz="40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30 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9A205F-2194-47C7-A7D1-3D06CE3C42D8}"/>
              </a:ext>
            </a:extLst>
          </p:cNvPr>
          <p:cNvGrpSpPr/>
          <p:nvPr/>
        </p:nvGrpSpPr>
        <p:grpSpPr>
          <a:xfrm>
            <a:off x="1026943" y="468349"/>
            <a:ext cx="10803988" cy="769441"/>
            <a:chOff x="1181686" y="2061031"/>
            <a:chExt cx="10803988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2308C8CB-2EB2-4F25-8A6B-37C105FA6F71}"/>
                </a:ext>
              </a:extLst>
            </p:cNvPr>
            <p:cNvSpPr/>
            <p:nvPr/>
          </p:nvSpPr>
          <p:spPr>
            <a:xfrm>
              <a:off x="1181686" y="2160974"/>
              <a:ext cx="10803988" cy="537513"/>
            </a:xfrm>
            <a:custGeom>
              <a:avLst/>
              <a:gdLst>
                <a:gd name="connsiteX0" fmla="*/ 0 w 6569612"/>
                <a:gd name="connsiteY0" fmla="*/ 93787 h 562708"/>
                <a:gd name="connsiteX1" fmla="*/ 93787 w 6569612"/>
                <a:gd name="connsiteY1" fmla="*/ 0 h 562708"/>
                <a:gd name="connsiteX2" fmla="*/ 6475825 w 6569612"/>
                <a:gd name="connsiteY2" fmla="*/ 0 h 562708"/>
                <a:gd name="connsiteX3" fmla="*/ 6569612 w 6569612"/>
                <a:gd name="connsiteY3" fmla="*/ 93787 h 562708"/>
                <a:gd name="connsiteX4" fmla="*/ 6569612 w 6569612"/>
                <a:gd name="connsiteY4" fmla="*/ 468921 h 562708"/>
                <a:gd name="connsiteX5" fmla="*/ 6475825 w 6569612"/>
                <a:gd name="connsiteY5" fmla="*/ 562708 h 562708"/>
                <a:gd name="connsiteX6" fmla="*/ 93787 w 6569612"/>
                <a:gd name="connsiteY6" fmla="*/ 562708 h 562708"/>
                <a:gd name="connsiteX7" fmla="*/ 0 w 6569612"/>
                <a:gd name="connsiteY7" fmla="*/ 468921 h 562708"/>
                <a:gd name="connsiteX8" fmla="*/ 0 w 6569612"/>
                <a:gd name="connsiteY8" fmla="*/ 93787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485206 w 13054818"/>
                <a:gd name="connsiteY7" fmla="*/ 468921 h 562708"/>
                <a:gd name="connsiteX8" fmla="*/ 0 w 13054818"/>
                <a:gd name="connsiteY8" fmla="*/ 65652 h 562708"/>
                <a:gd name="connsiteX0" fmla="*/ 0 w 13054818"/>
                <a:gd name="connsiteY0" fmla="*/ 65652 h 562708"/>
                <a:gd name="connsiteX1" fmla="*/ 6578993 w 13054818"/>
                <a:gd name="connsiteY1" fmla="*/ 0 h 562708"/>
                <a:gd name="connsiteX2" fmla="*/ 12961031 w 13054818"/>
                <a:gd name="connsiteY2" fmla="*/ 0 h 562708"/>
                <a:gd name="connsiteX3" fmla="*/ 13054818 w 13054818"/>
                <a:gd name="connsiteY3" fmla="*/ 93787 h 562708"/>
                <a:gd name="connsiteX4" fmla="*/ 13054818 w 13054818"/>
                <a:gd name="connsiteY4" fmla="*/ 468921 h 562708"/>
                <a:gd name="connsiteX5" fmla="*/ 12961031 w 13054818"/>
                <a:gd name="connsiteY5" fmla="*/ 562708 h 562708"/>
                <a:gd name="connsiteX6" fmla="*/ 6578993 w 13054818"/>
                <a:gd name="connsiteY6" fmla="*/ 562708 h 562708"/>
                <a:gd name="connsiteX7" fmla="*/ 6133514 w 13054818"/>
                <a:gd name="connsiteY7" fmla="*/ 257905 h 562708"/>
                <a:gd name="connsiteX8" fmla="*/ 0 w 13054818"/>
                <a:gd name="connsiteY8" fmla="*/ 65652 h 562708"/>
                <a:gd name="connsiteX0" fmla="*/ 619755 w 13674573"/>
                <a:gd name="connsiteY0" fmla="*/ 65652 h 562708"/>
                <a:gd name="connsiteX1" fmla="*/ 7198748 w 13674573"/>
                <a:gd name="connsiteY1" fmla="*/ 0 h 562708"/>
                <a:gd name="connsiteX2" fmla="*/ 13580786 w 13674573"/>
                <a:gd name="connsiteY2" fmla="*/ 0 h 562708"/>
                <a:gd name="connsiteX3" fmla="*/ 13674573 w 13674573"/>
                <a:gd name="connsiteY3" fmla="*/ 93787 h 562708"/>
                <a:gd name="connsiteX4" fmla="*/ 13674573 w 13674573"/>
                <a:gd name="connsiteY4" fmla="*/ 468921 h 562708"/>
                <a:gd name="connsiteX5" fmla="*/ 13580786 w 13674573"/>
                <a:gd name="connsiteY5" fmla="*/ 562708 h 562708"/>
                <a:gd name="connsiteX6" fmla="*/ 7198748 w 13674573"/>
                <a:gd name="connsiteY6" fmla="*/ 562708 h 562708"/>
                <a:gd name="connsiteX7" fmla="*/ 6753269 w 13674573"/>
                <a:gd name="connsiteY7" fmla="*/ 257905 h 562708"/>
                <a:gd name="connsiteX8" fmla="*/ 971446 w 13674573"/>
                <a:gd name="connsiteY8" fmla="*/ 112542 h 562708"/>
                <a:gd name="connsiteX9" fmla="*/ 619755 w 13674573"/>
                <a:gd name="connsiteY9" fmla="*/ 65652 h 562708"/>
                <a:gd name="connsiteX0" fmla="*/ 772563 w 13827381"/>
                <a:gd name="connsiteY0" fmla="*/ 65652 h 562708"/>
                <a:gd name="connsiteX1" fmla="*/ 7351556 w 13827381"/>
                <a:gd name="connsiteY1" fmla="*/ 0 h 562708"/>
                <a:gd name="connsiteX2" fmla="*/ 13733594 w 13827381"/>
                <a:gd name="connsiteY2" fmla="*/ 0 h 562708"/>
                <a:gd name="connsiteX3" fmla="*/ 13827381 w 13827381"/>
                <a:gd name="connsiteY3" fmla="*/ 93787 h 562708"/>
                <a:gd name="connsiteX4" fmla="*/ 13827381 w 13827381"/>
                <a:gd name="connsiteY4" fmla="*/ 468921 h 562708"/>
                <a:gd name="connsiteX5" fmla="*/ 13733594 w 13827381"/>
                <a:gd name="connsiteY5" fmla="*/ 562708 h 562708"/>
                <a:gd name="connsiteX6" fmla="*/ 7351556 w 13827381"/>
                <a:gd name="connsiteY6" fmla="*/ 562708 h 562708"/>
                <a:gd name="connsiteX7" fmla="*/ 6906077 w 13827381"/>
                <a:gd name="connsiteY7" fmla="*/ 257905 h 562708"/>
                <a:gd name="connsiteX8" fmla="*/ 772561 w 13827381"/>
                <a:gd name="connsiteY8" fmla="*/ 239151 h 562708"/>
                <a:gd name="connsiteX9" fmla="*/ 772563 w 13827381"/>
                <a:gd name="connsiteY9" fmla="*/ 65652 h 562708"/>
                <a:gd name="connsiteX0" fmla="*/ 447469 w 13502287"/>
                <a:gd name="connsiteY0" fmla="*/ 65652 h 562708"/>
                <a:gd name="connsiteX1" fmla="*/ 7026462 w 13502287"/>
                <a:gd name="connsiteY1" fmla="*/ 0 h 562708"/>
                <a:gd name="connsiteX2" fmla="*/ 13408500 w 13502287"/>
                <a:gd name="connsiteY2" fmla="*/ 0 h 562708"/>
                <a:gd name="connsiteX3" fmla="*/ 13502287 w 13502287"/>
                <a:gd name="connsiteY3" fmla="*/ 93787 h 562708"/>
                <a:gd name="connsiteX4" fmla="*/ 13502287 w 13502287"/>
                <a:gd name="connsiteY4" fmla="*/ 468921 h 562708"/>
                <a:gd name="connsiteX5" fmla="*/ 13408500 w 13502287"/>
                <a:gd name="connsiteY5" fmla="*/ 562708 h 562708"/>
                <a:gd name="connsiteX6" fmla="*/ 7026462 w 13502287"/>
                <a:gd name="connsiteY6" fmla="*/ 562708 h 562708"/>
                <a:gd name="connsiteX7" fmla="*/ 6580983 w 13502287"/>
                <a:gd name="connsiteY7" fmla="*/ 257905 h 562708"/>
                <a:gd name="connsiteX8" fmla="*/ 447467 w 13502287"/>
                <a:gd name="connsiteY8" fmla="*/ 239151 h 562708"/>
                <a:gd name="connsiteX9" fmla="*/ 447469 w 13502287"/>
                <a:gd name="connsiteY9" fmla="*/ 65652 h 562708"/>
                <a:gd name="connsiteX0" fmla="*/ 11532 w 13066350"/>
                <a:gd name="connsiteY0" fmla="*/ 65652 h 562708"/>
                <a:gd name="connsiteX1" fmla="*/ 6590525 w 13066350"/>
                <a:gd name="connsiteY1" fmla="*/ 0 h 562708"/>
                <a:gd name="connsiteX2" fmla="*/ 12972563 w 13066350"/>
                <a:gd name="connsiteY2" fmla="*/ 0 h 562708"/>
                <a:gd name="connsiteX3" fmla="*/ 13066350 w 13066350"/>
                <a:gd name="connsiteY3" fmla="*/ 93787 h 562708"/>
                <a:gd name="connsiteX4" fmla="*/ 13066350 w 13066350"/>
                <a:gd name="connsiteY4" fmla="*/ 468921 h 562708"/>
                <a:gd name="connsiteX5" fmla="*/ 12972563 w 13066350"/>
                <a:gd name="connsiteY5" fmla="*/ 562708 h 562708"/>
                <a:gd name="connsiteX6" fmla="*/ 6590525 w 13066350"/>
                <a:gd name="connsiteY6" fmla="*/ 562708 h 562708"/>
                <a:gd name="connsiteX7" fmla="*/ 6145046 w 13066350"/>
                <a:gd name="connsiteY7" fmla="*/ 257905 h 562708"/>
                <a:gd name="connsiteX8" fmla="*/ 11530 w 13066350"/>
                <a:gd name="connsiteY8" fmla="*/ 239151 h 562708"/>
                <a:gd name="connsiteX9" fmla="*/ 11532 w 13066350"/>
                <a:gd name="connsiteY9" fmla="*/ 65652 h 562708"/>
                <a:gd name="connsiteX0" fmla="*/ 11532 w 13066350"/>
                <a:gd name="connsiteY0" fmla="*/ 65652 h 569520"/>
                <a:gd name="connsiteX1" fmla="*/ 6590525 w 13066350"/>
                <a:gd name="connsiteY1" fmla="*/ 0 h 569520"/>
                <a:gd name="connsiteX2" fmla="*/ 12972563 w 13066350"/>
                <a:gd name="connsiteY2" fmla="*/ 0 h 569520"/>
                <a:gd name="connsiteX3" fmla="*/ 13066350 w 13066350"/>
                <a:gd name="connsiteY3" fmla="*/ 93787 h 569520"/>
                <a:gd name="connsiteX4" fmla="*/ 13066350 w 13066350"/>
                <a:gd name="connsiteY4" fmla="*/ 468921 h 569520"/>
                <a:gd name="connsiteX5" fmla="*/ 12972563 w 13066350"/>
                <a:gd name="connsiteY5" fmla="*/ 562708 h 569520"/>
                <a:gd name="connsiteX6" fmla="*/ 6590525 w 13066350"/>
                <a:gd name="connsiteY6" fmla="*/ 562708 h 569520"/>
                <a:gd name="connsiteX7" fmla="*/ 6145046 w 13066350"/>
                <a:gd name="connsiteY7" fmla="*/ 257905 h 569520"/>
                <a:gd name="connsiteX8" fmla="*/ 11530 w 13066350"/>
                <a:gd name="connsiteY8" fmla="*/ 239151 h 569520"/>
                <a:gd name="connsiteX9" fmla="*/ 11532 w 13066350"/>
                <a:gd name="connsiteY9" fmla="*/ 65652 h 569520"/>
                <a:gd name="connsiteX0" fmla="*/ 11532 w 13066350"/>
                <a:gd name="connsiteY0" fmla="*/ 65652 h 575143"/>
                <a:gd name="connsiteX1" fmla="*/ 6590525 w 13066350"/>
                <a:gd name="connsiteY1" fmla="*/ 0 h 575143"/>
                <a:gd name="connsiteX2" fmla="*/ 12972563 w 13066350"/>
                <a:gd name="connsiteY2" fmla="*/ 0 h 575143"/>
                <a:gd name="connsiteX3" fmla="*/ 13066350 w 13066350"/>
                <a:gd name="connsiteY3" fmla="*/ 93787 h 575143"/>
                <a:gd name="connsiteX4" fmla="*/ 13066350 w 13066350"/>
                <a:gd name="connsiteY4" fmla="*/ 468921 h 575143"/>
                <a:gd name="connsiteX5" fmla="*/ 12972563 w 13066350"/>
                <a:gd name="connsiteY5" fmla="*/ 562708 h 575143"/>
                <a:gd name="connsiteX6" fmla="*/ 6590525 w 13066350"/>
                <a:gd name="connsiteY6" fmla="*/ 562708 h 575143"/>
                <a:gd name="connsiteX7" fmla="*/ 6145046 w 13066350"/>
                <a:gd name="connsiteY7" fmla="*/ 257905 h 575143"/>
                <a:gd name="connsiteX8" fmla="*/ 11530 w 13066350"/>
                <a:gd name="connsiteY8" fmla="*/ 239151 h 575143"/>
                <a:gd name="connsiteX9" fmla="*/ 11532 w 13066350"/>
                <a:gd name="connsiteY9" fmla="*/ 65652 h 575143"/>
                <a:gd name="connsiteX0" fmla="*/ 11532 w 13066350"/>
                <a:gd name="connsiteY0" fmla="*/ 31190 h 582884"/>
                <a:gd name="connsiteX1" fmla="*/ 6590525 w 13066350"/>
                <a:gd name="connsiteY1" fmla="*/ 7741 h 582884"/>
                <a:gd name="connsiteX2" fmla="*/ 12972563 w 13066350"/>
                <a:gd name="connsiteY2" fmla="*/ 7741 h 582884"/>
                <a:gd name="connsiteX3" fmla="*/ 13066350 w 13066350"/>
                <a:gd name="connsiteY3" fmla="*/ 101528 h 582884"/>
                <a:gd name="connsiteX4" fmla="*/ 13066350 w 13066350"/>
                <a:gd name="connsiteY4" fmla="*/ 476662 h 582884"/>
                <a:gd name="connsiteX5" fmla="*/ 12972563 w 13066350"/>
                <a:gd name="connsiteY5" fmla="*/ 570449 h 582884"/>
                <a:gd name="connsiteX6" fmla="*/ 6590525 w 13066350"/>
                <a:gd name="connsiteY6" fmla="*/ 570449 h 582884"/>
                <a:gd name="connsiteX7" fmla="*/ 6145046 w 13066350"/>
                <a:gd name="connsiteY7" fmla="*/ 265646 h 582884"/>
                <a:gd name="connsiteX8" fmla="*/ 11530 w 13066350"/>
                <a:gd name="connsiteY8" fmla="*/ 246892 h 582884"/>
                <a:gd name="connsiteX9" fmla="*/ 11532 w 13066350"/>
                <a:gd name="connsiteY9" fmla="*/ 31190 h 58288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11532 w 13066350"/>
                <a:gd name="connsiteY0" fmla="*/ 25734 h 591495"/>
                <a:gd name="connsiteX1" fmla="*/ 6590525 w 13066350"/>
                <a:gd name="connsiteY1" fmla="*/ 16352 h 591495"/>
                <a:gd name="connsiteX2" fmla="*/ 12972563 w 13066350"/>
                <a:gd name="connsiteY2" fmla="*/ 16352 h 591495"/>
                <a:gd name="connsiteX3" fmla="*/ 13066350 w 13066350"/>
                <a:gd name="connsiteY3" fmla="*/ 110139 h 591495"/>
                <a:gd name="connsiteX4" fmla="*/ 13066350 w 13066350"/>
                <a:gd name="connsiteY4" fmla="*/ 485273 h 591495"/>
                <a:gd name="connsiteX5" fmla="*/ 12972563 w 13066350"/>
                <a:gd name="connsiteY5" fmla="*/ 579060 h 591495"/>
                <a:gd name="connsiteX6" fmla="*/ 6590525 w 13066350"/>
                <a:gd name="connsiteY6" fmla="*/ 579060 h 591495"/>
                <a:gd name="connsiteX7" fmla="*/ 6145046 w 13066350"/>
                <a:gd name="connsiteY7" fmla="*/ 274257 h 591495"/>
                <a:gd name="connsiteX8" fmla="*/ 11530 w 13066350"/>
                <a:gd name="connsiteY8" fmla="*/ 255503 h 591495"/>
                <a:gd name="connsiteX9" fmla="*/ 11532 w 13066350"/>
                <a:gd name="connsiteY9" fmla="*/ 25734 h 591495"/>
                <a:gd name="connsiteX0" fmla="*/ 11532 w 13066350"/>
                <a:gd name="connsiteY0" fmla="*/ 21865 h 601694"/>
                <a:gd name="connsiteX1" fmla="*/ 6590525 w 13066350"/>
                <a:gd name="connsiteY1" fmla="*/ 26551 h 601694"/>
                <a:gd name="connsiteX2" fmla="*/ 12972563 w 13066350"/>
                <a:gd name="connsiteY2" fmla="*/ 26551 h 601694"/>
                <a:gd name="connsiteX3" fmla="*/ 13066350 w 13066350"/>
                <a:gd name="connsiteY3" fmla="*/ 120338 h 601694"/>
                <a:gd name="connsiteX4" fmla="*/ 13066350 w 13066350"/>
                <a:gd name="connsiteY4" fmla="*/ 495472 h 601694"/>
                <a:gd name="connsiteX5" fmla="*/ 12972563 w 13066350"/>
                <a:gd name="connsiteY5" fmla="*/ 589259 h 601694"/>
                <a:gd name="connsiteX6" fmla="*/ 6590525 w 13066350"/>
                <a:gd name="connsiteY6" fmla="*/ 589259 h 601694"/>
                <a:gd name="connsiteX7" fmla="*/ 6145046 w 13066350"/>
                <a:gd name="connsiteY7" fmla="*/ 284456 h 601694"/>
                <a:gd name="connsiteX8" fmla="*/ 11530 w 13066350"/>
                <a:gd name="connsiteY8" fmla="*/ 265702 h 601694"/>
                <a:gd name="connsiteX9" fmla="*/ 11532 w 13066350"/>
                <a:gd name="connsiteY9" fmla="*/ 21865 h 601694"/>
                <a:gd name="connsiteX0" fmla="*/ 0 w 13054818"/>
                <a:gd name="connsiteY0" fmla="*/ 21865 h 601694"/>
                <a:gd name="connsiteX1" fmla="*/ 6578993 w 13054818"/>
                <a:gd name="connsiteY1" fmla="*/ 26551 h 601694"/>
                <a:gd name="connsiteX2" fmla="*/ 12961031 w 13054818"/>
                <a:gd name="connsiteY2" fmla="*/ 26551 h 601694"/>
                <a:gd name="connsiteX3" fmla="*/ 13054818 w 13054818"/>
                <a:gd name="connsiteY3" fmla="*/ 120338 h 601694"/>
                <a:gd name="connsiteX4" fmla="*/ 13054818 w 13054818"/>
                <a:gd name="connsiteY4" fmla="*/ 495472 h 601694"/>
                <a:gd name="connsiteX5" fmla="*/ 12961031 w 13054818"/>
                <a:gd name="connsiteY5" fmla="*/ 589259 h 601694"/>
                <a:gd name="connsiteX6" fmla="*/ 6578993 w 13054818"/>
                <a:gd name="connsiteY6" fmla="*/ 589259 h 601694"/>
                <a:gd name="connsiteX7" fmla="*/ 6133514 w 13054818"/>
                <a:gd name="connsiteY7" fmla="*/ 284456 h 601694"/>
                <a:gd name="connsiteX8" fmla="*/ 28134 w 13054818"/>
                <a:gd name="connsiteY8" fmla="*/ 279769 h 601694"/>
                <a:gd name="connsiteX9" fmla="*/ 0 w 13054818"/>
                <a:gd name="connsiteY9" fmla="*/ 21865 h 601694"/>
                <a:gd name="connsiteX0" fmla="*/ 11531 w 13038214"/>
                <a:gd name="connsiteY0" fmla="*/ 21865 h 601694"/>
                <a:gd name="connsiteX1" fmla="*/ 6562389 w 13038214"/>
                <a:gd name="connsiteY1" fmla="*/ 26551 h 601694"/>
                <a:gd name="connsiteX2" fmla="*/ 12944427 w 13038214"/>
                <a:gd name="connsiteY2" fmla="*/ 26551 h 601694"/>
                <a:gd name="connsiteX3" fmla="*/ 13038214 w 13038214"/>
                <a:gd name="connsiteY3" fmla="*/ 120338 h 601694"/>
                <a:gd name="connsiteX4" fmla="*/ 13038214 w 13038214"/>
                <a:gd name="connsiteY4" fmla="*/ 495472 h 601694"/>
                <a:gd name="connsiteX5" fmla="*/ 12944427 w 13038214"/>
                <a:gd name="connsiteY5" fmla="*/ 589259 h 601694"/>
                <a:gd name="connsiteX6" fmla="*/ 6562389 w 13038214"/>
                <a:gd name="connsiteY6" fmla="*/ 589259 h 601694"/>
                <a:gd name="connsiteX7" fmla="*/ 6116910 w 13038214"/>
                <a:gd name="connsiteY7" fmla="*/ 284456 h 601694"/>
                <a:gd name="connsiteX8" fmla="*/ 11530 w 13038214"/>
                <a:gd name="connsiteY8" fmla="*/ 279769 h 601694"/>
                <a:gd name="connsiteX9" fmla="*/ 11531 w 13038214"/>
                <a:gd name="connsiteY9" fmla="*/ 21865 h 601694"/>
                <a:gd name="connsiteX0" fmla="*/ 0 w 13082954"/>
                <a:gd name="connsiteY0" fmla="*/ 21865 h 601694"/>
                <a:gd name="connsiteX1" fmla="*/ 6607129 w 13082954"/>
                <a:gd name="connsiteY1" fmla="*/ 26551 h 601694"/>
                <a:gd name="connsiteX2" fmla="*/ 12989167 w 13082954"/>
                <a:gd name="connsiteY2" fmla="*/ 26551 h 601694"/>
                <a:gd name="connsiteX3" fmla="*/ 13082954 w 13082954"/>
                <a:gd name="connsiteY3" fmla="*/ 120338 h 601694"/>
                <a:gd name="connsiteX4" fmla="*/ 13082954 w 13082954"/>
                <a:gd name="connsiteY4" fmla="*/ 495472 h 601694"/>
                <a:gd name="connsiteX5" fmla="*/ 12989167 w 13082954"/>
                <a:gd name="connsiteY5" fmla="*/ 589259 h 601694"/>
                <a:gd name="connsiteX6" fmla="*/ 6607129 w 13082954"/>
                <a:gd name="connsiteY6" fmla="*/ 589259 h 601694"/>
                <a:gd name="connsiteX7" fmla="*/ 6161650 w 13082954"/>
                <a:gd name="connsiteY7" fmla="*/ 284456 h 601694"/>
                <a:gd name="connsiteX8" fmla="*/ 56270 w 13082954"/>
                <a:gd name="connsiteY8" fmla="*/ 279769 h 601694"/>
                <a:gd name="connsiteX9" fmla="*/ 0 w 13082954"/>
                <a:gd name="connsiteY9" fmla="*/ 21865 h 601694"/>
                <a:gd name="connsiteX0" fmla="*/ 0 w 13068887"/>
                <a:gd name="connsiteY0" fmla="*/ 21865 h 601694"/>
                <a:gd name="connsiteX1" fmla="*/ 6593062 w 13068887"/>
                <a:gd name="connsiteY1" fmla="*/ 26551 h 601694"/>
                <a:gd name="connsiteX2" fmla="*/ 12975100 w 13068887"/>
                <a:gd name="connsiteY2" fmla="*/ 26551 h 601694"/>
                <a:gd name="connsiteX3" fmla="*/ 13068887 w 13068887"/>
                <a:gd name="connsiteY3" fmla="*/ 120338 h 601694"/>
                <a:gd name="connsiteX4" fmla="*/ 13068887 w 13068887"/>
                <a:gd name="connsiteY4" fmla="*/ 495472 h 601694"/>
                <a:gd name="connsiteX5" fmla="*/ 12975100 w 13068887"/>
                <a:gd name="connsiteY5" fmla="*/ 589259 h 601694"/>
                <a:gd name="connsiteX6" fmla="*/ 6593062 w 13068887"/>
                <a:gd name="connsiteY6" fmla="*/ 589259 h 601694"/>
                <a:gd name="connsiteX7" fmla="*/ 6147583 w 13068887"/>
                <a:gd name="connsiteY7" fmla="*/ 284456 h 601694"/>
                <a:gd name="connsiteX8" fmla="*/ 42203 w 13068887"/>
                <a:gd name="connsiteY8" fmla="*/ 279769 h 601694"/>
                <a:gd name="connsiteX9" fmla="*/ 0 w 13068887"/>
                <a:gd name="connsiteY9" fmla="*/ 21865 h 601694"/>
                <a:gd name="connsiteX0" fmla="*/ 0 w 13068887"/>
                <a:gd name="connsiteY0" fmla="*/ 21865 h 589973"/>
                <a:gd name="connsiteX1" fmla="*/ 6593062 w 13068887"/>
                <a:gd name="connsiteY1" fmla="*/ 26551 h 589973"/>
                <a:gd name="connsiteX2" fmla="*/ 12975100 w 13068887"/>
                <a:gd name="connsiteY2" fmla="*/ 26551 h 589973"/>
                <a:gd name="connsiteX3" fmla="*/ 13068887 w 13068887"/>
                <a:gd name="connsiteY3" fmla="*/ 120338 h 589973"/>
                <a:gd name="connsiteX4" fmla="*/ 13068887 w 13068887"/>
                <a:gd name="connsiteY4" fmla="*/ 495472 h 589973"/>
                <a:gd name="connsiteX5" fmla="*/ 12975100 w 13068887"/>
                <a:gd name="connsiteY5" fmla="*/ 589259 h 589973"/>
                <a:gd name="connsiteX6" fmla="*/ 6593062 w 13068887"/>
                <a:gd name="connsiteY6" fmla="*/ 589259 h 589973"/>
                <a:gd name="connsiteX7" fmla="*/ 6147583 w 13068887"/>
                <a:gd name="connsiteY7" fmla="*/ 284456 h 589973"/>
                <a:gd name="connsiteX8" fmla="*/ 42203 w 13068887"/>
                <a:gd name="connsiteY8" fmla="*/ 279769 h 589973"/>
                <a:gd name="connsiteX9" fmla="*/ 0 w 13068887"/>
                <a:gd name="connsiteY9" fmla="*/ 21865 h 589973"/>
                <a:gd name="connsiteX0" fmla="*/ 0 w 13068887"/>
                <a:gd name="connsiteY0" fmla="*/ 21865 h 589713"/>
                <a:gd name="connsiteX1" fmla="*/ 6593062 w 13068887"/>
                <a:gd name="connsiteY1" fmla="*/ 26551 h 589713"/>
                <a:gd name="connsiteX2" fmla="*/ 12975100 w 13068887"/>
                <a:gd name="connsiteY2" fmla="*/ 26551 h 589713"/>
                <a:gd name="connsiteX3" fmla="*/ 13068887 w 13068887"/>
                <a:gd name="connsiteY3" fmla="*/ 120338 h 589713"/>
                <a:gd name="connsiteX4" fmla="*/ 13068887 w 13068887"/>
                <a:gd name="connsiteY4" fmla="*/ 495472 h 589713"/>
                <a:gd name="connsiteX5" fmla="*/ 12975100 w 13068887"/>
                <a:gd name="connsiteY5" fmla="*/ 589259 h 589713"/>
                <a:gd name="connsiteX6" fmla="*/ 6593062 w 13068887"/>
                <a:gd name="connsiteY6" fmla="*/ 589259 h 589713"/>
                <a:gd name="connsiteX7" fmla="*/ 6147583 w 13068887"/>
                <a:gd name="connsiteY7" fmla="*/ 284456 h 589713"/>
                <a:gd name="connsiteX8" fmla="*/ 42203 w 13068887"/>
                <a:gd name="connsiteY8" fmla="*/ 279769 h 589713"/>
                <a:gd name="connsiteX9" fmla="*/ 0 w 13068887"/>
                <a:gd name="connsiteY9" fmla="*/ 21865 h 589713"/>
                <a:gd name="connsiteX0" fmla="*/ 0 w 13068887"/>
                <a:gd name="connsiteY0" fmla="*/ 21865 h 589551"/>
                <a:gd name="connsiteX1" fmla="*/ 6593062 w 13068887"/>
                <a:gd name="connsiteY1" fmla="*/ 26551 h 589551"/>
                <a:gd name="connsiteX2" fmla="*/ 12975100 w 13068887"/>
                <a:gd name="connsiteY2" fmla="*/ 26551 h 589551"/>
                <a:gd name="connsiteX3" fmla="*/ 13068887 w 13068887"/>
                <a:gd name="connsiteY3" fmla="*/ 120338 h 589551"/>
                <a:gd name="connsiteX4" fmla="*/ 13068887 w 13068887"/>
                <a:gd name="connsiteY4" fmla="*/ 495472 h 589551"/>
                <a:gd name="connsiteX5" fmla="*/ 12975100 w 13068887"/>
                <a:gd name="connsiteY5" fmla="*/ 589259 h 589551"/>
                <a:gd name="connsiteX6" fmla="*/ 6593062 w 13068887"/>
                <a:gd name="connsiteY6" fmla="*/ 589259 h 589551"/>
                <a:gd name="connsiteX7" fmla="*/ 6147583 w 13068887"/>
                <a:gd name="connsiteY7" fmla="*/ 284456 h 589551"/>
                <a:gd name="connsiteX8" fmla="*/ 42203 w 13068887"/>
                <a:gd name="connsiteY8" fmla="*/ 279769 h 589551"/>
                <a:gd name="connsiteX9" fmla="*/ 0 w 13068887"/>
                <a:gd name="connsiteY9" fmla="*/ 21865 h 5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68887" h="589551">
                  <a:moveTo>
                    <a:pt x="0" y="21865"/>
                  </a:moveTo>
                  <a:cubicBezTo>
                    <a:pt x="0" y="-29932"/>
                    <a:pt x="6541265" y="26551"/>
                    <a:pt x="6593062" y="26551"/>
                  </a:cubicBezTo>
                  <a:lnTo>
                    <a:pt x="12975100" y="26551"/>
                  </a:lnTo>
                  <a:cubicBezTo>
                    <a:pt x="13026897" y="26551"/>
                    <a:pt x="13068887" y="68541"/>
                    <a:pt x="13068887" y="120338"/>
                  </a:cubicBezTo>
                  <a:lnTo>
                    <a:pt x="13068887" y="495472"/>
                  </a:lnTo>
                  <a:cubicBezTo>
                    <a:pt x="13068887" y="547269"/>
                    <a:pt x="13026897" y="589259"/>
                    <a:pt x="12975100" y="589259"/>
                  </a:cubicBezTo>
                  <a:lnTo>
                    <a:pt x="6593062" y="589259"/>
                  </a:lnTo>
                  <a:cubicBezTo>
                    <a:pt x="6470927" y="599240"/>
                    <a:pt x="6480226" y="350769"/>
                    <a:pt x="6147583" y="284456"/>
                  </a:cubicBezTo>
                  <a:cubicBezTo>
                    <a:pt x="5109700" y="209428"/>
                    <a:pt x="1064455" y="311811"/>
                    <a:pt x="42203" y="279769"/>
                  </a:cubicBezTo>
                  <a:cubicBezTo>
                    <a:pt x="4690" y="247727"/>
                    <a:pt x="31261" y="-29716"/>
                    <a:pt x="0" y="218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AEBE4"/>
                </a:gs>
                <a:gs pos="16000">
                  <a:srgbClr val="DE866C"/>
                </a:gs>
                <a:gs pos="100000">
                  <a:srgbClr val="C91C2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EFE94499-B7AE-44E7-AE37-ED81EF049505}"/>
                </a:ext>
              </a:extLst>
            </p:cNvPr>
            <p:cNvSpPr/>
            <p:nvPr/>
          </p:nvSpPr>
          <p:spPr>
            <a:xfrm>
              <a:off x="7938639" y="2061031"/>
              <a:ext cx="30716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ar-BH" sz="4400" dirty="0">
                  <a:ln w="10160" cap="flat" cmpd="sng" algn="ctr">
                    <a:noFill/>
                    <a:prstDash val="solid"/>
                    <a:round/>
                  </a:ln>
                  <a:solidFill>
                    <a:schemeClr val="bg1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تدرب وحل المسائل</a:t>
              </a:r>
              <a:endParaRPr lang="en-US" sz="4400" dirty="0">
                <a:solidFill>
                  <a:schemeClr val="bg1"/>
                </a:solidFill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4474" y="6375698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3A8B85FE-328E-439D-BE22-4D87B07CF001}"/>
              </a:ext>
            </a:extLst>
          </p:cNvPr>
          <p:cNvGrpSpPr/>
          <p:nvPr/>
        </p:nvGrpSpPr>
        <p:grpSpPr>
          <a:xfrm>
            <a:off x="1327713" y="6375698"/>
            <a:ext cx="9936000" cy="342261"/>
            <a:chOff x="1108361" y="6522840"/>
            <a:chExt cx="9936000" cy="400110"/>
          </a:xfrm>
        </p:grpSpPr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xmlns="" id="{437D75D0-6D99-4093-8D9C-DC310B97632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2AC9E80B-2749-4DD5-8076-060FEC47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51053" y="640421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961355" y="728383"/>
            <a:ext cx="7110299" cy="5322794"/>
            <a:chOff x="2961355" y="728383"/>
            <a:chExt cx="7110299" cy="532279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2B73CA3-CC55-4015-9E0B-68CBCF792440}"/>
                </a:ext>
              </a:extLst>
            </p:cNvPr>
            <p:cNvSpPr/>
            <p:nvPr/>
          </p:nvSpPr>
          <p:spPr>
            <a:xfrm>
              <a:off x="3981699" y="2226137"/>
              <a:ext cx="4530289" cy="2123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8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61355" y="728383"/>
              <a:ext cx="7110299" cy="5322794"/>
            </a:xfrm>
            <a:prstGeom prst="rect">
              <a:avLst/>
            </a:prstGeom>
          </p:spPr>
        </p:pic>
      </p:grp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3A8B85FE-328E-439D-BE22-4D87B07CF001}"/>
              </a:ext>
            </a:extLst>
          </p:cNvPr>
          <p:cNvGrpSpPr/>
          <p:nvPr/>
        </p:nvGrpSpPr>
        <p:grpSpPr>
          <a:xfrm>
            <a:off x="1278843" y="6388476"/>
            <a:ext cx="9936000" cy="342261"/>
            <a:chOff x="1108361" y="6522840"/>
            <a:chExt cx="9936000" cy="400110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xmlns="" id="{437D75D0-6D99-4093-8D9C-DC310B97632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2AC9E80B-2749-4DD5-8076-060FEC47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68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63597" y="2241755"/>
            <a:ext cx="10668001" cy="828600"/>
          </a:xfrm>
        </p:spPr>
        <p:txBody>
          <a:bodyPr>
            <a:normAutofit/>
          </a:bodyPr>
          <a:lstStyle/>
          <a:p>
            <a:pPr algn="r"/>
            <a:r>
              <a:rPr lang="ar-BH" sz="3600" b="1" dirty="0">
                <a:solidFill>
                  <a:srgbClr val="FF0000"/>
                </a:solidFill>
                <a:cs typeface="+mn-cs"/>
              </a:rPr>
              <a:t>سنتعلم في هذا الدرس:</a:t>
            </a: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616630" y="3534347"/>
            <a:ext cx="9144000" cy="794305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cs typeface="+mn-cs"/>
              </a:rPr>
              <a:t>حل معادلات بسيطة ذات خطوة واحدة ذهنيًا.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140" y="112542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xmlns="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67689" y="440290"/>
            <a:ext cx="83583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لدى سمير 4 دنانير، ذهب لشراء كرة. فبقى لديه دينار واحد.</a:t>
            </a:r>
          </a:p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فبكم اشترى الكرة؟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26701" y="1475751"/>
            <a:ext cx="1199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41367" y="5235186"/>
            <a:ext cx="9869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المعادلة: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الجملة التي تحتوي على تعبيرين تفصل بينهما إشارة المساواة ( =).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2028" y="4213778"/>
            <a:ext cx="33459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BH" sz="4400" b="1" dirty="0"/>
              <a:t>4  -  س = 1</a:t>
            </a:r>
            <a:endParaRPr lang="en-GB" sz="4400" b="1" dirty="0"/>
          </a:p>
        </p:txBody>
      </p:sp>
      <p:sp>
        <p:nvSpPr>
          <p:cNvPr id="11" name="Oval Callout 10"/>
          <p:cNvSpPr/>
          <p:nvPr/>
        </p:nvSpPr>
        <p:spPr>
          <a:xfrm>
            <a:off x="1474082" y="3893511"/>
            <a:ext cx="3198627" cy="1291636"/>
          </a:xfrm>
          <a:prstGeom prst="wedgeEllipseCallout">
            <a:avLst>
              <a:gd name="adj1" fmla="val 105937"/>
              <a:gd name="adj2" fmla="val 3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BH" sz="2000" b="1" dirty="0">
                <a:solidFill>
                  <a:srgbClr val="FF0000"/>
                </a:solidFill>
              </a:rPr>
              <a:t>نسمي الجملة </a:t>
            </a:r>
            <a:r>
              <a:rPr lang="ar-BH" sz="20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بـالمعادلة</a:t>
            </a:r>
            <a:r>
              <a:rPr lang="ar-BH" sz="2000" b="1" dirty="0">
                <a:solidFill>
                  <a:srgbClr val="FF0000"/>
                </a:solidFill>
              </a:rPr>
              <a:t> </a:t>
            </a:r>
            <a:endParaRPr lang="en-GB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-721458" y="5881004"/>
            <a:ext cx="12248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المعادلة: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هي عملية إيجاد الحل(حل المعادلة) وهي قيمة المتغير الذي يحقق الجملة الرياضية.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6537415" y="2195958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في إجابة السؤال </a:t>
            </a:r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ذهنيًا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60013" y="2225903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اشترى الكرة بـ 3 دينار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2709" y="2752347"/>
            <a:ext cx="705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ما القاعدة التي تستعمل لإيجاد بكم اشترى الكرة؟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3930" y="3357241"/>
            <a:ext cx="10197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المبلغ الذي مع سمير – المبلغ الذي اشترى به الكرة = ما تبقى لديه. 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8709" y="643029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34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0" grpId="0"/>
      <p:bldP spid="14" grpId="0" animBg="1"/>
      <p:bldP spid="11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xmlns="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4601029" y="419754"/>
            <a:ext cx="7210053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u="sng" dirty="0" smtClean="0">
                <a:solidFill>
                  <a:schemeClr val="tx1"/>
                </a:solidFill>
              </a:rPr>
              <a:t>إذن ما </a:t>
            </a:r>
            <a:r>
              <a:rPr lang="ar-BH" sz="3600" b="1" u="sng" dirty="0">
                <a:solidFill>
                  <a:schemeClr val="tx1"/>
                </a:solidFill>
              </a:rPr>
              <a:t>هو حل المعادلة </a:t>
            </a:r>
            <a:r>
              <a:rPr lang="ar-BH" sz="3600" b="1" dirty="0">
                <a:solidFill>
                  <a:schemeClr val="tx1"/>
                </a:solidFill>
              </a:rPr>
              <a:t>     7 + س = 12 ؟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00833" y="1220209"/>
            <a:ext cx="1199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3881" y="2701421"/>
            <a:ext cx="10930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BH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إذن </a:t>
            </a:r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المعادلة التي تجعل الجملة الرياضية 7 + س = 12 صحيحة </a:t>
            </a:r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العدد 5.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5987247" y="1896743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في إجابة السؤال </a:t>
            </a:r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ذهنيًا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2857" y="3434907"/>
            <a:ext cx="11487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للتحقق من صحة الحل أن العدد هو 5: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بالتعويض عن قيمة المتغير نجد أن الطرفين </a:t>
            </a:r>
            <a:r>
              <a:rPr lang="ar-BH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متساويان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GB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1468110" y="4804928"/>
            <a:ext cx="365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نعوض عن قيمة س بـ 5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0743" y="4171868"/>
            <a:ext cx="271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نكتب المعادلة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89372" y="5701374"/>
            <a:ext cx="538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نجمع، </a:t>
            </a:r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فيكون </a:t>
            </a:r>
            <a:r>
              <a:rPr lang="ar-BH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طرفا </a:t>
            </a:r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المعادلة متساويين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285315" y="951361"/>
            <a:ext cx="4513738" cy="1358487"/>
          </a:xfrm>
          <a:prstGeom prst="wedgeEllipseCallout">
            <a:avLst>
              <a:gd name="adj1" fmla="val 82917"/>
              <a:gd name="adj2" fmla="val 472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هو العدد الذي يحقق صحة المعادلة ؟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987247" y="4130945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س + 7 = 12</a:t>
            </a:r>
            <a:endParaRPr lang="en-GB" sz="28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6002488" y="4920519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5 + 7 = 12</a:t>
            </a:r>
            <a:endParaRPr lang="en-GB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987247" y="5708187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12 = 12</a:t>
            </a:r>
            <a:endParaRPr lang="en-GB" sz="2800" b="1" dirty="0"/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1728" y="6402901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65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3" grpId="0"/>
      <p:bldP spid="14" grpId="0"/>
      <p:bldP spid="18" grpId="0"/>
      <p:bldP spid="19" grpId="0"/>
      <p:bldP spid="20" grpId="0"/>
      <p:bldP spid="3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xmlns="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683657" y="419754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u="sng" dirty="0">
                <a:solidFill>
                  <a:schemeClr val="tx1"/>
                </a:solidFill>
              </a:rPr>
              <a:t>حل المعادلة الآتية</a:t>
            </a:r>
            <a:r>
              <a:rPr lang="ar-BH" sz="3600" b="1" dirty="0">
                <a:solidFill>
                  <a:schemeClr val="tx1"/>
                </a:solidFill>
              </a:rPr>
              <a:t>:   و - 25 = 60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00833" y="1220209"/>
            <a:ext cx="1199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0629" y="2771772"/>
            <a:ext cx="11875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BH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إذن </a:t>
            </a:r>
            <a:r>
              <a:rPr lang="ar-BH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</a:t>
            </a:r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المعادلة التي تجعل الجملة الرياضية </a:t>
            </a:r>
            <a:r>
              <a:rPr lang="ar-BH" sz="3200" b="1" dirty="0"/>
              <a:t>و - 25 = 60</a:t>
            </a:r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صحيحة </a:t>
            </a:r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العدد 85.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06400" y="3434907"/>
            <a:ext cx="1144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للتحقق من صحة الحل أن العدد هو 85: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بالتعويض عن قيمة المتغير نجد أن الطرفين </a:t>
            </a:r>
            <a:r>
              <a:rPr lang="ar-BH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متساويان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GB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770629" y="5038263"/>
            <a:ext cx="4354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نعوض عن قيمة و بـ 85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10743" y="4320009"/>
            <a:ext cx="271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نكتب المعادلة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61257" y="5708187"/>
            <a:ext cx="538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نطرح فيكون </a:t>
            </a:r>
            <a:r>
              <a:rPr lang="ar-BH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طرفا </a:t>
            </a:r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المعادلة متساويين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67112" y="4137694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و – 25 = 60</a:t>
            </a:r>
            <a:endParaRPr lang="en-GB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367112" y="4931663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85 – 25 = 60</a:t>
            </a:r>
            <a:endParaRPr lang="en-GB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367112" y="5663584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60 = 60</a:t>
            </a:r>
            <a:endParaRPr lang="en-GB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987247" y="1896743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في إجابة السؤال </a:t>
            </a:r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ذهنيًا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285315" y="951361"/>
            <a:ext cx="4513738" cy="1358487"/>
          </a:xfrm>
          <a:prstGeom prst="wedgeEllipseCallout">
            <a:avLst>
              <a:gd name="adj1" fmla="val 82917"/>
              <a:gd name="adj2" fmla="val 472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هو العدد الذي يحقق صحة المعادلة؟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2734" y="6413594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28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4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xmlns="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1683657" y="419754"/>
            <a:ext cx="10127425" cy="90104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BH" sz="3600" b="1" u="sng" dirty="0">
                <a:solidFill>
                  <a:schemeClr val="tx1"/>
                </a:solidFill>
              </a:rPr>
              <a:t>حل المعادلة الآتية</a:t>
            </a:r>
            <a:r>
              <a:rPr lang="ar-BH" sz="3600" b="1" dirty="0">
                <a:solidFill>
                  <a:schemeClr val="tx1"/>
                </a:solidFill>
              </a:rPr>
              <a:t>:  12 ص = 36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00833" y="1220209"/>
            <a:ext cx="1199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3881" y="2701421"/>
            <a:ext cx="10930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ar-BH" sz="32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إذن </a:t>
            </a:r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حل المعادلة التي تجعل الجملة الرياضية 12 ص = 36 صحيحة </a:t>
            </a:r>
            <a:r>
              <a:rPr lang="ar-BH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هو العدد 3.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06400" y="3434907"/>
            <a:ext cx="1144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للتحقق من صحة الحل أن العدد هو 3: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بالتعويض عن قيمة المتغير نجد أن الطرفين </a:t>
            </a:r>
            <a:r>
              <a:rPr lang="ar-BH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متساويان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endParaRPr lang="en-GB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-261257" y="4959224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نعوض عن قيمة ص بـ 3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66155" y="4212332"/>
            <a:ext cx="271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نكتب المعادلة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261257" y="5708187"/>
            <a:ext cx="538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نضرب فيكون </a:t>
            </a:r>
            <a:r>
              <a:rPr lang="ar-BH" sz="3200" b="1" dirty="0" smtClean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طرفا </a:t>
            </a:r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المعادلة متساويين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65364" y="4118773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12 ص = 36</a:t>
            </a:r>
            <a:endParaRPr lang="en-GB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265364" y="4890076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12 × 3 = 36</a:t>
            </a:r>
            <a:endParaRPr lang="en-GB" sz="28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265364" y="5664311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36 = 36</a:t>
            </a:r>
            <a:endParaRPr lang="en-GB" sz="2800" b="1" dirty="0"/>
          </a:p>
        </p:txBody>
      </p:sp>
      <p:sp>
        <p:nvSpPr>
          <p:cNvPr id="26" name="Oval Callout 25"/>
          <p:cNvSpPr/>
          <p:nvPr/>
        </p:nvSpPr>
        <p:spPr>
          <a:xfrm>
            <a:off x="1285315" y="951361"/>
            <a:ext cx="4513738" cy="1358487"/>
          </a:xfrm>
          <a:prstGeom prst="wedgeEllipseCallout">
            <a:avLst>
              <a:gd name="adj1" fmla="val 82917"/>
              <a:gd name="adj2" fmla="val 472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هو العدد الذي يحقق صحة المعادلة ؟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10741" y="1989848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في إجابة السؤال </a:t>
            </a:r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ذهنيًا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87482" y="643029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0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0EBB0A5A-89ED-4C06-8BDE-A500833E8F8D}"/>
              </a:ext>
            </a:extLst>
          </p:cNvPr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6">
              <a:extLst>
                <a:ext uri="{FF2B5EF4-FFF2-40B4-BE49-F238E27FC236}">
                  <a16:creationId xmlns:a16="http://schemas.microsoft.com/office/drawing/2014/main" xmlns="" id="{9757B905-9BC0-4898-920D-C6F1ACB80894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xmlns="" id="{F41D7A1D-BFD6-4F05-A549-D109F23FE9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عنوان 1"/>
              <p:cNvSpPr>
                <a:spLocks noGrp="1"/>
              </p:cNvSpPr>
              <p:nvPr>
                <p:ph type="title"/>
              </p:nvPr>
            </p:nvSpPr>
            <p:spPr>
              <a:xfrm>
                <a:off x="1683657" y="419754"/>
                <a:ext cx="10127425" cy="901043"/>
              </a:xfr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ar-BH" sz="3600" b="1" u="sng" dirty="0">
                    <a:solidFill>
                      <a:schemeClr val="tx1"/>
                    </a:solidFill>
                  </a:rPr>
                  <a:t>حل المعادلة الآتية</a:t>
                </a:r>
                <a:r>
                  <a:rPr lang="ar-BH" sz="3600" b="1" dirty="0">
                    <a:solidFill>
                      <a:schemeClr val="tx1"/>
                    </a:solidFill>
                  </a:rPr>
                  <a:t>:  16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BH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هــ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3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ar-BH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عنوان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83657" y="419754"/>
                <a:ext cx="10127425" cy="901043"/>
              </a:xfrm>
              <a:blipFill>
                <a:blip r:embed="rId2"/>
                <a:stretch>
                  <a:fillRect r="-1805" b="-128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600833" y="1220209"/>
            <a:ext cx="1199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32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الإجابة: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64389" y="2605439"/>
                <a:ext cx="11723996" cy="87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ar-BH" sz="3200" b="1" dirty="0" smtClean="0">
                    <a:solidFill>
                      <a:srgbClr val="FF0000"/>
                    </a:solidFill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إذن </a:t>
                </a:r>
                <a:r>
                  <a:rPr lang="ar-BH" sz="32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حل المعادلة التي تجعل الجملة الرياضية    16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3200" b="1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</m:ctrlPr>
                      </m:fPr>
                      <m:num>
                        <m:r>
                          <a:rPr lang="ar-BH" sz="3200" b="1" i="1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  <m:t>هــ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3200" b="1" i="0" smtClean="0">
                            <a:latin typeface="Cambria Math" panose="02040503050406030204" pitchFamily="18" charset="0"/>
                            <a:cs typeface="Simplified Arabic" panose="02020603050405020304" pitchFamily="18" charset="-78"/>
                          </a:rPr>
                          <m:t>4</m:t>
                        </m:r>
                      </m:den>
                    </m:f>
                  </m:oMath>
                </a14:m>
                <a:r>
                  <a:rPr lang="ar-BH" sz="32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    صحيحة  </a:t>
                </a:r>
                <a:r>
                  <a:rPr lang="ar-BH" sz="3200" b="1" dirty="0">
                    <a:solidFill>
                      <a:srgbClr val="FF0000"/>
                    </a:solidFill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هو العدد 64.</a:t>
                </a:r>
                <a:endParaRPr lang="en-GB" sz="28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89" y="2605439"/>
                <a:ext cx="11723996" cy="875561"/>
              </a:xfrm>
              <a:prstGeom prst="rect">
                <a:avLst/>
              </a:prstGeom>
              <a:blipFill rotWithShape="0">
                <a:blip r:embed="rId3"/>
                <a:stretch>
                  <a:fillRect l="-1352" b="-14583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06400" y="3434907"/>
            <a:ext cx="11443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28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للتحقق من صحة الحل أن العدد هو 64: </a:t>
            </a:r>
            <a:r>
              <a:rPr lang="ar-BH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بالتعويض عن قيمة المتغير نجد أن الطرفين </a:t>
            </a:r>
            <a:r>
              <a:rPr lang="ar-BH" sz="2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متساويان:</a:t>
            </a:r>
            <a:endParaRPr lang="en-GB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-428171" y="5020867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نعوض عن قيمة هــ  بـ 64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6513" y="4302613"/>
            <a:ext cx="2713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نكتب المعادلة</a:t>
            </a:r>
            <a:endParaRPr lang="en-GB" sz="28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718455" y="5708187"/>
            <a:ext cx="538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00206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بالتبسيط</a:t>
            </a:r>
            <a:endParaRPr lang="en-GB" sz="28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5346439" y="4138805"/>
                <a:ext cx="2760514" cy="67397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/>
                  <a:t>16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BH" sz="2800" b="1" i="1">
                            <a:latin typeface="Cambria Math" panose="02040503050406030204" pitchFamily="18" charset="0"/>
                          </a:rPr>
                          <m:t>هـ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2800" b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439" y="4138805"/>
                <a:ext cx="2760514" cy="673979"/>
              </a:xfrm>
              <a:prstGeom prst="roundRect">
                <a:avLst/>
              </a:prstGeom>
              <a:blipFill rotWithShape="0">
                <a:blip r:embed="rId4"/>
                <a:stretch>
                  <a:fillRect b="-16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346130" y="4944074"/>
                <a:ext cx="2760514" cy="673979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ar-BH" sz="2800" b="1" dirty="0"/>
                  <a:t>16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BH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ar-BH" sz="2800" b="1" i="0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ar-BH" sz="2800" b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ar-BH" sz="2800" b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30" y="4944074"/>
                <a:ext cx="2760514" cy="673979"/>
              </a:xfrm>
              <a:prstGeom prst="roundRect">
                <a:avLst/>
              </a:prstGeom>
              <a:blipFill>
                <a:blip r:embed="rId5"/>
                <a:stretch>
                  <a:fillRect b="-16814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/>
          <p:cNvSpPr/>
          <p:nvPr/>
        </p:nvSpPr>
        <p:spPr>
          <a:xfrm>
            <a:off x="5371914" y="5705392"/>
            <a:ext cx="2760514" cy="673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/>
              <a:t>16 = 16</a:t>
            </a:r>
            <a:endParaRPr lang="en-GB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5987247" y="1896743"/>
            <a:ext cx="518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فكر في إجابة السؤال </a:t>
            </a:r>
            <a:r>
              <a:rPr lang="ar-BH" sz="3200" b="1" dirty="0">
                <a:solidFill>
                  <a:srgbClr val="0000FF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ذهنيًا</a:t>
            </a:r>
            <a:endParaRPr lang="en-GB" sz="2800" b="1" u="sng" dirty="0">
              <a:solidFill>
                <a:srgbClr val="0000FF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1285315" y="951361"/>
            <a:ext cx="4513738" cy="1358487"/>
          </a:xfrm>
          <a:prstGeom prst="wedgeEllipseCallout">
            <a:avLst>
              <a:gd name="adj1" fmla="val 82917"/>
              <a:gd name="adj2" fmla="val 472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هو العدد الذي يحقق صحة المعادلة؟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72732" y="643029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32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14" grpId="0"/>
      <p:bldP spid="18" grpId="0"/>
      <p:bldP spid="19" grpId="0"/>
      <p:bldP spid="20" grpId="0"/>
      <p:bldP spid="23" grpId="0" animBg="1"/>
      <p:bldP spid="24" grpId="0" animBg="1"/>
      <p:bldP spid="25" grpId="0" animBg="1"/>
      <p:bldP spid="26" grpId="0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77" y="1359025"/>
            <a:ext cx="706249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اختر الإجابة الصحيحة فيما يأتي: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1257" y="2675816"/>
            <a:ext cx="63977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b="1" dirty="0"/>
              <a:t>  حل المعادلة ص + 15 = 20  هي: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9395" y="4506132"/>
            <a:ext cx="10329798" cy="1129855"/>
            <a:chOff x="981205" y="4010411"/>
            <a:chExt cx="10329798" cy="1129855"/>
          </a:xfrm>
        </p:grpSpPr>
        <p:sp>
          <p:nvSpPr>
            <p:cNvPr id="5" name="Rounded Rectangle 4"/>
            <p:cNvSpPr/>
            <p:nvPr/>
          </p:nvSpPr>
          <p:spPr>
            <a:xfrm>
              <a:off x="8668011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7</a:t>
              </a:r>
              <a:endParaRPr lang="en-GB" sz="3600" b="1" baseline="30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24608" y="4075553"/>
              <a:ext cx="2642992" cy="10647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9</a:t>
              </a:r>
              <a:endParaRPr lang="en-GB" sz="3600" b="1" baseline="30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1205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5</a:t>
              </a:r>
              <a:endParaRPr lang="en-GB" sz="3600" b="1" baseline="300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8668011" y="148411"/>
            <a:ext cx="3070964" cy="936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/>
              <a:t>اختبر نفسك </a:t>
            </a:r>
            <a:endParaRPr lang="en-GB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4" y="4297130"/>
            <a:ext cx="3075634" cy="1612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3A8B85FE-328E-439D-BE22-4D87B07CF001}"/>
              </a:ext>
            </a:extLst>
          </p:cNvPr>
          <p:cNvGrpSpPr/>
          <p:nvPr/>
        </p:nvGrpSpPr>
        <p:grpSpPr>
          <a:xfrm>
            <a:off x="1049395" y="6440840"/>
            <a:ext cx="9936000" cy="342261"/>
            <a:chOff x="1108361" y="6522840"/>
            <a:chExt cx="9936000" cy="400110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xmlns="" id="{437D75D0-6D99-4093-8D9C-DC310B97632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2AC9E80B-2749-4DD5-8076-060FEC47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1509" y="643029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سداسي 3">
            <a:extLst>
              <a:ext uri="{FF2B5EF4-FFF2-40B4-BE49-F238E27FC236}">
                <a16:creationId xmlns:a16="http://schemas.microsoft.com/office/drawing/2014/main" xmlns="" id="{31FB3372-CD04-47DA-9619-E2154C5406D4}"/>
              </a:ext>
            </a:extLst>
          </p:cNvPr>
          <p:cNvSpPr/>
          <p:nvPr/>
        </p:nvSpPr>
        <p:spPr>
          <a:xfrm flipH="1">
            <a:off x="-29496" y="2929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202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6477" y="1359025"/>
            <a:ext cx="706249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200" b="1" dirty="0"/>
              <a:t>اختر الإجابة الصحيحة فيما يأتي: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1257" y="2675816"/>
            <a:ext cx="63977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600" b="1" dirty="0"/>
              <a:t>  حل المعادلة س – 24= 30  هو: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49395" y="4506132"/>
            <a:ext cx="10329798" cy="1064713"/>
            <a:chOff x="981205" y="4010411"/>
            <a:chExt cx="10329798" cy="1064713"/>
          </a:xfrm>
        </p:grpSpPr>
        <p:sp>
          <p:nvSpPr>
            <p:cNvPr id="5" name="Rounded Rectangle 4"/>
            <p:cNvSpPr/>
            <p:nvPr/>
          </p:nvSpPr>
          <p:spPr>
            <a:xfrm>
              <a:off x="8668011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600" b="1" dirty="0"/>
                <a:t>14</a:t>
              </a:r>
              <a:endParaRPr lang="en-GB" sz="3600" b="1" baseline="300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906027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/>
                <a:t>44</a:t>
              </a:r>
              <a:endParaRPr lang="en-GB" sz="3200" b="1" baseline="30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81205" y="4010411"/>
              <a:ext cx="2642992" cy="1064713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BH" sz="3200" b="1" dirty="0"/>
                <a:t>54</a:t>
              </a:r>
              <a:endParaRPr lang="en-GB" sz="3200" b="1" baseline="30000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8668011" y="148411"/>
            <a:ext cx="3070964" cy="9364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dirty="0"/>
              <a:t>اختبر نفسك </a:t>
            </a:r>
            <a:endParaRPr lang="en-GB" sz="4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961" y="4231988"/>
            <a:ext cx="3251114" cy="1612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0" name="Group 4">
            <a:extLst>
              <a:ext uri="{FF2B5EF4-FFF2-40B4-BE49-F238E27FC236}">
                <a16:creationId xmlns:a16="http://schemas.microsoft.com/office/drawing/2014/main" xmlns="" id="{3A8B85FE-328E-439D-BE22-4D87B07CF001}"/>
              </a:ext>
            </a:extLst>
          </p:cNvPr>
          <p:cNvGrpSpPr/>
          <p:nvPr/>
        </p:nvGrpSpPr>
        <p:grpSpPr>
          <a:xfrm>
            <a:off x="1327713" y="6375698"/>
            <a:ext cx="9936000" cy="342261"/>
            <a:chOff x="1108361" y="6522840"/>
            <a:chExt cx="9936000" cy="400110"/>
          </a:xfrm>
        </p:grpSpPr>
        <p:cxnSp>
          <p:nvCxnSpPr>
            <p:cNvPr id="12" name="Straight Connector 6">
              <a:extLst>
                <a:ext uri="{FF2B5EF4-FFF2-40B4-BE49-F238E27FC236}">
                  <a16:creationId xmlns:a16="http://schemas.microsoft.com/office/drawing/2014/main" xmlns="" id="{437D75D0-6D99-4093-8D9C-DC310B976322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xmlns="" id="{2AC9E80B-2749-4DD5-8076-060FEC47D0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8711" y="6430290"/>
            <a:ext cx="4341624" cy="497657"/>
          </a:xfrm>
        </p:spPr>
        <p:txBody>
          <a:bodyPr wrap="square" anchor="ctr" anchorCtr="1">
            <a:normAutofit/>
          </a:bodyPr>
          <a:lstStyle/>
          <a:p>
            <a:r>
              <a:rPr lang="ar-BH" sz="2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المعادلات</a:t>
            </a:r>
            <a:r>
              <a:rPr lang="ar-BH" sz="2400" dirty="0" smtClean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ar-BH" sz="2400" dirty="0"/>
              <a:t>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</a:t>
            </a:r>
            <a:r>
              <a:rPr lang="ar-BH" sz="2400" dirty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الأول</a:t>
            </a:r>
            <a:r>
              <a:rPr lang="ar-BH" sz="2400" dirty="0" smtClean="0"/>
              <a:t> </a:t>
            </a:r>
            <a:r>
              <a:rPr lang="ar-BH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الإعدادي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سداسي 3">
            <a:extLst>
              <a:ext uri="{FF2B5EF4-FFF2-40B4-BE49-F238E27FC236}">
                <a16:creationId xmlns:a16="http://schemas.microsoft.com/office/drawing/2014/main" xmlns="" id="{31FB3372-CD04-47DA-9619-E2154C5406D4}"/>
              </a:ext>
            </a:extLst>
          </p:cNvPr>
          <p:cNvSpPr/>
          <p:nvPr/>
        </p:nvSpPr>
        <p:spPr>
          <a:xfrm flipH="1">
            <a:off x="-29496" y="292926"/>
            <a:ext cx="1513373" cy="714380"/>
          </a:xfrm>
          <a:prstGeom prst="flowChartManualInput">
            <a:avLst/>
          </a:prstGeom>
          <a:solidFill>
            <a:srgbClr val="00B05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دقيقة</a:t>
            </a:r>
            <a:endParaRPr lang="ar-SA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80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601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Sakkal Majalla</vt:lpstr>
      <vt:lpstr>Simplified Arabic</vt:lpstr>
      <vt:lpstr>Times New Roman</vt:lpstr>
      <vt:lpstr>Traditional Arabic</vt:lpstr>
      <vt:lpstr>Yu Gothic UI Semilight</vt:lpstr>
      <vt:lpstr>1_نسق Office</vt:lpstr>
      <vt:lpstr>رياضيات الصف الأول الإعدادي – الجزء الأول</vt:lpstr>
      <vt:lpstr>سنتعلم في هذا الدرس:</vt:lpstr>
      <vt:lpstr>PowerPoint Presentation</vt:lpstr>
      <vt:lpstr>إذن ما هو حل المعادلة      7 + س = 12 ؟</vt:lpstr>
      <vt:lpstr>حل المعادلة الآتية:   و - 25 = 60</vt:lpstr>
      <vt:lpstr>حل المعادلة الآتية:  12 ص = 36</vt:lpstr>
      <vt:lpstr>حل المعادلة الآتية:  16 = هــ/"4"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 Foaad Mohammed Ahmed</dc:creator>
  <cp:lastModifiedBy>Mohamed Salameh Mfadi Alsalimeh</cp:lastModifiedBy>
  <cp:revision>136</cp:revision>
  <dcterms:created xsi:type="dcterms:W3CDTF">2020-03-03T06:21:53Z</dcterms:created>
  <dcterms:modified xsi:type="dcterms:W3CDTF">2020-07-27T08:38:58Z</dcterms:modified>
</cp:coreProperties>
</file>