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8" r:id="rId2"/>
    <p:sldId id="294" r:id="rId3"/>
    <p:sldId id="306" r:id="rId4"/>
    <p:sldId id="307" r:id="rId5"/>
    <p:sldId id="308" r:id="rId6"/>
    <p:sldId id="309" r:id="rId7"/>
    <p:sldId id="310" r:id="rId8"/>
    <p:sldId id="312" r:id="rId9"/>
    <p:sldId id="313" r:id="rId10"/>
    <p:sldId id="314" r:id="rId11"/>
    <p:sldId id="297" r:id="rId12"/>
    <p:sldId id="298" r:id="rId13"/>
    <p:sldId id="315" r:id="rId14"/>
    <p:sldId id="316" r:id="rId15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411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368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339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957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742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59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149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164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750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6724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65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1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76747" y="2610465"/>
            <a:ext cx="10668001" cy="804956"/>
          </a:xfrm>
        </p:spPr>
        <p:txBody>
          <a:bodyPr>
            <a:normAutofit/>
          </a:bodyPr>
          <a:lstStyle/>
          <a:p>
            <a:r>
              <a:rPr lang="ar-BH" sz="3600" b="1" dirty="0">
                <a:solidFill>
                  <a:srgbClr val="FF0000"/>
                </a:solidFill>
                <a:cs typeface="+mn-cs"/>
              </a:rPr>
              <a:t>رياضيات الصف الأول الإعدادي – الجزء الأول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598" y="351315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38747" y="3415421"/>
            <a:ext cx="9144000" cy="1729454"/>
          </a:xfrm>
          <a:prstGeom prst="rect">
            <a:avLst/>
          </a:prstGeom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BH" sz="3600" b="1" dirty="0">
                <a:solidFill>
                  <a:srgbClr val="0000FF"/>
                </a:solidFill>
                <a:cs typeface="+mn-cs"/>
              </a:rPr>
              <a:t>( 1 -  6 ) الجبر: المتغيرات و التعابير الجبرية</a:t>
            </a:r>
          </a:p>
          <a:p>
            <a:pPr>
              <a:lnSpc>
                <a:spcPct val="150000"/>
              </a:lnSpc>
            </a:pPr>
            <a:r>
              <a:rPr lang="ar-BH" sz="3600" b="1" dirty="0">
                <a:solidFill>
                  <a:srgbClr val="0000FF"/>
                </a:solidFill>
                <a:cs typeface="+mn-cs"/>
              </a:rPr>
              <a:t>( صفحة 25)</a:t>
            </a:r>
          </a:p>
        </p:txBody>
      </p:sp>
    </p:spTree>
    <p:extLst>
      <p:ext uri="{BB962C8B-B14F-4D97-AF65-F5344CB8AC3E}">
        <p14:creationId xmlns:p14="http://schemas.microsoft.com/office/powerpoint/2010/main" val="31007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956616" y="1219332"/>
            <a:ext cx="117692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ar-BH" sz="2800" b="1" u="sng" dirty="0">
                <a:solidFill>
                  <a:srgbClr val="FF0000"/>
                </a:solidFill>
              </a:rPr>
              <a:t>الإجابة 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40741" y="2016659"/>
            <a:ext cx="3726298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/>
              <a:t>نعوض عن قيمة هـ بـ 6</a:t>
            </a:r>
            <a:endParaRPr lang="en-GB" sz="2400" b="1" dirty="0"/>
          </a:p>
        </p:txBody>
      </p:sp>
      <p:sp>
        <p:nvSpPr>
          <p:cNvPr id="22" name="عنوان 1"/>
          <p:cNvSpPr>
            <a:spLocks noGrp="1"/>
          </p:cNvSpPr>
          <p:nvPr>
            <p:ph type="title"/>
          </p:nvPr>
        </p:nvSpPr>
        <p:spPr>
          <a:xfrm>
            <a:off x="1932375" y="94737"/>
            <a:ext cx="10127425" cy="90104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BH" sz="3600" b="1" dirty="0">
                <a:solidFill>
                  <a:schemeClr val="tx1"/>
                </a:solidFill>
              </a:rPr>
              <a:t>أحسب قيمة </a:t>
            </a:r>
            <a:r>
              <a:rPr lang="ar-BH" sz="3600" b="1" dirty="0">
                <a:solidFill>
                  <a:srgbClr val="0070C0"/>
                </a:solidFill>
              </a:rPr>
              <a:t>2 هـ </a:t>
            </a:r>
            <a:r>
              <a:rPr lang="ar-BH" sz="3600" b="1" baseline="30000" dirty="0">
                <a:solidFill>
                  <a:srgbClr val="0070C0"/>
                </a:solidFill>
              </a:rPr>
              <a:t>2 </a:t>
            </a:r>
            <a:r>
              <a:rPr lang="ar-BH" sz="3600" b="1" dirty="0">
                <a:solidFill>
                  <a:srgbClr val="0070C0"/>
                </a:solidFill>
              </a:rPr>
              <a:t>+  5 </a:t>
            </a:r>
            <a:r>
              <a:rPr lang="ar-BH" sz="3600" b="1" dirty="0">
                <a:solidFill>
                  <a:schemeClr val="tx1"/>
                </a:solidFill>
              </a:rPr>
              <a:t>، إذا كانت هـ </a:t>
            </a:r>
            <a:r>
              <a:rPr lang="ar-BH" sz="3600" b="1">
                <a:solidFill>
                  <a:schemeClr val="tx1"/>
                </a:solidFill>
              </a:rPr>
              <a:t>= 6:</a:t>
            </a:r>
            <a:endParaRPr lang="ar-BH" sz="3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08420" y="2096939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2 هـ </a:t>
            </a:r>
            <a:r>
              <a:rPr lang="ar-BH" sz="2800" b="1" baseline="30000" dirty="0">
                <a:solidFill>
                  <a:srgbClr val="0070C0"/>
                </a:solidFill>
              </a:rPr>
              <a:t>2 </a:t>
            </a:r>
            <a:r>
              <a:rPr lang="ar-BH" sz="2800" b="1" dirty="0">
                <a:solidFill>
                  <a:srgbClr val="0070C0"/>
                </a:solidFill>
              </a:rPr>
              <a:t>+  5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08419" y="3106666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= 2 (6 )</a:t>
            </a:r>
            <a:r>
              <a:rPr lang="ar-BH" sz="2800" b="1" baseline="30000" dirty="0">
                <a:solidFill>
                  <a:srgbClr val="0070C0"/>
                </a:solidFill>
              </a:rPr>
              <a:t>2  </a:t>
            </a:r>
            <a:r>
              <a:rPr lang="ar-BH" sz="2800" b="1" dirty="0">
                <a:solidFill>
                  <a:srgbClr val="0070C0"/>
                </a:solidFill>
              </a:rPr>
              <a:t>+  5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32636" y="2987784"/>
            <a:ext cx="3726298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/>
              <a:t>هـ </a:t>
            </a:r>
            <a:r>
              <a:rPr lang="ar-BH" sz="2400" b="1" baseline="30000" dirty="0"/>
              <a:t>2</a:t>
            </a:r>
            <a:r>
              <a:rPr lang="ar-BH" sz="2400" b="1" dirty="0"/>
              <a:t> = (6) </a:t>
            </a:r>
            <a:r>
              <a:rPr lang="ar-BH" sz="2400" b="1" baseline="30000" dirty="0"/>
              <a:t>2</a:t>
            </a:r>
            <a:r>
              <a:rPr lang="ar-BH" sz="2400" b="1" dirty="0"/>
              <a:t> = 6 × 6 = 36</a:t>
            </a:r>
            <a:endParaRPr lang="en-GB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8208418" y="4184734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= ( 2 × 36 ) +  5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208417" y="4982538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= 72 +  5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208417" y="5735713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= 77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1895404" y="4471026"/>
            <a:ext cx="3426042" cy="1729525"/>
          </a:xfrm>
          <a:prstGeom prst="wedgeEllipseCallout">
            <a:avLst>
              <a:gd name="adj1" fmla="val 83096"/>
              <a:gd name="adj2" fmla="val -760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rgbClr val="C00000"/>
                </a:solidFill>
              </a:rPr>
              <a:t>تذكر أثناء الحل استخدم قواعد ترتيب العمليات 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6873" y="6415544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81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2" grpId="0"/>
      <p:bldP spid="16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6477" y="1359025"/>
            <a:ext cx="7062498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b="1" dirty="0"/>
              <a:t>اختر الإجابة الصحيحة فيما يأتي: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8694" y="2675816"/>
            <a:ext cx="87402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b="1" dirty="0"/>
              <a:t>قيمة التعبير 8 – ب، إذا كانت قيمة ب = 5 ، هي: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49395" y="4506132"/>
            <a:ext cx="10329798" cy="1129855"/>
            <a:chOff x="981205" y="4010411"/>
            <a:chExt cx="10329798" cy="1129855"/>
          </a:xfrm>
        </p:grpSpPr>
        <p:sp>
          <p:nvSpPr>
            <p:cNvPr id="5" name="Rounded Rectangle 4"/>
            <p:cNvSpPr/>
            <p:nvPr/>
          </p:nvSpPr>
          <p:spPr>
            <a:xfrm>
              <a:off x="8668011" y="4010411"/>
              <a:ext cx="2642992" cy="106471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/>
                <a:t>0</a:t>
              </a:r>
              <a:endParaRPr lang="en-GB" sz="3600" b="1" baseline="300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824608" y="4075553"/>
              <a:ext cx="2642992" cy="106471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/>
                <a:t>3</a:t>
              </a:r>
              <a:endParaRPr lang="en-GB" sz="3600" b="1" baseline="30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1205" y="4010411"/>
              <a:ext cx="2642992" cy="106471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/>
                <a:t>5</a:t>
              </a:r>
              <a:endParaRPr lang="en-GB" sz="3600" b="1" baseline="30000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8668011" y="148411"/>
            <a:ext cx="3070964" cy="93647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/>
              <a:t>اختبر نفسك </a:t>
            </a:r>
            <a:endParaRPr lang="en-GB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77" y="4297130"/>
            <a:ext cx="3075634" cy="1612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6873" y="6415544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16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8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 flipH="1">
            <a:off x="-44244" y="2929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20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6477" y="1359025"/>
            <a:ext cx="7062498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b="1" dirty="0"/>
              <a:t>اختر الإجابة الصحيحة فيما يأتي: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49395" y="4506132"/>
            <a:ext cx="10329798" cy="1064713"/>
            <a:chOff x="981205" y="4010411"/>
            <a:chExt cx="10329798" cy="1064713"/>
          </a:xfrm>
        </p:grpSpPr>
        <p:sp>
          <p:nvSpPr>
            <p:cNvPr id="5" name="Rounded Rectangle 4"/>
            <p:cNvSpPr/>
            <p:nvPr/>
          </p:nvSpPr>
          <p:spPr>
            <a:xfrm>
              <a:off x="8668011" y="4010411"/>
              <a:ext cx="2642992" cy="106471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/>
                <a:t>256</a:t>
              </a:r>
              <a:endParaRPr lang="en-GB" sz="3600" b="1" baseline="300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06027" y="4010411"/>
              <a:ext cx="2642992" cy="106471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200" b="1" dirty="0"/>
                <a:t>64</a:t>
              </a:r>
              <a:endParaRPr lang="en-GB" sz="3200" b="1" baseline="30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1205" y="4010411"/>
              <a:ext cx="2642992" cy="106471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200" b="1" dirty="0"/>
                <a:t>16</a:t>
              </a:r>
              <a:endParaRPr lang="en-GB" sz="3200" b="1" baseline="30000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8668011" y="148411"/>
            <a:ext cx="3070964" cy="93647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/>
              <a:t>اختبر نفسك </a:t>
            </a:r>
            <a:endParaRPr lang="en-GB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249" y="4309619"/>
            <a:ext cx="3251114" cy="1612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998694" y="2675816"/>
            <a:ext cx="87402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b="1" dirty="0"/>
              <a:t>قيمة التعبير 4 س </a:t>
            </a:r>
            <a:r>
              <a:rPr lang="ar-BH" sz="3600" b="1" baseline="30000" dirty="0"/>
              <a:t>2</a:t>
            </a:r>
            <a:r>
              <a:rPr lang="ar-BH" sz="3600" b="1" dirty="0"/>
              <a:t>، إذا كانت قيمة س = 8 ، هي: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6873" y="6415544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17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9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 flipH="1">
            <a:off x="-14748" y="2929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80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197BFB-82E1-4C18-93D6-BC4092F9B6AF}"/>
              </a:ext>
            </a:extLst>
          </p:cNvPr>
          <p:cNvSpPr/>
          <p:nvPr/>
        </p:nvSpPr>
        <p:spPr>
          <a:xfrm>
            <a:off x="1304309" y="2170963"/>
            <a:ext cx="9583382" cy="25160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BH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BH" sz="3600" dirty="0">
                <a:latin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>
              <a:lnSpc>
                <a:spcPct val="150000"/>
              </a:lnSpc>
            </a:pPr>
            <a:r>
              <a:rPr lang="ar-BH" sz="3600" dirty="0">
                <a:latin typeface="Sakkal Majalla" panose="02000000000000000000" pitchFamily="2" charset="-78"/>
              </a:rPr>
              <a:t>كتاب الرياضيات للصف الأول الاعدادي– الجزء الأول </a:t>
            </a:r>
          </a:p>
          <a:p>
            <a:pPr algn="ctr">
              <a:lnSpc>
                <a:spcPct val="150000"/>
              </a:lnSpc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</a:rPr>
              <a:t>صفحة</a:t>
            </a:r>
            <a:r>
              <a:rPr lang="ar-BH" sz="3600">
                <a:solidFill>
                  <a:srgbClr val="FF0000"/>
                </a:solidFill>
                <a:latin typeface="Sakkal Majalla" panose="02000000000000000000" pitchFamily="2" charset="-78"/>
              </a:rPr>
              <a:t>: 27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6873" y="6400796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4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61355" y="728383"/>
            <a:ext cx="7110299" cy="5322794"/>
            <a:chOff x="2961355" y="728383"/>
            <a:chExt cx="7110299" cy="53227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3981699" y="2226137"/>
              <a:ext cx="4530289" cy="2123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8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61355" y="728383"/>
              <a:ext cx="7110299" cy="5322794"/>
            </a:xfrm>
            <a:prstGeom prst="rect">
              <a:avLst/>
            </a:prstGeom>
          </p:spPr>
        </p:pic>
      </p:grp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37881" y="6400796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13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17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66379" y="1734282"/>
            <a:ext cx="3862437" cy="947057"/>
          </a:xfrm>
        </p:spPr>
        <p:txBody>
          <a:bodyPr>
            <a:normAutofit/>
          </a:bodyPr>
          <a:lstStyle/>
          <a:p>
            <a:pPr algn="r"/>
            <a:r>
              <a:rPr lang="ar-BH" sz="3600" b="1" dirty="0">
                <a:solidFill>
                  <a:srgbClr val="FF0000"/>
                </a:solidFill>
                <a:cs typeface="+mn-cs"/>
              </a:rPr>
              <a:t>سنتعلم في هذا الدرس: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1625598" y="252150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140" y="112542"/>
            <a:ext cx="1646183" cy="1268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4062" y="2745016"/>
            <a:ext cx="7894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BH" sz="3200" b="1" dirty="0"/>
              <a:t>إيجاد قيم تعابير جبرية  تتضمن أعداد كلية.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897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5015345" y="2893179"/>
            <a:ext cx="7026441" cy="90104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BH" sz="3600" b="1" dirty="0">
                <a:solidFill>
                  <a:schemeClr val="tx1"/>
                </a:solidFill>
              </a:rPr>
              <a:t>ارسم الشكل الرابع و الخامس في هذا النمط؟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38580" y="2407261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شكل 1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8134" y="2480366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شكل 2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9585" y="2631296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شكل 3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4884377" y="200407"/>
            <a:ext cx="7102319" cy="9010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3600" b="1" u="sng" dirty="0">
                <a:solidFill>
                  <a:schemeClr val="tx1"/>
                </a:solidFill>
              </a:rPr>
              <a:t>يمثل الشكل الآتي </a:t>
            </a:r>
            <a:r>
              <a:rPr lang="ar-BH" sz="3600" b="1" u="sng">
                <a:solidFill>
                  <a:schemeClr val="tx1"/>
                </a:solidFill>
              </a:rPr>
              <a:t>نمطًا </a:t>
            </a:r>
            <a:r>
              <a:rPr lang="ar-BH" sz="3600" b="1" u="sng" smtClean="0">
                <a:solidFill>
                  <a:schemeClr val="tx1"/>
                </a:solidFill>
              </a:rPr>
              <a:t>باستعمال </a:t>
            </a:r>
            <a:r>
              <a:rPr lang="ar-BH" sz="3600" b="1" u="sng" dirty="0">
                <a:solidFill>
                  <a:schemeClr val="tx1"/>
                </a:solidFill>
              </a:rPr>
              <a:t>المربعات: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75705" y="5558518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شكل 4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034" y="5537764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شكل 5</a:t>
            </a:r>
            <a:endParaRPr lang="en-GB" sz="3200" b="1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364522" y="1652501"/>
            <a:ext cx="2622174" cy="611118"/>
            <a:chOff x="9202209" y="1701641"/>
            <a:chExt cx="2622174" cy="611118"/>
          </a:xfrm>
        </p:grpSpPr>
        <p:sp>
          <p:nvSpPr>
            <p:cNvPr id="24" name="Rectangle 23"/>
            <p:cNvSpPr/>
            <p:nvPr/>
          </p:nvSpPr>
          <p:spPr>
            <a:xfrm>
              <a:off x="10950325" y="1705273"/>
              <a:ext cx="874058" cy="60748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202209" y="1701641"/>
              <a:ext cx="874058" cy="60748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076267" y="1701641"/>
              <a:ext cx="874058" cy="60748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3275" y="716178"/>
            <a:ext cx="2622174" cy="1816640"/>
            <a:chOff x="629487" y="1028549"/>
            <a:chExt cx="2622174" cy="1816640"/>
          </a:xfrm>
        </p:grpSpPr>
        <p:sp>
          <p:nvSpPr>
            <p:cNvPr id="22" name="Rectangle 21"/>
            <p:cNvSpPr/>
            <p:nvPr/>
          </p:nvSpPr>
          <p:spPr>
            <a:xfrm>
              <a:off x="2377603" y="1623657"/>
              <a:ext cx="874058" cy="60748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77603" y="1028549"/>
              <a:ext cx="874058" cy="60748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29487" y="2234541"/>
              <a:ext cx="2622174" cy="610648"/>
              <a:chOff x="9202209" y="1688915"/>
              <a:chExt cx="2622174" cy="61064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950325" y="1692077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202209" y="1689823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076267" y="1688915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273301" y="1120677"/>
            <a:ext cx="2622174" cy="1217978"/>
            <a:chOff x="5318222" y="1550631"/>
            <a:chExt cx="2622174" cy="1217978"/>
          </a:xfrm>
        </p:grpSpPr>
        <p:sp>
          <p:nvSpPr>
            <p:cNvPr id="18" name="Rectangle 17"/>
            <p:cNvSpPr/>
            <p:nvPr/>
          </p:nvSpPr>
          <p:spPr>
            <a:xfrm>
              <a:off x="7061854" y="1550631"/>
              <a:ext cx="874058" cy="60748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18222" y="2157961"/>
              <a:ext cx="2622174" cy="610648"/>
              <a:chOff x="9202209" y="1688915"/>
              <a:chExt cx="2622174" cy="61064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0950325" y="1692077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202209" y="1689823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076267" y="1688915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9141569" y="3695015"/>
            <a:ext cx="2622174" cy="2430686"/>
            <a:chOff x="9141569" y="4166967"/>
            <a:chExt cx="2622174" cy="2430686"/>
          </a:xfrm>
        </p:grpSpPr>
        <p:sp>
          <p:nvSpPr>
            <p:cNvPr id="43" name="Rectangle 42"/>
            <p:cNvSpPr/>
            <p:nvPr/>
          </p:nvSpPr>
          <p:spPr>
            <a:xfrm>
              <a:off x="10889685" y="5376121"/>
              <a:ext cx="874058" cy="60748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889685" y="4781013"/>
              <a:ext cx="874058" cy="60748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141569" y="5987005"/>
              <a:ext cx="2622174" cy="610648"/>
              <a:chOff x="9202209" y="1688915"/>
              <a:chExt cx="2622174" cy="61064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0950325" y="1692077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202209" y="1689823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076267" y="1688915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10889685" y="4166967"/>
              <a:ext cx="874058" cy="60748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16510" y="3163517"/>
            <a:ext cx="2622174" cy="3038172"/>
            <a:chOff x="2016510" y="3635469"/>
            <a:chExt cx="2622174" cy="3038172"/>
          </a:xfrm>
        </p:grpSpPr>
        <p:sp>
          <p:nvSpPr>
            <p:cNvPr id="50" name="Rectangle 49"/>
            <p:cNvSpPr/>
            <p:nvPr/>
          </p:nvSpPr>
          <p:spPr>
            <a:xfrm>
              <a:off x="3764626" y="3635469"/>
              <a:ext cx="874058" cy="60748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016510" y="4242955"/>
              <a:ext cx="2622174" cy="2430686"/>
              <a:chOff x="9141569" y="4166967"/>
              <a:chExt cx="2622174" cy="2430686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0889685" y="5376121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0889685" y="4781013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9141569" y="5987005"/>
                <a:ext cx="2622174" cy="610648"/>
                <a:chOff x="9202209" y="1688915"/>
                <a:chExt cx="2622174" cy="610648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10950325" y="1692077"/>
                  <a:ext cx="874058" cy="607486"/>
                </a:xfrm>
                <a:prstGeom prst="rect">
                  <a:avLst/>
                </a:prstGeom>
                <a:solidFill>
                  <a:srgbClr val="FF33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9202209" y="1689823"/>
                  <a:ext cx="874058" cy="607486"/>
                </a:xfrm>
                <a:prstGeom prst="rect">
                  <a:avLst/>
                </a:prstGeom>
                <a:solidFill>
                  <a:srgbClr val="FF33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0076267" y="1688915"/>
                  <a:ext cx="874058" cy="607486"/>
                </a:xfrm>
                <a:prstGeom prst="rect">
                  <a:avLst/>
                </a:prstGeom>
                <a:solidFill>
                  <a:srgbClr val="FF33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>
                <a:off x="10889685" y="4166967"/>
                <a:ext cx="874058" cy="607486"/>
              </a:xfrm>
              <a:prstGeom prst="rect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6873" y="6400796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1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2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8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5015345" y="3354976"/>
            <a:ext cx="7026441" cy="90104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BH" sz="3600" b="1" dirty="0">
                <a:solidFill>
                  <a:schemeClr val="tx1"/>
                </a:solidFill>
              </a:rPr>
              <a:t>نوجد العلاقة بين عدد المربعات و رقم الشكل:</a:t>
            </a: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373745" y="241970"/>
            <a:ext cx="11668041" cy="9010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3600" b="1" u="sng" dirty="0">
                <a:solidFill>
                  <a:schemeClr val="tx1"/>
                </a:solidFill>
              </a:rPr>
              <a:t>ما عدد المربعات في الشكل العاشر، دوّن البيانات في الجدول الآتي: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69293"/>
              </p:ext>
            </p:extLst>
          </p:nvPr>
        </p:nvGraphicFramePr>
        <p:xfrm>
          <a:off x="2618514" y="1290669"/>
          <a:ext cx="9172944" cy="1256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4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4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4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288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10291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10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9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8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7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6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4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3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  2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1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2400" b="1" dirty="0"/>
                        <a:t>رقم الشكل 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23"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7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6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4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 3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2400" b="1" dirty="0"/>
                        <a:t>عدد المربعات 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5532036" y="4428843"/>
            <a:ext cx="3345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رقم الشكل  </a:t>
            </a:r>
            <a:r>
              <a:rPr lang="ar-BH" sz="3600" b="1" dirty="0">
                <a:solidFill>
                  <a:schemeClr val="tx1"/>
                </a:solidFill>
              </a:rPr>
              <a:t>+ </a:t>
            </a:r>
            <a:r>
              <a:rPr lang="ar-BH" sz="3600" b="1" dirty="0">
                <a:solidFill>
                  <a:srgbClr val="FF0000"/>
                </a:solidFill>
              </a:rPr>
              <a:t> 2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098626" y="2851680"/>
            <a:ext cx="1943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خطوات الحل: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315031" y="4476691"/>
            <a:ext cx="1726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u="sng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العلاقة هي:</a:t>
            </a:r>
            <a:endParaRPr lang="en-GB" sz="3200" b="1" u="sng" dirty="0">
              <a:solidFill>
                <a:srgbClr val="0070C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67307" y="5557456"/>
            <a:ext cx="10974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لذا، عدد مربعات الشكل العاشر وفقاً للعلاقة السابقة هي</a:t>
            </a:r>
            <a:r>
              <a:rPr lang="ar-BH" sz="32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10 + 2 = 12 مربع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6873" y="6415544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12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2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49" grpId="0" animBg="1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5541818" y="1015938"/>
            <a:ext cx="3345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رقم الشكل  </a:t>
            </a:r>
            <a:r>
              <a:rPr lang="ar-BH" sz="3600" b="1" dirty="0">
                <a:solidFill>
                  <a:schemeClr val="tx1"/>
                </a:solidFill>
              </a:rPr>
              <a:t>+ </a:t>
            </a:r>
            <a:r>
              <a:rPr lang="ar-BH" sz="3600" b="1" dirty="0">
                <a:solidFill>
                  <a:srgbClr val="FF0000"/>
                </a:solidFill>
              </a:rPr>
              <a:t> 2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218049" y="431164"/>
            <a:ext cx="1726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u="sng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العلاقة هي:</a:t>
            </a:r>
            <a:endParaRPr lang="en-GB" sz="3200" b="1" u="sng" dirty="0">
              <a:solidFill>
                <a:srgbClr val="0070C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06364" y="3016086"/>
            <a:ext cx="4732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العلاقة السابقة تسمى </a:t>
            </a:r>
            <a:r>
              <a:rPr lang="ar-BH" sz="32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تعبيرًا جبريًا 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355780" y="1781153"/>
            <a:ext cx="3186038" cy="1159830"/>
          </a:xfrm>
          <a:prstGeom prst="wedgeEllipseCallout">
            <a:avLst>
              <a:gd name="adj1" fmla="val 112608"/>
              <a:gd name="adj2" fmla="val -712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يمكن أن نعبر عن رقم الشكل بأي متغير ( رمز ) مثال: ن</a:t>
            </a:r>
            <a:endParaRPr lang="en-GB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371599" y="4366076"/>
            <a:ext cx="10467151" cy="813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FF0000"/>
                </a:solidFill>
              </a:rPr>
              <a:t>التعبير الجبري: </a:t>
            </a:r>
            <a:r>
              <a:rPr lang="ar-BH" sz="2800" b="1" dirty="0"/>
              <a:t>يحتوي على رموز و أعدادًا كلية وعملية حسابية واحدة على الأقل.  </a:t>
            </a:r>
            <a:endParaRPr lang="en-GB" sz="2800" b="1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6873" y="6430292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5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/>
      <p:bldP spid="53" grpId="0"/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046878" y="2913243"/>
            <a:ext cx="1077538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ar-BH" sz="2800" b="1" u="sng" dirty="0">
                <a:solidFill>
                  <a:srgbClr val="FF0000"/>
                </a:solidFill>
              </a:rPr>
              <a:t>الإجابة: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821271" y="3961890"/>
            <a:ext cx="2945676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/>
              <a:t>نعوض عن قيمة هـ بـ 8</a:t>
            </a:r>
            <a:endParaRPr lang="en-GB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04766" y="4874934"/>
            <a:ext cx="316795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15 -  8 = 7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396997" y="1639604"/>
            <a:ext cx="0" cy="4644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69218" y="2247983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/>
              <a:t>15 – هــ</a:t>
            </a:r>
            <a:endParaRPr lang="en-GB" sz="4000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11046878" y="1517070"/>
            <a:ext cx="720069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ar-BH" sz="2800" b="1" u="sng" dirty="0">
                <a:solidFill>
                  <a:srgbClr val="FF0000"/>
                </a:solidFill>
              </a:rPr>
              <a:t>أولًا: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77059" y="1483675"/>
            <a:ext cx="768159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ar-BH" sz="2800" b="1" u="sng" dirty="0">
                <a:solidFill>
                  <a:srgbClr val="FF0000"/>
                </a:solidFill>
              </a:rPr>
              <a:t>ثانيًا: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18652" y="2966092"/>
            <a:ext cx="1176924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ar-BH" sz="2800" b="1" u="sng" dirty="0">
                <a:solidFill>
                  <a:srgbClr val="FF0000"/>
                </a:solidFill>
              </a:rPr>
              <a:t>الإجابة: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1522" y="2208419"/>
            <a:ext cx="478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هــ  -  3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2" name="عنوان 1"/>
          <p:cNvSpPr>
            <a:spLocks noGrp="1"/>
          </p:cNvSpPr>
          <p:nvPr>
            <p:ph type="title"/>
          </p:nvPr>
        </p:nvSpPr>
        <p:spPr>
          <a:xfrm>
            <a:off x="1676882" y="365965"/>
            <a:ext cx="10127425" cy="90104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BH" sz="3600" b="1" dirty="0">
                <a:solidFill>
                  <a:schemeClr val="tx1"/>
                </a:solidFill>
              </a:rPr>
              <a:t>أحسب قيمة كل من التعابير الآتية، إذا كانت هـ = 8 ، د = 5: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338387" y="1639604"/>
            <a:ext cx="0" cy="4644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666786" y="1601024"/>
            <a:ext cx="755335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ar-BH" sz="2800" b="1" u="sng" dirty="0">
                <a:solidFill>
                  <a:srgbClr val="FF0000"/>
                </a:solidFill>
              </a:rPr>
              <a:t>ثالثًا: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63830" y="2247983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/>
              <a:t>هــ +  د </a:t>
            </a:r>
            <a:endParaRPr lang="en-GB" sz="4000" baseline="30000" dirty="0"/>
          </a:p>
        </p:txBody>
      </p:sp>
      <p:sp>
        <p:nvSpPr>
          <p:cNvPr id="27" name="Rounded Rectangle 26"/>
          <p:cNvSpPr/>
          <p:nvPr/>
        </p:nvSpPr>
        <p:spPr>
          <a:xfrm>
            <a:off x="4804766" y="3917756"/>
            <a:ext cx="316795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/>
              <a:t>نعوض عن قيمة هـ بـ 8</a:t>
            </a:r>
            <a:endParaRPr lang="en-GB" sz="24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8821270" y="4908131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8 – 3 = 5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70381" y="2966092"/>
            <a:ext cx="1176924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ar-BH" sz="2800" b="1" u="sng" dirty="0">
                <a:solidFill>
                  <a:srgbClr val="FF0000"/>
                </a:solidFill>
              </a:rPr>
              <a:t>الإجابة: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7404" y="3769932"/>
            <a:ext cx="3298846" cy="8761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/>
              <a:t>نعوض عن قيمة هـ بـ 8       و قيمة د بـ 5</a:t>
            </a:r>
            <a:endParaRPr lang="en-GB" sz="24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937241" y="5001149"/>
            <a:ext cx="316795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8 + 5 = 13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6873" y="6400796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77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7" grpId="0"/>
      <p:bldP spid="18" grpId="0"/>
      <p:bldP spid="19" grpId="0"/>
      <p:bldP spid="20" grpId="0"/>
      <p:bldP spid="8" grpId="0"/>
      <p:bldP spid="22" grpId="0"/>
      <p:bldP spid="25" grpId="0"/>
      <p:bldP spid="26" grpId="0"/>
      <p:bldP spid="27" grpId="0" animBg="1"/>
      <p:bldP spid="28" grpId="0" animBg="1"/>
      <p:bldP spid="29" grpId="0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853139" y="1394648"/>
            <a:ext cx="1077538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ar-BH" sz="2800" b="1" u="sng" dirty="0">
                <a:solidFill>
                  <a:srgbClr val="FF0000"/>
                </a:solidFill>
              </a:rPr>
              <a:t>الإجابة: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1811" y="2005328"/>
            <a:ext cx="6169711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/>
              <a:t>نعوض عن قيمة و بـ 5، نعوض عن قيمة ل بـ 3</a:t>
            </a:r>
            <a:endParaRPr lang="en-GB" sz="2400" b="1" dirty="0"/>
          </a:p>
        </p:txBody>
      </p:sp>
      <p:sp>
        <p:nvSpPr>
          <p:cNvPr id="22" name="عنوان 1"/>
          <p:cNvSpPr>
            <a:spLocks noGrp="1"/>
          </p:cNvSpPr>
          <p:nvPr>
            <p:ph type="title"/>
          </p:nvPr>
        </p:nvSpPr>
        <p:spPr>
          <a:xfrm>
            <a:off x="1676882" y="365965"/>
            <a:ext cx="10127425" cy="90104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BH" sz="3600" b="1" dirty="0">
                <a:solidFill>
                  <a:schemeClr val="tx1"/>
                </a:solidFill>
              </a:rPr>
              <a:t>أحسب قيمة 8 و – 2 ل، إذا كانت و = 5 ، ل = 3: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1718" y="3662538"/>
            <a:ext cx="4112589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= (8 × 5 )  – ( 2 × 3 )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94899" y="4596074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= 40 – 6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775265" y="5426130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= 34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97027" y="2209178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8 و – 2 ل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897010" y="3169971"/>
            <a:ext cx="3426042" cy="492567"/>
          </a:xfrm>
          <a:prstGeom prst="wedgeEllipseCallout">
            <a:avLst>
              <a:gd name="adj1" fmla="val 81374"/>
              <a:gd name="adj2" fmla="val -1479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rgbClr val="C00000"/>
                </a:solidFill>
              </a:rPr>
              <a:t>8 ضرب و  – 2 ضرب ل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6873" y="6430292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73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2" grpId="0"/>
      <p:bldP spid="28" grpId="0" animBg="1"/>
      <p:bldP spid="23" grpId="0" animBg="1"/>
      <p:bldP spid="32" grpId="0" animBg="1"/>
      <p:bldP spid="3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853139" y="1394648"/>
            <a:ext cx="1077538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ar-BH" sz="2800" b="1" u="sng" dirty="0">
                <a:solidFill>
                  <a:srgbClr val="FF0000"/>
                </a:solidFill>
              </a:rPr>
              <a:t>الإجابة: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1811" y="2005328"/>
            <a:ext cx="6169711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/>
              <a:t>نعوض عن قيمة هـ بـ 6، نعوض عن قيمة ب بـ 4</a:t>
            </a:r>
            <a:endParaRPr lang="en-GB" sz="2400" b="1" dirty="0"/>
          </a:p>
        </p:txBody>
      </p:sp>
      <p:sp>
        <p:nvSpPr>
          <p:cNvPr id="22" name="عنوان 1"/>
          <p:cNvSpPr>
            <a:spLocks noGrp="1"/>
          </p:cNvSpPr>
          <p:nvPr>
            <p:ph type="title"/>
          </p:nvPr>
        </p:nvSpPr>
        <p:spPr>
          <a:xfrm>
            <a:off x="1676882" y="365965"/>
            <a:ext cx="10127425" cy="90104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BH" sz="3600" b="1" dirty="0">
                <a:solidFill>
                  <a:schemeClr val="tx1"/>
                </a:solidFill>
              </a:rPr>
              <a:t>أحسب قيمة 9 هــ  - 6 ب، إذا كانت هـ = 6 ، ب = 4: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1718" y="3662538"/>
            <a:ext cx="4112589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= (9 × 6 )  – ( 6 × 4 )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94899" y="4596074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= 54 – 24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775265" y="5426130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= 30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97027" y="2209178"/>
            <a:ext cx="3109407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rgbClr val="0070C0"/>
                </a:solidFill>
              </a:rPr>
              <a:t>9 هـ - 6 ب</a:t>
            </a:r>
            <a:endParaRPr lang="en-GB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3" name="Oval Callout 1">
            <a:extLst>
              <a:ext uri="{FF2B5EF4-FFF2-40B4-BE49-F238E27FC236}">
                <a16:creationId xmlns:a16="http://schemas.microsoft.com/office/drawing/2014/main" id="{BE97D5B0-3D91-415F-8424-662FD774F42D}"/>
              </a:ext>
            </a:extLst>
          </p:cNvPr>
          <p:cNvSpPr/>
          <p:nvPr/>
        </p:nvSpPr>
        <p:spPr>
          <a:xfrm>
            <a:off x="3897010" y="3169971"/>
            <a:ext cx="3426042" cy="492567"/>
          </a:xfrm>
          <a:prstGeom prst="wedgeEllipseCallout">
            <a:avLst>
              <a:gd name="adj1" fmla="val 81374"/>
              <a:gd name="adj2" fmla="val -1479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rgbClr val="C00000"/>
                </a:solidFill>
              </a:rPr>
              <a:t>9 ضرب هـ  – 6 ضرب ب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6873" y="6400796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47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2" grpId="0"/>
      <p:bldP spid="28" grpId="0" animBg="1"/>
      <p:bldP spid="23" grpId="0" animBg="1"/>
      <p:bldP spid="32" grpId="0" animBg="1"/>
      <p:bldP spid="3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25993" y="2253401"/>
            <a:ext cx="117692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ar-BH" sz="2800" b="1" u="sng" dirty="0">
                <a:solidFill>
                  <a:srgbClr val="FF0000"/>
                </a:solidFill>
              </a:rPr>
              <a:t>الإجابة 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76927" y="3432906"/>
            <a:ext cx="6169711" cy="624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/>
              <a:t>نعوض عن قيمة هـ بـ 6  ، نعوض عن قيمة ب بـ 4</a:t>
            </a:r>
            <a:endParaRPr lang="en-GB" sz="2400" b="1" dirty="0"/>
          </a:p>
        </p:txBody>
      </p:sp>
      <p:sp>
        <p:nvSpPr>
          <p:cNvPr id="22" name="عنوان 1"/>
          <p:cNvSpPr>
            <a:spLocks noGrp="1"/>
          </p:cNvSpPr>
          <p:nvPr>
            <p:ph type="title"/>
          </p:nvPr>
        </p:nvSpPr>
        <p:spPr>
          <a:xfrm>
            <a:off x="1932375" y="94737"/>
            <a:ext cx="10127425" cy="90104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BH" sz="3600" b="1" u="sng" dirty="0">
                <a:solidFill>
                  <a:schemeClr val="tx1"/>
                </a:solidFill>
              </a:rPr>
              <a:t>أحسب قيمة ما يأتي، إذا كانت هـ = 6 ، ب = 4: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827366" y="3060847"/>
                <a:ext cx="1006045" cy="126707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BH" sz="3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BH" sz="3600" b="1" i="1" dirty="0" smtClean="0">
                              <a:latin typeface="Cambria Math" panose="02040503050406030204" pitchFamily="18" charset="0"/>
                            </a:rPr>
                            <m:t>هـ</m:t>
                          </m:r>
                          <m:r>
                            <a:rPr lang="ar-BH" sz="36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BH" sz="3600" b="1" i="1" dirty="0" smtClean="0">
                              <a:latin typeface="Cambria Math" panose="02040503050406030204" pitchFamily="18" charset="0"/>
                            </a:rPr>
                            <m:t>ب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r-BH" sz="3600" b="1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366" y="3060847"/>
                <a:ext cx="1006045" cy="12670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783599" y="4830672"/>
                <a:ext cx="1242394" cy="11495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BH" sz="3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ar-BH" sz="3600" b="1" i="0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ar-BH" sz="3600" b="1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ar-BH" sz="3600" b="1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r-BH" sz="3600" b="1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599" y="4830672"/>
                <a:ext cx="1242394" cy="11495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208420" y="4716088"/>
                <a:ext cx="747694" cy="11772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BH" sz="3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ar-BH" sz="3600" b="1" i="0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r-BH" sz="3600" b="1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420" y="4716088"/>
                <a:ext cx="747694" cy="11772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135594" y="5109610"/>
            <a:ext cx="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/>
              <a:t>=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018194" y="5074696"/>
            <a:ext cx="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/>
              <a:t>=</a:t>
            </a:r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9610" y="5069502"/>
            <a:ext cx="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/>
              <a:t>=</a:t>
            </a:r>
            <a:endParaRPr lang="en-GB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99556" y="4909880"/>
            <a:ext cx="111875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200" b="1" dirty="0"/>
              <a:t>12</a:t>
            </a:r>
            <a:endParaRPr lang="en-GB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404796" y="991052"/>
                <a:ext cx="1006045" cy="126707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BH" sz="3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BH" sz="3600" b="1" i="1" dirty="0" smtClean="0">
                              <a:latin typeface="Cambria Math" panose="02040503050406030204" pitchFamily="18" charset="0"/>
                            </a:rPr>
                            <m:t>هـ</m:t>
                          </m:r>
                          <m:r>
                            <a:rPr lang="ar-BH" sz="36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BH" sz="3600" b="1" i="1" dirty="0" smtClean="0">
                              <a:latin typeface="Cambria Math" panose="02040503050406030204" pitchFamily="18" charset="0"/>
                            </a:rPr>
                            <m:t>ب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r-BH" sz="3600" b="1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000" baseline="30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796" y="991052"/>
                <a:ext cx="1006045" cy="12670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96873" y="6400796"/>
            <a:ext cx="4643489" cy="497657"/>
          </a:xfrm>
        </p:spPr>
        <p:txBody>
          <a:bodyPr wrap="square" anchor="ctr" anchorCtr="1">
            <a:normAutofit fontScale="92500"/>
          </a:bodyPr>
          <a:lstStyle/>
          <a:p>
            <a:pPr algn="l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و التعابير الجبرية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23" name="Straight Connector 6">
              <a:extLst>
                <a:ext uri="{FF2B5EF4-FFF2-40B4-BE49-F238E27FC236}">
                  <a16:creationId xmlns:a16="http://schemas.microsoft.com/office/drawing/2014/main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8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2" grpId="0"/>
      <p:bldP spid="13" grpId="0" animBg="1"/>
      <p:bldP spid="14" grpId="0" animBg="1"/>
      <p:bldP spid="15" grpId="0" animBg="1"/>
      <p:bldP spid="7" grpId="0"/>
      <p:bldP spid="17" grpId="0"/>
      <p:bldP spid="18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707</Words>
  <Application>Microsoft Office PowerPoint</Application>
  <PresentationFormat>Widescreen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Yu Gothic UI Semilight</vt:lpstr>
      <vt:lpstr>Arial</vt:lpstr>
      <vt:lpstr>Calibri</vt:lpstr>
      <vt:lpstr>Calibri Light</vt:lpstr>
      <vt:lpstr>Cambria Math</vt:lpstr>
      <vt:lpstr>Sakkal Majalla</vt:lpstr>
      <vt:lpstr>Simplified Arabic</vt:lpstr>
      <vt:lpstr>Times New Roman</vt:lpstr>
      <vt:lpstr>Traditional Arabic</vt:lpstr>
      <vt:lpstr>1_نسق Office</vt:lpstr>
      <vt:lpstr>رياضيات الصف الأول الإعدادي – الجزء الأول</vt:lpstr>
      <vt:lpstr>سنتعلم في هذا الدرس:</vt:lpstr>
      <vt:lpstr>ارسم الشكل الرابع و الخامس في هذا النمط؟</vt:lpstr>
      <vt:lpstr>نوجد العلاقة بين عدد المربعات و رقم الشكل:</vt:lpstr>
      <vt:lpstr>PowerPoint Presentation</vt:lpstr>
      <vt:lpstr>أحسب قيمة كل من التعابير الآتية، إذا كانت هـ = 8 ، د = 5:</vt:lpstr>
      <vt:lpstr>أحسب قيمة 8 و – 2 ل، إذا كانت و = 5 ، ل = 3:</vt:lpstr>
      <vt:lpstr>أحسب قيمة 9 هــ  - 6 ب، إذا كانت هـ = 6 ، ب = 4:</vt:lpstr>
      <vt:lpstr>أحسب قيمة ما يأتي، إذا كانت هـ = 6 ، ب = 4:</vt:lpstr>
      <vt:lpstr>أحسب قيمة 2 هـ 2 +  5 ، إذا كانت هـ = 6: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 Foaad Mohammed Ahmed</dc:creator>
  <cp:lastModifiedBy>user</cp:lastModifiedBy>
  <cp:revision>148</cp:revision>
  <dcterms:created xsi:type="dcterms:W3CDTF">2020-03-03T06:21:53Z</dcterms:created>
  <dcterms:modified xsi:type="dcterms:W3CDTF">2020-07-27T08:45:06Z</dcterms:modified>
</cp:coreProperties>
</file>