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80" r:id="rId4"/>
    <p:sldId id="258" r:id="rId5"/>
    <p:sldId id="257" r:id="rId6"/>
    <p:sldId id="259" r:id="rId7"/>
    <p:sldId id="261" r:id="rId8"/>
    <p:sldId id="264" r:id="rId9"/>
    <p:sldId id="265" r:id="rId10"/>
    <p:sldId id="266" r:id="rId11"/>
    <p:sldId id="267" r:id="rId12"/>
    <p:sldId id="277" r:id="rId13"/>
    <p:sldId id="276" r:id="rId14"/>
    <p:sldId id="269" r:id="rId15"/>
    <p:sldId id="270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162F5-0B9B-4265-AF63-7BF4CD4C738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9C986-30A8-43DE-8BB5-8915ECD53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82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03A07-EEFA-41B4-A0E6-E88BFE3EEF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9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B2866-A006-48FE-9190-69207BBE1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EAFD99-DA8D-45B3-B3EA-E37350F93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AEACEA-D1E0-4DCD-9F4D-43B5DA0EA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37853F-BF5C-4368-B7F9-52973F7C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0BDB07-3ACF-4AAB-8849-429BF868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26DC61-567A-4A5A-AED5-E6478620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B663B5C-1051-4DAE-B2F1-6DFF8CA97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556DDF-03DC-42AB-8039-EFB9B0161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A8AC8B-A49C-4885-B6F3-D3581E797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DD4EE2-B5C6-45DF-9E0D-8C21E42E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A739C42-A724-4269-B446-B7E7A08DF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3BB90C-BAD3-46B0-A4E4-80D1E2000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586F84-4A62-4507-8AC1-B310F5B2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F359D5-08A4-4E27-BFAC-6D1F96C0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610A86-1FFF-45AD-BC37-BCE10938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2D8860-7BA9-4371-8BB2-BB0823DB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F20D85-08A1-414B-A923-82A63F999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F3D043-895B-4277-A220-3640CD26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3F5785-2941-4888-9970-2B3B6881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B42490-2BAC-4793-8582-F105B287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DBBDE1-EBB8-462D-99BE-ED36FB2A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D361C2-08C3-46BA-8F49-D9A3A8F27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DA3A18-D448-46EF-9476-43E5D076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E5451F-A659-4BBE-96C5-3B5C7918D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BF3FE0-6678-4EF3-AE55-9DE32067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4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0C6203-8588-4F82-8A0F-0EA76B3E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AC9E67-5052-4531-B23F-30BE7B849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F16815-68E8-4925-931B-397A12890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DA8FC5-E9A1-44AA-B529-5DB8CEC1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33E088-ED4F-4A94-8DE1-E8960013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EFEC1C-C6B2-4432-B029-7EAAD59C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1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C37FB-2D18-43A5-B2A9-E1178E09C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317A06-FBFF-4699-8C94-A475A7386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2741A0E-B393-4124-A727-9D7C2EBEA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BFA747B-3969-4DEF-A56D-FADB894C2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C83DDC0-165D-4788-8C5C-1AD12A198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BD4050D-6157-43DD-9F3D-8ED24B3C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04EEDF2-AB9D-45FF-8BB5-FC3FE652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4AE0320-2EB9-49FF-8B03-45B08A1E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4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FC0D1C-9E81-466A-ACFA-F5303014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E13816-254E-4EBD-A822-1F5ABA23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D0DA8A-79DB-4D2E-884B-4B7E9CDC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18D806-B5AA-499A-89AA-41B8BE83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C382DDB-D360-4AD8-8D2E-77985024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5DAAF5-1B65-48A9-A5EF-D1B7D9DC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99D7381-B7C9-4E5F-B754-0A4F5272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8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1F0D0A-A893-48A1-A0B4-93673A8B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F3EC8C-9046-48BA-9D73-CA215B601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791389-1159-4406-8A75-6CD800CFE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153B2-ACE5-42D2-93F7-29FAF6ED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BF5D6A-5DBD-4D28-8223-169F1B10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8AEE26-D199-4784-A75C-6A0DD3FB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1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96D5F6-C85A-4B3A-9C26-464329BC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46CCD14-5891-4194-AE6B-D4AE49853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EA9BED-BFF0-427D-8CC0-37EA3DF31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2AC850-2883-45E8-AE7B-DECBA2D1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925697-F55F-4A37-B3C6-570298D7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497FC9-1DBD-4944-9127-FFE1E50D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8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1731C2A-92B3-408B-99C0-969B485C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89E799-E122-4B28-A3BA-CB0C39B81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32938E-C8D9-4345-B628-2BC50AB4E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5CF5F-3501-4D57-B73B-65096119FBC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A162DF-610F-4DE2-978A-2B4FD7CFB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81759E-7DCB-4F53-8255-088FD9E55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9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C2841B-BFE1-466A-A82E-6A17E2F0CC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204019"/>
            <a:ext cx="7162800" cy="11822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17A7844-5C42-4F69-A544-CCD6670B3E3C}"/>
              </a:ext>
            </a:extLst>
          </p:cNvPr>
          <p:cNvSpPr/>
          <p:nvPr/>
        </p:nvSpPr>
        <p:spPr>
          <a:xfrm>
            <a:off x="3498687" y="2265390"/>
            <a:ext cx="5107488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السنن الراتبة</a:t>
            </a:r>
            <a:endParaRPr lang="en-US" sz="9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21FC120-807C-42B3-9DB1-83839AC44EB8}"/>
              </a:ext>
            </a:extLst>
          </p:cNvPr>
          <p:cNvSpPr/>
          <p:nvPr/>
        </p:nvSpPr>
        <p:spPr>
          <a:xfrm>
            <a:off x="3619871" y="4506682"/>
            <a:ext cx="4936337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200" b="1" dirty="0">
                <a:ln w="0"/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الإسلاميّة – الجزء الثاني</a:t>
            </a:r>
          </a:p>
          <a:p>
            <a:pPr algn="ctr"/>
            <a:r>
              <a:rPr lang="ar-SA" sz="2800" b="1" dirty="0">
                <a:ln w="0"/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800" b="1" dirty="0">
                <a:ln w="0"/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لصف الأول الإعدادي</a:t>
            </a:r>
            <a:endParaRPr lang="en-US" sz="2800" b="1" dirty="0">
              <a:ln w="0"/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2800" b="1" dirty="0">
                <a:ln w="0"/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7404" t="33638" r="50801" b="10206"/>
          <a:stretch/>
        </p:blipFill>
        <p:spPr bwMode="auto">
          <a:xfrm>
            <a:off x="8848165" y="2608730"/>
            <a:ext cx="2380129" cy="2931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129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6849476-848D-41BB-951A-1080D8732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181289"/>
              </p:ext>
            </p:extLst>
          </p:nvPr>
        </p:nvGraphicFramePr>
        <p:xfrm>
          <a:off x="5473522" y="2219903"/>
          <a:ext cx="6003714" cy="40289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01238">
                  <a:extLst>
                    <a:ext uri="{9D8B030D-6E8A-4147-A177-3AD203B41FA5}">
                      <a16:colId xmlns:a16="http://schemas.microsoft.com/office/drawing/2014/main" xmlns="" val="3291689973"/>
                    </a:ext>
                  </a:extLst>
                </a:gridCol>
                <a:gridCol w="2001238">
                  <a:extLst>
                    <a:ext uri="{9D8B030D-6E8A-4147-A177-3AD203B41FA5}">
                      <a16:colId xmlns:a16="http://schemas.microsoft.com/office/drawing/2014/main" xmlns="" val="1085595083"/>
                    </a:ext>
                  </a:extLst>
                </a:gridCol>
                <a:gridCol w="2001238">
                  <a:extLst>
                    <a:ext uri="{9D8B030D-6E8A-4147-A177-3AD203B41FA5}">
                      <a16:colId xmlns:a16="http://schemas.microsoft.com/office/drawing/2014/main" xmlns="" val="1795870085"/>
                    </a:ext>
                  </a:extLst>
                </a:gridCol>
              </a:tblGrid>
              <a:tr h="671496">
                <a:tc gridSpan="3"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عــددهـا</a:t>
                      </a:r>
                      <a:r>
                        <a:rPr lang="ar-BH" sz="2800" b="1" baseline="0" dirty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800" b="1" dirty="0">
                          <a:ln w="10541" cmpd="sng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وأوقاتها:</a:t>
                      </a:r>
                      <a:endParaRPr lang="ar-BH" sz="28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Frutiger LT Arabic 55 Roman" panose="01000000000000000000" pitchFamily="2" charset="-78"/>
                        <a:cs typeface="Frutiger LT Arabic 55 Roman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Frutiger LT Arabic 55 Roman" panose="01000000000000000000" pitchFamily="2" charset="-78"/>
                        <a:cs typeface="Frutiger LT Arabic 55 Roman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5383739"/>
                  </a:ext>
                </a:extLst>
              </a:tr>
              <a:tr h="671496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قبل الصلاة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الصلاة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بعد الصلاة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2735368"/>
                  </a:ext>
                </a:extLst>
              </a:tr>
              <a:tr h="671496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الصبح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1969707"/>
                  </a:ext>
                </a:extLst>
              </a:tr>
              <a:tr h="671496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3871020"/>
                  </a:ext>
                </a:extLst>
              </a:tr>
              <a:tr h="671496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المغرب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8104847"/>
                  </a:ext>
                </a:extLst>
              </a:tr>
              <a:tr h="671496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089339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B8639AC-C8D5-4550-ACD6-6D208FB61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064662"/>
              </p:ext>
            </p:extLst>
          </p:nvPr>
        </p:nvGraphicFramePr>
        <p:xfrm>
          <a:off x="304801" y="2182289"/>
          <a:ext cx="4793552" cy="406659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97719">
                  <a:extLst>
                    <a:ext uri="{9D8B030D-6E8A-4147-A177-3AD203B41FA5}">
                      <a16:colId xmlns:a16="http://schemas.microsoft.com/office/drawing/2014/main" xmlns="" val="3291689973"/>
                    </a:ext>
                  </a:extLst>
                </a:gridCol>
                <a:gridCol w="3095833">
                  <a:extLst>
                    <a:ext uri="{9D8B030D-6E8A-4147-A177-3AD203B41FA5}">
                      <a16:colId xmlns:a16="http://schemas.microsoft.com/office/drawing/2014/main" xmlns="" val="1085595083"/>
                    </a:ext>
                  </a:extLst>
                </a:gridCol>
              </a:tblGrid>
              <a:tr h="1107026">
                <a:tc gridSpan="2"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الوتر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BH" sz="3600" dirty="0"/>
                    </a:p>
                  </a:txBody>
                  <a:tcPr anchor="ctr">
                    <a:solidFill>
                      <a:srgbClr val="A6F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2735368"/>
                  </a:ext>
                </a:extLst>
              </a:tr>
              <a:tr h="138552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ركعاتها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أقلها ..........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وأكثرها .........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1969707"/>
                  </a:ext>
                </a:extLst>
              </a:tr>
              <a:tr h="1574036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وقتها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بعد صلاة </a:t>
                      </a:r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إلى </a:t>
                      </a:r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3871020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755341" y="134440"/>
            <a:ext cx="3918395" cy="736735"/>
            <a:chOff x="5755341" y="134440"/>
            <a:chExt cx="3918395" cy="736735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5984439" y="134440"/>
              <a:ext cx="3377605" cy="736735"/>
            </a:xfrm>
            <a:prstGeom prst="roundRect">
              <a:avLst>
                <a:gd name="adj" fmla="val 50000"/>
              </a:avLst>
            </a:prstGeom>
            <a:ln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 rtl="1" eaLnBrk="1" hangingPunct="1">
                <a:spcBef>
                  <a:spcPct val="50000"/>
                </a:spcBef>
                <a:defRPr/>
              </a:pPr>
              <a:endParaRPr lang="en-US" sz="29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" name="دمعة 8"/>
            <p:cNvSpPr/>
            <p:nvPr/>
          </p:nvSpPr>
          <p:spPr>
            <a:xfrm rot="13558636">
              <a:off x="8981652" y="143264"/>
              <a:ext cx="692084" cy="692084"/>
            </a:xfrm>
            <a:prstGeom prst="teardrop">
              <a:avLst/>
            </a:prstGeom>
            <a:solidFill>
              <a:srgbClr val="92D050"/>
            </a:solidFill>
            <a:ln w="3810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algn="ctr">
                <a:defRPr/>
              </a:pPr>
              <a:endParaRPr lang="ar-BH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0" name="مستطيل 9"/>
            <p:cNvSpPr>
              <a:spLocks noChangeArrowheads="1"/>
            </p:cNvSpPr>
            <p:nvPr/>
          </p:nvSpPr>
          <p:spPr bwMode="auto">
            <a:xfrm>
              <a:off x="5755341" y="164358"/>
              <a:ext cx="30830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ar-SA" sz="3600" b="1" dirty="0" smtClean="0">
                  <a:ln w="1905">
                    <a:noFill/>
                  </a:ln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نشاط</a:t>
              </a:r>
              <a:endParaRPr lang="en-US" sz="36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85555"/>
            <a:ext cx="1646183" cy="138978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7273" y="930808"/>
            <a:ext cx="10951675" cy="1096070"/>
            <a:chOff x="267273" y="930808"/>
            <a:chExt cx="10951675" cy="1096070"/>
          </a:xfrm>
        </p:grpSpPr>
        <p:sp>
          <p:nvSpPr>
            <p:cNvPr id="3" name="مستطيل ذو زوايا قطرية مستديرة 13"/>
            <p:cNvSpPr/>
            <p:nvPr/>
          </p:nvSpPr>
          <p:spPr>
            <a:xfrm>
              <a:off x="1386460" y="1151486"/>
              <a:ext cx="9832488" cy="875392"/>
            </a:xfrm>
            <a:prstGeom prst="round2DiagRect">
              <a:avLst>
                <a:gd name="adj1" fmla="val 9682"/>
                <a:gd name="adj2" fmla="val 0"/>
              </a:avLst>
            </a:prstGeom>
            <a:noFill/>
            <a:ln w="381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" name="معين 14"/>
            <p:cNvSpPr/>
            <p:nvPr/>
          </p:nvSpPr>
          <p:spPr>
            <a:xfrm>
              <a:off x="267273" y="930808"/>
              <a:ext cx="1119187" cy="1056106"/>
            </a:xfrm>
            <a:prstGeom prst="diamond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مستطيل 2"/>
            <p:cNvSpPr/>
            <p:nvPr/>
          </p:nvSpPr>
          <p:spPr>
            <a:xfrm>
              <a:off x="1699995" y="1162288"/>
              <a:ext cx="9518953" cy="708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Low" rtl="1">
                <a:defRPr/>
              </a:pPr>
              <a:r>
                <a:rPr lang="ar-BH" sz="3600" b="1" spc="100" dirty="0" smtClean="0">
                  <a:ln w="18000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استعن بالكتاب المدرسي (ص:45) ل</a:t>
              </a:r>
              <a:r>
                <a:rPr lang="ar-SA" sz="3600" b="1" spc="100" dirty="0" smtClean="0">
                  <a:ln w="18000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ملأ</a:t>
              </a:r>
              <a:r>
                <a:rPr lang="ar-BH" sz="3600" b="1" spc="100" dirty="0" smtClean="0">
                  <a:ln w="18000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600" b="1" spc="100" dirty="0">
                  <a:ln w="18000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الفراغ في الجدولين التاليين:</a:t>
              </a:r>
              <a:endParaRPr lang="en-US" sz="36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Round Diagonal Corner Rectangle 11"/>
          <p:cNvSpPr/>
          <p:nvPr/>
        </p:nvSpPr>
        <p:spPr>
          <a:xfrm>
            <a:off x="0" y="19133"/>
            <a:ext cx="2396390" cy="59020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السنن الراتبة - 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91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مستطيل ذو زوايا قطرية مستديرة 13"/>
          <p:cNvSpPr/>
          <p:nvPr/>
        </p:nvSpPr>
        <p:spPr>
          <a:xfrm>
            <a:off x="624840" y="1262418"/>
            <a:ext cx="10857883" cy="798725"/>
          </a:xfrm>
          <a:prstGeom prst="round2DiagRect">
            <a:avLst>
              <a:gd name="adj1" fmla="val 9682"/>
              <a:gd name="adj2" fmla="val 0"/>
            </a:avLst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عين 14"/>
          <p:cNvSpPr/>
          <p:nvPr/>
        </p:nvSpPr>
        <p:spPr>
          <a:xfrm>
            <a:off x="266374" y="1152293"/>
            <a:ext cx="1119187" cy="963612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06849476-848D-41BB-951A-1080D8732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757134"/>
              </p:ext>
            </p:extLst>
          </p:nvPr>
        </p:nvGraphicFramePr>
        <p:xfrm>
          <a:off x="5306205" y="2287057"/>
          <a:ext cx="5986635" cy="354402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95545">
                  <a:extLst>
                    <a:ext uri="{9D8B030D-6E8A-4147-A177-3AD203B41FA5}">
                      <a16:colId xmlns:a16="http://schemas.microsoft.com/office/drawing/2014/main" xmlns="" val="3291689973"/>
                    </a:ext>
                  </a:extLst>
                </a:gridCol>
                <a:gridCol w="1995545">
                  <a:extLst>
                    <a:ext uri="{9D8B030D-6E8A-4147-A177-3AD203B41FA5}">
                      <a16:colId xmlns:a16="http://schemas.microsoft.com/office/drawing/2014/main" xmlns="" val="1085595083"/>
                    </a:ext>
                  </a:extLst>
                </a:gridCol>
                <a:gridCol w="1995545">
                  <a:extLst>
                    <a:ext uri="{9D8B030D-6E8A-4147-A177-3AD203B41FA5}">
                      <a16:colId xmlns:a16="http://schemas.microsoft.com/office/drawing/2014/main" xmlns="" val="1795870085"/>
                    </a:ext>
                  </a:extLst>
                </a:gridCol>
              </a:tblGrid>
              <a:tr h="590671">
                <a:tc gridSpan="3">
                  <a:txBody>
                    <a:bodyPr/>
                    <a:lstStyle/>
                    <a:p>
                      <a:pPr algn="ctr" rtl="1"/>
                      <a:r>
                        <a:rPr lang="ar-BH" sz="3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عــددهـا</a:t>
                      </a:r>
                      <a:r>
                        <a:rPr lang="ar-BH" sz="3200" b="1" cap="none" spc="0" baseline="0" dirty="0">
                          <a:ln w="0"/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3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وأوقاتها: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Frutiger LT Arabic 55 Roman" panose="01000000000000000000" pitchFamily="2" charset="-78"/>
                        <a:cs typeface="Frutiger LT Arabic 55 Roman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Frutiger LT Arabic 55 Roman" panose="01000000000000000000" pitchFamily="2" charset="-78"/>
                        <a:cs typeface="Frutiger LT Arabic 55 Roman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5383739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قبل الصلاة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الصلاة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بعد الصلاة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2735368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الصبح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1969707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3871020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المغرب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8104847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089339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DB8639AC-C8D5-4550-ACD6-6D208FB61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158967"/>
              </p:ext>
            </p:extLst>
          </p:nvPr>
        </p:nvGraphicFramePr>
        <p:xfrm>
          <a:off x="624840" y="2249441"/>
          <a:ext cx="4289117" cy="406659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19065">
                  <a:extLst>
                    <a:ext uri="{9D8B030D-6E8A-4147-A177-3AD203B41FA5}">
                      <a16:colId xmlns:a16="http://schemas.microsoft.com/office/drawing/2014/main" xmlns="" val="3291689973"/>
                    </a:ext>
                  </a:extLst>
                </a:gridCol>
                <a:gridCol w="2770052">
                  <a:extLst>
                    <a:ext uri="{9D8B030D-6E8A-4147-A177-3AD203B41FA5}">
                      <a16:colId xmlns:a16="http://schemas.microsoft.com/office/drawing/2014/main" xmlns="" val="1085595083"/>
                    </a:ext>
                  </a:extLst>
                </a:gridCol>
              </a:tblGrid>
              <a:tr h="1107026">
                <a:tc gridSpan="2"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الوتر</a:t>
                      </a:r>
                      <a:endParaRPr lang="ar-BH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BH" sz="3600" dirty="0"/>
                    </a:p>
                  </a:txBody>
                  <a:tcPr anchor="ctr">
                    <a:solidFill>
                      <a:srgbClr val="A6F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2735368"/>
                  </a:ext>
                </a:extLst>
              </a:tr>
              <a:tr h="138552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ركعاتها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أقلها ركعة واحدة وأكثرها إحدى عشر </a:t>
                      </a:r>
                      <a:r>
                        <a:rPr lang="ar-BH" sz="2800" b="1" kern="12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ة ركعة</a:t>
                      </a:r>
                      <a:endParaRPr lang="ar-BH" sz="28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1969707"/>
                  </a:ext>
                </a:extLst>
              </a:tr>
              <a:tr h="1574036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وقتها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بعد صلاة العشاء إلى الفجر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3871020"/>
                  </a:ext>
                </a:extLst>
              </a:tr>
            </a:tbl>
          </a:graphicData>
        </a:graphic>
      </p:graphicFrame>
      <p:sp>
        <p:nvSpPr>
          <p:cNvPr id="16" name="مستطيل مستدير الزوايا 7"/>
          <p:cNvSpPr/>
          <p:nvPr/>
        </p:nvSpPr>
        <p:spPr>
          <a:xfrm>
            <a:off x="3413654" y="201592"/>
            <a:ext cx="5306795" cy="736735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hangingPunct="1">
              <a:spcBef>
                <a:spcPct val="50000"/>
              </a:spcBef>
              <a:defRPr/>
            </a:pPr>
            <a:endParaRPr lang="en-US" sz="29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دمعة 8"/>
          <p:cNvSpPr/>
          <p:nvPr/>
        </p:nvSpPr>
        <p:spPr>
          <a:xfrm rot="13558636">
            <a:off x="8340057" y="210416"/>
            <a:ext cx="692084" cy="692084"/>
          </a:xfrm>
          <a:prstGeom prst="teardrop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9"/>
          <p:cNvSpPr>
            <a:spLocks noChangeArrowheads="1"/>
          </p:cNvSpPr>
          <p:nvPr/>
        </p:nvSpPr>
        <p:spPr bwMode="auto">
          <a:xfrm>
            <a:off x="3352800" y="231510"/>
            <a:ext cx="48439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ar-SA" sz="36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نشاط تقييمي</a:t>
            </a:r>
            <a:endParaRPr lang="en-US" sz="36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دمعة 10"/>
          <p:cNvSpPr/>
          <p:nvPr/>
        </p:nvSpPr>
        <p:spPr>
          <a:xfrm rot="10125270">
            <a:off x="2592323" y="98391"/>
            <a:ext cx="1115176" cy="1077774"/>
          </a:xfrm>
          <a:prstGeom prst="teardrop">
            <a:avLst>
              <a:gd name="adj" fmla="val 133834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ستطيل 12"/>
          <p:cNvSpPr/>
          <p:nvPr/>
        </p:nvSpPr>
        <p:spPr>
          <a:xfrm>
            <a:off x="2768237" y="295235"/>
            <a:ext cx="7633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BH" sz="24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نموذج</a:t>
            </a:r>
            <a:endParaRPr lang="ar-BH" sz="20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>
              <a:defRPr/>
            </a:pPr>
            <a:r>
              <a:rPr lang="ar-BH" sz="20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الإجابة</a:t>
            </a:r>
            <a:endParaRPr lang="en-US" sz="20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ستطيل 2"/>
          <p:cNvSpPr/>
          <p:nvPr/>
        </p:nvSpPr>
        <p:spPr>
          <a:xfrm>
            <a:off x="978314" y="1337616"/>
            <a:ext cx="10504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defRPr/>
            </a:pPr>
            <a:r>
              <a:rPr lang="ar-BH" sz="36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استعن بالكتاب المدرسي (ص:45) ل</a:t>
            </a:r>
            <a:r>
              <a:rPr lang="ar-SA" sz="36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ملأ</a:t>
            </a:r>
            <a:r>
              <a:rPr lang="ar-BH" sz="36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الفراغ في الجدولين التاليين:</a:t>
            </a:r>
            <a:endParaRPr lang="en-US" sz="3600" b="1" spc="100" dirty="0">
              <a:ln w="18000">
                <a:noFill/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ستطيل 3"/>
          <p:cNvSpPr/>
          <p:nvPr/>
        </p:nvSpPr>
        <p:spPr>
          <a:xfrm>
            <a:off x="9992669" y="3393163"/>
            <a:ext cx="542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23" name="مستطيل 17"/>
          <p:cNvSpPr/>
          <p:nvPr/>
        </p:nvSpPr>
        <p:spPr>
          <a:xfrm>
            <a:off x="6067051" y="4567056"/>
            <a:ext cx="542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24" name="مستطيل 18"/>
          <p:cNvSpPr/>
          <p:nvPr/>
        </p:nvSpPr>
        <p:spPr>
          <a:xfrm>
            <a:off x="7312676" y="517576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العشاء</a:t>
            </a:r>
          </a:p>
        </p:txBody>
      </p:sp>
      <p:sp>
        <p:nvSpPr>
          <p:cNvPr id="25" name="مستطيل 19"/>
          <p:cNvSpPr/>
          <p:nvPr/>
        </p:nvSpPr>
        <p:spPr>
          <a:xfrm>
            <a:off x="7312676" y="4039494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الظهر</a:t>
            </a:r>
          </a:p>
        </p:txBody>
      </p:sp>
      <p:sp>
        <p:nvSpPr>
          <p:cNvPr id="26" name="Round Diagonal Corner Rectangle 25"/>
          <p:cNvSpPr/>
          <p:nvPr/>
        </p:nvSpPr>
        <p:spPr>
          <a:xfrm>
            <a:off x="0" y="19133"/>
            <a:ext cx="2396390" cy="59020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السنن الراتبة - 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14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مستطيل ذو زوايا قطرية مستديرة 11"/>
          <p:cNvSpPr/>
          <p:nvPr/>
        </p:nvSpPr>
        <p:spPr>
          <a:xfrm>
            <a:off x="68944" y="1712435"/>
            <a:ext cx="11073359" cy="1170881"/>
          </a:xfrm>
          <a:prstGeom prst="round2DiagRect">
            <a:avLst>
              <a:gd name="adj1" fmla="val 9682"/>
              <a:gd name="adj2" fmla="val 0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8"/>
          <p:cNvSpPr/>
          <p:nvPr/>
        </p:nvSpPr>
        <p:spPr>
          <a:xfrm>
            <a:off x="135560" y="1694766"/>
            <a:ext cx="1087465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Low" rtl="1">
              <a:defRPr/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أ- ي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قوله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صلى الله عليه وسلم: </a:t>
            </a:r>
          </a:p>
          <a:p>
            <a:pPr algn="justLow" rtl="1">
              <a:defRPr/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((صلوا أيها الناس في بيوتكم، فإن أفضل الصلاة صلاة المرء في بيته إلا المكتوبة)). 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متفق عليه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954758" y="55784"/>
            <a:ext cx="5076696" cy="736735"/>
            <a:chOff x="2234389" y="673483"/>
            <a:chExt cx="6486334" cy="736735"/>
          </a:xfrm>
        </p:grpSpPr>
        <p:sp>
          <p:nvSpPr>
            <p:cNvPr id="9" name="مستطيل مستدير الزوايا 20"/>
            <p:cNvSpPr/>
            <p:nvPr/>
          </p:nvSpPr>
          <p:spPr>
            <a:xfrm>
              <a:off x="2234389" y="673483"/>
              <a:ext cx="5748649" cy="736735"/>
            </a:xfrm>
            <a:prstGeom prst="roundRect">
              <a:avLst>
                <a:gd name="adj" fmla="val 50000"/>
              </a:avLst>
            </a:prstGeom>
            <a:ln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 rtl="1" eaLnBrk="1" hangingPunct="1">
                <a:spcBef>
                  <a:spcPct val="50000"/>
                </a:spcBef>
                <a:defRPr/>
              </a:pPr>
              <a:endParaRPr lang="en-US" sz="29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0" name="دمعة 21"/>
            <p:cNvSpPr/>
            <p:nvPr/>
          </p:nvSpPr>
          <p:spPr>
            <a:xfrm rot="13558636">
              <a:off x="7862087" y="709377"/>
              <a:ext cx="692084" cy="692084"/>
            </a:xfrm>
            <a:prstGeom prst="teardrop">
              <a:avLst/>
            </a:prstGeom>
            <a:solidFill>
              <a:srgbClr val="92D050"/>
            </a:solidFill>
            <a:ln w="3810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algn="ctr">
                <a:defRPr/>
              </a:pPr>
              <a:endParaRPr lang="ar-BH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مستطيل 13"/>
            <p:cNvSpPr>
              <a:spLocks noChangeArrowheads="1"/>
            </p:cNvSpPr>
            <p:nvPr/>
          </p:nvSpPr>
          <p:spPr bwMode="auto">
            <a:xfrm>
              <a:off x="2258665" y="673483"/>
              <a:ext cx="6462058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BH" sz="3400" b="1" dirty="0">
                  <a:ln w="0"/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الأحكام المتعلقة </a:t>
              </a:r>
              <a:r>
                <a:rPr lang="ar-BH" sz="3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بالسنن الراتبة </a:t>
              </a:r>
              <a:r>
                <a:rPr lang="ar-BH" sz="3400" b="1" dirty="0" smtClean="0">
                  <a:ln w="0"/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  <a:endParaRPr lang="ar-BH" sz="3400" b="1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مستطيل ذو زوايا قطرية مستديرة 26"/>
          <p:cNvSpPr/>
          <p:nvPr/>
        </p:nvSpPr>
        <p:spPr>
          <a:xfrm>
            <a:off x="1133758" y="3896234"/>
            <a:ext cx="9876461" cy="1260872"/>
          </a:xfrm>
          <a:prstGeom prst="round2DiagRect">
            <a:avLst>
              <a:gd name="adj1" fmla="val 9682"/>
              <a:gd name="adj2" fmla="val 0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58906" y="5026595"/>
            <a:ext cx="11733094" cy="1415866"/>
            <a:chOff x="537091" y="5495576"/>
            <a:chExt cx="11733094" cy="1415866"/>
          </a:xfrm>
        </p:grpSpPr>
        <p:sp>
          <p:nvSpPr>
            <p:cNvPr id="13" name="معين 27"/>
            <p:cNvSpPr/>
            <p:nvPr/>
          </p:nvSpPr>
          <p:spPr>
            <a:xfrm>
              <a:off x="11104063" y="5495576"/>
              <a:ext cx="1166122" cy="963612"/>
            </a:xfrm>
            <a:prstGeom prst="diamond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ar-BH" sz="2400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س2</a:t>
              </a:r>
              <a:endPara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7091" y="5763425"/>
              <a:ext cx="10730821" cy="1148017"/>
              <a:chOff x="790646" y="3206733"/>
              <a:chExt cx="10730821" cy="1148017"/>
            </a:xfrm>
          </p:grpSpPr>
          <p:sp>
            <p:nvSpPr>
              <p:cNvPr id="3" name="مستطيل ذو زوايا قطرية مستديرة 12"/>
              <p:cNvSpPr/>
              <p:nvPr/>
            </p:nvSpPr>
            <p:spPr>
              <a:xfrm>
                <a:off x="955937" y="3206733"/>
                <a:ext cx="10565530" cy="1148017"/>
              </a:xfrm>
              <a:prstGeom prst="round2DiagRect">
                <a:avLst>
                  <a:gd name="adj1" fmla="val 9682"/>
                  <a:gd name="adj2" fmla="val 0"/>
                </a:avLst>
              </a:prstGeom>
              <a:noFill/>
              <a:ln w="38100">
                <a:solidFill>
                  <a:srgbClr val="92D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4" name="مستطيل 2"/>
              <p:cNvSpPr/>
              <p:nvPr/>
            </p:nvSpPr>
            <p:spPr>
              <a:xfrm>
                <a:off x="790646" y="3300655"/>
                <a:ext cx="10473128" cy="98488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r" rtl="1">
                  <a:defRPr/>
                </a:pPr>
                <a:r>
                  <a:rPr lang="ar-BH" sz="3000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ما العمل </a:t>
                </a:r>
                <a:r>
                  <a:rPr lang="ar-SA" sz="3000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إذا </a:t>
                </a:r>
                <a:r>
                  <a:rPr lang="ar-SA" sz="30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ضاق وقت الصلاة و لم يسع إلا الفريضة </a:t>
                </a:r>
                <a:r>
                  <a:rPr lang="ar-BH" sz="3000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؟</a:t>
                </a:r>
                <a:endParaRPr lang="ar-BH" sz="30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r" rtl="1">
                  <a:defRPr/>
                </a:pPr>
                <a:r>
                  <a:rPr lang="ar-BH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........................................................................................................................................</a:t>
                </a:r>
                <a:endParaRPr lang="en-US" sz="30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15" name="مستطيل 4"/>
          <p:cNvSpPr/>
          <p:nvPr/>
        </p:nvSpPr>
        <p:spPr>
          <a:xfrm>
            <a:off x="1322268" y="3980155"/>
            <a:ext cx="9558021" cy="1046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Low" rtl="1">
              <a:defRPr/>
            </a:pPr>
            <a:r>
              <a:rPr lang="ar-BH" sz="3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sz="3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3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ي</a:t>
            </a:r>
            <a:r>
              <a:rPr lang="ar-SA" sz="3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قول </a:t>
            </a:r>
            <a:r>
              <a:rPr lang="ar-SA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الرسول صلى الله عليه وسلم</a:t>
            </a:r>
            <a:r>
              <a:rPr lang="ar-SA" sz="3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:((</a:t>
            </a:r>
            <a:r>
              <a:rPr lang="ar-SA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إذا أقيمت الصلاة فلا صلاة إلا المكتوبة)). </a:t>
            </a: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رواه </a:t>
            </a:r>
            <a:r>
              <a:rPr lang="ar-SA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مسلم</a:t>
            </a:r>
            <a:endParaRPr lang="ar-BH" sz="20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>
              <a:defRPr/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</a:t>
            </a:r>
            <a:endParaRPr lang="en-US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6" name="Straight Arrow Connector 8">
            <a:extLst>
              <a:ext uri="{FF2B5EF4-FFF2-40B4-BE49-F238E27FC236}">
                <a16:creationId xmlns:a16="http://schemas.microsoft.com/office/drawing/2014/main" xmlns="" id="{2BDD1130-919A-4870-96FA-1332A70FF7D7}"/>
              </a:ext>
            </a:extLst>
          </p:cNvPr>
          <p:cNvCxnSpPr>
            <a:cxnSpLocks/>
          </p:cNvCxnSpPr>
          <p:nvPr/>
        </p:nvCxnSpPr>
        <p:spPr>
          <a:xfrm flipH="1">
            <a:off x="-6025268" y="2735894"/>
            <a:ext cx="3657599" cy="0"/>
          </a:xfrm>
          <a:prstGeom prst="straightConnector1">
            <a:avLst/>
          </a:prstGeom>
          <a:ln w="571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 Diagonal Corner Rectangle 24"/>
          <p:cNvSpPr/>
          <p:nvPr/>
        </p:nvSpPr>
        <p:spPr>
          <a:xfrm>
            <a:off x="0" y="19133"/>
            <a:ext cx="2396390" cy="59020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السنن الراتبة - 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011155" y="2966349"/>
            <a:ext cx="9525000" cy="846852"/>
            <a:chOff x="1020959" y="3629588"/>
            <a:chExt cx="9525000" cy="846852"/>
          </a:xfrm>
        </p:grpSpPr>
        <p:sp>
          <p:nvSpPr>
            <p:cNvPr id="17" name="مستطيل ذو زوايا قطرية مستديرة 28"/>
            <p:cNvSpPr/>
            <p:nvPr/>
          </p:nvSpPr>
          <p:spPr>
            <a:xfrm>
              <a:off x="1020959" y="3629588"/>
              <a:ext cx="9525000" cy="846852"/>
            </a:xfrm>
            <a:prstGeom prst="round2DiagRect">
              <a:avLst>
                <a:gd name="adj1" fmla="val 9682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8" name="مستطيل 1"/>
            <p:cNvSpPr/>
            <p:nvPr/>
          </p:nvSpPr>
          <p:spPr>
            <a:xfrm>
              <a:off x="7797413" y="3804844"/>
              <a:ext cx="24934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defRPr/>
              </a:pPr>
              <a:r>
                <a:rPr lang="ar-SA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صلاة السنة في</a:t>
              </a:r>
              <a:r>
                <a:rPr lang="ar-BH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</a:t>
              </a:r>
              <a:endPara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21" name="رابط كسهم مستقيم 7"/>
            <p:cNvCxnSpPr/>
            <p:nvPr/>
          </p:nvCxnSpPr>
          <p:spPr>
            <a:xfrm flipH="1">
              <a:off x="7227985" y="4031717"/>
              <a:ext cx="609600" cy="0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كسهم مستقيم 29"/>
            <p:cNvCxnSpPr/>
            <p:nvPr/>
          </p:nvCxnSpPr>
          <p:spPr>
            <a:xfrm flipH="1">
              <a:off x="5382575" y="4009977"/>
              <a:ext cx="609600" cy="0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مستطيل 3"/>
            <p:cNvSpPr/>
            <p:nvPr/>
          </p:nvSpPr>
          <p:spPr>
            <a:xfrm>
              <a:off x="6081792" y="3779145"/>
              <a:ext cx="10743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ar-BH" sz="2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أفضل من</a:t>
              </a:r>
              <a:endPara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7" name="مستطيل 5"/>
            <p:cNvSpPr/>
            <p:nvPr/>
          </p:nvSpPr>
          <p:spPr>
            <a:xfrm>
              <a:off x="1358353" y="3779146"/>
              <a:ext cx="40158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defRPr/>
              </a:pPr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صلاة السنة </a:t>
              </a:r>
              <a:r>
                <a:rPr lang="ar-SA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في</a:t>
              </a:r>
              <a:r>
                <a:rPr lang="ar-BH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</a:t>
              </a:r>
              <a:endPara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608822" y="67233"/>
            <a:ext cx="1927333" cy="736735"/>
            <a:chOff x="5984439" y="134440"/>
            <a:chExt cx="3689297" cy="736735"/>
          </a:xfrm>
        </p:grpSpPr>
        <p:sp>
          <p:nvSpPr>
            <p:cNvPr id="38" name="مستطيل مستدير الزوايا 7"/>
            <p:cNvSpPr/>
            <p:nvPr/>
          </p:nvSpPr>
          <p:spPr>
            <a:xfrm>
              <a:off x="5984439" y="134440"/>
              <a:ext cx="3377605" cy="736735"/>
            </a:xfrm>
            <a:prstGeom prst="roundRect">
              <a:avLst>
                <a:gd name="adj" fmla="val 50000"/>
              </a:avLst>
            </a:prstGeom>
            <a:ln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 rtl="1" eaLnBrk="1" hangingPunct="1">
                <a:spcBef>
                  <a:spcPct val="50000"/>
                </a:spcBef>
                <a:defRPr/>
              </a:pPr>
              <a:endParaRPr lang="en-US" sz="29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9" name="دمعة 8"/>
            <p:cNvSpPr/>
            <p:nvPr/>
          </p:nvSpPr>
          <p:spPr>
            <a:xfrm rot="13558636">
              <a:off x="8981652" y="143264"/>
              <a:ext cx="692084" cy="692084"/>
            </a:xfrm>
            <a:prstGeom prst="teardrop">
              <a:avLst/>
            </a:prstGeom>
            <a:solidFill>
              <a:srgbClr val="92D050"/>
            </a:solidFill>
            <a:ln w="3810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algn="ctr">
                <a:defRPr/>
              </a:pPr>
              <a:endParaRPr lang="ar-BH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0" name="مستطيل 9"/>
            <p:cNvSpPr>
              <a:spLocks noChangeArrowheads="1"/>
            </p:cNvSpPr>
            <p:nvPr/>
          </p:nvSpPr>
          <p:spPr bwMode="auto">
            <a:xfrm>
              <a:off x="6241606" y="178556"/>
              <a:ext cx="308304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ar-SA" sz="3600" b="1" dirty="0" smtClean="0">
                  <a:ln w="1905">
                    <a:noFill/>
                  </a:ln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نشاط</a:t>
              </a:r>
              <a:endParaRPr lang="en-US" sz="36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1" name="مستطيل 8"/>
          <p:cNvSpPr/>
          <p:nvPr/>
        </p:nvSpPr>
        <p:spPr>
          <a:xfrm>
            <a:off x="910280" y="1106275"/>
            <a:ext cx="8908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ar-BH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استنتج من الأدلة الشرعية التالية </a:t>
            </a:r>
            <a:r>
              <a:rPr lang="ar-BH" sz="3600" b="1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الأحكام المتعلقة</a:t>
            </a:r>
            <a:r>
              <a:rPr lang="ar-BH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بالسنن الراتبة: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معين 15"/>
          <p:cNvSpPr/>
          <p:nvPr/>
        </p:nvSpPr>
        <p:spPr>
          <a:xfrm>
            <a:off x="9818489" y="1037512"/>
            <a:ext cx="979287" cy="676275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س1</a:t>
            </a:r>
            <a:endPara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742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5" grpId="0" animBg="1"/>
      <p:bldP spid="25" grpId="0" animBg="1"/>
      <p:bldP spid="41" grpId="0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مستطيل ذو زوايا قطرية مستديرة 11"/>
          <p:cNvSpPr/>
          <p:nvPr/>
        </p:nvSpPr>
        <p:spPr>
          <a:xfrm>
            <a:off x="68944" y="1712435"/>
            <a:ext cx="11073359" cy="1170881"/>
          </a:xfrm>
          <a:prstGeom prst="round2DiagRect">
            <a:avLst>
              <a:gd name="adj1" fmla="val 9682"/>
              <a:gd name="adj2" fmla="val 0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8"/>
          <p:cNvSpPr/>
          <p:nvPr/>
        </p:nvSpPr>
        <p:spPr>
          <a:xfrm>
            <a:off x="135560" y="1694766"/>
            <a:ext cx="1087465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Low" rtl="1">
              <a:defRPr/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أ- ي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قوله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صلى الله عليه وسلم: </a:t>
            </a:r>
          </a:p>
          <a:p>
            <a:pPr algn="justLow" rtl="1">
              <a:defRPr/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((صلوا أيها الناس في بيوتكم، فإن أفضل الصلاة صلاة المرء في بيته إلا المكتوبة)). 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متفق عليه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مستدير الزوايا 20"/>
          <p:cNvSpPr/>
          <p:nvPr/>
        </p:nvSpPr>
        <p:spPr>
          <a:xfrm>
            <a:off x="4264535" y="67042"/>
            <a:ext cx="5748649" cy="736735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hangingPunct="1">
              <a:spcBef>
                <a:spcPct val="50000"/>
              </a:spcBef>
              <a:defRPr/>
            </a:pPr>
            <a:endParaRPr lang="en-US" sz="29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ذو زوايا قطرية مستديرة 26"/>
          <p:cNvSpPr/>
          <p:nvPr/>
        </p:nvSpPr>
        <p:spPr>
          <a:xfrm>
            <a:off x="1133758" y="3896234"/>
            <a:ext cx="9876461" cy="1260872"/>
          </a:xfrm>
          <a:prstGeom prst="round2DiagRect">
            <a:avLst>
              <a:gd name="adj1" fmla="val 9682"/>
              <a:gd name="adj2" fmla="val 0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58906" y="5026595"/>
            <a:ext cx="11733094" cy="1415866"/>
            <a:chOff x="537091" y="5495576"/>
            <a:chExt cx="11733094" cy="1415866"/>
          </a:xfrm>
        </p:grpSpPr>
        <p:sp>
          <p:nvSpPr>
            <p:cNvPr id="13" name="معين 27"/>
            <p:cNvSpPr/>
            <p:nvPr/>
          </p:nvSpPr>
          <p:spPr>
            <a:xfrm>
              <a:off x="11104063" y="5495576"/>
              <a:ext cx="1166122" cy="963612"/>
            </a:xfrm>
            <a:prstGeom prst="diamond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ar-BH" sz="2400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س2</a:t>
              </a:r>
              <a:endPara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7091" y="5763425"/>
              <a:ext cx="10730821" cy="1148017"/>
              <a:chOff x="790646" y="3206733"/>
              <a:chExt cx="10730821" cy="1148017"/>
            </a:xfrm>
          </p:grpSpPr>
          <p:sp>
            <p:nvSpPr>
              <p:cNvPr id="3" name="مستطيل ذو زوايا قطرية مستديرة 12"/>
              <p:cNvSpPr/>
              <p:nvPr/>
            </p:nvSpPr>
            <p:spPr>
              <a:xfrm>
                <a:off x="955937" y="3206733"/>
                <a:ext cx="10565530" cy="1148017"/>
              </a:xfrm>
              <a:prstGeom prst="round2DiagRect">
                <a:avLst>
                  <a:gd name="adj1" fmla="val 9682"/>
                  <a:gd name="adj2" fmla="val 0"/>
                </a:avLst>
              </a:prstGeom>
              <a:noFill/>
              <a:ln w="38100">
                <a:solidFill>
                  <a:srgbClr val="92D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4" name="مستطيل 2"/>
              <p:cNvSpPr/>
              <p:nvPr/>
            </p:nvSpPr>
            <p:spPr>
              <a:xfrm>
                <a:off x="790646" y="3300655"/>
                <a:ext cx="10473128" cy="98488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r" rtl="1">
                  <a:defRPr/>
                </a:pPr>
                <a:r>
                  <a:rPr lang="ar-BH" sz="3000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ما العمل </a:t>
                </a:r>
                <a:r>
                  <a:rPr lang="ar-SA" sz="3000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إذا </a:t>
                </a:r>
                <a:r>
                  <a:rPr lang="ar-SA" sz="30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ضاق وقت الصلاة و لم يسع إلا </a:t>
                </a:r>
                <a:r>
                  <a:rPr lang="ar-SA" sz="3000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الفريضة</a:t>
                </a:r>
                <a:r>
                  <a:rPr lang="ar-BH" sz="3000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؟</a:t>
                </a:r>
                <a:endParaRPr lang="ar-BH" sz="30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r" rtl="1">
                  <a:defRPr/>
                </a:pPr>
                <a:r>
                  <a:rPr lang="ar-SA" sz="2800" b="1" dirty="0">
                    <a:solidFill>
                      <a:schemeClr val="accent5">
                        <a:lumMod val="50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2.إذا ضاق وقت الصلاة و لم يسع إلا الفريضة فإنه لا يؤدي السنة</a:t>
                </a:r>
                <a:r>
                  <a:rPr lang="ar-SA" sz="2800" b="1" dirty="0" smtClean="0">
                    <a:solidFill>
                      <a:schemeClr val="accent5">
                        <a:lumMod val="50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</a:t>
                </a:r>
                <a:endParaRPr lang="en-US" sz="2800" b="1" dirty="0">
                  <a:solidFill>
                    <a:schemeClr val="accent5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15" name="مستطيل 4"/>
          <p:cNvSpPr/>
          <p:nvPr/>
        </p:nvSpPr>
        <p:spPr>
          <a:xfrm>
            <a:off x="1322268" y="3980155"/>
            <a:ext cx="9558021" cy="1046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Low" rtl="1">
              <a:defRPr/>
            </a:pPr>
            <a:r>
              <a:rPr lang="ar-BH" sz="3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sz="3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3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ي</a:t>
            </a:r>
            <a:r>
              <a:rPr lang="ar-SA" sz="3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قول </a:t>
            </a:r>
            <a:r>
              <a:rPr lang="ar-SA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الرسول صلى الله عليه وسلم</a:t>
            </a:r>
            <a:r>
              <a:rPr lang="ar-SA" sz="3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:((</a:t>
            </a:r>
            <a:r>
              <a:rPr lang="ar-SA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إذا أقيمت الصلاة فلا صلاة إلا المكتوبة)). </a:t>
            </a: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رواه </a:t>
            </a:r>
            <a:r>
              <a:rPr lang="ar-SA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مسلم</a:t>
            </a:r>
            <a:endParaRPr lang="ar-BH" sz="20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>
              <a:defRPr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3.إذا دخلت المسجد وقد أقيمت صلاة الجماعة فلا تصلِّ </a:t>
            </a:r>
            <a:r>
              <a:rPr lang="ar-SA" sz="32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السنة</a:t>
            </a:r>
            <a:r>
              <a:rPr lang="ar-BH" sz="32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6" name="Straight Arrow Connector 8">
            <a:extLst>
              <a:ext uri="{FF2B5EF4-FFF2-40B4-BE49-F238E27FC236}">
                <a16:creationId xmlns:a16="http://schemas.microsoft.com/office/drawing/2014/main" xmlns="" id="{2BDD1130-919A-4870-96FA-1332A70FF7D7}"/>
              </a:ext>
            </a:extLst>
          </p:cNvPr>
          <p:cNvCxnSpPr>
            <a:cxnSpLocks/>
          </p:cNvCxnSpPr>
          <p:nvPr/>
        </p:nvCxnSpPr>
        <p:spPr>
          <a:xfrm flipH="1">
            <a:off x="-6025268" y="2735894"/>
            <a:ext cx="3657599" cy="0"/>
          </a:xfrm>
          <a:prstGeom prst="straightConnector1">
            <a:avLst/>
          </a:prstGeom>
          <a:ln w="571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 Diagonal Corner Rectangle 24"/>
          <p:cNvSpPr/>
          <p:nvPr/>
        </p:nvSpPr>
        <p:spPr>
          <a:xfrm>
            <a:off x="0" y="19133"/>
            <a:ext cx="2396390" cy="59020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السنن الراتبة - 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091" y="35409"/>
            <a:ext cx="9935122" cy="1691543"/>
            <a:chOff x="537091" y="35409"/>
            <a:chExt cx="9935122" cy="1691543"/>
          </a:xfrm>
        </p:grpSpPr>
        <p:sp>
          <p:nvSpPr>
            <p:cNvPr id="10" name="دمعة 21"/>
            <p:cNvSpPr/>
            <p:nvPr/>
          </p:nvSpPr>
          <p:spPr>
            <a:xfrm rot="13558636">
              <a:off x="9780129" y="145261"/>
              <a:ext cx="692084" cy="692084"/>
            </a:xfrm>
            <a:prstGeom prst="teardrop">
              <a:avLst/>
            </a:prstGeom>
            <a:solidFill>
              <a:srgbClr val="92D050"/>
            </a:solidFill>
            <a:ln w="3810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algn="ctr">
                <a:defRPr/>
              </a:pPr>
              <a:endParaRPr lang="ar-BH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مستطيل 13"/>
            <p:cNvSpPr>
              <a:spLocks noChangeArrowheads="1"/>
            </p:cNvSpPr>
            <p:nvPr/>
          </p:nvSpPr>
          <p:spPr bwMode="auto">
            <a:xfrm>
              <a:off x="4686213" y="149744"/>
              <a:ext cx="508754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BH" sz="4000" b="1" dirty="0">
                  <a:ln w="0"/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الأحكام المتعلقة </a:t>
              </a:r>
              <a:r>
                <a:rPr lang="ar-BH" sz="4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بالسنن </a:t>
              </a:r>
              <a:r>
                <a:rPr lang="ar-BH" sz="4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الراتبة</a:t>
              </a:r>
              <a:r>
                <a:rPr lang="ar-BH" sz="4000" b="1" dirty="0" smtClean="0">
                  <a:ln w="0"/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  <a:endParaRPr lang="ar-BH" sz="4000" b="1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37091" y="35409"/>
              <a:ext cx="9887496" cy="1691543"/>
              <a:chOff x="537091" y="35409"/>
              <a:chExt cx="9887496" cy="1691543"/>
            </a:xfrm>
          </p:grpSpPr>
          <p:sp>
            <p:nvSpPr>
              <p:cNvPr id="33" name="مستطيل 8"/>
              <p:cNvSpPr/>
              <p:nvPr/>
            </p:nvSpPr>
            <p:spPr>
              <a:xfrm>
                <a:off x="537091" y="1080621"/>
                <a:ext cx="89082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ar-BH" sz="36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استنتج من الأدلة الشرعية التالية </a:t>
                </a:r>
                <a:r>
                  <a:rPr lang="ar-BH" sz="3600" b="1" dirty="0">
                    <a:ln w="0"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الأحكام المتعلقة</a:t>
                </a:r>
                <a:r>
                  <a:rPr lang="ar-BH" sz="36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بالسنن الراتبة:</a:t>
                </a:r>
                <a:endParaRPr lang="en-US" sz="36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4" name="مستطيل ذو زوايا قطرية مستديرة 11"/>
              <p:cNvSpPr/>
              <p:nvPr/>
            </p:nvSpPr>
            <p:spPr>
              <a:xfrm>
                <a:off x="4264535" y="35409"/>
                <a:ext cx="5645934" cy="888974"/>
              </a:xfrm>
              <a:prstGeom prst="round2DiagRect">
                <a:avLst>
                  <a:gd name="adj1" fmla="val 9682"/>
                  <a:gd name="adj2" fmla="val 0"/>
                </a:avLst>
              </a:prstGeom>
              <a:noFill/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5" name="معين 15"/>
              <p:cNvSpPr/>
              <p:nvPr/>
            </p:nvSpPr>
            <p:spPr>
              <a:xfrm>
                <a:off x="9445300" y="1011858"/>
                <a:ext cx="979287" cy="676275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r>
                  <a:rPr lang="ar-BH" sz="2000" dirty="0" smtClean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س1</a:t>
                </a:r>
                <a:endParaRPr lang="ar-BH" sz="20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1011155" y="2966349"/>
            <a:ext cx="9525000" cy="698476"/>
            <a:chOff x="1020959" y="3629588"/>
            <a:chExt cx="9525000" cy="698476"/>
          </a:xfrm>
        </p:grpSpPr>
        <p:sp>
          <p:nvSpPr>
            <p:cNvPr id="17" name="مستطيل ذو زوايا قطرية مستديرة 28"/>
            <p:cNvSpPr/>
            <p:nvPr/>
          </p:nvSpPr>
          <p:spPr>
            <a:xfrm>
              <a:off x="1020959" y="3629588"/>
              <a:ext cx="9525000" cy="611223"/>
            </a:xfrm>
            <a:prstGeom prst="round2DiagRect">
              <a:avLst>
                <a:gd name="adj1" fmla="val 9682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8" name="مستطيل 1"/>
            <p:cNvSpPr/>
            <p:nvPr/>
          </p:nvSpPr>
          <p:spPr>
            <a:xfrm>
              <a:off x="7797413" y="3804844"/>
              <a:ext cx="24934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defRPr/>
              </a:pPr>
              <a:r>
                <a:rPr lang="ar-SA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صلاة السنة في</a:t>
              </a:r>
              <a:r>
                <a:rPr lang="ar-BH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800" b="1" dirty="0" smtClean="0">
                  <a:solidFill>
                    <a:schemeClr val="accent5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البيت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21" name="رابط كسهم مستقيم 7"/>
            <p:cNvCxnSpPr/>
            <p:nvPr/>
          </p:nvCxnSpPr>
          <p:spPr>
            <a:xfrm flipH="1">
              <a:off x="7423778" y="3997081"/>
              <a:ext cx="609600" cy="0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كسهم مستقيم 29"/>
            <p:cNvCxnSpPr/>
            <p:nvPr/>
          </p:nvCxnSpPr>
          <p:spPr>
            <a:xfrm flipH="1">
              <a:off x="5173859" y="3997081"/>
              <a:ext cx="609600" cy="0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مستطيل 3"/>
            <p:cNvSpPr/>
            <p:nvPr/>
          </p:nvSpPr>
          <p:spPr>
            <a:xfrm>
              <a:off x="5999096" y="3779146"/>
              <a:ext cx="10743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ar-BH" sz="2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أفضل من</a:t>
              </a:r>
              <a:endPara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7" name="مستطيل 5"/>
            <p:cNvSpPr/>
            <p:nvPr/>
          </p:nvSpPr>
          <p:spPr>
            <a:xfrm>
              <a:off x="1358353" y="3779146"/>
              <a:ext cx="4015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defRPr/>
              </a:pPr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صلاة السنة </a:t>
              </a:r>
              <a:r>
                <a:rPr lang="ar-SA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في</a:t>
              </a:r>
              <a:r>
                <a:rPr lang="ar-BH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800" b="1" dirty="0" smtClean="0">
                  <a:solidFill>
                    <a:schemeClr val="accent5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المسجد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149337" y="-75625"/>
            <a:ext cx="1115176" cy="1077774"/>
            <a:chOff x="3149337" y="-75625"/>
            <a:chExt cx="1115176" cy="1077774"/>
          </a:xfrm>
        </p:grpSpPr>
        <p:sp>
          <p:nvSpPr>
            <p:cNvPr id="47" name="دمعة 10"/>
            <p:cNvSpPr/>
            <p:nvPr/>
          </p:nvSpPr>
          <p:spPr>
            <a:xfrm rot="10125270">
              <a:off x="3149337" y="-75625"/>
              <a:ext cx="1115176" cy="1077774"/>
            </a:xfrm>
            <a:prstGeom prst="teardrop">
              <a:avLst>
                <a:gd name="adj" fmla="val 133834"/>
              </a:avLst>
            </a:prstGeom>
            <a:solidFill>
              <a:srgbClr val="92D050"/>
            </a:solidFill>
            <a:ln w="3810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algn="ctr">
                <a:defRPr/>
              </a:pPr>
              <a:endParaRPr lang="ar-BH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8" name="مستطيل 12"/>
            <p:cNvSpPr/>
            <p:nvPr/>
          </p:nvSpPr>
          <p:spPr>
            <a:xfrm>
              <a:off x="3325251" y="121219"/>
              <a:ext cx="76334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ar-BH" sz="2400" b="1" dirty="0">
                  <a:ln w="1905">
                    <a:noFill/>
                  </a:ln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نموذج</a:t>
              </a:r>
              <a:endParaRPr lang="ar-BH" sz="20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>
                <a:defRPr/>
              </a:pPr>
              <a:r>
                <a:rPr lang="ar-BH" sz="2000" b="1" dirty="0">
                  <a:ln w="1905">
                    <a:noFill/>
                  </a:ln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الإجابة</a:t>
              </a:r>
              <a:endParaRPr lang="en-US" sz="20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18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مستطيل 14"/>
          <p:cNvSpPr/>
          <p:nvPr/>
        </p:nvSpPr>
        <p:spPr>
          <a:xfrm>
            <a:off x="1843088" y="1139825"/>
            <a:ext cx="937895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يداوم أحمد على أداء ركعتي سنة الفجر في المسجد.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ذو زوايا قطرية مستديرة 15"/>
          <p:cNvSpPr/>
          <p:nvPr/>
        </p:nvSpPr>
        <p:spPr>
          <a:xfrm>
            <a:off x="2397125" y="1048940"/>
            <a:ext cx="8956675" cy="900510"/>
          </a:xfrm>
          <a:prstGeom prst="round2DiagRect">
            <a:avLst>
              <a:gd name="adj1" fmla="val 9682"/>
              <a:gd name="adj2" fmla="val 0"/>
            </a:avLst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ذو زوايا قطرية مستديرة 16"/>
          <p:cNvSpPr/>
          <p:nvPr/>
        </p:nvSpPr>
        <p:spPr>
          <a:xfrm>
            <a:off x="933450" y="1619251"/>
            <a:ext cx="10058400" cy="652462"/>
          </a:xfrm>
          <a:prstGeom prst="round2DiagRect">
            <a:avLst>
              <a:gd name="adj1" fmla="val 9682"/>
              <a:gd name="adj2" fmla="val 0"/>
            </a:avLst>
          </a:prstGeom>
          <a:solidFill>
            <a:schemeClr val="bg1"/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عين 18"/>
          <p:cNvSpPr/>
          <p:nvPr/>
        </p:nvSpPr>
        <p:spPr>
          <a:xfrm>
            <a:off x="1843088" y="1157288"/>
            <a:ext cx="1119187" cy="963612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عين 19"/>
          <p:cNvSpPr/>
          <p:nvPr/>
        </p:nvSpPr>
        <p:spPr>
          <a:xfrm>
            <a:off x="11086218" y="1157785"/>
            <a:ext cx="674688" cy="676275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مستدير الزوايا 20"/>
          <p:cNvSpPr/>
          <p:nvPr/>
        </p:nvSpPr>
        <p:spPr>
          <a:xfrm>
            <a:off x="2248587" y="85770"/>
            <a:ext cx="7089769" cy="75743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hangingPunct="1">
              <a:spcBef>
                <a:spcPct val="50000"/>
              </a:spcBef>
              <a:defRPr/>
            </a:pPr>
            <a:endParaRPr lang="en-US" sz="29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دمعة 21"/>
          <p:cNvSpPr/>
          <p:nvPr/>
        </p:nvSpPr>
        <p:spPr>
          <a:xfrm rot="13558636">
            <a:off x="9210546" y="152435"/>
            <a:ext cx="692084" cy="692084"/>
          </a:xfrm>
          <a:prstGeom prst="teardrop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13"/>
          <p:cNvSpPr>
            <a:spLocks noChangeArrowheads="1"/>
          </p:cNvSpPr>
          <p:nvPr/>
        </p:nvSpPr>
        <p:spPr bwMode="auto">
          <a:xfrm>
            <a:off x="1640199" y="191888"/>
            <a:ext cx="717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>
              <a:defRPr/>
            </a:pPr>
            <a:r>
              <a:rPr lang="ar-BH" sz="36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بين رأيك في المواقف التالية مع التعليل:</a:t>
            </a:r>
          </a:p>
        </p:txBody>
      </p:sp>
      <p:sp>
        <p:nvSpPr>
          <p:cNvPr id="12" name="مستطيل 31"/>
          <p:cNvSpPr/>
          <p:nvPr/>
        </p:nvSpPr>
        <p:spPr>
          <a:xfrm>
            <a:off x="2382838" y="2551113"/>
            <a:ext cx="870743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Low" rtl="1">
              <a:defRPr/>
            </a:pP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دخل أسامة المسجد فإذا بالإمام يُقيم صلاة الظهر فصلى أربع ركعات السنة ثم التحق بهم في صلاة الفريضة.</a:t>
            </a:r>
          </a:p>
        </p:txBody>
      </p:sp>
      <p:sp>
        <p:nvSpPr>
          <p:cNvPr id="13" name="مستطيل ذو زوايا قطرية مستديرة 32"/>
          <p:cNvSpPr/>
          <p:nvPr/>
        </p:nvSpPr>
        <p:spPr>
          <a:xfrm>
            <a:off x="2265363" y="2482434"/>
            <a:ext cx="8956675" cy="1049754"/>
          </a:xfrm>
          <a:prstGeom prst="round2DiagRect">
            <a:avLst>
              <a:gd name="adj1" fmla="val 9682"/>
              <a:gd name="adj2" fmla="val 0"/>
            </a:avLst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ذو زوايا قطرية مستديرة 33"/>
          <p:cNvSpPr/>
          <p:nvPr/>
        </p:nvSpPr>
        <p:spPr>
          <a:xfrm>
            <a:off x="801688" y="3392488"/>
            <a:ext cx="10058400" cy="907197"/>
          </a:xfrm>
          <a:prstGeom prst="round2DiagRect">
            <a:avLst>
              <a:gd name="adj1" fmla="val 9682"/>
              <a:gd name="adj2" fmla="val 0"/>
            </a:avLst>
          </a:prstGeom>
          <a:solidFill>
            <a:schemeClr val="bg1"/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عين 34"/>
          <p:cNvSpPr/>
          <p:nvPr/>
        </p:nvSpPr>
        <p:spPr>
          <a:xfrm>
            <a:off x="1711326" y="2816226"/>
            <a:ext cx="1119187" cy="963612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عين 35"/>
          <p:cNvSpPr/>
          <p:nvPr/>
        </p:nvSpPr>
        <p:spPr>
          <a:xfrm>
            <a:off x="10860088" y="2179638"/>
            <a:ext cx="674688" cy="676275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37"/>
          <p:cNvSpPr/>
          <p:nvPr/>
        </p:nvSpPr>
        <p:spPr>
          <a:xfrm>
            <a:off x="2381249" y="4530725"/>
            <a:ext cx="8504549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Low" rtl="1">
              <a:defRPr/>
            </a:pP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إبراهيم في المطار يستعد للسفر وأراد أن يصلي صلاة العشاء وركعتي السنة ولكن الوقت ضيق عليه لاقتراب موعد الطائرة فصلى فريضة العشاء فقط .</a:t>
            </a:r>
          </a:p>
        </p:txBody>
      </p:sp>
      <p:sp>
        <p:nvSpPr>
          <p:cNvPr id="18" name="مستطيل ذو زوايا قطرية مستديرة 38"/>
          <p:cNvSpPr/>
          <p:nvPr/>
        </p:nvSpPr>
        <p:spPr>
          <a:xfrm>
            <a:off x="2194236" y="4457700"/>
            <a:ext cx="8956675" cy="1168400"/>
          </a:xfrm>
          <a:prstGeom prst="round2DiagRect">
            <a:avLst>
              <a:gd name="adj1" fmla="val 9682"/>
              <a:gd name="adj2" fmla="val 0"/>
            </a:avLst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 ذو زوايا قطرية مستديرة 39"/>
          <p:cNvSpPr/>
          <p:nvPr/>
        </p:nvSpPr>
        <p:spPr>
          <a:xfrm>
            <a:off x="730561" y="5486400"/>
            <a:ext cx="10058400" cy="907197"/>
          </a:xfrm>
          <a:prstGeom prst="round2DiagRect">
            <a:avLst>
              <a:gd name="adj1" fmla="val 9682"/>
              <a:gd name="adj2" fmla="val 0"/>
            </a:avLst>
          </a:prstGeom>
          <a:solidFill>
            <a:schemeClr val="bg1"/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عين 40"/>
          <p:cNvSpPr/>
          <p:nvPr/>
        </p:nvSpPr>
        <p:spPr>
          <a:xfrm>
            <a:off x="1640199" y="4910138"/>
            <a:ext cx="1119187" cy="963612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عين 41"/>
          <p:cNvSpPr/>
          <p:nvPr/>
        </p:nvSpPr>
        <p:spPr>
          <a:xfrm>
            <a:off x="10788961" y="4235450"/>
            <a:ext cx="674688" cy="676275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0" y="19133"/>
            <a:ext cx="2396390" cy="59020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السنن الراتبة - 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34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مستطيل 14"/>
          <p:cNvSpPr/>
          <p:nvPr/>
        </p:nvSpPr>
        <p:spPr>
          <a:xfrm>
            <a:off x="3000374" y="1139825"/>
            <a:ext cx="822166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يداوم أحمد على أداء ركعتي سنة الفجر في المسجد.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ذو زوايا قطرية مستديرة 15"/>
          <p:cNvSpPr/>
          <p:nvPr/>
        </p:nvSpPr>
        <p:spPr>
          <a:xfrm>
            <a:off x="2397125" y="1048940"/>
            <a:ext cx="8956675" cy="900510"/>
          </a:xfrm>
          <a:prstGeom prst="round2DiagRect">
            <a:avLst>
              <a:gd name="adj1" fmla="val 9682"/>
              <a:gd name="adj2" fmla="val 0"/>
            </a:avLst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ذو زوايا قطرية مستديرة 16"/>
          <p:cNvSpPr/>
          <p:nvPr/>
        </p:nvSpPr>
        <p:spPr>
          <a:xfrm>
            <a:off x="933450" y="1619251"/>
            <a:ext cx="10058400" cy="652462"/>
          </a:xfrm>
          <a:prstGeom prst="round2DiagRect">
            <a:avLst>
              <a:gd name="adj1" fmla="val 9682"/>
              <a:gd name="adj2" fmla="val 0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عين 18"/>
          <p:cNvSpPr/>
          <p:nvPr/>
        </p:nvSpPr>
        <p:spPr>
          <a:xfrm>
            <a:off x="1391965" y="882043"/>
            <a:ext cx="1119187" cy="963612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عين 19"/>
          <p:cNvSpPr/>
          <p:nvPr/>
        </p:nvSpPr>
        <p:spPr>
          <a:xfrm>
            <a:off x="11143728" y="1156815"/>
            <a:ext cx="674688" cy="676275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مستدير الزوايا 20"/>
          <p:cNvSpPr/>
          <p:nvPr/>
        </p:nvSpPr>
        <p:spPr>
          <a:xfrm>
            <a:off x="3091455" y="-18445"/>
            <a:ext cx="6617329" cy="75743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hangingPunct="1">
              <a:spcBef>
                <a:spcPct val="50000"/>
              </a:spcBef>
              <a:defRPr/>
            </a:pPr>
            <a:endParaRPr lang="en-US" sz="29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دمعة 21"/>
          <p:cNvSpPr/>
          <p:nvPr/>
        </p:nvSpPr>
        <p:spPr>
          <a:xfrm rot="13558636">
            <a:off x="9421553" y="-10048"/>
            <a:ext cx="692084" cy="692084"/>
          </a:xfrm>
          <a:prstGeom prst="teardrop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13"/>
          <p:cNvSpPr>
            <a:spLocks noChangeArrowheads="1"/>
          </p:cNvSpPr>
          <p:nvPr/>
        </p:nvSpPr>
        <p:spPr bwMode="auto">
          <a:xfrm>
            <a:off x="-1484446" y="99281"/>
            <a:ext cx="106560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>
              <a:defRPr/>
            </a:pPr>
            <a:r>
              <a:rPr lang="ar-BH" sz="36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بين رأيك في المواقف التالية مع التعليل: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8A55348D-E656-4699-BB21-EEE5C2AE86C6}"/>
              </a:ext>
            </a:extLst>
          </p:cNvPr>
          <p:cNvSpPr/>
          <p:nvPr/>
        </p:nvSpPr>
        <p:spPr>
          <a:xfrm>
            <a:off x="933450" y="1683603"/>
            <a:ext cx="9930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الأفضل أن يؤدي صلاة السنة بالبيت إقتداء بسنته </a:t>
            </a:r>
            <a:r>
              <a:rPr lang="ar-SA" sz="2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صلى الله عليه وسلم.  </a:t>
            </a:r>
            <a:endParaRPr lang="ar-BH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31"/>
          <p:cNvSpPr/>
          <p:nvPr/>
        </p:nvSpPr>
        <p:spPr>
          <a:xfrm>
            <a:off x="2382838" y="2551113"/>
            <a:ext cx="870743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Low" rtl="1">
              <a:defRPr/>
            </a:pP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دخل أسامة المسجد فإذا بالإمام يُقيم صلاة الظهر فصلى أربع ركعات السنة ثم التحق بهم في صلاة الفريضة.</a:t>
            </a:r>
          </a:p>
        </p:txBody>
      </p:sp>
      <p:sp>
        <p:nvSpPr>
          <p:cNvPr id="14" name="مستطيل ذو زوايا قطرية مستديرة 32"/>
          <p:cNvSpPr/>
          <p:nvPr/>
        </p:nvSpPr>
        <p:spPr>
          <a:xfrm>
            <a:off x="2265363" y="2482434"/>
            <a:ext cx="8956675" cy="1049754"/>
          </a:xfrm>
          <a:prstGeom prst="round2DiagRect">
            <a:avLst>
              <a:gd name="adj1" fmla="val 9682"/>
              <a:gd name="adj2" fmla="val 0"/>
            </a:avLst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ذو زوايا قطرية مستديرة 33"/>
          <p:cNvSpPr/>
          <p:nvPr/>
        </p:nvSpPr>
        <p:spPr>
          <a:xfrm>
            <a:off x="801688" y="3392488"/>
            <a:ext cx="10058400" cy="907197"/>
          </a:xfrm>
          <a:prstGeom prst="round2DiagRect">
            <a:avLst>
              <a:gd name="adj1" fmla="val 9682"/>
              <a:gd name="adj2" fmla="val 0"/>
            </a:avLst>
          </a:prstGeom>
          <a:solidFill>
            <a:schemeClr val="bg1"/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عين 34"/>
          <p:cNvSpPr/>
          <p:nvPr/>
        </p:nvSpPr>
        <p:spPr>
          <a:xfrm>
            <a:off x="1280134" y="2555321"/>
            <a:ext cx="1119187" cy="963612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عين 35"/>
          <p:cNvSpPr/>
          <p:nvPr/>
        </p:nvSpPr>
        <p:spPr>
          <a:xfrm>
            <a:off x="10860088" y="2179638"/>
            <a:ext cx="674688" cy="676275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8A55348D-E656-4699-BB21-EEE5C2AE86C6}"/>
              </a:ext>
            </a:extLst>
          </p:cNvPr>
          <p:cNvSpPr/>
          <p:nvPr/>
        </p:nvSpPr>
        <p:spPr>
          <a:xfrm>
            <a:off x="1859730" y="3567333"/>
            <a:ext cx="88723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كان عليه أن لا يُصلي السنة بل يبدأ مباشرة مع الجماعة في صلاة الفريضة.</a:t>
            </a:r>
            <a:endParaRPr lang="ar-BH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 37"/>
          <p:cNvSpPr/>
          <p:nvPr/>
        </p:nvSpPr>
        <p:spPr>
          <a:xfrm>
            <a:off x="2381249" y="4530725"/>
            <a:ext cx="8504549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Low" rtl="1">
              <a:defRPr/>
            </a:pPr>
            <a:r>
              <a:rPr lang="ar-BH" sz="2800" b="1" spc="100" dirty="0" smtClean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إبراهيم في المطار يستعد للسفر وأراد </a:t>
            </a: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يصلي صلاة </a:t>
            </a:r>
            <a:r>
              <a:rPr lang="ar-BH" sz="2800" b="1" spc="100" dirty="0" smtClean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العشاء وركعتي </a:t>
            </a: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السنة ولكن الوقت ضيق عليه لاقتراب موعد الطائرة فصلى فريضة العشاء فقط .</a:t>
            </a:r>
          </a:p>
        </p:txBody>
      </p:sp>
      <p:sp>
        <p:nvSpPr>
          <p:cNvPr id="20" name="مستطيل ذو زوايا قطرية مستديرة 38"/>
          <p:cNvSpPr/>
          <p:nvPr/>
        </p:nvSpPr>
        <p:spPr>
          <a:xfrm>
            <a:off x="2194236" y="4457700"/>
            <a:ext cx="8956675" cy="1168400"/>
          </a:xfrm>
          <a:prstGeom prst="round2DiagRect">
            <a:avLst>
              <a:gd name="adj1" fmla="val 9682"/>
              <a:gd name="adj2" fmla="val 0"/>
            </a:avLst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ستطيل ذو زوايا قطرية مستديرة 39"/>
          <p:cNvSpPr/>
          <p:nvPr/>
        </p:nvSpPr>
        <p:spPr>
          <a:xfrm>
            <a:off x="730561" y="5486400"/>
            <a:ext cx="10058400" cy="907197"/>
          </a:xfrm>
          <a:prstGeom prst="round2DiagRect">
            <a:avLst>
              <a:gd name="adj1" fmla="val 9682"/>
              <a:gd name="adj2" fmla="val 0"/>
            </a:avLst>
          </a:prstGeom>
          <a:solidFill>
            <a:schemeClr val="bg1"/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عين 40"/>
          <p:cNvSpPr/>
          <p:nvPr/>
        </p:nvSpPr>
        <p:spPr>
          <a:xfrm>
            <a:off x="1203324" y="4705648"/>
            <a:ext cx="1119187" cy="963612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عين 41"/>
          <p:cNvSpPr/>
          <p:nvPr/>
        </p:nvSpPr>
        <p:spPr>
          <a:xfrm>
            <a:off x="10788961" y="4235450"/>
            <a:ext cx="674688" cy="676275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xmlns="" id="{8A55348D-E656-4699-BB21-EEE5C2AE86C6}"/>
              </a:ext>
            </a:extLst>
          </p:cNvPr>
          <p:cNvSpPr/>
          <p:nvPr/>
        </p:nvSpPr>
        <p:spPr>
          <a:xfrm>
            <a:off x="1859730" y="5708858"/>
            <a:ext cx="877940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تصرفه صحيح فإذا ضاق الوقت على صلاة السنة وصلاة الفريضة، يصلي الفريضة. </a:t>
            </a:r>
            <a:endParaRPr lang="ar-BH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دمعة 23"/>
          <p:cNvSpPr/>
          <p:nvPr/>
        </p:nvSpPr>
        <p:spPr>
          <a:xfrm rot="10125270">
            <a:off x="2306751" y="-85919"/>
            <a:ext cx="1115176" cy="1077774"/>
          </a:xfrm>
          <a:prstGeom prst="teardrop">
            <a:avLst>
              <a:gd name="adj" fmla="val 133834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مستطيل 24"/>
          <p:cNvSpPr/>
          <p:nvPr/>
        </p:nvSpPr>
        <p:spPr>
          <a:xfrm>
            <a:off x="2482665" y="110925"/>
            <a:ext cx="7633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BH" sz="24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نموذج</a:t>
            </a:r>
            <a:endParaRPr lang="ar-BH" sz="20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>
              <a:defRPr/>
            </a:pPr>
            <a:r>
              <a:rPr lang="ar-BH" sz="20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الإجابة</a:t>
            </a:r>
            <a:endParaRPr lang="en-US" sz="20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0" y="19133"/>
            <a:ext cx="2396390" cy="59020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السنن الراتبة - 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226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3" name="رابط مستقيم 7"/>
          <p:cNvCxnSpPr/>
          <p:nvPr/>
        </p:nvCxnSpPr>
        <p:spPr>
          <a:xfrm>
            <a:off x="6096000" y="1560758"/>
            <a:ext cx="0" cy="36357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رابط مستقيم 51"/>
          <p:cNvCxnSpPr/>
          <p:nvPr/>
        </p:nvCxnSpPr>
        <p:spPr>
          <a:xfrm>
            <a:off x="5107480" y="1924333"/>
            <a:ext cx="115835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ذو زوايا قطرية مستديرة 44"/>
          <p:cNvSpPr/>
          <p:nvPr/>
        </p:nvSpPr>
        <p:spPr>
          <a:xfrm>
            <a:off x="2903676" y="2638712"/>
            <a:ext cx="4792524" cy="3674009"/>
          </a:xfrm>
          <a:prstGeom prst="round2DiagRect">
            <a:avLst>
              <a:gd name="adj1" fmla="val 9682"/>
              <a:gd name="adj2" fmla="val 0"/>
            </a:avLst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مستدير الزوايا 21"/>
          <p:cNvSpPr/>
          <p:nvPr/>
        </p:nvSpPr>
        <p:spPr>
          <a:xfrm>
            <a:off x="2452192" y="175803"/>
            <a:ext cx="7075978" cy="736735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hangingPunct="1">
              <a:spcBef>
                <a:spcPct val="50000"/>
              </a:spcBef>
              <a:defRPr/>
            </a:pPr>
            <a:endParaRPr lang="en-US" sz="29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دمعة 25"/>
          <p:cNvSpPr/>
          <p:nvPr/>
        </p:nvSpPr>
        <p:spPr>
          <a:xfrm rot="13558636">
            <a:off x="9147777" y="184627"/>
            <a:ext cx="692084" cy="692084"/>
          </a:xfrm>
          <a:prstGeom prst="teardrop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32">
            <a:extLst>
              <a:ext uri="{FF2B5EF4-FFF2-40B4-BE49-F238E27FC236}">
                <a16:creationId xmlns:a16="http://schemas.microsoft.com/office/drawing/2014/main" xmlns="" id="{A1928589-0265-47FB-AAC8-EB31B26A6956}"/>
              </a:ext>
            </a:extLst>
          </p:cNvPr>
          <p:cNvSpPr/>
          <p:nvPr/>
        </p:nvSpPr>
        <p:spPr>
          <a:xfrm>
            <a:off x="2452191" y="273760"/>
            <a:ext cx="66667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املأ الخريطة التدفقية بما يناسب.</a:t>
            </a:r>
            <a:endParaRPr lang="en-US" sz="32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دمعة 30"/>
          <p:cNvSpPr/>
          <p:nvPr/>
        </p:nvSpPr>
        <p:spPr>
          <a:xfrm rot="13543338" flipV="1">
            <a:off x="4350454" y="1923167"/>
            <a:ext cx="1417157" cy="1467778"/>
          </a:xfrm>
          <a:prstGeom prst="teardrop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مجموعة 60"/>
          <p:cNvGrpSpPr/>
          <p:nvPr/>
        </p:nvGrpSpPr>
        <p:grpSpPr>
          <a:xfrm>
            <a:off x="7945912" y="2067591"/>
            <a:ext cx="1595484" cy="4245131"/>
            <a:chOff x="7945912" y="2067591"/>
            <a:chExt cx="1595484" cy="4245131"/>
          </a:xfrm>
        </p:grpSpPr>
        <p:sp>
          <p:nvSpPr>
            <p:cNvPr id="12" name="مستطيل ذو زوايا قطرية مستديرة 37"/>
            <p:cNvSpPr/>
            <p:nvPr/>
          </p:nvSpPr>
          <p:spPr>
            <a:xfrm>
              <a:off x="7945912" y="2638713"/>
              <a:ext cx="1595484" cy="3674009"/>
            </a:xfrm>
            <a:prstGeom prst="round2DiagRect">
              <a:avLst>
                <a:gd name="adj1" fmla="val 9682"/>
                <a:gd name="adj2" fmla="val 0"/>
              </a:avLst>
            </a:prstGeom>
            <a:noFill/>
            <a:ln w="381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3" name="دمعة 33"/>
            <p:cNvSpPr/>
            <p:nvPr/>
          </p:nvSpPr>
          <p:spPr>
            <a:xfrm rot="13543338" flipV="1">
              <a:off x="7993481" y="2067591"/>
              <a:ext cx="1521327" cy="1521327"/>
            </a:xfrm>
            <a:prstGeom prst="teardrop">
              <a:avLst/>
            </a:prstGeom>
            <a:solidFill>
              <a:srgbClr val="92D050"/>
            </a:solidFill>
            <a:ln w="3810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algn="ctr">
                <a:defRPr/>
              </a:pPr>
              <a:endParaRPr lang="ar-BH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4" name="مجموعة 59"/>
          <p:cNvGrpSpPr/>
          <p:nvPr/>
        </p:nvGrpSpPr>
        <p:grpSpPr>
          <a:xfrm>
            <a:off x="6113980" y="1924333"/>
            <a:ext cx="6154220" cy="4388389"/>
            <a:chOff x="6113980" y="1924333"/>
            <a:chExt cx="6154220" cy="4388389"/>
          </a:xfrm>
        </p:grpSpPr>
        <p:cxnSp>
          <p:nvCxnSpPr>
            <p:cNvPr id="15" name="رابط مستقيم 48"/>
            <p:cNvCxnSpPr/>
            <p:nvPr/>
          </p:nvCxnSpPr>
          <p:spPr>
            <a:xfrm>
              <a:off x="6113980" y="1924333"/>
              <a:ext cx="4736864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مستطيل ذو زوايا قطرية مستديرة 36"/>
            <p:cNvSpPr/>
            <p:nvPr/>
          </p:nvSpPr>
          <p:spPr>
            <a:xfrm>
              <a:off x="9775190" y="2638714"/>
              <a:ext cx="2131384" cy="3674008"/>
            </a:xfrm>
            <a:prstGeom prst="round2DiagRect">
              <a:avLst>
                <a:gd name="adj1" fmla="val 9682"/>
                <a:gd name="adj2" fmla="val 0"/>
              </a:avLst>
            </a:prstGeom>
            <a:noFill/>
            <a:ln w="381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7" name="دمعة 32"/>
            <p:cNvSpPr/>
            <p:nvPr/>
          </p:nvSpPr>
          <p:spPr>
            <a:xfrm rot="13543338" flipV="1">
              <a:off x="10090182" y="2067592"/>
              <a:ext cx="1521327" cy="1521327"/>
            </a:xfrm>
            <a:prstGeom prst="teardrop">
              <a:avLst/>
            </a:prstGeom>
            <a:solidFill>
              <a:srgbClr val="92D050"/>
            </a:solidFill>
            <a:ln w="3810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algn="ctr">
                <a:defRPr/>
              </a:pPr>
              <a:endParaRPr lang="ar-BH" sz="4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B7353DB3-C0C5-4683-A613-B7BEEAEABF41}"/>
                </a:ext>
              </a:extLst>
            </p:cNvPr>
            <p:cNvSpPr/>
            <p:nvPr/>
          </p:nvSpPr>
          <p:spPr>
            <a:xfrm>
              <a:off x="9488101" y="2472811"/>
              <a:ext cx="27800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ar-BH" sz="2400" b="1" dirty="0">
                  <a:ln w="1905">
                    <a:noFill/>
                  </a:ln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المقصود </a:t>
              </a:r>
              <a:r>
                <a:rPr lang="ar-BH" sz="2400" b="1" dirty="0" smtClean="0">
                  <a:ln w="1905">
                    <a:noFill/>
                  </a:ln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بها</a:t>
              </a:r>
              <a:endParaRPr lang="en-US" sz="24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558BE67-010E-4332-8D35-8A3F14566415}"/>
              </a:ext>
            </a:extLst>
          </p:cNvPr>
          <p:cNvSpPr/>
          <p:nvPr/>
        </p:nvSpPr>
        <p:spPr>
          <a:xfrm>
            <a:off x="7933881" y="2288146"/>
            <a:ext cx="16467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BH" sz="24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الحكمة </a:t>
            </a:r>
            <a:br>
              <a:rPr lang="ar-BH" sz="24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4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من مشروعيتها</a:t>
            </a:r>
            <a:endParaRPr lang="en-US" sz="24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F6F4FEE-E676-49A2-8F16-EEAE81B92887}"/>
              </a:ext>
            </a:extLst>
          </p:cNvPr>
          <p:cNvSpPr/>
          <p:nvPr/>
        </p:nvSpPr>
        <p:spPr>
          <a:xfrm>
            <a:off x="4223191" y="2151410"/>
            <a:ext cx="16508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BH" sz="28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عددها وأوقاتها</a:t>
            </a:r>
            <a:endParaRPr lang="en-US" sz="28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1" name="مجموعة 61"/>
          <p:cNvGrpSpPr/>
          <p:nvPr/>
        </p:nvGrpSpPr>
        <p:grpSpPr>
          <a:xfrm>
            <a:off x="627486" y="1924333"/>
            <a:ext cx="4367378" cy="4388387"/>
            <a:chOff x="627486" y="1924333"/>
            <a:chExt cx="4367378" cy="4388387"/>
          </a:xfrm>
        </p:grpSpPr>
        <p:cxnSp>
          <p:nvCxnSpPr>
            <p:cNvPr id="22" name="رابط مستقيم 53"/>
            <p:cNvCxnSpPr/>
            <p:nvPr/>
          </p:nvCxnSpPr>
          <p:spPr>
            <a:xfrm>
              <a:off x="1682013" y="1924333"/>
              <a:ext cx="3312851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مستطيل ذو زوايا قطرية مستديرة 45"/>
            <p:cNvSpPr/>
            <p:nvPr/>
          </p:nvSpPr>
          <p:spPr>
            <a:xfrm>
              <a:off x="627486" y="2638711"/>
              <a:ext cx="2013217" cy="3674009"/>
            </a:xfrm>
            <a:prstGeom prst="round2DiagRect">
              <a:avLst>
                <a:gd name="adj1" fmla="val 9682"/>
                <a:gd name="adj2" fmla="val 0"/>
              </a:avLst>
            </a:prstGeom>
            <a:noFill/>
            <a:ln w="381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4" name="دمعة 34"/>
            <p:cNvSpPr/>
            <p:nvPr/>
          </p:nvSpPr>
          <p:spPr>
            <a:xfrm rot="13543338" flipV="1">
              <a:off x="921350" y="2067591"/>
              <a:ext cx="1521327" cy="1521327"/>
            </a:xfrm>
            <a:prstGeom prst="teardrop">
              <a:avLst/>
            </a:prstGeom>
            <a:solidFill>
              <a:srgbClr val="92D050"/>
            </a:solidFill>
            <a:ln w="3810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algn="ctr">
                <a:defRPr/>
              </a:pPr>
              <a:endParaRPr lang="ar-BH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B55CBF1D-0258-409C-A60E-65677EC13F3B}"/>
                </a:ext>
              </a:extLst>
            </p:cNvPr>
            <p:cNvSpPr/>
            <p:nvPr/>
          </p:nvSpPr>
          <p:spPr>
            <a:xfrm>
              <a:off x="1060044" y="2326813"/>
              <a:ext cx="133347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ar-BH" sz="2800" b="1" dirty="0">
                  <a:ln w="1905">
                    <a:noFill/>
                  </a:ln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من الأحكام المتعلقة بها</a:t>
              </a:r>
              <a:endParaRPr lang="en-US" sz="28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aphicFrame>
        <p:nvGraphicFramePr>
          <p:cNvPr id="26" name="Table 1">
            <a:extLst>
              <a:ext uri="{FF2B5EF4-FFF2-40B4-BE49-F238E27FC236}">
                <a16:creationId xmlns:a16="http://schemas.microsoft.com/office/drawing/2014/main" xmlns="" id="{06849476-848D-41BB-951A-1080D8732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46417"/>
              </p:ext>
            </p:extLst>
          </p:nvPr>
        </p:nvGraphicFramePr>
        <p:xfrm>
          <a:off x="4936013" y="3203760"/>
          <a:ext cx="2703270" cy="27127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49170">
                  <a:extLst>
                    <a:ext uri="{9D8B030D-6E8A-4147-A177-3AD203B41FA5}">
                      <a16:colId xmlns:a16="http://schemas.microsoft.com/office/drawing/2014/main" xmlns="" val="3291689973"/>
                    </a:ext>
                  </a:extLst>
                </a:gridCol>
                <a:gridCol w="1053010">
                  <a:extLst>
                    <a:ext uri="{9D8B030D-6E8A-4147-A177-3AD203B41FA5}">
                      <a16:colId xmlns:a16="http://schemas.microsoft.com/office/drawing/2014/main" xmlns="" val="1085595083"/>
                    </a:ext>
                  </a:extLst>
                </a:gridCol>
                <a:gridCol w="901090">
                  <a:extLst>
                    <a:ext uri="{9D8B030D-6E8A-4147-A177-3AD203B41FA5}">
                      <a16:colId xmlns:a16="http://schemas.microsoft.com/office/drawing/2014/main" xmlns="" val="1795870085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rtl="1"/>
                      <a:endParaRPr lang="ar-BH" sz="200" b="1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Frutiger LT Arabic 55 Roman" panose="01000000000000000000" pitchFamily="2" charset="-78"/>
                        <a:cs typeface="Frutiger LT Arabic 55 Roman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Frutiger LT Arabic 55 Roman" panose="01000000000000000000" pitchFamily="2" charset="-78"/>
                        <a:cs typeface="Frutiger LT Arabic 55 Roman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Frutiger LT Arabic 55 Roman" panose="01000000000000000000" pitchFamily="2" charset="-78"/>
                        <a:cs typeface="Frutiger LT Arabic 55 Roman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5383739"/>
                  </a:ext>
                </a:extLst>
              </a:tr>
              <a:tr h="584137"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قبل الصلاة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000" b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الصلاة</a:t>
                      </a:r>
                      <a:endParaRPr lang="ar-BH" sz="20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بعد الصلاة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2735368"/>
                  </a:ext>
                </a:extLst>
              </a:tr>
              <a:tr h="333793">
                <a:tc>
                  <a:txBody>
                    <a:bodyPr/>
                    <a:lstStyle/>
                    <a:p>
                      <a:pPr algn="ctr" rtl="1"/>
                      <a:endParaRPr lang="ar-BH" sz="2000" b="0" kern="1200" dirty="0">
                        <a:solidFill>
                          <a:schemeClr val="tx1"/>
                        </a:solidFill>
                        <a:latin typeface="Frutiger LT Arabic 55 Roman" panose="01000000000000000000" pitchFamily="2" charset="-78"/>
                        <a:ea typeface="+mn-ea"/>
                        <a:cs typeface="Frutiger LT Arabic 55 Roman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1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الصبح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1969707"/>
                  </a:ext>
                </a:extLst>
              </a:tr>
              <a:tr h="333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1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الظهر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3871020"/>
                  </a:ext>
                </a:extLst>
              </a:tr>
              <a:tr h="333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العصر</a:t>
                      </a:r>
                      <a:endParaRPr lang="ar-BH" sz="1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8104847"/>
                  </a:ext>
                </a:extLst>
              </a:tr>
              <a:tr h="333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1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المغرب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000" b="0" kern="1200" dirty="0">
                        <a:solidFill>
                          <a:schemeClr val="tx1"/>
                        </a:solidFill>
                        <a:latin typeface="Frutiger LT Arabic 55 Roman" panose="01000000000000000000" pitchFamily="2" charset="-78"/>
                        <a:ea typeface="+mn-ea"/>
                        <a:cs typeface="Frutiger LT Arabic 55 Roman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0893392"/>
                  </a:ext>
                </a:extLst>
              </a:tr>
              <a:tr h="333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1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العشاء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1600" b="1" kern="1200" dirty="0">
                        <a:solidFill>
                          <a:schemeClr val="tx1"/>
                        </a:solidFill>
                        <a:latin typeface="Frutiger LT Arabic 55 Roman" panose="01000000000000000000" pitchFamily="2" charset="-78"/>
                        <a:ea typeface="+mn-ea"/>
                        <a:cs typeface="Frutiger LT Arabic 55 Roman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2214540"/>
                  </a:ext>
                </a:extLst>
              </a:tr>
            </a:tbl>
          </a:graphicData>
        </a:graphic>
      </p:graphicFrame>
      <p:graphicFrame>
        <p:nvGraphicFramePr>
          <p:cNvPr id="27" name="Table 11">
            <a:extLst>
              <a:ext uri="{FF2B5EF4-FFF2-40B4-BE49-F238E27FC236}">
                <a16:creationId xmlns:a16="http://schemas.microsoft.com/office/drawing/2014/main" xmlns="" id="{DB8639AC-C8D5-4550-ACD6-6D208FB61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762880"/>
              </p:ext>
            </p:extLst>
          </p:nvPr>
        </p:nvGraphicFramePr>
        <p:xfrm>
          <a:off x="3033302" y="3697312"/>
          <a:ext cx="1795554" cy="237861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02082">
                  <a:extLst>
                    <a:ext uri="{9D8B030D-6E8A-4147-A177-3AD203B41FA5}">
                      <a16:colId xmlns:a16="http://schemas.microsoft.com/office/drawing/2014/main" xmlns="" val="3291689973"/>
                    </a:ext>
                  </a:extLst>
                </a:gridCol>
                <a:gridCol w="1493472">
                  <a:extLst>
                    <a:ext uri="{9D8B030D-6E8A-4147-A177-3AD203B41FA5}">
                      <a16:colId xmlns:a16="http://schemas.microsoft.com/office/drawing/2014/main" xmlns="" val="1085595083"/>
                    </a:ext>
                  </a:extLst>
                </a:gridCol>
              </a:tblGrid>
              <a:tr h="298544">
                <a:tc gridSpan="2"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ar-BH" sz="24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الوتر</a:t>
                      </a:r>
                      <a:endParaRPr lang="ar-BH" sz="18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BH" sz="3600" dirty="0"/>
                    </a:p>
                  </a:txBody>
                  <a:tcPr anchor="ctr">
                    <a:solidFill>
                      <a:srgbClr val="A6F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2735368"/>
                  </a:ext>
                </a:extLst>
              </a:tr>
              <a:tr h="1060091">
                <a:tc rowSpan="2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1800" b="0" kern="1200" dirty="0">
                        <a:solidFill>
                          <a:schemeClr val="tx1"/>
                        </a:solidFill>
                        <a:latin typeface="Frutiger LT Arabic 55 Roman" panose="01000000000000000000" pitchFamily="2" charset="-78"/>
                        <a:ea typeface="+mn-ea"/>
                        <a:cs typeface="Frutiger LT Arabic 55 Roman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1800" b="0" kern="1200" dirty="0">
                        <a:solidFill>
                          <a:schemeClr val="tx1"/>
                        </a:solidFill>
                        <a:latin typeface="Frutiger LT Arabic 55 Roman" panose="01000000000000000000" pitchFamily="2" charset="-78"/>
                        <a:ea typeface="+mn-ea"/>
                        <a:cs typeface="Frutiger LT Arabic 55 Roman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1969707"/>
                  </a:ext>
                </a:extLst>
              </a:tr>
              <a:tr h="861324">
                <a:tc vMerge="1"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ar-BH" sz="1800" b="0" kern="1200" dirty="0">
                        <a:solidFill>
                          <a:schemeClr val="tx1"/>
                        </a:solidFill>
                        <a:latin typeface="Frutiger LT Arabic 55 Roman" panose="01000000000000000000" pitchFamily="2" charset="-78"/>
                        <a:ea typeface="+mn-ea"/>
                        <a:cs typeface="Frutiger LT Arabic 55 Roman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1800" b="0" kern="1200" dirty="0">
                        <a:solidFill>
                          <a:schemeClr val="tx1"/>
                        </a:solidFill>
                        <a:latin typeface="Frutiger LT Arabic 55 Roman" panose="01000000000000000000" pitchFamily="2" charset="-78"/>
                        <a:ea typeface="+mn-ea"/>
                        <a:cs typeface="Frutiger LT Arabic 55 Roman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3871020"/>
                  </a:ext>
                </a:extLst>
              </a:tr>
            </a:tbl>
          </a:graphicData>
        </a:graphic>
      </p:graphicFrame>
      <p:sp>
        <p:nvSpPr>
          <p:cNvPr id="28" name="مستطيل 1"/>
          <p:cNvSpPr/>
          <p:nvPr/>
        </p:nvSpPr>
        <p:spPr>
          <a:xfrm rot="16200000">
            <a:off x="4162532" y="4406510"/>
            <a:ext cx="1015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defRPr/>
            </a:pPr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ركعاتها</a:t>
            </a:r>
          </a:p>
        </p:txBody>
      </p:sp>
      <p:sp>
        <p:nvSpPr>
          <p:cNvPr id="29" name="مستطيل 3"/>
          <p:cNvSpPr/>
          <p:nvPr/>
        </p:nvSpPr>
        <p:spPr>
          <a:xfrm rot="16200000">
            <a:off x="4351106" y="5351859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وقتها</a:t>
            </a: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مستطيل مستدير الزوايا 46"/>
          <p:cNvSpPr/>
          <p:nvPr/>
        </p:nvSpPr>
        <p:spPr>
          <a:xfrm>
            <a:off x="4282047" y="804690"/>
            <a:ext cx="3663866" cy="73673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hangingPunct="1">
              <a:spcBef>
                <a:spcPct val="50000"/>
              </a:spcBef>
              <a:defRPr/>
            </a:pPr>
            <a:endParaRPr lang="en-US" sz="29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855F588-C97E-4409-932A-6F2480869C31}"/>
              </a:ext>
            </a:extLst>
          </p:cNvPr>
          <p:cNvSpPr/>
          <p:nvPr/>
        </p:nvSpPr>
        <p:spPr>
          <a:xfrm>
            <a:off x="4593587" y="903480"/>
            <a:ext cx="2971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BH" sz="32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السنن الراتبة</a:t>
            </a:r>
            <a:endParaRPr lang="en-US" sz="32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0" y="19133"/>
            <a:ext cx="2396390" cy="59020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السنن الراتبة - 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119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9" grpId="0"/>
      <p:bldP spid="20" grpId="0"/>
      <p:bldP spid="28" grpId="0"/>
      <p:bldP spid="29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3" name="رابط مستقيم 7"/>
          <p:cNvCxnSpPr/>
          <p:nvPr/>
        </p:nvCxnSpPr>
        <p:spPr>
          <a:xfrm>
            <a:off x="6096000" y="1560758"/>
            <a:ext cx="0" cy="36357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رابط مستقيم 51"/>
          <p:cNvCxnSpPr/>
          <p:nvPr/>
        </p:nvCxnSpPr>
        <p:spPr>
          <a:xfrm>
            <a:off x="5107480" y="1924333"/>
            <a:ext cx="115835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ذو زوايا قطرية مستديرة 44"/>
          <p:cNvSpPr/>
          <p:nvPr/>
        </p:nvSpPr>
        <p:spPr>
          <a:xfrm>
            <a:off x="2903676" y="2638712"/>
            <a:ext cx="4792524" cy="3674009"/>
          </a:xfrm>
          <a:prstGeom prst="round2DiagRect">
            <a:avLst>
              <a:gd name="adj1" fmla="val 9682"/>
              <a:gd name="adj2" fmla="val 0"/>
            </a:avLst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مستدير الزوايا 21"/>
          <p:cNvSpPr/>
          <p:nvPr/>
        </p:nvSpPr>
        <p:spPr>
          <a:xfrm>
            <a:off x="3214191" y="59802"/>
            <a:ext cx="7075978" cy="736735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hangingPunct="1">
              <a:spcBef>
                <a:spcPct val="50000"/>
              </a:spcBef>
              <a:defRPr/>
            </a:pPr>
            <a:endParaRPr lang="en-US" sz="29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دمعة 25"/>
          <p:cNvSpPr/>
          <p:nvPr/>
        </p:nvSpPr>
        <p:spPr>
          <a:xfrm rot="13558636">
            <a:off x="9909777" y="184627"/>
            <a:ext cx="692084" cy="692084"/>
          </a:xfrm>
          <a:prstGeom prst="teardrop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32">
            <a:extLst>
              <a:ext uri="{FF2B5EF4-FFF2-40B4-BE49-F238E27FC236}">
                <a16:creationId xmlns:a16="http://schemas.microsoft.com/office/drawing/2014/main" xmlns="" id="{A1928589-0265-47FB-AAC8-EB31B26A6956}"/>
              </a:ext>
            </a:extLst>
          </p:cNvPr>
          <p:cNvSpPr/>
          <p:nvPr/>
        </p:nvSpPr>
        <p:spPr>
          <a:xfrm>
            <a:off x="3276121" y="185635"/>
            <a:ext cx="66667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4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املأ الخريطة التدفقية بما يناسب.</a:t>
            </a:r>
            <a:endParaRPr lang="en-US" sz="34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دمعة 30"/>
          <p:cNvSpPr/>
          <p:nvPr/>
        </p:nvSpPr>
        <p:spPr>
          <a:xfrm rot="13543338" flipV="1">
            <a:off x="4315093" y="2067592"/>
            <a:ext cx="1521327" cy="1521327"/>
          </a:xfrm>
          <a:prstGeom prst="teardrop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ذو زوايا قطرية مستديرة 37"/>
          <p:cNvSpPr/>
          <p:nvPr/>
        </p:nvSpPr>
        <p:spPr>
          <a:xfrm>
            <a:off x="7945912" y="2638713"/>
            <a:ext cx="1595484" cy="3674009"/>
          </a:xfrm>
          <a:prstGeom prst="round2DiagRect">
            <a:avLst>
              <a:gd name="adj1" fmla="val 9682"/>
              <a:gd name="adj2" fmla="val 0"/>
            </a:avLst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78163C-795C-4C6E-8E13-5F7B204F7268}"/>
              </a:ext>
            </a:extLst>
          </p:cNvPr>
          <p:cNvSpPr/>
          <p:nvPr/>
        </p:nvSpPr>
        <p:spPr>
          <a:xfrm>
            <a:off x="8161243" y="3792813"/>
            <a:ext cx="119477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Low" rtl="1">
              <a:defRPr/>
            </a:pPr>
            <a:r>
              <a:rPr lang="ar-SA" sz="2400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أنها تتمة </a:t>
            </a:r>
            <a:r>
              <a:rPr lang="ar-SA" sz="2400" dirty="0" smtClean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وجبر</a:t>
            </a:r>
            <a:r>
              <a:rPr lang="ar-BH" sz="2400" dirty="0" smtClean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dirty="0" smtClean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SA" sz="2400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للنقص الذي قد يقع في صلاة الفريضة. </a:t>
            </a:r>
          </a:p>
        </p:txBody>
      </p:sp>
      <p:sp>
        <p:nvSpPr>
          <p:cNvPr id="13" name="دمعة 33"/>
          <p:cNvSpPr/>
          <p:nvPr/>
        </p:nvSpPr>
        <p:spPr>
          <a:xfrm rot="13543338" flipV="1">
            <a:off x="7993481" y="2067591"/>
            <a:ext cx="1521327" cy="1521327"/>
          </a:xfrm>
          <a:prstGeom prst="teardrop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4" name="رابط مستقيم 48"/>
          <p:cNvCxnSpPr/>
          <p:nvPr/>
        </p:nvCxnSpPr>
        <p:spPr>
          <a:xfrm>
            <a:off x="6113980" y="1924333"/>
            <a:ext cx="4736864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ذو زوايا قطرية مستديرة 36"/>
          <p:cNvSpPr/>
          <p:nvPr/>
        </p:nvSpPr>
        <p:spPr>
          <a:xfrm>
            <a:off x="9775190" y="2638714"/>
            <a:ext cx="2131384" cy="3674008"/>
          </a:xfrm>
          <a:prstGeom prst="round2DiagRect">
            <a:avLst>
              <a:gd name="adj1" fmla="val 9682"/>
              <a:gd name="adj2" fmla="val 0"/>
            </a:avLst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7F8AF01-4046-4F01-AF86-35F2A5252579}"/>
              </a:ext>
            </a:extLst>
          </p:cNvPr>
          <p:cNvSpPr/>
          <p:nvPr/>
        </p:nvSpPr>
        <p:spPr>
          <a:xfrm>
            <a:off x="9945213" y="3727400"/>
            <a:ext cx="1811263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>
              <a:defRPr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صلوات تابعة للصلوات المفروضة، كان النبي صلى الله عليه وسلم يحرص على أدائها وتؤدى قبل الفرائض أو بعدها.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دمعة 32"/>
          <p:cNvSpPr/>
          <p:nvPr/>
        </p:nvSpPr>
        <p:spPr>
          <a:xfrm rot="13543338" flipV="1">
            <a:off x="10090182" y="2067592"/>
            <a:ext cx="1521327" cy="1521327"/>
          </a:xfrm>
          <a:prstGeom prst="teardrop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353DB3-C0C5-4683-A613-B7BEEAEABF41}"/>
              </a:ext>
            </a:extLst>
          </p:cNvPr>
          <p:cNvSpPr/>
          <p:nvPr/>
        </p:nvSpPr>
        <p:spPr>
          <a:xfrm>
            <a:off x="9640501" y="2509306"/>
            <a:ext cx="228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BH" sz="28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المقصود </a:t>
            </a:r>
            <a:r>
              <a:rPr lang="ar-BH" sz="24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4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بها</a:t>
            </a:r>
            <a:endParaRPr lang="en-US" sz="24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558BE67-010E-4332-8D35-8A3F14566415}"/>
              </a:ext>
            </a:extLst>
          </p:cNvPr>
          <p:cNvSpPr/>
          <p:nvPr/>
        </p:nvSpPr>
        <p:spPr>
          <a:xfrm>
            <a:off x="7919799" y="2218471"/>
            <a:ext cx="17258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BH" sz="28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الحكمة </a:t>
            </a:r>
            <a:br>
              <a:rPr lang="ar-BH" sz="28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من مشروعيتها</a:t>
            </a:r>
            <a:endParaRPr lang="en-US" sz="28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F6F4FEE-E676-49A2-8F16-EEAE81B92887}"/>
              </a:ext>
            </a:extLst>
          </p:cNvPr>
          <p:cNvSpPr/>
          <p:nvPr/>
        </p:nvSpPr>
        <p:spPr>
          <a:xfrm>
            <a:off x="4250323" y="2178367"/>
            <a:ext cx="16508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BH" sz="28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عددها وأوقاتها</a:t>
            </a:r>
            <a:endParaRPr lang="en-US" sz="28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1" name="رابط مستقيم 53"/>
          <p:cNvCxnSpPr/>
          <p:nvPr/>
        </p:nvCxnSpPr>
        <p:spPr>
          <a:xfrm>
            <a:off x="1682013" y="1924333"/>
            <a:ext cx="331285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ذو زوايا قطرية مستديرة 45"/>
          <p:cNvSpPr/>
          <p:nvPr/>
        </p:nvSpPr>
        <p:spPr>
          <a:xfrm>
            <a:off x="182880" y="2638711"/>
            <a:ext cx="2457823" cy="3674009"/>
          </a:xfrm>
          <a:prstGeom prst="round2DiagRect">
            <a:avLst>
              <a:gd name="adj1" fmla="val 9682"/>
              <a:gd name="adj2" fmla="val 0"/>
            </a:avLst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8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BD886C7-6942-4A4B-A7C1-B61E31427BA3}"/>
              </a:ext>
            </a:extLst>
          </p:cNvPr>
          <p:cNvSpPr/>
          <p:nvPr/>
        </p:nvSpPr>
        <p:spPr>
          <a:xfrm>
            <a:off x="198581" y="4122564"/>
            <a:ext cx="237086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>
              <a:defRPr/>
            </a:pPr>
            <a:r>
              <a:rPr lang="ar-SA" sz="1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إذا ضاق وقت الصلاة و لم يسع إلا الفريضة فإنه لا يؤدي السنة .</a:t>
            </a:r>
            <a:endParaRPr lang="en-US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1034BCE-C19B-4342-A2C3-BC5EAD0AE60E}"/>
              </a:ext>
            </a:extLst>
          </p:cNvPr>
          <p:cNvSpPr/>
          <p:nvPr/>
        </p:nvSpPr>
        <p:spPr>
          <a:xfrm>
            <a:off x="182881" y="3581400"/>
            <a:ext cx="240792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>
              <a:defRPr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صلاة السنة في البيت أفضل 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A08CC7C-4990-495F-9793-241A71986DE4}"/>
              </a:ext>
            </a:extLst>
          </p:cNvPr>
          <p:cNvSpPr/>
          <p:nvPr/>
        </p:nvSpPr>
        <p:spPr>
          <a:xfrm>
            <a:off x="218507" y="5138227"/>
            <a:ext cx="2386567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>
              <a:defRPr/>
            </a:pPr>
            <a:r>
              <a:rPr lang="ar-SA" sz="1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إذا دخلت المسجد وقد أقيمت صلاة الجماعة فلا تصلِّ السنة</a:t>
            </a:r>
            <a:endParaRPr lang="en-US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دمعة 34"/>
          <p:cNvSpPr/>
          <p:nvPr/>
        </p:nvSpPr>
        <p:spPr>
          <a:xfrm rot="13543338" flipV="1">
            <a:off x="921350" y="2067591"/>
            <a:ext cx="1521327" cy="1521327"/>
          </a:xfrm>
          <a:prstGeom prst="teardrop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55CBF1D-0258-409C-A60E-65677EC13F3B}"/>
              </a:ext>
            </a:extLst>
          </p:cNvPr>
          <p:cNvSpPr/>
          <p:nvPr/>
        </p:nvSpPr>
        <p:spPr>
          <a:xfrm>
            <a:off x="951538" y="2226590"/>
            <a:ext cx="13334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BH" sz="28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من الأحكام المتعلقة بها</a:t>
            </a:r>
            <a:endParaRPr lang="en-US" sz="28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8" name="Table 1">
            <a:extLst>
              <a:ext uri="{FF2B5EF4-FFF2-40B4-BE49-F238E27FC236}">
                <a16:creationId xmlns:a16="http://schemas.microsoft.com/office/drawing/2014/main" xmlns="" id="{06849476-848D-41BB-951A-1080D8732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484939"/>
              </p:ext>
            </p:extLst>
          </p:nvPr>
        </p:nvGraphicFramePr>
        <p:xfrm>
          <a:off x="5064407" y="3445623"/>
          <a:ext cx="2556375" cy="2819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52125">
                  <a:extLst>
                    <a:ext uri="{9D8B030D-6E8A-4147-A177-3AD203B41FA5}">
                      <a16:colId xmlns:a16="http://schemas.microsoft.com/office/drawing/2014/main" xmlns="" val="3291689973"/>
                    </a:ext>
                  </a:extLst>
                </a:gridCol>
                <a:gridCol w="852125">
                  <a:extLst>
                    <a:ext uri="{9D8B030D-6E8A-4147-A177-3AD203B41FA5}">
                      <a16:colId xmlns:a16="http://schemas.microsoft.com/office/drawing/2014/main" xmlns="" val="1085595083"/>
                    </a:ext>
                  </a:extLst>
                </a:gridCol>
                <a:gridCol w="852125">
                  <a:extLst>
                    <a:ext uri="{9D8B030D-6E8A-4147-A177-3AD203B41FA5}">
                      <a16:colId xmlns:a16="http://schemas.microsoft.com/office/drawing/2014/main" xmlns="" val="1795870085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rtl="1"/>
                      <a:endParaRPr lang="ar-BH" sz="300" b="1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Frutiger LT Arabic 55 Roman" panose="01000000000000000000" pitchFamily="2" charset="-78"/>
                        <a:cs typeface="Frutiger LT Arabic 55 Roman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Frutiger LT Arabic 55 Roman" panose="01000000000000000000" pitchFamily="2" charset="-78"/>
                        <a:cs typeface="Frutiger LT Arabic 55 Roman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5383739"/>
                  </a:ext>
                </a:extLst>
              </a:tr>
              <a:tr h="584137"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قبل الصلاة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الصلاة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بعد الصلاة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2735368"/>
                  </a:ext>
                </a:extLst>
              </a:tr>
              <a:tr h="333793"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الصبح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0</a:t>
                      </a:r>
                      <a:endParaRPr lang="ar-BH" sz="20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1969707"/>
                  </a:ext>
                </a:extLst>
              </a:tr>
              <a:tr h="333793"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الظهر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3871020"/>
                  </a:ext>
                </a:extLst>
              </a:tr>
              <a:tr h="33379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0</a:t>
                      </a:r>
                      <a:endParaRPr lang="ar-BH" sz="20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العصر</a:t>
                      </a:r>
                      <a:endParaRPr lang="ar-BH" sz="20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8104847"/>
                  </a:ext>
                </a:extLst>
              </a:tr>
              <a:tr h="33379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0</a:t>
                      </a:r>
                      <a:endParaRPr lang="ar-BH" sz="20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المغرب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0893392"/>
                  </a:ext>
                </a:extLst>
              </a:tr>
              <a:tr h="333793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ar-SA" sz="20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0</a:t>
                      </a:r>
                      <a:endParaRPr lang="ar-BH" sz="20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العشاء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9033317"/>
                  </a:ext>
                </a:extLst>
              </a:tr>
            </a:tbl>
          </a:graphicData>
        </a:graphic>
      </p:graphicFrame>
      <p:graphicFrame>
        <p:nvGraphicFramePr>
          <p:cNvPr id="29" name="Table 11">
            <a:extLst>
              <a:ext uri="{FF2B5EF4-FFF2-40B4-BE49-F238E27FC236}">
                <a16:creationId xmlns:a16="http://schemas.microsoft.com/office/drawing/2014/main" xmlns="" id="{DB8639AC-C8D5-4550-ACD6-6D208FB61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893558"/>
              </p:ext>
            </p:extLst>
          </p:nvPr>
        </p:nvGraphicFramePr>
        <p:xfrm>
          <a:off x="3033302" y="3697312"/>
          <a:ext cx="1795554" cy="228717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02082">
                  <a:extLst>
                    <a:ext uri="{9D8B030D-6E8A-4147-A177-3AD203B41FA5}">
                      <a16:colId xmlns:a16="http://schemas.microsoft.com/office/drawing/2014/main" xmlns="" val="3291689973"/>
                    </a:ext>
                  </a:extLst>
                </a:gridCol>
                <a:gridCol w="1493472">
                  <a:extLst>
                    <a:ext uri="{9D8B030D-6E8A-4147-A177-3AD203B41FA5}">
                      <a16:colId xmlns:a16="http://schemas.microsoft.com/office/drawing/2014/main" xmlns="" val="1085595083"/>
                    </a:ext>
                  </a:extLst>
                </a:gridCol>
              </a:tblGrid>
              <a:tr h="298544">
                <a:tc gridSpan="2"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ar-BH" sz="1800" b="0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الوتر</a:t>
                      </a:r>
                      <a:endParaRPr lang="ar-BH" sz="18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BH" sz="3600" dirty="0"/>
                    </a:p>
                  </a:txBody>
                  <a:tcPr anchor="ctr">
                    <a:solidFill>
                      <a:srgbClr val="A6F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2735368"/>
                  </a:ext>
                </a:extLst>
              </a:tr>
              <a:tr h="1060091">
                <a:tc rowSpan="2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18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0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أقلها ركعة واحدة وأكثرها إحدى </a:t>
                      </a:r>
                      <a:r>
                        <a:rPr lang="ar-BH" sz="2000" b="0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عشرة </a:t>
                      </a:r>
                      <a:r>
                        <a:rPr lang="ar-BH" sz="20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ركعة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1969707"/>
                  </a:ext>
                </a:extLst>
              </a:tr>
              <a:tr h="861324">
                <a:tc vMerge="1"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ar-BH" sz="1800" b="0" kern="1200" dirty="0">
                        <a:solidFill>
                          <a:schemeClr val="tx1"/>
                        </a:solidFill>
                        <a:latin typeface="Frutiger LT Arabic 55 Roman" panose="01000000000000000000" pitchFamily="2" charset="-78"/>
                        <a:ea typeface="+mn-ea"/>
                        <a:cs typeface="Frutiger LT Arabic 55 Roman" panose="01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0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بعد صلاة العشاء إلى الفجر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3871020"/>
                  </a:ext>
                </a:extLst>
              </a:tr>
            </a:tbl>
          </a:graphicData>
        </a:graphic>
      </p:graphicFrame>
      <p:sp>
        <p:nvSpPr>
          <p:cNvPr id="30" name="مستطيل 1"/>
          <p:cNvSpPr/>
          <p:nvPr/>
        </p:nvSpPr>
        <p:spPr>
          <a:xfrm rot="16200000">
            <a:off x="4162532" y="4406510"/>
            <a:ext cx="1015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defRPr/>
            </a:pPr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ركعاتها</a:t>
            </a:r>
          </a:p>
        </p:txBody>
      </p:sp>
      <p:sp>
        <p:nvSpPr>
          <p:cNvPr id="31" name="مستطيل 3"/>
          <p:cNvSpPr/>
          <p:nvPr/>
        </p:nvSpPr>
        <p:spPr>
          <a:xfrm rot="16200000">
            <a:off x="4383967" y="5382636"/>
            <a:ext cx="511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وقتها</a:t>
            </a:r>
          </a:p>
        </p:txBody>
      </p:sp>
      <p:sp>
        <p:nvSpPr>
          <p:cNvPr id="32" name="مستطيل مستدير الزوايا 46"/>
          <p:cNvSpPr/>
          <p:nvPr/>
        </p:nvSpPr>
        <p:spPr>
          <a:xfrm>
            <a:off x="4282047" y="804690"/>
            <a:ext cx="3663866" cy="73673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hangingPunct="1">
              <a:spcBef>
                <a:spcPct val="50000"/>
              </a:spcBef>
              <a:defRPr/>
            </a:pPr>
            <a:endParaRPr lang="en-US" sz="29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4855F588-C97E-4409-932A-6F2480869C31}"/>
              </a:ext>
            </a:extLst>
          </p:cNvPr>
          <p:cNvSpPr/>
          <p:nvPr/>
        </p:nvSpPr>
        <p:spPr>
          <a:xfrm>
            <a:off x="4593587" y="903480"/>
            <a:ext cx="2971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BH" sz="32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السنن الراتبة</a:t>
            </a:r>
            <a:endParaRPr lang="en-US" sz="32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دمعة 62"/>
          <p:cNvSpPr/>
          <p:nvPr/>
        </p:nvSpPr>
        <p:spPr>
          <a:xfrm rot="5400000">
            <a:off x="2801798" y="449388"/>
            <a:ext cx="1115176" cy="1077774"/>
          </a:xfrm>
          <a:prstGeom prst="teardrop">
            <a:avLst>
              <a:gd name="adj" fmla="val 133834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مستطيل 63"/>
          <p:cNvSpPr/>
          <p:nvPr/>
        </p:nvSpPr>
        <p:spPr>
          <a:xfrm rot="1670033">
            <a:off x="2986280" y="591010"/>
            <a:ext cx="7633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BH" sz="24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نموذج</a:t>
            </a:r>
            <a:endParaRPr lang="ar-BH" sz="20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>
              <a:defRPr/>
            </a:pPr>
            <a:r>
              <a:rPr lang="ar-BH" sz="20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الإجابة</a:t>
            </a:r>
            <a:endParaRPr lang="en-US" sz="20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ound Diagonal Corner Rectangle 35"/>
          <p:cNvSpPr/>
          <p:nvPr/>
        </p:nvSpPr>
        <p:spPr>
          <a:xfrm>
            <a:off x="0" y="19133"/>
            <a:ext cx="2396390" cy="59020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السنن الراتبة - 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83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3" grpId="0" animBg="1"/>
      <p:bldP spid="24" grpId="0" animBg="1"/>
      <p:bldP spid="25" grpId="0" animBg="1"/>
      <p:bldP spid="30" grpId="0"/>
      <p:bldP spid="31" grpId="0"/>
      <p:bldP spid="34" grpId="0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D261B75-043A-4807-A94D-CF5968B090ED}"/>
              </a:ext>
            </a:extLst>
          </p:cNvPr>
          <p:cNvSpPr/>
          <p:nvPr/>
        </p:nvSpPr>
        <p:spPr>
          <a:xfrm>
            <a:off x="2728570" y="2286379"/>
            <a:ext cx="6734857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BH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br>
              <a:rPr lang="ar-BH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وفقكم الله وسدد خطاكم</a:t>
            </a:r>
            <a:endParaRPr lang="ar-BH" sz="7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0" y="19133"/>
            <a:ext cx="2396390" cy="59020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السنن الراتبة - 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625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DAA1AD-602D-43E5-B1FC-33C96843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مستطيل مستدير الزوايا 3"/>
          <p:cNvSpPr/>
          <p:nvPr/>
        </p:nvSpPr>
        <p:spPr>
          <a:xfrm>
            <a:off x="1145668" y="956506"/>
            <a:ext cx="9455381" cy="5401316"/>
          </a:xfrm>
          <a:prstGeom prst="roundRect">
            <a:avLst>
              <a:gd name="adj" fmla="val 9592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" name="مجموعة 47"/>
          <p:cNvGrpSpPr/>
          <p:nvPr/>
        </p:nvGrpSpPr>
        <p:grpSpPr>
          <a:xfrm>
            <a:off x="2031903" y="3308769"/>
            <a:ext cx="7963570" cy="928142"/>
            <a:chOff x="627797" y="1819264"/>
            <a:chExt cx="10927762" cy="928142"/>
          </a:xfrm>
        </p:grpSpPr>
        <p:sp>
          <p:nvSpPr>
            <p:cNvPr id="6" name="한쪽 모서리가 둥근 사각형 45"/>
            <p:cNvSpPr/>
            <p:nvPr/>
          </p:nvSpPr>
          <p:spPr>
            <a:xfrm>
              <a:off x="627797" y="2010189"/>
              <a:ext cx="10734732" cy="737217"/>
            </a:xfrm>
            <a:prstGeom prst="round1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" name="모서리가 둥근 직사각형 70"/>
            <p:cNvSpPr/>
            <p:nvPr/>
          </p:nvSpPr>
          <p:spPr>
            <a:xfrm>
              <a:off x="10563367" y="1819264"/>
              <a:ext cx="992192" cy="500066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" name="TextBox 76"/>
            <p:cNvSpPr txBox="1"/>
            <p:nvPr/>
          </p:nvSpPr>
          <p:spPr>
            <a:xfrm>
              <a:off x="10772346" y="1845890"/>
              <a:ext cx="595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800" b="1" dirty="0">
                  <a:latin typeface="Sakkal Majalla" panose="02000000000000000000" pitchFamily="2" charset="-78"/>
                  <a:ea typeface="HY헤드라인M" pitchFamily="18" charset="-127"/>
                  <a:cs typeface="Sakkal Majalla" panose="02000000000000000000" pitchFamily="2" charset="-78"/>
                </a:rPr>
                <a:t>2</a:t>
              </a:r>
              <a:endParaRPr kumimoji="1" lang="ko-KR" altLang="ko-KR" sz="2800" b="1" dirty="0">
                <a:latin typeface="Sakkal Majalla" panose="02000000000000000000" pitchFamily="2" charset="-78"/>
                <a:ea typeface="HY헤드라인M" pitchFamily="18" charset="-127"/>
                <a:cs typeface="Sakkal Majalla" panose="02000000000000000000" pitchFamily="2" charset="-78"/>
              </a:endParaRPr>
            </a:p>
          </p:txBody>
        </p:sp>
      </p:grpSp>
      <p:grpSp>
        <p:nvGrpSpPr>
          <p:cNvPr id="9" name="مجموعة 53"/>
          <p:cNvGrpSpPr/>
          <p:nvPr/>
        </p:nvGrpSpPr>
        <p:grpSpPr>
          <a:xfrm>
            <a:off x="1969047" y="4326439"/>
            <a:ext cx="8022599" cy="928142"/>
            <a:chOff x="627797" y="1819264"/>
            <a:chExt cx="10814300" cy="928142"/>
          </a:xfrm>
        </p:grpSpPr>
        <p:sp>
          <p:nvSpPr>
            <p:cNvPr id="10" name="한쪽 모서리가 둥근 사각형 45"/>
            <p:cNvSpPr/>
            <p:nvPr/>
          </p:nvSpPr>
          <p:spPr>
            <a:xfrm>
              <a:off x="627797" y="2010189"/>
              <a:ext cx="10734730" cy="737217"/>
            </a:xfrm>
            <a:prstGeom prst="round1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모서리가 둥근 직사각형 70"/>
            <p:cNvSpPr/>
            <p:nvPr/>
          </p:nvSpPr>
          <p:spPr>
            <a:xfrm>
              <a:off x="10443293" y="1819264"/>
              <a:ext cx="998804" cy="500066"/>
            </a:xfrm>
            <a:prstGeom prst="roundRect">
              <a:avLst/>
            </a:prstGeom>
            <a:solidFill>
              <a:srgbClr val="27E81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2" name="TextBox 76"/>
            <p:cNvSpPr txBox="1"/>
            <p:nvPr/>
          </p:nvSpPr>
          <p:spPr>
            <a:xfrm>
              <a:off x="10682709" y="1859128"/>
              <a:ext cx="486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800" b="1" dirty="0">
                  <a:latin typeface="Sakkal Majalla" panose="02000000000000000000" pitchFamily="2" charset="-78"/>
                  <a:ea typeface="HY헤드라인M" pitchFamily="18" charset="-127"/>
                  <a:cs typeface="Sakkal Majalla" panose="02000000000000000000" pitchFamily="2" charset="-78"/>
                </a:rPr>
                <a:t>3</a:t>
              </a:r>
              <a:endParaRPr kumimoji="1" lang="ko-KR" altLang="ko-KR" sz="2800" b="1" dirty="0">
                <a:latin typeface="Sakkal Majalla" panose="02000000000000000000" pitchFamily="2" charset="-78"/>
                <a:ea typeface="HY헤드라인M" pitchFamily="18" charset="-127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3" name="مجموعة 2"/>
          <p:cNvGrpSpPr/>
          <p:nvPr/>
        </p:nvGrpSpPr>
        <p:grpSpPr>
          <a:xfrm>
            <a:off x="1953263" y="2264026"/>
            <a:ext cx="7996573" cy="928142"/>
            <a:chOff x="627797" y="1819264"/>
            <a:chExt cx="10907633" cy="928142"/>
          </a:xfrm>
        </p:grpSpPr>
        <p:sp>
          <p:nvSpPr>
            <p:cNvPr id="14" name="한쪽 모서리가 둥근 사각형 45"/>
            <p:cNvSpPr/>
            <p:nvPr/>
          </p:nvSpPr>
          <p:spPr>
            <a:xfrm>
              <a:off x="627797" y="2010189"/>
              <a:ext cx="10734730" cy="737217"/>
            </a:xfrm>
            <a:prstGeom prst="round1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5" name="모서리가 둥근 직사각형 70"/>
            <p:cNvSpPr/>
            <p:nvPr/>
          </p:nvSpPr>
          <p:spPr>
            <a:xfrm>
              <a:off x="10563367" y="1819264"/>
              <a:ext cx="972063" cy="50006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" name="TextBox 76"/>
            <p:cNvSpPr txBox="1"/>
            <p:nvPr/>
          </p:nvSpPr>
          <p:spPr>
            <a:xfrm>
              <a:off x="10697692" y="1844369"/>
              <a:ext cx="6657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800" b="1" dirty="0">
                  <a:latin typeface="Sakkal Majalla" panose="02000000000000000000" pitchFamily="2" charset="-78"/>
                  <a:ea typeface="HY헤드라인M" pitchFamily="18" charset="-127"/>
                  <a:cs typeface="Sakkal Majalla" panose="02000000000000000000" pitchFamily="2" charset="-78"/>
                </a:rPr>
                <a:t>1</a:t>
              </a:r>
              <a:endParaRPr kumimoji="1" lang="ko-KR" altLang="ko-KR" sz="2800" b="1" dirty="0">
                <a:latin typeface="Sakkal Majalla" panose="02000000000000000000" pitchFamily="2" charset="-78"/>
                <a:ea typeface="HY헤드라인M" pitchFamily="18" charset="-127"/>
                <a:cs typeface="Sakkal Majalla" panose="02000000000000000000" pitchFamily="2" charset="-78"/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365FEAFE-0357-4021-9386-D792823E7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65" y="1012787"/>
            <a:ext cx="7707186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ar-BH" sz="4800" b="1" u="sng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الدّرس: </a:t>
            </a:r>
            <a:br>
              <a:rPr lang="ar-BH" sz="4800" b="1" u="sng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b="1" u="sng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ستكون في نهاية الدّرس قادرًا على:</a:t>
            </a:r>
            <a:endParaRPr lang="en-US" sz="4800" b="1" u="sng" dirty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AE61914-0277-4ADD-AE68-672E411939E9}"/>
              </a:ext>
            </a:extLst>
          </p:cNvPr>
          <p:cNvSpPr/>
          <p:nvPr/>
        </p:nvSpPr>
        <p:spPr>
          <a:xfrm>
            <a:off x="2802211" y="4468147"/>
            <a:ext cx="6160632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lvl="0" algn="r"/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تحدد عددها وأوقاتها.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AE61914-0277-4ADD-AE68-672E411939E9}"/>
              </a:ext>
            </a:extLst>
          </p:cNvPr>
          <p:cNvSpPr/>
          <p:nvPr/>
        </p:nvSpPr>
        <p:spPr>
          <a:xfrm>
            <a:off x="3225062" y="2466317"/>
            <a:ext cx="574187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lvl="0" algn="just" rtl="1"/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توضيح مفهوم السنن الراتبة.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AE61914-0277-4ADD-AE68-672E411939E9}"/>
              </a:ext>
            </a:extLst>
          </p:cNvPr>
          <p:cNvSpPr/>
          <p:nvPr/>
        </p:nvSpPr>
        <p:spPr>
          <a:xfrm>
            <a:off x="1628078" y="3454774"/>
            <a:ext cx="733476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r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تبيين 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الحكمة من مشروعيتها.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4" name="مجموعة 53"/>
          <p:cNvGrpSpPr/>
          <p:nvPr/>
        </p:nvGrpSpPr>
        <p:grpSpPr>
          <a:xfrm>
            <a:off x="1955410" y="5325925"/>
            <a:ext cx="8038383" cy="928142"/>
            <a:chOff x="627797" y="1819264"/>
            <a:chExt cx="10814302" cy="928142"/>
          </a:xfrm>
        </p:grpSpPr>
        <p:sp>
          <p:nvSpPr>
            <p:cNvPr id="25" name="한쪽 모서리가 둥근 사각형 45"/>
            <p:cNvSpPr/>
            <p:nvPr/>
          </p:nvSpPr>
          <p:spPr>
            <a:xfrm>
              <a:off x="627797" y="2010189"/>
              <a:ext cx="10734730" cy="737217"/>
            </a:xfrm>
            <a:prstGeom prst="round1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6" name="모서리가 둥근 직사각형 70"/>
            <p:cNvSpPr/>
            <p:nvPr/>
          </p:nvSpPr>
          <p:spPr>
            <a:xfrm>
              <a:off x="10419287" y="1819264"/>
              <a:ext cx="1022812" cy="500066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7" name="TextBox 76"/>
            <p:cNvSpPr txBox="1"/>
            <p:nvPr/>
          </p:nvSpPr>
          <p:spPr>
            <a:xfrm>
              <a:off x="10802202" y="1861298"/>
              <a:ext cx="389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800" b="1" dirty="0">
                  <a:latin typeface="Sakkal Majalla" panose="02000000000000000000" pitchFamily="2" charset="-78"/>
                  <a:ea typeface="HY헤드라인M" pitchFamily="18" charset="-127"/>
                  <a:cs typeface="Sakkal Majalla" panose="02000000000000000000" pitchFamily="2" charset="-78"/>
                </a:rPr>
                <a:t>4</a:t>
              </a:r>
              <a:endParaRPr kumimoji="1" lang="ko-KR" altLang="ko-KR" sz="2800" b="1" dirty="0">
                <a:latin typeface="Sakkal Majalla" panose="02000000000000000000" pitchFamily="2" charset="-78"/>
                <a:ea typeface="HY헤드라인M" pitchFamily="18" charset="-127"/>
                <a:cs typeface="Sakkal Majalla" panose="02000000000000000000" pitchFamily="2" charset="-78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AE61914-0277-4ADD-AE68-672E411939E9}"/>
              </a:ext>
            </a:extLst>
          </p:cNvPr>
          <p:cNvSpPr/>
          <p:nvPr/>
        </p:nvSpPr>
        <p:spPr>
          <a:xfrm>
            <a:off x="2001215" y="5410923"/>
            <a:ext cx="6961628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lvl="0" algn="r"/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تستنتج بعض الأحكام المتعلقة بها.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مستطيل مستدير الزوايا 20">
            <a:extLst>
              <a:ext uri="{FF2B5EF4-FFF2-40B4-BE49-F238E27FC236}">
                <a16:creationId xmlns:a16="http://schemas.microsoft.com/office/drawing/2014/main" xmlns="" id="{B027CFBF-5657-4E48-AF74-59C82D4DDBC0}"/>
              </a:ext>
            </a:extLst>
          </p:cNvPr>
          <p:cNvSpPr/>
          <p:nvPr/>
        </p:nvSpPr>
        <p:spPr>
          <a:xfrm>
            <a:off x="88902" y="93451"/>
            <a:ext cx="3552655" cy="391433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المدّ المتّصل والمنفصل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الإسلاميّة</a:t>
            </a:r>
          </a:p>
        </p:txBody>
      </p:sp>
    </p:spTree>
    <p:extLst>
      <p:ext uri="{BB962C8B-B14F-4D97-AF65-F5344CB8AC3E}">
        <p14:creationId xmlns:p14="http://schemas.microsoft.com/office/powerpoint/2010/main" val="14973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8" grpId="0"/>
      <p:bldP spid="20" grpId="0"/>
      <p:bldP spid="21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A8368F8A-36D6-4CD6-9A59-139347C7B1DC}"/>
              </a:ext>
            </a:extLst>
          </p:cNvPr>
          <p:cNvSpPr/>
          <p:nvPr/>
        </p:nvSpPr>
        <p:spPr>
          <a:xfrm>
            <a:off x="242047" y="2031064"/>
            <a:ext cx="11799993" cy="3371136"/>
          </a:xfrm>
          <a:prstGeom prst="roundRect">
            <a:avLst/>
          </a:prstGeom>
          <a:solidFill>
            <a:srgbClr val="F9F787"/>
          </a:solidFill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Low" rtl="1">
              <a:defRPr/>
            </a:pPr>
            <a:r>
              <a:rPr lang="ar-BH" sz="32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الصلاة عماد الدين، وأهم ما يُتَقَرَبُ به إلى الله تعالى، وأول ما يحاسب عليه العبد يوم لقاء ربه، ف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عن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أبي هريرة رضي الله عنه 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قال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سَمِعتُ رسولَ اللهِ صلَّى اللهُ علَيه وسلَّم يقولُ: إنَّ أولَ ما يُحاسَبُ به العبدُ يومَ القيامةِ من عملِه 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صلاتُه،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فإن صَلُحَتْ فقد أَفْلَحَ 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وأَنْجَح،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وإن فَسَدَتْ فقد خاب 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وخَسِرَ،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فإن انْتَقَص من فريضتِه 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شيئًا،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قال الربُّ تبارك 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وتعالى: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انْظُروا هل لعَبْدِي من تَطَوُّعٍ فيُكَمِّلُ بها ما انتَقَص من الفريضةِ)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رواه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الترمذي</a:t>
            </a:r>
            <a:r>
              <a:rPr lang="en-US" sz="3200" b="1" dirty="0"/>
              <a:t> </a:t>
            </a:r>
            <a:endParaRPr lang="en-US" sz="3200" dirty="0"/>
          </a:p>
          <a:p>
            <a:pPr algn="justLow" rtl="1">
              <a:defRPr/>
            </a:pPr>
            <a:r>
              <a:rPr lang="ar-BH" sz="32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فالسنن الرواتب فضل ومنة من الله تعالى، من حافظ عليها غنم، ومن فرط فيها ندم.</a:t>
            </a:r>
            <a:endParaRPr lang="ar-BH" sz="3600" b="1" dirty="0">
              <a:ln w="10541" cmpd="sng">
                <a:noFill/>
                <a:prstDash val="solid"/>
              </a:ln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13">
            <a:extLst>
              <a:ext uri="{FF2B5EF4-FFF2-40B4-BE49-F238E27FC236}">
                <a16:creationId xmlns:a16="http://schemas.microsoft.com/office/drawing/2014/main" xmlns="" id="{A9747576-502B-4B71-A7A3-C3D5FE4AB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631" y="1107734"/>
            <a:ext cx="2863111" cy="923330"/>
          </a:xfrm>
          <a:prstGeom prst="rect">
            <a:avLst/>
          </a:prstGeom>
          <a:solidFill>
            <a:srgbClr val="A2D668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ar-BH" altLang="en-US" sz="5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تمهيد</a:t>
            </a:r>
            <a:endParaRPr lang="en-US" sz="5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95FC3E-6C01-4460-BD51-698FD1378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0" y="19133"/>
            <a:ext cx="2396390" cy="59020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السنن الراتبة - 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53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0304" y="2488705"/>
            <a:ext cx="10637808" cy="9910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Low">
              <a:buNone/>
              <a:defRPr/>
            </a:pPr>
            <a:r>
              <a:rPr lang="ar-SA" sz="3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</a:t>
            </a:r>
            <a:r>
              <a:rPr lang="ar-BH" sz="3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</a:t>
            </a:r>
            <a:r>
              <a:rPr lang="ar-SA" sz="3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8"/>
          <p:cNvSpPr/>
          <p:nvPr/>
        </p:nvSpPr>
        <p:spPr>
          <a:xfrm>
            <a:off x="2610371" y="1421818"/>
            <a:ext cx="8695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ar-BH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بين المقصود </a:t>
            </a:r>
            <a:r>
              <a:rPr lang="ar-BH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بالسنن </a:t>
            </a:r>
            <a:r>
              <a:rPr lang="ar-BH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الراتبة، مستعينا بالكتاب المدرسي (ص44):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ذو زوايا قطرية مستديرة 11"/>
          <p:cNvSpPr/>
          <p:nvPr/>
        </p:nvSpPr>
        <p:spPr>
          <a:xfrm>
            <a:off x="1511075" y="1352550"/>
            <a:ext cx="9964646" cy="1168400"/>
          </a:xfrm>
          <a:prstGeom prst="round2DiagRect">
            <a:avLst>
              <a:gd name="adj1" fmla="val 9682"/>
              <a:gd name="adj2" fmla="val 0"/>
            </a:avLst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ذو زوايا قطرية مستديرة 12"/>
          <p:cNvSpPr/>
          <p:nvPr/>
        </p:nvSpPr>
        <p:spPr>
          <a:xfrm>
            <a:off x="324605" y="2239663"/>
            <a:ext cx="11113770" cy="2209826"/>
          </a:xfrm>
          <a:prstGeom prst="round2DiagRect">
            <a:avLst>
              <a:gd name="adj1" fmla="val 9682"/>
              <a:gd name="adj2" fmla="val 0"/>
            </a:avLst>
          </a:prstGeom>
          <a:noFill/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ذو زوايا قطرية مستديرة 13"/>
          <p:cNvSpPr/>
          <p:nvPr/>
        </p:nvSpPr>
        <p:spPr>
          <a:xfrm>
            <a:off x="3665220" y="4238625"/>
            <a:ext cx="7315200" cy="770536"/>
          </a:xfrm>
          <a:prstGeom prst="round2DiagRect">
            <a:avLst>
              <a:gd name="adj1" fmla="val 9682"/>
              <a:gd name="adj2" fmla="val 0"/>
            </a:avLst>
          </a:prstGeom>
          <a:solidFill>
            <a:srgbClr val="92D050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عين 14"/>
          <p:cNvSpPr/>
          <p:nvPr/>
        </p:nvSpPr>
        <p:spPr>
          <a:xfrm>
            <a:off x="391887" y="1586343"/>
            <a:ext cx="1119187" cy="963612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عين 15"/>
          <p:cNvSpPr/>
          <p:nvPr/>
        </p:nvSpPr>
        <p:spPr>
          <a:xfrm>
            <a:off x="11113770" y="1057117"/>
            <a:ext cx="674688" cy="676275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مستدير الزوايا 20"/>
          <p:cNvSpPr/>
          <p:nvPr/>
        </p:nvSpPr>
        <p:spPr>
          <a:xfrm>
            <a:off x="6762990" y="163717"/>
            <a:ext cx="2381968" cy="736735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hangingPunct="1">
              <a:spcBef>
                <a:spcPct val="50000"/>
              </a:spcBef>
              <a:defRPr/>
            </a:pPr>
            <a:endParaRPr lang="en-US" sz="29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دمعة 21"/>
          <p:cNvSpPr/>
          <p:nvPr/>
        </p:nvSpPr>
        <p:spPr>
          <a:xfrm rot="13558636">
            <a:off x="9095873" y="155012"/>
            <a:ext cx="692084" cy="692084"/>
          </a:xfrm>
          <a:prstGeom prst="teardrop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13"/>
          <p:cNvSpPr>
            <a:spLocks noChangeArrowheads="1"/>
          </p:cNvSpPr>
          <p:nvPr/>
        </p:nvSpPr>
        <p:spPr bwMode="auto">
          <a:xfrm>
            <a:off x="6584702" y="214222"/>
            <a:ext cx="2857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ar-SA" sz="3600" b="1" dirty="0" smtClean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نشاط</a:t>
            </a:r>
            <a:endParaRPr lang="en-US" sz="36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EA96A7B-2843-43F8-A93F-551386EECAA3}"/>
              </a:ext>
            </a:extLst>
          </p:cNvPr>
          <p:cNvSpPr/>
          <p:nvPr/>
        </p:nvSpPr>
        <p:spPr>
          <a:xfrm>
            <a:off x="4179570" y="4260850"/>
            <a:ext cx="638206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ar-BH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ماذا تستنتج؟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26"/>
          <p:cNvSpPr/>
          <p:nvPr/>
        </p:nvSpPr>
        <p:spPr>
          <a:xfrm>
            <a:off x="1722120" y="5126894"/>
            <a:ext cx="933979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Low" rtl="1">
              <a:defRPr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1. .</a:t>
            </a:r>
            <a:r>
              <a:rPr lang="ar-SA" sz="1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0" y="19133"/>
            <a:ext cx="2396390" cy="59020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السنن الراتبة - 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711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99415" y="2526955"/>
            <a:ext cx="9575800" cy="10895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Low">
              <a:buNone/>
              <a:defRPr/>
            </a:pP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صلوات تابعة للصلوات المفروضة، كان النبي صلى الله عليه وسلم يحرص على أدائها وتؤدى قبل الفرائض أو بعدها.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08977" y="1255806"/>
            <a:ext cx="8956675" cy="1168400"/>
            <a:chOff x="2396390" y="1352205"/>
            <a:chExt cx="8956675" cy="1168400"/>
          </a:xfrm>
        </p:grpSpPr>
        <p:sp>
          <p:nvSpPr>
            <p:cNvPr id="5" name="مستطيل 8"/>
            <p:cNvSpPr/>
            <p:nvPr/>
          </p:nvSpPr>
          <p:spPr>
            <a:xfrm>
              <a:off x="5994967" y="1404112"/>
              <a:ext cx="3695242" cy="7694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ar-BH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مفهوم السنن </a:t>
              </a:r>
              <a:r>
                <a:rPr lang="ar-BH" sz="4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الراتبة:</a:t>
              </a:r>
              <a:endPara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" name="مستطيل ذو زوايا قطرية مستديرة 11"/>
            <p:cNvSpPr/>
            <p:nvPr/>
          </p:nvSpPr>
          <p:spPr>
            <a:xfrm>
              <a:off x="2396390" y="1352205"/>
              <a:ext cx="8956675" cy="1168400"/>
            </a:xfrm>
            <a:prstGeom prst="round2DiagRect">
              <a:avLst>
                <a:gd name="adj1" fmla="val 9682"/>
                <a:gd name="adj2" fmla="val 0"/>
              </a:avLst>
            </a:prstGeom>
            <a:noFill/>
            <a:ln w="381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16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مستطيل ذو زوايا قطرية مستديرة 12"/>
          <p:cNvSpPr/>
          <p:nvPr/>
        </p:nvSpPr>
        <p:spPr>
          <a:xfrm>
            <a:off x="932715" y="2241179"/>
            <a:ext cx="10058400" cy="2209826"/>
          </a:xfrm>
          <a:prstGeom prst="round2DiagRect">
            <a:avLst>
              <a:gd name="adj1" fmla="val 9682"/>
              <a:gd name="adj2" fmla="val 0"/>
            </a:avLst>
          </a:prstGeom>
          <a:noFill/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ذو زوايا قطرية مستديرة 13"/>
          <p:cNvSpPr/>
          <p:nvPr/>
        </p:nvSpPr>
        <p:spPr>
          <a:xfrm>
            <a:off x="3542565" y="4238280"/>
            <a:ext cx="7315200" cy="770536"/>
          </a:xfrm>
          <a:prstGeom prst="round2DiagRect">
            <a:avLst>
              <a:gd name="adj1" fmla="val 9682"/>
              <a:gd name="adj2" fmla="val 0"/>
            </a:avLst>
          </a:prstGeom>
          <a:solidFill>
            <a:srgbClr val="92D050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11617" y="149316"/>
            <a:ext cx="2915488" cy="736735"/>
            <a:chOff x="4811617" y="149316"/>
            <a:chExt cx="2915488" cy="736735"/>
          </a:xfrm>
        </p:grpSpPr>
        <p:sp>
          <p:nvSpPr>
            <p:cNvPr id="9" name="مستطيل مستدير الزوايا 20"/>
            <p:cNvSpPr/>
            <p:nvPr/>
          </p:nvSpPr>
          <p:spPr>
            <a:xfrm>
              <a:off x="4811617" y="149316"/>
              <a:ext cx="2915488" cy="736735"/>
            </a:xfrm>
            <a:prstGeom prst="roundRect">
              <a:avLst>
                <a:gd name="adj" fmla="val 50000"/>
              </a:avLst>
            </a:prstGeom>
            <a:ln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 rtl="1" eaLnBrk="1" hangingPunct="1">
                <a:spcBef>
                  <a:spcPct val="50000"/>
                </a:spcBef>
                <a:defRPr/>
              </a:pPr>
              <a:endParaRPr lang="en-US" sz="29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0" name="مستطيل 13"/>
            <p:cNvSpPr>
              <a:spLocks noChangeArrowheads="1"/>
            </p:cNvSpPr>
            <p:nvPr/>
          </p:nvSpPr>
          <p:spPr bwMode="auto">
            <a:xfrm>
              <a:off x="5215047" y="227453"/>
              <a:ext cx="21000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ar-BH" sz="3600" b="1" dirty="0" smtClean="0">
                  <a:ln w="0"/>
                  <a:latin typeface="Sakkal Majalla" panose="02000000000000000000" pitchFamily="2" charset="-78"/>
                  <a:cs typeface="Sakkal Majalla" panose="02000000000000000000" pitchFamily="2" charset="-78"/>
                </a:rPr>
                <a:t>تقييم ذاتي</a:t>
              </a:r>
              <a:endParaRPr lang="ar-BH" sz="3600" b="1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مستطيل 3"/>
          <p:cNvSpPr/>
          <p:nvPr/>
        </p:nvSpPr>
        <p:spPr>
          <a:xfrm>
            <a:off x="1599465" y="5126549"/>
            <a:ext cx="9339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defRPr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يثاب فاعلها ولا يُعاقب تاركها.</a:t>
            </a:r>
          </a:p>
          <a:p>
            <a:pPr algn="justLow" rtl="1">
              <a:defRPr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تابعة للفرائض (قبلها أو بعدها).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EA96A7B-2843-43F8-A93F-551386EECAA3}"/>
              </a:ext>
            </a:extLst>
          </p:cNvPr>
          <p:cNvSpPr/>
          <p:nvPr/>
        </p:nvSpPr>
        <p:spPr>
          <a:xfrm>
            <a:off x="4056915" y="4260505"/>
            <a:ext cx="638206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ar-BH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 من هنا نستنج أنه: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763" y="-66655"/>
            <a:ext cx="16462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 Diagonal Corner Rectangle 1"/>
          <p:cNvSpPr/>
          <p:nvPr/>
        </p:nvSpPr>
        <p:spPr>
          <a:xfrm>
            <a:off x="0" y="19133"/>
            <a:ext cx="2396390" cy="59020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السنن الراتبة - 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26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00150" y="2667000"/>
            <a:ext cx="9575800" cy="9787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Low">
              <a:buNone/>
              <a:defRPr/>
            </a:pP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صلوات تابعة </a:t>
            </a:r>
            <a:r>
              <a:rPr lang="ar-SA" sz="105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كان </a:t>
            </a:r>
            <a:r>
              <a:rPr lang="ar-SA" sz="105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يحرص على أدائها وتؤدى قبل </a:t>
            </a:r>
            <a:r>
              <a:rPr lang="ar-SA" sz="105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SA" sz="105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8"/>
          <p:cNvSpPr/>
          <p:nvPr/>
        </p:nvSpPr>
        <p:spPr>
          <a:xfrm>
            <a:off x="5789140" y="1539875"/>
            <a:ext cx="5432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ar-BH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أكمل المقصود بالسنن الراتبة فيما يأتي: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ذو زوايا قطرية مستديرة 11"/>
          <p:cNvSpPr/>
          <p:nvPr/>
        </p:nvSpPr>
        <p:spPr>
          <a:xfrm>
            <a:off x="2397125" y="1352550"/>
            <a:ext cx="8956675" cy="1168400"/>
          </a:xfrm>
          <a:prstGeom prst="round2DiagRect">
            <a:avLst>
              <a:gd name="adj1" fmla="val 9682"/>
              <a:gd name="adj2" fmla="val 0"/>
            </a:avLst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ذو زوايا قطرية مستديرة 12"/>
          <p:cNvSpPr/>
          <p:nvPr/>
        </p:nvSpPr>
        <p:spPr>
          <a:xfrm>
            <a:off x="933450" y="2241524"/>
            <a:ext cx="10058400" cy="2209826"/>
          </a:xfrm>
          <a:prstGeom prst="round2DiagRect">
            <a:avLst>
              <a:gd name="adj1" fmla="val 9682"/>
              <a:gd name="adj2" fmla="val 0"/>
            </a:avLst>
          </a:prstGeom>
          <a:noFill/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ذو زوايا قطرية مستديرة 13"/>
          <p:cNvSpPr/>
          <p:nvPr/>
        </p:nvSpPr>
        <p:spPr>
          <a:xfrm>
            <a:off x="3543300" y="4238625"/>
            <a:ext cx="7315200" cy="770536"/>
          </a:xfrm>
          <a:prstGeom prst="round2DiagRect">
            <a:avLst>
              <a:gd name="adj1" fmla="val 9682"/>
              <a:gd name="adj2" fmla="val 0"/>
            </a:avLst>
          </a:prstGeom>
          <a:solidFill>
            <a:srgbClr val="92D050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عين 14"/>
          <p:cNvSpPr/>
          <p:nvPr/>
        </p:nvSpPr>
        <p:spPr>
          <a:xfrm>
            <a:off x="1277938" y="1700852"/>
            <a:ext cx="1119187" cy="963612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عين 15"/>
          <p:cNvSpPr/>
          <p:nvPr/>
        </p:nvSpPr>
        <p:spPr>
          <a:xfrm>
            <a:off x="10991850" y="863600"/>
            <a:ext cx="674688" cy="676275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مستدير الزوايا 20"/>
          <p:cNvSpPr/>
          <p:nvPr/>
        </p:nvSpPr>
        <p:spPr>
          <a:xfrm>
            <a:off x="3535574" y="161951"/>
            <a:ext cx="5306795" cy="736735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hangingPunct="1">
              <a:spcBef>
                <a:spcPct val="50000"/>
              </a:spcBef>
              <a:defRPr/>
            </a:pPr>
            <a:endParaRPr lang="en-US" sz="29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دمعة 21"/>
          <p:cNvSpPr/>
          <p:nvPr/>
        </p:nvSpPr>
        <p:spPr>
          <a:xfrm rot="13558636">
            <a:off x="8461977" y="170775"/>
            <a:ext cx="692084" cy="692084"/>
          </a:xfrm>
          <a:prstGeom prst="teardrop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13"/>
          <p:cNvSpPr>
            <a:spLocks noChangeArrowheads="1"/>
          </p:cNvSpPr>
          <p:nvPr/>
        </p:nvSpPr>
        <p:spPr bwMode="auto">
          <a:xfrm>
            <a:off x="3474720" y="191869"/>
            <a:ext cx="48439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ar-SA" sz="36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نشاط تقييمي</a:t>
            </a:r>
            <a:endParaRPr lang="en-US" sz="36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EA96A7B-2843-43F8-A93F-551386EECAA3}"/>
              </a:ext>
            </a:extLst>
          </p:cNvPr>
          <p:cNvSpPr/>
          <p:nvPr/>
        </p:nvSpPr>
        <p:spPr>
          <a:xfrm>
            <a:off x="4057650" y="4260850"/>
            <a:ext cx="638206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ar-BH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 من هنا نستنج: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xmlns="" id="{7A37CAF6-8A63-42B8-BF25-613EE1673601}"/>
              </a:ext>
            </a:extLst>
          </p:cNvPr>
          <p:cNvSpPr/>
          <p:nvPr/>
        </p:nvSpPr>
        <p:spPr>
          <a:xfrm>
            <a:off x="2978755" y="2673274"/>
            <a:ext cx="2810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النبي صلى الله عليه وسلم </a:t>
            </a:r>
            <a:endParaRPr lang="ar-BH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xmlns="" id="{F8161A51-AF6C-42C7-89D8-5D56085A441A}"/>
              </a:ext>
            </a:extLst>
          </p:cNvPr>
          <p:cNvSpPr/>
          <p:nvPr/>
        </p:nvSpPr>
        <p:spPr>
          <a:xfrm>
            <a:off x="7168661" y="3116023"/>
            <a:ext cx="1111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الفرائض</a:t>
            </a:r>
            <a:endParaRPr lang="ar-BH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xmlns="" id="{BD93A959-FA76-4A67-9560-669E15810B89}"/>
              </a:ext>
            </a:extLst>
          </p:cNvPr>
          <p:cNvSpPr/>
          <p:nvPr/>
        </p:nvSpPr>
        <p:spPr>
          <a:xfrm>
            <a:off x="5582329" y="3116023"/>
            <a:ext cx="81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بعدها</a:t>
            </a:r>
            <a:endParaRPr lang="ar-BH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3"/>
          <p:cNvSpPr/>
          <p:nvPr/>
        </p:nvSpPr>
        <p:spPr>
          <a:xfrm>
            <a:off x="1600200" y="5126894"/>
            <a:ext cx="933979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Low" rtl="1"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</a:t>
            </a:r>
            <a:r>
              <a:rPr lang="ar-SA" sz="1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..........................................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فاعلها و </a:t>
            </a:r>
            <a:r>
              <a:rPr lang="ar-SA" sz="1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تاركها.</a:t>
            </a:r>
          </a:p>
          <a:p>
            <a:pPr algn="justLow" rtl="1">
              <a:defRPr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2. أنها تابعة </a:t>
            </a:r>
            <a:r>
              <a:rPr lang="ar-SA" sz="1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 </a:t>
            </a:r>
            <a:r>
              <a:rPr lang="ar-BH" sz="1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(قبلها أو بعدها).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xmlns="" id="{2FC5B3F4-5CF3-4CA7-B8B8-B5B13A65DB6D}"/>
              </a:ext>
            </a:extLst>
          </p:cNvPr>
          <p:cNvSpPr/>
          <p:nvPr/>
        </p:nvSpPr>
        <p:spPr>
          <a:xfrm>
            <a:off x="9630904" y="5130707"/>
            <a:ext cx="7649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3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يثــــاب</a:t>
            </a:r>
            <a:endParaRPr lang="ar-BH" sz="3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xmlns="" id="{5165BB8F-E4DF-4568-8107-B9B3BED0162D}"/>
              </a:ext>
            </a:extLst>
          </p:cNvPr>
          <p:cNvSpPr/>
          <p:nvPr/>
        </p:nvSpPr>
        <p:spPr>
          <a:xfrm>
            <a:off x="6970972" y="5130707"/>
            <a:ext cx="12073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3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يعاقب </a:t>
            </a:r>
            <a:endParaRPr lang="ar-BH" sz="3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xmlns="" id="{2685EC1E-0D8C-4566-9FC4-3BE600298C9F}"/>
              </a:ext>
            </a:extLst>
          </p:cNvPr>
          <p:cNvSpPr/>
          <p:nvPr/>
        </p:nvSpPr>
        <p:spPr>
          <a:xfrm>
            <a:off x="8118798" y="5619819"/>
            <a:ext cx="11785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3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للفرائض</a:t>
            </a:r>
            <a:endParaRPr lang="ar-BH" sz="3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دمعة 33"/>
          <p:cNvSpPr/>
          <p:nvPr/>
        </p:nvSpPr>
        <p:spPr>
          <a:xfrm rot="10125270">
            <a:off x="2714243" y="58750"/>
            <a:ext cx="1115176" cy="1077774"/>
          </a:xfrm>
          <a:prstGeom prst="teardrop">
            <a:avLst>
              <a:gd name="adj" fmla="val 133834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ستطيل 1"/>
          <p:cNvSpPr/>
          <p:nvPr/>
        </p:nvSpPr>
        <p:spPr>
          <a:xfrm>
            <a:off x="2890157" y="255594"/>
            <a:ext cx="7633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BH" sz="24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نموذج</a:t>
            </a:r>
            <a:endParaRPr lang="ar-BH" sz="20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>
              <a:defRPr/>
            </a:pPr>
            <a:r>
              <a:rPr lang="ar-BH" sz="20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الإجابة</a:t>
            </a:r>
            <a:endParaRPr lang="en-US" sz="20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ستطيل 2"/>
          <p:cNvSpPr/>
          <p:nvPr/>
        </p:nvSpPr>
        <p:spPr>
          <a:xfrm>
            <a:off x="6315566" y="2654131"/>
            <a:ext cx="2190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للصلوات المفروضة</a:t>
            </a:r>
            <a:endParaRPr lang="ar-BH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0" y="19133"/>
            <a:ext cx="2396390" cy="59020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السنن الراتبة - 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115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481482" y="2093643"/>
            <a:ext cx="5560558" cy="3402196"/>
            <a:chOff x="6481482" y="2093642"/>
            <a:chExt cx="5560558" cy="3594563"/>
          </a:xfrm>
        </p:grpSpPr>
        <p:sp>
          <p:nvSpPr>
            <p:cNvPr id="3" name="مستطيل ذو زوايا قطرية مستديرة 12"/>
            <p:cNvSpPr/>
            <p:nvPr/>
          </p:nvSpPr>
          <p:spPr>
            <a:xfrm>
              <a:off x="6481482" y="2093642"/>
              <a:ext cx="5560558" cy="3594563"/>
            </a:xfrm>
            <a:prstGeom prst="round2DiagRect">
              <a:avLst>
                <a:gd name="adj1" fmla="val 9682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92D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6481482" y="2374959"/>
              <a:ext cx="5560558" cy="302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prstDash val="lgDashDotDot"/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ar-BH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جاء في الحديث القدسي الذي يرويه رسول الله صلى الله عليه وسلم عن ربه عز</a:t>
              </a:r>
              <a:r>
                <a:rPr lang="en-US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وجل</a:t>
              </a:r>
              <a:r>
                <a:rPr lang="ar-BH" sz="2400" b="1" dirty="0" smtClean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: </a:t>
              </a:r>
              <a:r>
                <a:rPr lang="ar-BH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"</a:t>
              </a:r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وَما يَزَالُ عَبْدِي يَتَقَرَّبُ إلَيَّ </a:t>
              </a:r>
              <a:r>
                <a:rPr lang="ar-BH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بِالنَّوَافِلِ </a:t>
              </a:r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حَتَّى أُحِبَّهُ، فَإِذَا أَحْبَبْتُهُ كُنْت سَمْعَهُ الَّذِي يَسْمَعُ بِهِ، وَبَصَرَهُ الَّذِي يُبْصِرُ بِهِ، وَيَدَهُ الَّتِي يَبْطِشُ بِهَا، وَرِجْلَهُ الَّتِي يَمْشِي بِهَا، وَلَئِنْ سَأَلَنِي لَأُعْطِيَنَّهُ، وَلَئِنْ اسْتَعَاذَنِي لَأُعِيذَنَّهُ</a:t>
              </a:r>
              <a:r>
                <a:rPr lang="ar-BH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".</a:t>
              </a:r>
              <a:r>
                <a:rPr lang="ar-BH" sz="24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0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رواه البخاري</a:t>
              </a:r>
              <a:endParaRPr lang="en-US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8" name="معين 14"/>
          <p:cNvSpPr/>
          <p:nvPr/>
        </p:nvSpPr>
        <p:spPr>
          <a:xfrm>
            <a:off x="-123821" y="1315443"/>
            <a:ext cx="1119187" cy="963612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12793" y="1092388"/>
            <a:ext cx="10985127" cy="903477"/>
            <a:chOff x="712793" y="1092388"/>
            <a:chExt cx="10985127" cy="903477"/>
          </a:xfrm>
        </p:grpSpPr>
        <p:sp>
          <p:nvSpPr>
            <p:cNvPr id="6" name="مستطيل 8"/>
            <p:cNvSpPr/>
            <p:nvPr/>
          </p:nvSpPr>
          <p:spPr>
            <a:xfrm>
              <a:off x="1379642" y="1237952"/>
              <a:ext cx="958627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ar-BH" sz="36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استنتج من الأدلة الشرعية التالية الحكمة </a:t>
              </a:r>
              <a:r>
                <a:rPr lang="ar-BH" sz="36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من </a:t>
              </a:r>
              <a:r>
                <a:rPr lang="ar-BH" sz="36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مشروعية السنن الراتبة:</a:t>
              </a:r>
              <a:endPara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" name="مستطيل ذو زوايا قطرية مستديرة 11"/>
            <p:cNvSpPr/>
            <p:nvPr/>
          </p:nvSpPr>
          <p:spPr>
            <a:xfrm>
              <a:off x="712793" y="1106891"/>
              <a:ext cx="10641007" cy="888974"/>
            </a:xfrm>
            <a:prstGeom prst="round2DiagRect">
              <a:avLst>
                <a:gd name="adj1" fmla="val 9682"/>
                <a:gd name="adj2" fmla="val 0"/>
              </a:avLst>
            </a:prstGeom>
            <a:noFill/>
            <a:ln w="381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" name="معين 15"/>
            <p:cNvSpPr/>
            <p:nvPr/>
          </p:nvSpPr>
          <p:spPr>
            <a:xfrm>
              <a:off x="11023232" y="1092388"/>
              <a:ext cx="674688" cy="676275"/>
            </a:xfrm>
            <a:prstGeom prst="diamond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66054" y="161951"/>
            <a:ext cx="5618487" cy="895050"/>
            <a:chOff x="3566054" y="161951"/>
            <a:chExt cx="5618487" cy="895050"/>
          </a:xfrm>
        </p:grpSpPr>
        <p:sp>
          <p:nvSpPr>
            <p:cNvPr id="10" name="مستطيل مستدير الزوايا 20"/>
            <p:cNvSpPr/>
            <p:nvPr/>
          </p:nvSpPr>
          <p:spPr>
            <a:xfrm>
              <a:off x="3566054" y="161951"/>
              <a:ext cx="5306795" cy="894063"/>
            </a:xfrm>
            <a:prstGeom prst="roundRect">
              <a:avLst>
                <a:gd name="adj" fmla="val 50000"/>
              </a:avLst>
            </a:prstGeom>
            <a:ln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 rtl="1" eaLnBrk="1" hangingPunct="1">
                <a:spcBef>
                  <a:spcPct val="50000"/>
                </a:spcBef>
                <a:defRPr/>
              </a:pPr>
              <a:endParaRPr lang="en-US" sz="29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دمعة 21"/>
            <p:cNvSpPr/>
            <p:nvPr/>
          </p:nvSpPr>
          <p:spPr>
            <a:xfrm rot="13558636">
              <a:off x="8492457" y="170775"/>
              <a:ext cx="692084" cy="692084"/>
            </a:xfrm>
            <a:prstGeom prst="teardrop">
              <a:avLst/>
            </a:prstGeom>
            <a:solidFill>
              <a:srgbClr val="92D050"/>
            </a:solidFill>
            <a:ln w="3810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algn="ctr">
                <a:defRPr/>
              </a:pPr>
              <a:endParaRPr lang="ar-BH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2" name="مستطيل 13"/>
            <p:cNvSpPr>
              <a:spLocks noChangeArrowheads="1"/>
            </p:cNvSpPr>
            <p:nvPr/>
          </p:nvSpPr>
          <p:spPr bwMode="auto">
            <a:xfrm>
              <a:off x="3949429" y="226004"/>
              <a:ext cx="394480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ar-BH" sz="4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حكمة مشروعيتها</a:t>
              </a:r>
              <a:endPara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Round Diagonal Corner Rectangle 15"/>
          <p:cNvSpPr/>
          <p:nvPr/>
        </p:nvSpPr>
        <p:spPr>
          <a:xfrm>
            <a:off x="0" y="19133"/>
            <a:ext cx="2396390" cy="59020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السنن الراتبة - 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عين 26"/>
          <p:cNvSpPr/>
          <p:nvPr/>
        </p:nvSpPr>
        <p:spPr>
          <a:xfrm>
            <a:off x="9761795" y="4996066"/>
            <a:ext cx="2368934" cy="657770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BH" sz="3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 </a:t>
            </a:r>
            <a:endParaRPr lang="ar-BH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95979" y="5519667"/>
            <a:ext cx="4937176" cy="965040"/>
            <a:chOff x="6550252" y="5473801"/>
            <a:chExt cx="4937176" cy="965040"/>
          </a:xfrm>
        </p:grpSpPr>
        <p:sp>
          <p:nvSpPr>
            <p:cNvPr id="17" name="مستطيل ذو زوايا قطرية مستديرة 25"/>
            <p:cNvSpPr/>
            <p:nvPr/>
          </p:nvSpPr>
          <p:spPr>
            <a:xfrm>
              <a:off x="6550252" y="5577519"/>
              <a:ext cx="4937176" cy="861322"/>
            </a:xfrm>
            <a:prstGeom prst="round2DiagRect">
              <a:avLst>
                <a:gd name="adj1" fmla="val 9682"/>
                <a:gd name="adj2" fmla="val 0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just" rtl="1">
                <a:defRPr/>
              </a:pPr>
              <a:endParaRPr lang="en-US" sz="2800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9" name="مستطيل 1"/>
            <p:cNvSpPr/>
            <p:nvPr/>
          </p:nvSpPr>
          <p:spPr>
            <a:xfrm>
              <a:off x="6607877" y="5473801"/>
              <a:ext cx="482192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1">
                <a:defRPr/>
              </a:pPr>
              <a:r>
                <a:rPr lang="ar-BH" sz="2800" b="1" dirty="0" smtClean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نستنتج أن </a:t>
              </a:r>
              <a:r>
                <a:rPr lang="ar-BH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الله تعالى قد أوجب محبته لمن يحافظ على هذه السنن</a:t>
              </a:r>
              <a:r>
                <a:rPr 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(النوافل).</a:t>
              </a:r>
              <a:endPara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6187" y="2110164"/>
            <a:ext cx="6251166" cy="3468790"/>
            <a:chOff x="136187" y="2110164"/>
            <a:chExt cx="6251166" cy="3468790"/>
          </a:xfrm>
        </p:grpSpPr>
        <p:sp>
          <p:nvSpPr>
            <p:cNvPr id="20" name="مستطيل ذو زوايا قطرية مستديرة 4"/>
            <p:cNvSpPr/>
            <p:nvPr/>
          </p:nvSpPr>
          <p:spPr>
            <a:xfrm>
              <a:off x="136187" y="2110164"/>
              <a:ext cx="6251166" cy="3366197"/>
            </a:xfrm>
            <a:prstGeom prst="round2DiagRect">
              <a:avLst>
                <a:gd name="adj1" fmla="val 9682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92D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272374" y="2281641"/>
              <a:ext cx="5982504" cy="329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prstDash val="lgDashDotDot"/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defRPr/>
              </a:pPr>
              <a:r>
                <a:rPr lang="ar-BH" sz="2400" dirty="0">
                  <a:solidFill>
                    <a:srgbClr val="1C1E2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عن أبي هريرة رضي الله عنه أن النبي صلى الله عليه وسلم قال</a:t>
              </a:r>
              <a:r>
                <a:rPr lang="ar-BH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: </a:t>
              </a:r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((إِنَّ أَوَّلَ مَا يُحَاسَبُ الناس بِهِ يَوْمَ الْقِيَامَةِ مِنْ أعَمَالِهِم الصلاة))، قال: (يقول ربنا جل وعز لملائكته وهو أعلم: انظروا في صلاة عبدي أتمها أم نقصها؟ فإن كانت تامة كتبت له تامة، وإن كان انتقص منها شيئاً، قال: انْظُرُوا هَلْ لِعَبْدِي مِنْ تَطَوُّعٍ؟ </a:t>
              </a:r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فإن كان له تطوع، قال: أتموا لعبدي فريضته من تطوعه، ثم تؤخذ الأعمال على </a:t>
              </a:r>
              <a:r>
                <a:rPr lang="ar-SA" sz="2400" b="1" dirty="0" err="1">
                  <a:latin typeface="Sakkal Majalla" panose="02000000000000000000" pitchFamily="2" charset="-78"/>
                  <a:cs typeface="Sakkal Majalla" panose="02000000000000000000" pitchFamily="2" charset="-78"/>
                </a:rPr>
                <a:t>ذاكم</a:t>
              </a:r>
              <a:r>
                <a:rPr lang="ar-SA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).</a:t>
              </a:r>
              <a:endPara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just">
                <a:lnSpc>
                  <a:spcPct val="100000"/>
                </a:lnSpc>
                <a:defRPr/>
              </a:pPr>
              <a:r>
                <a:rPr lang="ar-BH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4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                                                                             </a:t>
              </a:r>
              <a:r>
                <a:rPr lang="ar-BH" sz="2400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000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رواه أبو داود</a:t>
              </a:r>
              <a:endParaRPr lang="en-US" sz="2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3" name="مستطيل ذو زوايا قطرية مستديرة 25"/>
          <p:cNvSpPr/>
          <p:nvPr/>
        </p:nvSpPr>
        <p:spPr>
          <a:xfrm>
            <a:off x="182949" y="5388113"/>
            <a:ext cx="6018957" cy="1050728"/>
          </a:xfrm>
          <a:prstGeom prst="round2DiagRect">
            <a:avLst>
              <a:gd name="adj1" fmla="val 9682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>
              <a:defRPr/>
            </a:pPr>
            <a:endParaRPr lang="en-US" sz="2800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ستطيل 1"/>
          <p:cNvSpPr/>
          <p:nvPr/>
        </p:nvSpPr>
        <p:spPr>
          <a:xfrm>
            <a:off x="149659" y="5499098"/>
            <a:ext cx="59295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None/>
              <a:defRPr/>
            </a:pPr>
            <a:r>
              <a:rPr lang="ar-BH" sz="2800" b="1" spc="100" dirty="0" smtClean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نستنتج أن الله </a:t>
            </a: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تعـالى يـُتم النقص الـذي قد </a:t>
            </a:r>
            <a:r>
              <a:rPr lang="ar-BH" sz="2800" b="1" spc="100" dirty="0" smtClean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يقع في </a:t>
            </a: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صلاة </a:t>
            </a:r>
            <a:r>
              <a:rPr lang="ar-BH" sz="2800" b="1" spc="100" dirty="0" smtClean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الفريضة بالصــلاة المــسنونة.</a:t>
            </a:r>
            <a:endParaRPr lang="en-US" sz="2800" b="1" spc="100" dirty="0">
              <a:ln w="18000">
                <a:noFill/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عين 26"/>
          <p:cNvSpPr/>
          <p:nvPr/>
        </p:nvSpPr>
        <p:spPr>
          <a:xfrm>
            <a:off x="4526209" y="4996066"/>
            <a:ext cx="2368934" cy="657770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BH" sz="3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 </a:t>
            </a:r>
            <a:endParaRPr lang="ar-BH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802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3" grpId="0" animBg="1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مستطيل ذو زوايا قطرية مستديرة 43"/>
          <p:cNvSpPr/>
          <p:nvPr/>
        </p:nvSpPr>
        <p:spPr>
          <a:xfrm>
            <a:off x="556778" y="4751301"/>
            <a:ext cx="10458450" cy="965045"/>
          </a:xfrm>
          <a:prstGeom prst="round2DiagRect">
            <a:avLst>
              <a:gd name="adj1" fmla="val 9682"/>
              <a:gd name="adj2" fmla="val 0"/>
            </a:avLst>
          </a:prstGeom>
          <a:solidFill>
            <a:schemeClr val="bg1"/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دمعة 44"/>
          <p:cNvSpPr/>
          <p:nvPr/>
        </p:nvSpPr>
        <p:spPr>
          <a:xfrm rot="13558636">
            <a:off x="10974763" y="4809180"/>
            <a:ext cx="325081" cy="353009"/>
          </a:xfrm>
          <a:prstGeom prst="teardrop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ذو زوايا قطرية مستديرة 41"/>
          <p:cNvSpPr/>
          <p:nvPr/>
        </p:nvSpPr>
        <p:spPr>
          <a:xfrm>
            <a:off x="556778" y="4119956"/>
            <a:ext cx="10458450" cy="485424"/>
          </a:xfrm>
          <a:prstGeom prst="round2DiagRect">
            <a:avLst>
              <a:gd name="adj1" fmla="val 9682"/>
              <a:gd name="adj2" fmla="val 0"/>
            </a:avLst>
          </a:prstGeom>
          <a:solidFill>
            <a:schemeClr val="bg1"/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دمعة 42"/>
          <p:cNvSpPr/>
          <p:nvPr/>
        </p:nvSpPr>
        <p:spPr>
          <a:xfrm rot="13558636">
            <a:off x="10974763" y="4177834"/>
            <a:ext cx="325081" cy="353009"/>
          </a:xfrm>
          <a:prstGeom prst="teardrop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ذو زوايا قطرية مستديرة 39"/>
          <p:cNvSpPr/>
          <p:nvPr/>
        </p:nvSpPr>
        <p:spPr>
          <a:xfrm>
            <a:off x="540976" y="3510356"/>
            <a:ext cx="10458450" cy="485424"/>
          </a:xfrm>
          <a:prstGeom prst="round2DiagRect">
            <a:avLst>
              <a:gd name="adj1" fmla="val 9682"/>
              <a:gd name="adj2" fmla="val 0"/>
            </a:avLst>
          </a:prstGeom>
          <a:solidFill>
            <a:schemeClr val="bg1"/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دمعة 40"/>
          <p:cNvSpPr/>
          <p:nvPr/>
        </p:nvSpPr>
        <p:spPr>
          <a:xfrm rot="13558636">
            <a:off x="10958961" y="3568234"/>
            <a:ext cx="325081" cy="353009"/>
          </a:xfrm>
          <a:prstGeom prst="teardrop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ذو زوايا قطرية مستديرة 7"/>
          <p:cNvSpPr/>
          <p:nvPr/>
        </p:nvSpPr>
        <p:spPr>
          <a:xfrm>
            <a:off x="533400" y="2668971"/>
            <a:ext cx="10458450" cy="712053"/>
          </a:xfrm>
          <a:prstGeom prst="round2DiagRect">
            <a:avLst>
              <a:gd name="adj1" fmla="val 9682"/>
              <a:gd name="adj2" fmla="val 0"/>
            </a:avLst>
          </a:prstGeom>
          <a:solidFill>
            <a:schemeClr val="bg1"/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56778" y="2529994"/>
            <a:ext cx="1018869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None/>
              <a:defRPr/>
            </a:pP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(         ) السنن الراتبة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يثاب فاعلها ولا يُعاقب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تاركها</a:t>
            </a:r>
            <a:r>
              <a:rPr lang="ar-BH" sz="2800" b="1" spc="100" dirty="0" smtClean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spc="100" dirty="0">
              <a:ln w="18000">
                <a:noFill/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(         ) </a:t>
            </a:r>
            <a:r>
              <a:rPr lang="ar-BH" sz="2800" b="1" spc="100" dirty="0" smtClean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ينال المســلم </a:t>
            </a: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مــحبة الله تعــالى </a:t>
            </a:r>
            <a:r>
              <a:rPr lang="ar-BH" sz="2800" b="1" spc="100" dirty="0" smtClean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كلما تقرب إليه بأداء </a:t>
            </a: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800" b="1" spc="100" dirty="0" smtClean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لنوافل</a:t>
            </a: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(         ) أول ما يُحاسب عليه العبد يوم القيامة </a:t>
            </a:r>
            <a:r>
              <a:rPr lang="ar-BH" sz="2800" b="1" spc="100" dirty="0" smtClean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 الوالدين.</a:t>
            </a:r>
            <a:endParaRPr lang="ar-BH" sz="2800" b="1" spc="100" dirty="0">
              <a:ln w="18000">
                <a:noFill/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(         ) بالصــلاة المــسنونة يـتم الله تعـالى النقص الـذي قد يحصل </a:t>
            </a:r>
            <a:r>
              <a:rPr lang="ar-BH" sz="2800" b="1" spc="100" dirty="0" smtClean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صلاة الفريضة.</a:t>
            </a:r>
            <a:endParaRPr lang="en-US" sz="2800" b="1" spc="100" dirty="0">
              <a:ln w="18000">
                <a:noFill/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5"/>
          <p:cNvSpPr/>
          <p:nvPr/>
        </p:nvSpPr>
        <p:spPr>
          <a:xfrm>
            <a:off x="1264024" y="1500571"/>
            <a:ext cx="9821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defRPr/>
            </a:pP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ضع إشارة (</a:t>
            </a:r>
            <a:r>
              <a:rPr lang="ar-BH" sz="2800" b="1" spc="100" dirty="0">
                <a:ln w="180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√</a:t>
            </a: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أمام العبارة الصحيحة وإشارة (</a:t>
            </a:r>
            <a:r>
              <a:rPr lang="ar-BH" sz="2800" b="1" spc="100" dirty="0">
                <a:ln w="180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أمام العبارة غير الصحيحة فيما يلي: </a:t>
            </a:r>
          </a:p>
        </p:txBody>
      </p:sp>
      <p:sp>
        <p:nvSpPr>
          <p:cNvPr id="13" name="مستطيل ذو زوايا قطرية مستديرة 6"/>
          <p:cNvSpPr/>
          <p:nvPr/>
        </p:nvSpPr>
        <p:spPr>
          <a:xfrm>
            <a:off x="806825" y="1352550"/>
            <a:ext cx="10546976" cy="922664"/>
          </a:xfrm>
          <a:prstGeom prst="round2DiagRect">
            <a:avLst>
              <a:gd name="adj1" fmla="val 9682"/>
              <a:gd name="adj2" fmla="val 0"/>
            </a:avLst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عين 9"/>
          <p:cNvSpPr/>
          <p:nvPr/>
        </p:nvSpPr>
        <p:spPr>
          <a:xfrm>
            <a:off x="0" y="1454944"/>
            <a:ext cx="1119187" cy="963612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عين 10"/>
          <p:cNvSpPr/>
          <p:nvPr/>
        </p:nvSpPr>
        <p:spPr>
          <a:xfrm>
            <a:off x="10991155" y="1226588"/>
            <a:ext cx="674688" cy="676275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 مستدير الزوايا 11"/>
          <p:cNvSpPr/>
          <p:nvPr/>
        </p:nvSpPr>
        <p:spPr>
          <a:xfrm>
            <a:off x="3323543" y="146666"/>
            <a:ext cx="5306795" cy="736735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hangingPunct="1">
              <a:spcBef>
                <a:spcPct val="50000"/>
              </a:spcBef>
              <a:defRPr/>
            </a:pPr>
            <a:endParaRPr lang="en-US" sz="29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دمعة 12"/>
          <p:cNvSpPr/>
          <p:nvPr/>
        </p:nvSpPr>
        <p:spPr>
          <a:xfrm rot="13558636">
            <a:off x="9858506" y="140293"/>
            <a:ext cx="692084" cy="692084"/>
          </a:xfrm>
          <a:prstGeom prst="teardrop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13"/>
          <p:cNvSpPr>
            <a:spLocks noChangeArrowheads="1"/>
          </p:cNvSpPr>
          <p:nvPr/>
        </p:nvSpPr>
        <p:spPr bwMode="auto">
          <a:xfrm>
            <a:off x="3727270" y="271268"/>
            <a:ext cx="3786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ar-SA" sz="36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نشاط تقييمي</a:t>
            </a:r>
            <a:endParaRPr lang="en-US" sz="36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دمعة 28"/>
          <p:cNvSpPr/>
          <p:nvPr/>
        </p:nvSpPr>
        <p:spPr>
          <a:xfrm rot="13558636">
            <a:off x="10951385" y="2765777"/>
            <a:ext cx="325081" cy="353009"/>
          </a:xfrm>
          <a:prstGeom prst="teardrop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0" y="19133"/>
            <a:ext cx="2396390" cy="59020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السنن الراتبة - 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482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مستطيل ذو زوايا قطرية مستديرة 43"/>
          <p:cNvSpPr/>
          <p:nvPr/>
        </p:nvSpPr>
        <p:spPr>
          <a:xfrm>
            <a:off x="556778" y="4885434"/>
            <a:ext cx="10458450" cy="591680"/>
          </a:xfrm>
          <a:prstGeom prst="round2DiagRect">
            <a:avLst>
              <a:gd name="adj1" fmla="val 9682"/>
              <a:gd name="adj2" fmla="val 0"/>
            </a:avLst>
          </a:prstGeom>
          <a:solidFill>
            <a:schemeClr val="bg1"/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دمعة 44"/>
          <p:cNvSpPr/>
          <p:nvPr/>
        </p:nvSpPr>
        <p:spPr>
          <a:xfrm rot="13558636">
            <a:off x="10974763" y="5028123"/>
            <a:ext cx="325081" cy="353009"/>
          </a:xfrm>
          <a:prstGeom prst="teardrop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ذو زوايا قطرية مستديرة 41"/>
          <p:cNvSpPr/>
          <p:nvPr/>
        </p:nvSpPr>
        <p:spPr>
          <a:xfrm>
            <a:off x="556778" y="4119955"/>
            <a:ext cx="10458450" cy="640217"/>
          </a:xfrm>
          <a:prstGeom prst="round2DiagRect">
            <a:avLst>
              <a:gd name="adj1" fmla="val 9682"/>
              <a:gd name="adj2" fmla="val 0"/>
            </a:avLst>
          </a:prstGeom>
          <a:solidFill>
            <a:schemeClr val="bg1"/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دمعة 42"/>
          <p:cNvSpPr/>
          <p:nvPr/>
        </p:nvSpPr>
        <p:spPr>
          <a:xfrm rot="13558636">
            <a:off x="10974763" y="4177834"/>
            <a:ext cx="325081" cy="353009"/>
          </a:xfrm>
          <a:prstGeom prst="teardrop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ذو زوايا قطرية مستديرة 39"/>
          <p:cNvSpPr/>
          <p:nvPr/>
        </p:nvSpPr>
        <p:spPr>
          <a:xfrm>
            <a:off x="540976" y="3510356"/>
            <a:ext cx="10458450" cy="485424"/>
          </a:xfrm>
          <a:prstGeom prst="round2DiagRect">
            <a:avLst>
              <a:gd name="adj1" fmla="val 9682"/>
              <a:gd name="adj2" fmla="val 0"/>
            </a:avLst>
          </a:prstGeom>
          <a:solidFill>
            <a:schemeClr val="bg1"/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دمعة 40"/>
          <p:cNvSpPr/>
          <p:nvPr/>
        </p:nvSpPr>
        <p:spPr>
          <a:xfrm rot="13558636">
            <a:off x="10958961" y="3568234"/>
            <a:ext cx="325081" cy="353009"/>
          </a:xfrm>
          <a:prstGeom prst="teardrop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ذو زوايا قطرية مستديرة 7"/>
          <p:cNvSpPr/>
          <p:nvPr/>
        </p:nvSpPr>
        <p:spPr>
          <a:xfrm>
            <a:off x="533400" y="2573698"/>
            <a:ext cx="10458450" cy="807326"/>
          </a:xfrm>
          <a:prstGeom prst="round2DiagRect">
            <a:avLst>
              <a:gd name="adj1" fmla="val 9682"/>
              <a:gd name="adj2" fmla="val 0"/>
            </a:avLst>
          </a:prstGeom>
          <a:solidFill>
            <a:schemeClr val="bg1"/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1449" y="2579939"/>
            <a:ext cx="10677996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None/>
              <a:defRPr/>
            </a:pPr>
            <a:r>
              <a:rPr lang="ar-BH" sz="2800" b="1" spc="100" dirty="0" smtClean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(         ) السنن الراتبة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يثاب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فاعلها ولا يُعاقب تاركها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spc="100" dirty="0" smtClean="0">
              <a:ln w="18000">
                <a:noFill/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ar-BH" sz="2800" b="1" spc="100" dirty="0" smtClean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(         ) ينال المســلم مــحبة الله تعــالى كلما تقرب إليه بأداء النوافل.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(         ) أول ما يُحاسب عليه العبد يوم القيامة بر الوالدين.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(         ) </a:t>
            </a: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يـتم الله </a:t>
            </a:r>
            <a:r>
              <a:rPr lang="ar-BH" sz="2800" b="1" spc="100" dirty="0" smtClean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تعـالى </a:t>
            </a:r>
            <a:r>
              <a:rPr lang="ar-BH" sz="2800" b="1" spc="100" dirty="0" smtClean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النقص </a:t>
            </a: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الـذي قد </a:t>
            </a:r>
            <a:r>
              <a:rPr lang="ar-BH" sz="2800" b="1" spc="100" dirty="0" smtClean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يقع في </a:t>
            </a: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صلاة </a:t>
            </a:r>
            <a:r>
              <a:rPr lang="ar-BH" sz="2800" b="1" spc="100" dirty="0" smtClean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الفريضة،</a:t>
            </a:r>
            <a:r>
              <a:rPr lang="ar-BH" sz="2800" b="1" spc="100" dirty="0" smtClean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بالصــلاة </a:t>
            </a:r>
            <a:r>
              <a:rPr lang="ar-BH" sz="2800" b="1" spc="100" dirty="0" smtClean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المــسنونة.</a:t>
            </a:r>
            <a:endParaRPr lang="en-US" sz="2800" b="1" spc="100" dirty="0">
              <a:ln w="18000">
                <a:noFill/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5"/>
          <p:cNvSpPr/>
          <p:nvPr/>
        </p:nvSpPr>
        <p:spPr>
          <a:xfrm>
            <a:off x="1299625" y="1655948"/>
            <a:ext cx="9875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defRPr/>
            </a:pP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ضع إشارة (</a:t>
            </a:r>
            <a:r>
              <a:rPr lang="ar-BH" sz="2800" b="1" spc="100" dirty="0">
                <a:ln w="180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√</a:t>
            </a: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أمام العبارة الصحيحة وإشارة (</a:t>
            </a:r>
            <a:r>
              <a:rPr lang="ar-BH" sz="2800" b="1" spc="100" dirty="0">
                <a:ln w="180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أمام العبارة </a:t>
            </a:r>
            <a:r>
              <a:rPr lang="ar-BH" sz="2800" b="1" spc="100" dirty="0" smtClean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 </a:t>
            </a:r>
            <a:r>
              <a:rPr lang="ar-BH" sz="2800" b="1" spc="100" dirty="0">
                <a:ln w="180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الصحيحة فيما يلي: </a:t>
            </a:r>
          </a:p>
        </p:txBody>
      </p:sp>
      <p:sp>
        <p:nvSpPr>
          <p:cNvPr id="13" name="مستطيل ذو زوايا قطرية مستديرة 6"/>
          <p:cNvSpPr/>
          <p:nvPr/>
        </p:nvSpPr>
        <p:spPr>
          <a:xfrm>
            <a:off x="965915" y="1352550"/>
            <a:ext cx="10387885" cy="1168400"/>
          </a:xfrm>
          <a:prstGeom prst="round2DiagRect">
            <a:avLst>
              <a:gd name="adj1" fmla="val 9682"/>
              <a:gd name="adj2" fmla="val 0"/>
            </a:avLst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عين 9"/>
          <p:cNvSpPr/>
          <p:nvPr/>
        </p:nvSpPr>
        <p:spPr>
          <a:xfrm>
            <a:off x="246108" y="1581574"/>
            <a:ext cx="1119187" cy="963612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عين 10"/>
          <p:cNvSpPr/>
          <p:nvPr/>
        </p:nvSpPr>
        <p:spPr>
          <a:xfrm>
            <a:off x="10976099" y="1336088"/>
            <a:ext cx="674688" cy="676275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 مستدير الزوايا 11"/>
          <p:cNvSpPr/>
          <p:nvPr/>
        </p:nvSpPr>
        <p:spPr>
          <a:xfrm>
            <a:off x="3779414" y="161951"/>
            <a:ext cx="5306795" cy="736735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hangingPunct="1">
              <a:spcBef>
                <a:spcPct val="50000"/>
              </a:spcBef>
              <a:defRPr/>
            </a:pPr>
            <a:endParaRPr lang="en-US" sz="29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دمعة 12"/>
          <p:cNvSpPr/>
          <p:nvPr/>
        </p:nvSpPr>
        <p:spPr>
          <a:xfrm rot="13558636">
            <a:off x="8705817" y="170775"/>
            <a:ext cx="692084" cy="692084"/>
          </a:xfrm>
          <a:prstGeom prst="teardrop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13"/>
          <p:cNvSpPr>
            <a:spLocks noChangeArrowheads="1"/>
          </p:cNvSpPr>
          <p:nvPr/>
        </p:nvSpPr>
        <p:spPr bwMode="auto">
          <a:xfrm>
            <a:off x="3718560" y="191869"/>
            <a:ext cx="48439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ar-SA" sz="36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نشاط تقييمي</a:t>
            </a:r>
            <a:endParaRPr lang="en-US" sz="36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دمعة 24"/>
          <p:cNvSpPr/>
          <p:nvPr/>
        </p:nvSpPr>
        <p:spPr>
          <a:xfrm rot="10125270">
            <a:off x="2958083" y="58750"/>
            <a:ext cx="1115176" cy="1077774"/>
          </a:xfrm>
          <a:prstGeom prst="teardrop">
            <a:avLst>
              <a:gd name="adj" fmla="val 133834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ستطيل 25"/>
          <p:cNvSpPr/>
          <p:nvPr/>
        </p:nvSpPr>
        <p:spPr>
          <a:xfrm>
            <a:off x="3133997" y="255594"/>
            <a:ext cx="7633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BH" sz="24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نموذج</a:t>
            </a:r>
            <a:endParaRPr lang="ar-BH" sz="20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>
              <a:defRPr/>
            </a:pPr>
            <a:r>
              <a:rPr lang="ar-BH" sz="20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الإجابة</a:t>
            </a:r>
            <a:endParaRPr lang="en-US" sz="2000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دمعة 28"/>
          <p:cNvSpPr/>
          <p:nvPr/>
        </p:nvSpPr>
        <p:spPr>
          <a:xfrm rot="13558636">
            <a:off x="10926780" y="2685749"/>
            <a:ext cx="325081" cy="353009"/>
          </a:xfrm>
          <a:prstGeom prst="teardrop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>
              <a:defRPr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ستطيل 1"/>
          <p:cNvSpPr/>
          <p:nvPr/>
        </p:nvSpPr>
        <p:spPr>
          <a:xfrm>
            <a:off x="9732664" y="2686453"/>
            <a:ext cx="535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800" b="1" spc="100" dirty="0">
                <a:ln w="180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√</a:t>
            </a:r>
            <a:endParaRPr lang="ar-BH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9760826" y="3374053"/>
            <a:ext cx="535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800" b="1" spc="100" dirty="0">
                <a:ln w="180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√</a:t>
            </a:r>
            <a:endParaRPr lang="ar-BH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9760826" y="4787494"/>
            <a:ext cx="535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800" b="1" spc="100" dirty="0">
                <a:ln w="180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√</a:t>
            </a:r>
            <a:endParaRPr lang="ar-BH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ستطيل 8"/>
          <p:cNvSpPr/>
          <p:nvPr/>
        </p:nvSpPr>
        <p:spPr>
          <a:xfrm>
            <a:off x="9891178" y="4040775"/>
            <a:ext cx="4443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800" b="1" spc="100" dirty="0">
                <a:ln w="180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ar-BH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0" y="19133"/>
            <a:ext cx="2396390" cy="59020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السنن الراتبة - التربية الإسلامية</a:t>
            </a:r>
            <a:endParaRPr lang="en-US" b="1" dirty="0">
              <a:ln w="1905">
                <a:noFill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801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6689</TotalTime>
  <Words>1356</Words>
  <Application>Microsoft Office PowerPoint</Application>
  <PresentationFormat>Widescreen</PresentationFormat>
  <Paragraphs>237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맑은 고딕</vt:lpstr>
      <vt:lpstr>Arial</vt:lpstr>
      <vt:lpstr>Calibri</vt:lpstr>
      <vt:lpstr>Calibri Light</vt:lpstr>
      <vt:lpstr>Frutiger LT Arabic 55 Roman</vt:lpstr>
      <vt:lpstr>HY헤드라인M</vt:lpstr>
      <vt:lpstr>Sakkal Majalla</vt:lpstr>
      <vt:lpstr>Office Theme</vt:lpstr>
      <vt:lpstr>PowerPoint Presentation</vt:lpstr>
      <vt:lpstr>أهداف الدّرس:   ستكون في نهاية الدّرس قادرًا على: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Abdulrahim Alsharifi</dc:creator>
  <cp:lastModifiedBy>Mohamed Mahdi Sadiki</cp:lastModifiedBy>
  <cp:revision>37</cp:revision>
  <dcterms:created xsi:type="dcterms:W3CDTF">2021-01-20T05:08:23Z</dcterms:created>
  <dcterms:modified xsi:type="dcterms:W3CDTF">2021-03-17T05:16:28Z</dcterms:modified>
</cp:coreProperties>
</file>