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8" r:id="rId7"/>
    <p:sldId id="269" r:id="rId8"/>
    <p:sldId id="277" r:id="rId9"/>
    <p:sldId id="270" r:id="rId10"/>
    <p:sldId id="271" r:id="rId11"/>
    <p:sldId id="272" r:id="rId12"/>
    <p:sldId id="278" r:id="rId13"/>
    <p:sldId id="273" r:id="rId14"/>
    <p:sldId id="274" r:id="rId15"/>
    <p:sldId id="275" r:id="rId16"/>
    <p:sldId id="261" r:id="rId17"/>
    <p:sldId id="285"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9AEACEA-D1E0-4DCD-9F4D-43B5DA0EA267}"/>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5" name="Footer Placeholder 4">
            <a:extLst>
              <a:ext uri="{FF2B5EF4-FFF2-40B4-BE49-F238E27FC236}">
                <a16:creationId xmlns="" xmlns:a16="http://schemas.microsoft.com/office/drawing/2014/main" id="{0737853F-BF5C-4368-B7F9-52973F7C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556DDF-03DC-42AB-8039-EFB9B0161BA7}"/>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5" name="Footer Placeholder 4">
            <a:extLst>
              <a:ext uri="{FF2B5EF4-FFF2-40B4-BE49-F238E27FC236}">
                <a16:creationId xmlns="" xmlns:a16="http://schemas.microsoft.com/office/drawing/2014/main" id="{3EA8AC8B-A49C-4885-B6F3-D3581E79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586F84-4A62-4507-8AC1-B310F5B207E8}"/>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5" name="Footer Placeholder 4">
            <a:extLst>
              <a:ext uri="{FF2B5EF4-FFF2-40B4-BE49-F238E27FC236}">
                <a16:creationId xmlns="" xmlns:a16="http://schemas.microsoft.com/office/drawing/2014/main" id="{7AF359D5-08A4-4E27-BFAC-6D1F96C0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2260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F3D043-895B-4277-A220-3640CD268ED9}"/>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5" name="Footer Placeholder 4">
            <a:extLst>
              <a:ext uri="{FF2B5EF4-FFF2-40B4-BE49-F238E27FC236}">
                <a16:creationId xmlns="" xmlns:a16="http://schemas.microsoft.com/office/drawing/2014/main" id="{143F5785-2941-4888-9970-2B3B6881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7902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BDA3A18-D448-46EF-9476-43E5D076F39B}"/>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5" name="Footer Placeholder 4">
            <a:extLst>
              <a:ext uri="{FF2B5EF4-FFF2-40B4-BE49-F238E27FC236}">
                <a16:creationId xmlns="" xmlns:a16="http://schemas.microsoft.com/office/drawing/2014/main" id="{7BE5451F-A659-4BBE-96C5-3B5C7918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41580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DA8FC5-E9A1-44AA-B529-5DB8CEC1AA83}"/>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6" name="Footer Placeholder 5">
            <a:extLst>
              <a:ext uri="{FF2B5EF4-FFF2-40B4-BE49-F238E27FC236}">
                <a16:creationId xmlns="" xmlns:a16="http://schemas.microsoft.com/office/drawing/2014/main" id="{A333E088-ED4F-4A94-8DE1-E89600134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2161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BD4050D-6157-43DD-9F3D-8ED24B3C67F3}"/>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8" name="Footer Placeholder 7">
            <a:extLst>
              <a:ext uri="{FF2B5EF4-FFF2-40B4-BE49-F238E27FC236}">
                <a16:creationId xmlns="" xmlns:a16="http://schemas.microsoft.com/office/drawing/2014/main" id="{304EEDF2-AB9D-45FF-8BB5-FC3FE652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24064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8E13816-254E-4EBD-A822-1F5ABA23C2A6}"/>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4" name="Footer Placeholder 3">
            <a:extLst>
              <a:ext uri="{FF2B5EF4-FFF2-40B4-BE49-F238E27FC236}">
                <a16:creationId xmlns="" xmlns:a16="http://schemas.microsoft.com/office/drawing/2014/main" id="{42D0DA8A-79DB-4D2E-884B-4B7E9CDC8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C382DDB-D360-4AD8-8D2E-77985024E029}"/>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3" name="Footer Placeholder 2">
            <a:extLst>
              <a:ext uri="{FF2B5EF4-FFF2-40B4-BE49-F238E27FC236}">
                <a16:creationId xmlns="" xmlns:a16="http://schemas.microsoft.com/office/drawing/2014/main" id="{625DAAF5-1B65-48A9-A5EF-D1B7D9DC7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D4153B2-ACE5-42D2-93F7-29FAF6EDA6C1}"/>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6" name="Footer Placeholder 5">
            <a:extLst>
              <a:ext uri="{FF2B5EF4-FFF2-40B4-BE49-F238E27FC236}">
                <a16:creationId xmlns="" xmlns:a16="http://schemas.microsoft.com/office/drawing/2014/main" id="{54BF5D6A-5DBD-4D28-8223-169F1B10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2AC850-2883-45E8-AE7B-DECBA2D17A01}"/>
              </a:ext>
            </a:extLst>
          </p:cNvPr>
          <p:cNvSpPr>
            <a:spLocks noGrp="1"/>
          </p:cNvSpPr>
          <p:nvPr>
            <p:ph type="dt" sz="half" idx="10"/>
          </p:nvPr>
        </p:nvSpPr>
        <p:spPr/>
        <p:txBody>
          <a:bodyPr/>
          <a:lstStyle/>
          <a:p>
            <a:fld id="{9945CF5F-3501-4D57-B73B-65096119FBCC}" type="datetimeFigureOut">
              <a:rPr lang="en-US" smtClean="0"/>
              <a:t>2/9/2021</a:t>
            </a:fld>
            <a:endParaRPr lang="en-US"/>
          </a:p>
        </p:txBody>
      </p:sp>
      <p:sp>
        <p:nvSpPr>
          <p:cNvPr id="6" name="Footer Placeholder 5">
            <a:extLst>
              <a:ext uri="{FF2B5EF4-FFF2-40B4-BE49-F238E27FC236}">
                <a16:creationId xmlns="" xmlns:a16="http://schemas.microsoft.com/office/drawing/2014/main" id="{FA925697-F55F-4A37-B3C6-570298D7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2/9/2021</a:t>
            </a:fld>
            <a:endParaRPr lang="en-US"/>
          </a:p>
        </p:txBody>
      </p:sp>
      <p:sp>
        <p:nvSpPr>
          <p:cNvPr id="5" name="Footer Placeholder 4">
            <a:extLst>
              <a:ext uri="{FF2B5EF4-FFF2-40B4-BE49-F238E27FC236}">
                <a16:creationId xmlns="" xmlns:a16="http://schemas.microsoft.com/office/drawing/2014/main"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5C2841B-BFE1-466A-A82E-6A17E2F0CC18}"/>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514600" y="204019"/>
            <a:ext cx="7162800" cy="1182210"/>
          </a:xfrm>
          <a:prstGeom prst="rect">
            <a:avLst/>
          </a:prstGeom>
        </p:spPr>
      </p:pic>
      <p:sp>
        <p:nvSpPr>
          <p:cNvPr id="5" name="TextBox 4"/>
          <p:cNvSpPr txBox="1"/>
          <p:nvPr/>
        </p:nvSpPr>
        <p:spPr>
          <a:xfrm>
            <a:off x="2800813" y="2392457"/>
            <a:ext cx="6590374" cy="1107996"/>
          </a:xfrm>
          <a:prstGeom prst="rect">
            <a:avLst/>
          </a:prstGeom>
          <a:noFill/>
        </p:spPr>
        <p:txBody>
          <a:bodyPr wrap="square" rtlCol="0">
            <a:spAutoFit/>
          </a:bodyPr>
          <a:lstStyle/>
          <a:p>
            <a:pPr algn="ctr" rtl="1"/>
            <a:r>
              <a:rPr lang="ar-BH" sz="6600" b="1" dirty="0">
                <a:solidFill>
                  <a:srgbClr val="FF0000"/>
                </a:solidFill>
                <a:latin typeface="Sakkal Majalla" panose="02000000000000000000" pitchFamily="2" charset="-78"/>
                <a:cs typeface="Sakkal Majalla" panose="02000000000000000000" pitchFamily="2" charset="-78"/>
              </a:rPr>
              <a:t>مراتب الدِّين</a:t>
            </a:r>
            <a:endParaRPr lang="en-US" sz="6600" b="1" dirty="0">
              <a:solidFill>
                <a:srgbClr val="FF0000"/>
              </a:solidFill>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 xmlns:a16="http://schemas.microsoft.com/office/drawing/2014/main" id="{521FC120-807C-42B3-9DB1-83839AC44EB8}"/>
              </a:ext>
            </a:extLst>
          </p:cNvPr>
          <p:cNvSpPr/>
          <p:nvPr/>
        </p:nvSpPr>
        <p:spPr>
          <a:xfrm>
            <a:off x="3619871" y="4506682"/>
            <a:ext cx="4936337" cy="1446550"/>
          </a:xfrm>
          <a:prstGeom prst="rect">
            <a:avLst/>
          </a:prstGeom>
          <a:noFill/>
          <a:ln>
            <a:noFill/>
          </a:ln>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BH" sz="3200" b="1" dirty="0">
                <a:ln w="0"/>
                <a:solidFill>
                  <a:schemeClr val="accent6">
                    <a:lumMod val="75000"/>
                  </a:schemeClr>
                </a:solidFill>
                <a:latin typeface="Sakkal Majalla" panose="02000000000000000000" pitchFamily="2" charset="-78"/>
                <a:cs typeface="Sakkal Majalla" panose="02000000000000000000" pitchFamily="2" charset="-78"/>
              </a:rPr>
              <a:t>التربية الإسلاميّة – الجزء الثاني</a:t>
            </a:r>
          </a:p>
          <a:p>
            <a:pPr algn="ctr"/>
            <a:r>
              <a:rPr lang="ar-SA" sz="2800" b="1" dirty="0">
                <a:ln w="0"/>
                <a:solidFill>
                  <a:schemeClr val="accent2">
                    <a:lumMod val="50000"/>
                  </a:schemeClr>
                </a:solidFill>
                <a:latin typeface="Sakkal Majalla" panose="02000000000000000000" pitchFamily="2" charset="-78"/>
                <a:cs typeface="Sakkal Majalla" panose="02000000000000000000" pitchFamily="2" charset="-78"/>
              </a:rPr>
              <a:t>ا</a:t>
            </a:r>
            <a:r>
              <a:rPr lang="ar-BH" sz="2800" b="1" dirty="0">
                <a:ln w="0"/>
                <a:solidFill>
                  <a:schemeClr val="accent2">
                    <a:lumMod val="50000"/>
                  </a:schemeClr>
                </a:solidFill>
                <a:latin typeface="Sakkal Majalla" panose="02000000000000000000" pitchFamily="2" charset="-78"/>
                <a:cs typeface="Sakkal Majalla" panose="02000000000000000000" pitchFamily="2" charset="-78"/>
              </a:rPr>
              <a:t>لصف الأول الإعدادي</a:t>
            </a:r>
            <a:endParaRPr lang="en-US" sz="2800" b="1" dirty="0">
              <a:ln w="0"/>
              <a:solidFill>
                <a:schemeClr val="accent2">
                  <a:lumMod val="50000"/>
                </a:schemeClr>
              </a:solidFill>
              <a:latin typeface="Sakkal Majalla" panose="02000000000000000000" pitchFamily="2" charset="-78"/>
              <a:cs typeface="Sakkal Majalla" panose="02000000000000000000" pitchFamily="2" charset="-78"/>
            </a:endParaRPr>
          </a:p>
          <a:p>
            <a:pPr algn="ctr"/>
            <a:r>
              <a:rPr lang="ar-BH" sz="2800" b="1" dirty="0">
                <a:ln w="0"/>
                <a:solidFill>
                  <a:schemeClr val="accent5">
                    <a:lumMod val="75000"/>
                  </a:schemeClr>
                </a:solidFill>
                <a:latin typeface="Sakkal Majalla" panose="02000000000000000000" pitchFamily="2" charset="-78"/>
                <a:cs typeface="Sakkal Majalla" panose="02000000000000000000" pitchFamily="2" charset="-78"/>
              </a:rPr>
              <a:t>الفصل الدراسي الثاني</a:t>
            </a:r>
          </a:p>
        </p:txBody>
      </p:sp>
    </p:spTree>
    <p:extLst>
      <p:ext uri="{BB962C8B-B14F-4D97-AF65-F5344CB8AC3E}">
        <p14:creationId xmlns:p14="http://schemas.microsoft.com/office/powerpoint/2010/main" val="1041291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16" name="Rounded Rectangle 11">
            <a:extLst>
              <a:ext uri="{FF2B5EF4-FFF2-40B4-BE49-F238E27FC236}">
                <a16:creationId xmlns="" xmlns:a16="http://schemas.microsoft.com/office/drawing/2014/main" id="{3EAFE072-928D-4C67-8186-548B5B37EB20}"/>
              </a:ext>
            </a:extLst>
          </p:cNvPr>
          <p:cNvSpPr/>
          <p:nvPr/>
        </p:nvSpPr>
        <p:spPr>
          <a:xfrm>
            <a:off x="685025" y="1453969"/>
            <a:ext cx="10821946" cy="777883"/>
          </a:xfrm>
          <a:prstGeom prst="roundRect">
            <a:avLst>
              <a:gd name="adj" fmla="val 9116"/>
            </a:avLst>
          </a:prstGeom>
          <a:solidFill>
            <a:schemeClr val="accent2">
              <a:lumMod val="20000"/>
              <a:lumOff val="80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lvl="0" algn="ctr" rtl="1"/>
            <a:r>
              <a:rPr lang="ar-BH" altLang="ko-KR" sz="3800" b="1" dirty="0" smtClean="0">
                <a:solidFill>
                  <a:schemeClr val="tx1"/>
                </a:solidFill>
                <a:latin typeface="Sakkal Majalla" panose="02000000000000000000" pitchFamily="2" charset="-78"/>
                <a:cs typeface="Sakkal Majalla" panose="02000000000000000000" pitchFamily="2" charset="-78"/>
              </a:rPr>
              <a:t>وتسمّى </a:t>
            </a:r>
            <a:r>
              <a:rPr lang="ar-BH" altLang="ko-KR" sz="3800" b="1" dirty="0">
                <a:solidFill>
                  <a:schemeClr val="tx1"/>
                </a:solidFill>
                <a:latin typeface="Sakkal Majalla" panose="02000000000000000000" pitchFamily="2" charset="-78"/>
                <a:cs typeface="Sakkal Majalla" panose="02000000000000000000" pitchFamily="2" charset="-78"/>
              </a:rPr>
              <a:t>أركان الدِّين الباطنة أو الأركان </a:t>
            </a:r>
            <a:r>
              <a:rPr lang="ar-BH" altLang="ko-KR" sz="3800" b="1" dirty="0" smtClean="0">
                <a:solidFill>
                  <a:schemeClr val="tx1"/>
                </a:solidFill>
                <a:latin typeface="Sakkal Majalla" panose="02000000000000000000" pitchFamily="2" charset="-78"/>
                <a:cs typeface="Sakkal Majalla" panose="02000000000000000000" pitchFamily="2" charset="-78"/>
              </a:rPr>
              <a:t>القلبيّة</a:t>
            </a:r>
            <a:r>
              <a:rPr lang="ar-BH" altLang="ko-KR" sz="3800" b="1" dirty="0">
                <a:solidFill>
                  <a:schemeClr val="tx1"/>
                </a:solidFill>
                <a:latin typeface="Sakkal Majalla" panose="02000000000000000000" pitchFamily="2" charset="-78"/>
                <a:cs typeface="Sakkal Majalla" panose="02000000000000000000" pitchFamily="2" charset="-78"/>
              </a:rPr>
              <a:t>، وهي ستّة:</a:t>
            </a:r>
            <a:endParaRPr kumimoji="0" lang="ko-KR" altLang="en-US" sz="3800" b="0" i="0" u="none" strike="noStrike" kern="1200" cap="none" spc="0" normalizeH="0" baseline="0" noProof="0" dirty="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403444" y="2892763"/>
            <a:ext cx="10882948" cy="584334"/>
          </a:xfrm>
          <a:prstGeom prst="round2DiagRect">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وهو التصديق التامُّ والاعتقاد الجازم بوجوده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وتوحيده في </a:t>
            </a:r>
            <a:r>
              <a:rPr lang="ar-BH"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ربوبيّته وألوهيّته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وأسمائه وصفاته.</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32" name="Flowchart: Magnetic Disk 31">
            <a:extLst>
              <a:ext uri="{FF2B5EF4-FFF2-40B4-BE49-F238E27FC236}">
                <a16:creationId xmlns="" xmlns:a16="http://schemas.microsoft.com/office/drawing/2014/main" id="{A1C8A1C7-516F-4DF7-8044-D10B676CB0CC}"/>
              </a:ext>
            </a:extLst>
          </p:cNvPr>
          <p:cNvSpPr/>
          <p:nvPr/>
        </p:nvSpPr>
        <p:spPr>
          <a:xfrm>
            <a:off x="6661124" y="2352368"/>
            <a:ext cx="4537954" cy="585489"/>
          </a:xfrm>
          <a:prstGeom prst="flowChartMagneticDis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الإيمان بالله </a:t>
            </a:r>
            <a:r>
              <a:rPr lang="en-US" sz="28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endParaRPr kumimoji="0" lang="en-US" sz="2800" b="1" i="0" u="none" strike="noStrike" kern="1200" cap="none" spc="0" normalizeH="0" baseline="0" noProof="0" dirty="0">
              <a:ln>
                <a:noFill/>
              </a:ln>
              <a:solidFill>
                <a:schemeClr val="bg1"/>
              </a:solidFill>
              <a:effectLst/>
              <a:uLnTx/>
              <a:uFillTx/>
              <a:latin typeface="Sakkal Majalla" panose="02000000000000000000" pitchFamily="2" charset="-78"/>
              <a:cs typeface="Sakkal Majalla" panose="02000000000000000000" pitchFamily="2" charset="-78"/>
            </a:endParaRPr>
          </a:p>
        </p:txBody>
      </p:sp>
      <p:sp>
        <p:nvSpPr>
          <p:cNvPr id="33" name="Star: 24 Points 32">
            <a:extLst>
              <a:ext uri="{FF2B5EF4-FFF2-40B4-BE49-F238E27FC236}">
                <a16:creationId xmlns="" xmlns:a16="http://schemas.microsoft.com/office/drawing/2014/main" id="{9622D280-B19E-4718-9651-F089AD7BEEF8}"/>
              </a:ext>
            </a:extLst>
          </p:cNvPr>
          <p:cNvSpPr/>
          <p:nvPr/>
        </p:nvSpPr>
        <p:spPr>
          <a:xfrm>
            <a:off x="10916503" y="2336835"/>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4" name="مستطيل ذو زوايا قطرية مستديرة 26">
            <a:extLst>
              <a:ext uri="{FF2B5EF4-FFF2-40B4-BE49-F238E27FC236}">
                <a16:creationId xmlns="" xmlns:a16="http://schemas.microsoft.com/office/drawing/2014/main" id="{B87E9BA5-2E84-412B-BBB3-A881E52CDE89}"/>
              </a:ext>
            </a:extLst>
          </p:cNvPr>
          <p:cNvSpPr/>
          <p:nvPr/>
        </p:nvSpPr>
        <p:spPr>
          <a:xfrm>
            <a:off x="403444" y="4044185"/>
            <a:ext cx="10882948" cy="689574"/>
          </a:xfrm>
          <a:prstGeom prst="round2DiagRect">
            <a:avLst/>
          </a:prstGeom>
          <a:solidFill>
            <a:schemeClr val="bg1"/>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وهو التصديق التامُّ والاعتقاد الجازم بوجودهم وبما ورد في الشرع من أسمائهم وصفاتهم ووظائفهم.</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5" name="Flowchart: Magnetic Disk 34">
            <a:extLst>
              <a:ext uri="{FF2B5EF4-FFF2-40B4-BE49-F238E27FC236}">
                <a16:creationId xmlns="" xmlns:a16="http://schemas.microsoft.com/office/drawing/2014/main" id="{7D2B8330-92AF-44F1-8AC5-E3AB13356D1F}"/>
              </a:ext>
            </a:extLst>
          </p:cNvPr>
          <p:cNvSpPr/>
          <p:nvPr/>
        </p:nvSpPr>
        <p:spPr>
          <a:xfrm>
            <a:off x="6748439" y="3550494"/>
            <a:ext cx="4537953" cy="585489"/>
          </a:xfrm>
          <a:prstGeom prst="flowChartMagneticDisk">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الإيمان بالملائكة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6" name="Star: 24 Points 35">
            <a:extLst>
              <a:ext uri="{FF2B5EF4-FFF2-40B4-BE49-F238E27FC236}">
                <a16:creationId xmlns="" xmlns:a16="http://schemas.microsoft.com/office/drawing/2014/main" id="{44717437-9015-4615-8B3C-ECBBA921706D}"/>
              </a:ext>
            </a:extLst>
          </p:cNvPr>
          <p:cNvSpPr/>
          <p:nvPr/>
        </p:nvSpPr>
        <p:spPr>
          <a:xfrm>
            <a:off x="11003818" y="3527016"/>
            <a:ext cx="914400" cy="620769"/>
          </a:xfrm>
          <a:prstGeom prst="star24">
            <a:avLst/>
          </a:prstGeom>
          <a:solidFill>
            <a:schemeClr val="accent6">
              <a:lumMod val="40000"/>
              <a:lumOff val="6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7" name="مستطيل ذو زوايا قطرية مستديرة 26">
            <a:extLst>
              <a:ext uri="{FF2B5EF4-FFF2-40B4-BE49-F238E27FC236}">
                <a16:creationId xmlns="" xmlns:a16="http://schemas.microsoft.com/office/drawing/2014/main" id="{05A8FDAC-15FA-429B-9507-FA61106877F7}"/>
              </a:ext>
            </a:extLst>
          </p:cNvPr>
          <p:cNvSpPr/>
          <p:nvPr/>
        </p:nvSpPr>
        <p:spPr>
          <a:xfrm>
            <a:off x="403444" y="5272096"/>
            <a:ext cx="10882948" cy="1213489"/>
          </a:xfrm>
          <a:prstGeom prst="round2DiagRect">
            <a:avLst/>
          </a:prstGeom>
          <a:solidFill>
            <a:schemeClr val="bg1"/>
          </a:solidFill>
          <a:ln w="28575">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وهو التصديق التامُّ والاعتقاد الجازم </a:t>
            </a:r>
            <a:r>
              <a:rPr lang="ar-BH" sz="2800" b="1" dirty="0" smtClean="0">
                <a:solidFill>
                  <a:prstClr val="black"/>
                </a:solidFill>
                <a:latin typeface="Sakkal Majalla" panose="02000000000000000000" pitchFamily="2" charset="-78"/>
                <a:cs typeface="Sakkal Majalla" panose="02000000000000000000" pitchFamily="2" charset="-78"/>
              </a:rPr>
              <a:t>بأنّ </a:t>
            </a:r>
            <a:r>
              <a:rPr lang="ar-BH" sz="2800" b="1" dirty="0">
                <a:solidFill>
                  <a:prstClr val="black"/>
                </a:solidFill>
                <a:latin typeface="Sakkal Majalla" panose="02000000000000000000" pitchFamily="2" charset="-78"/>
                <a:cs typeface="Sakkal Majalla" panose="02000000000000000000" pitchFamily="2" charset="-78"/>
              </a:rPr>
              <a:t>الله تعالى أنزل كُتبًا وصُحفًا على بعض أنبيائه ورسله، </a:t>
            </a:r>
            <a:r>
              <a:rPr lang="ar-BH" sz="2800" b="1" dirty="0" smtClean="0">
                <a:solidFill>
                  <a:prstClr val="black"/>
                </a:solidFill>
                <a:latin typeface="Sakkal Majalla" panose="02000000000000000000" pitchFamily="2" charset="-78"/>
                <a:cs typeface="Sakkal Majalla" panose="02000000000000000000" pitchFamily="2" charset="-78"/>
              </a:rPr>
              <a:t>وأنّ </a:t>
            </a:r>
            <a:r>
              <a:rPr lang="ar-BH" sz="2800" b="1" dirty="0">
                <a:solidFill>
                  <a:prstClr val="black"/>
                </a:solidFill>
                <a:latin typeface="Sakkal Majalla" panose="02000000000000000000" pitchFamily="2" charset="-78"/>
                <a:cs typeface="Sakkal Majalla" panose="02000000000000000000" pitchFamily="2" charset="-78"/>
              </a:rPr>
              <a:t>القرآن الكريم هو خاتمها وناسخها كلها.</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8" name="Flowchart: Magnetic Disk 37">
            <a:extLst>
              <a:ext uri="{FF2B5EF4-FFF2-40B4-BE49-F238E27FC236}">
                <a16:creationId xmlns="" xmlns:a16="http://schemas.microsoft.com/office/drawing/2014/main" id="{ED1B55B9-B252-424D-9B38-55731FD89D00}"/>
              </a:ext>
            </a:extLst>
          </p:cNvPr>
          <p:cNvSpPr/>
          <p:nvPr/>
        </p:nvSpPr>
        <p:spPr>
          <a:xfrm>
            <a:off x="6748439" y="4778406"/>
            <a:ext cx="4537953" cy="585489"/>
          </a:xfrm>
          <a:prstGeom prst="flowChartMagneticDisk">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الإيمان بالكتب</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9" name="Star: 24 Points 38">
            <a:extLst>
              <a:ext uri="{FF2B5EF4-FFF2-40B4-BE49-F238E27FC236}">
                <a16:creationId xmlns="" xmlns:a16="http://schemas.microsoft.com/office/drawing/2014/main" id="{6F236C89-2D0B-40DB-A941-D778A9586A93}"/>
              </a:ext>
            </a:extLst>
          </p:cNvPr>
          <p:cNvSpPr/>
          <p:nvPr/>
        </p:nvSpPr>
        <p:spPr>
          <a:xfrm>
            <a:off x="11003818" y="4754928"/>
            <a:ext cx="914400" cy="620769"/>
          </a:xfrm>
          <a:prstGeom prst="star24">
            <a:avLst/>
          </a:prstGeom>
          <a:solidFill>
            <a:schemeClr val="accent2">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9" name="Group 18">
            <a:extLst>
              <a:ext uri="{FF2B5EF4-FFF2-40B4-BE49-F238E27FC236}">
                <a16:creationId xmlns="" xmlns:a16="http://schemas.microsoft.com/office/drawing/2014/main" id="{C56D0BAC-D52A-4E21-8B1D-36D05ADD1CB2}"/>
              </a:ext>
            </a:extLst>
          </p:cNvPr>
          <p:cNvGrpSpPr/>
          <p:nvPr/>
        </p:nvGrpSpPr>
        <p:grpSpPr>
          <a:xfrm>
            <a:off x="2990831" y="556544"/>
            <a:ext cx="6210336" cy="829892"/>
            <a:chOff x="3757022" y="382040"/>
            <a:chExt cx="4951854" cy="829892"/>
          </a:xfrm>
        </p:grpSpPr>
        <p:sp>
          <p:nvSpPr>
            <p:cNvPr id="20" name="Rounded Rectangle 1032">
              <a:extLst>
                <a:ext uri="{FF2B5EF4-FFF2-40B4-BE49-F238E27FC236}">
                  <a16:creationId xmlns="" xmlns:a16="http://schemas.microsoft.com/office/drawing/2014/main" id="{C5DB9E91-2D9F-4F02-8A2C-B2DB2F0FF827}"/>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المرتبة ال</a:t>
              </a:r>
              <a:r>
                <a:rPr kumimoji="0" lang="ar-BH"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ثانية</a:t>
              </a: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 الإيمان</a:t>
              </a:r>
              <a:endParaRPr kumimoji="0" lang="ko-KR" altLang="en-US"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nvGrpSpPr>
            <p:cNvPr id="21" name="Group 20">
              <a:extLst>
                <a:ext uri="{FF2B5EF4-FFF2-40B4-BE49-F238E27FC236}">
                  <a16:creationId xmlns="" xmlns:a16="http://schemas.microsoft.com/office/drawing/2014/main" id="{8D38D52F-4131-4F1C-9BA7-2E890917D860}"/>
                </a:ext>
              </a:extLst>
            </p:cNvPr>
            <p:cNvGrpSpPr/>
            <p:nvPr/>
          </p:nvGrpSpPr>
          <p:grpSpPr>
            <a:xfrm>
              <a:off x="3757023" y="382041"/>
              <a:ext cx="4951853" cy="829891"/>
              <a:chOff x="3531935" y="382041"/>
              <a:chExt cx="4951853" cy="829891"/>
            </a:xfrm>
          </p:grpSpPr>
          <p:sp>
            <p:nvSpPr>
              <p:cNvPr id="22" name="Rounded Rectangle 1032">
                <a:extLst>
                  <a:ext uri="{FF2B5EF4-FFF2-40B4-BE49-F238E27FC236}">
                    <a16:creationId xmlns="" xmlns:a16="http://schemas.microsoft.com/office/drawing/2014/main" id="{8B108C43-5BAA-448F-BF98-9DE8F0FA3719}"/>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24" name="Rounded Rectangle 1032">
                <a:extLst>
                  <a:ext uri="{FF2B5EF4-FFF2-40B4-BE49-F238E27FC236}">
                    <a16:creationId xmlns="" xmlns:a16="http://schemas.microsoft.com/office/drawing/2014/main" id="{F3807B92-3170-46D6-A314-EB27200A976F}"/>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spTree>
    <p:extLst>
      <p:ext uri="{BB962C8B-B14F-4D97-AF65-F5344CB8AC3E}">
        <p14:creationId xmlns:p14="http://schemas.microsoft.com/office/powerpoint/2010/main" val="4124000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2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6"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80">
                                          <p:stCondLst>
                                            <p:cond delay="0"/>
                                          </p:stCondLst>
                                        </p:cTn>
                                        <p:tgtEl>
                                          <p:spTgt spid="33"/>
                                        </p:tgtEl>
                                      </p:cBhvr>
                                    </p:animEffect>
                                    <p:anim calcmode="lin" valueType="num">
                                      <p:cBhvr>
                                        <p:cTn id="2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5" dur="26">
                                          <p:stCondLst>
                                            <p:cond delay="650"/>
                                          </p:stCondLst>
                                        </p:cTn>
                                        <p:tgtEl>
                                          <p:spTgt spid="33"/>
                                        </p:tgtEl>
                                      </p:cBhvr>
                                      <p:to x="100000" y="60000"/>
                                    </p:animScale>
                                    <p:animScale>
                                      <p:cBhvr>
                                        <p:cTn id="26" dur="166" decel="50000">
                                          <p:stCondLst>
                                            <p:cond delay="676"/>
                                          </p:stCondLst>
                                        </p:cTn>
                                        <p:tgtEl>
                                          <p:spTgt spid="33"/>
                                        </p:tgtEl>
                                      </p:cBhvr>
                                      <p:to x="100000" y="100000"/>
                                    </p:animScale>
                                    <p:animScale>
                                      <p:cBhvr>
                                        <p:cTn id="27" dur="26">
                                          <p:stCondLst>
                                            <p:cond delay="1312"/>
                                          </p:stCondLst>
                                        </p:cTn>
                                        <p:tgtEl>
                                          <p:spTgt spid="33"/>
                                        </p:tgtEl>
                                      </p:cBhvr>
                                      <p:to x="100000" y="80000"/>
                                    </p:animScale>
                                    <p:animScale>
                                      <p:cBhvr>
                                        <p:cTn id="28" dur="166" decel="50000">
                                          <p:stCondLst>
                                            <p:cond delay="1338"/>
                                          </p:stCondLst>
                                        </p:cTn>
                                        <p:tgtEl>
                                          <p:spTgt spid="33"/>
                                        </p:tgtEl>
                                      </p:cBhvr>
                                      <p:to x="100000" y="100000"/>
                                    </p:animScale>
                                    <p:animScale>
                                      <p:cBhvr>
                                        <p:cTn id="29" dur="26">
                                          <p:stCondLst>
                                            <p:cond delay="1642"/>
                                          </p:stCondLst>
                                        </p:cTn>
                                        <p:tgtEl>
                                          <p:spTgt spid="33"/>
                                        </p:tgtEl>
                                      </p:cBhvr>
                                      <p:to x="100000" y="90000"/>
                                    </p:animScale>
                                    <p:animScale>
                                      <p:cBhvr>
                                        <p:cTn id="30" dur="166" decel="50000">
                                          <p:stCondLst>
                                            <p:cond delay="1668"/>
                                          </p:stCondLst>
                                        </p:cTn>
                                        <p:tgtEl>
                                          <p:spTgt spid="33"/>
                                        </p:tgtEl>
                                      </p:cBhvr>
                                      <p:to x="100000" y="100000"/>
                                    </p:animScale>
                                    <p:animScale>
                                      <p:cBhvr>
                                        <p:cTn id="31" dur="26">
                                          <p:stCondLst>
                                            <p:cond delay="1808"/>
                                          </p:stCondLst>
                                        </p:cTn>
                                        <p:tgtEl>
                                          <p:spTgt spid="33"/>
                                        </p:tgtEl>
                                      </p:cBhvr>
                                      <p:to x="100000" y="95000"/>
                                    </p:animScale>
                                    <p:animScale>
                                      <p:cBhvr>
                                        <p:cTn id="32" dur="166" decel="50000">
                                          <p:stCondLst>
                                            <p:cond delay="1834"/>
                                          </p:stCondLst>
                                        </p:cTn>
                                        <p:tgtEl>
                                          <p:spTgt spid="33"/>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80">
                                          <p:stCondLst>
                                            <p:cond delay="0"/>
                                          </p:stCondLst>
                                        </p:cTn>
                                        <p:tgtEl>
                                          <p:spTgt spid="32"/>
                                        </p:tgtEl>
                                      </p:cBhvr>
                                    </p:animEffect>
                                    <p:anim calcmode="lin" valueType="num">
                                      <p:cBhvr>
                                        <p:cTn id="3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1" dur="26">
                                          <p:stCondLst>
                                            <p:cond delay="650"/>
                                          </p:stCondLst>
                                        </p:cTn>
                                        <p:tgtEl>
                                          <p:spTgt spid="32"/>
                                        </p:tgtEl>
                                      </p:cBhvr>
                                      <p:to x="100000" y="60000"/>
                                    </p:animScale>
                                    <p:animScale>
                                      <p:cBhvr>
                                        <p:cTn id="42" dur="166" decel="50000">
                                          <p:stCondLst>
                                            <p:cond delay="676"/>
                                          </p:stCondLst>
                                        </p:cTn>
                                        <p:tgtEl>
                                          <p:spTgt spid="32"/>
                                        </p:tgtEl>
                                      </p:cBhvr>
                                      <p:to x="100000" y="100000"/>
                                    </p:animScale>
                                    <p:animScale>
                                      <p:cBhvr>
                                        <p:cTn id="43" dur="26">
                                          <p:stCondLst>
                                            <p:cond delay="1312"/>
                                          </p:stCondLst>
                                        </p:cTn>
                                        <p:tgtEl>
                                          <p:spTgt spid="32"/>
                                        </p:tgtEl>
                                      </p:cBhvr>
                                      <p:to x="100000" y="80000"/>
                                    </p:animScale>
                                    <p:animScale>
                                      <p:cBhvr>
                                        <p:cTn id="44" dur="166" decel="50000">
                                          <p:stCondLst>
                                            <p:cond delay="1338"/>
                                          </p:stCondLst>
                                        </p:cTn>
                                        <p:tgtEl>
                                          <p:spTgt spid="32"/>
                                        </p:tgtEl>
                                      </p:cBhvr>
                                      <p:to x="100000" y="100000"/>
                                    </p:animScale>
                                    <p:animScale>
                                      <p:cBhvr>
                                        <p:cTn id="45" dur="26">
                                          <p:stCondLst>
                                            <p:cond delay="1642"/>
                                          </p:stCondLst>
                                        </p:cTn>
                                        <p:tgtEl>
                                          <p:spTgt spid="32"/>
                                        </p:tgtEl>
                                      </p:cBhvr>
                                      <p:to x="100000" y="90000"/>
                                    </p:animScale>
                                    <p:animScale>
                                      <p:cBhvr>
                                        <p:cTn id="46" dur="166" decel="50000">
                                          <p:stCondLst>
                                            <p:cond delay="1668"/>
                                          </p:stCondLst>
                                        </p:cTn>
                                        <p:tgtEl>
                                          <p:spTgt spid="32"/>
                                        </p:tgtEl>
                                      </p:cBhvr>
                                      <p:to x="100000" y="100000"/>
                                    </p:animScale>
                                    <p:animScale>
                                      <p:cBhvr>
                                        <p:cTn id="47" dur="26">
                                          <p:stCondLst>
                                            <p:cond delay="1808"/>
                                          </p:stCondLst>
                                        </p:cTn>
                                        <p:tgtEl>
                                          <p:spTgt spid="32"/>
                                        </p:tgtEl>
                                      </p:cBhvr>
                                      <p:to x="100000" y="95000"/>
                                    </p:animScale>
                                    <p:animScale>
                                      <p:cBhvr>
                                        <p:cTn id="48" dur="166" decel="50000">
                                          <p:stCondLst>
                                            <p:cond delay="1834"/>
                                          </p:stCondLst>
                                        </p:cTn>
                                        <p:tgtEl>
                                          <p:spTgt spid="32"/>
                                        </p:tgtEl>
                                      </p:cBhvr>
                                      <p:to x="100000" y="100000"/>
                                    </p:animScale>
                                  </p:childTnLst>
                                </p:cTn>
                              </p:par>
                            </p:childTnLst>
                          </p:cTn>
                        </p:par>
                        <p:par>
                          <p:cTn id="49" fill="hold">
                            <p:stCondLst>
                              <p:cond delay="5000"/>
                            </p:stCondLst>
                            <p:childTnLst>
                              <p:par>
                                <p:cTn id="50" presetID="47"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80">
                                          <p:stCondLst>
                                            <p:cond delay="0"/>
                                          </p:stCondLst>
                                        </p:cTn>
                                        <p:tgtEl>
                                          <p:spTgt spid="36"/>
                                        </p:tgtEl>
                                      </p:cBhvr>
                                    </p:animEffect>
                                    <p:anim calcmode="lin" valueType="num">
                                      <p:cBhvr>
                                        <p:cTn id="5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64" dur="26">
                                          <p:stCondLst>
                                            <p:cond delay="650"/>
                                          </p:stCondLst>
                                        </p:cTn>
                                        <p:tgtEl>
                                          <p:spTgt spid="36"/>
                                        </p:tgtEl>
                                      </p:cBhvr>
                                      <p:to x="100000" y="60000"/>
                                    </p:animScale>
                                    <p:animScale>
                                      <p:cBhvr>
                                        <p:cTn id="65" dur="166" decel="50000">
                                          <p:stCondLst>
                                            <p:cond delay="676"/>
                                          </p:stCondLst>
                                        </p:cTn>
                                        <p:tgtEl>
                                          <p:spTgt spid="36"/>
                                        </p:tgtEl>
                                      </p:cBhvr>
                                      <p:to x="100000" y="100000"/>
                                    </p:animScale>
                                    <p:animScale>
                                      <p:cBhvr>
                                        <p:cTn id="66" dur="26">
                                          <p:stCondLst>
                                            <p:cond delay="1312"/>
                                          </p:stCondLst>
                                        </p:cTn>
                                        <p:tgtEl>
                                          <p:spTgt spid="36"/>
                                        </p:tgtEl>
                                      </p:cBhvr>
                                      <p:to x="100000" y="80000"/>
                                    </p:animScale>
                                    <p:animScale>
                                      <p:cBhvr>
                                        <p:cTn id="67" dur="166" decel="50000">
                                          <p:stCondLst>
                                            <p:cond delay="1338"/>
                                          </p:stCondLst>
                                        </p:cTn>
                                        <p:tgtEl>
                                          <p:spTgt spid="36"/>
                                        </p:tgtEl>
                                      </p:cBhvr>
                                      <p:to x="100000" y="100000"/>
                                    </p:animScale>
                                    <p:animScale>
                                      <p:cBhvr>
                                        <p:cTn id="68" dur="26">
                                          <p:stCondLst>
                                            <p:cond delay="1642"/>
                                          </p:stCondLst>
                                        </p:cTn>
                                        <p:tgtEl>
                                          <p:spTgt spid="36"/>
                                        </p:tgtEl>
                                      </p:cBhvr>
                                      <p:to x="100000" y="90000"/>
                                    </p:animScale>
                                    <p:animScale>
                                      <p:cBhvr>
                                        <p:cTn id="69" dur="166" decel="50000">
                                          <p:stCondLst>
                                            <p:cond delay="1668"/>
                                          </p:stCondLst>
                                        </p:cTn>
                                        <p:tgtEl>
                                          <p:spTgt spid="36"/>
                                        </p:tgtEl>
                                      </p:cBhvr>
                                      <p:to x="100000" y="100000"/>
                                    </p:animScale>
                                    <p:animScale>
                                      <p:cBhvr>
                                        <p:cTn id="70" dur="26">
                                          <p:stCondLst>
                                            <p:cond delay="1808"/>
                                          </p:stCondLst>
                                        </p:cTn>
                                        <p:tgtEl>
                                          <p:spTgt spid="36"/>
                                        </p:tgtEl>
                                      </p:cBhvr>
                                      <p:to x="100000" y="95000"/>
                                    </p:animScale>
                                    <p:animScale>
                                      <p:cBhvr>
                                        <p:cTn id="71" dur="166" decel="50000">
                                          <p:stCondLst>
                                            <p:cond delay="1834"/>
                                          </p:stCondLst>
                                        </p:cTn>
                                        <p:tgtEl>
                                          <p:spTgt spid="36"/>
                                        </p:tgtEl>
                                      </p:cBhvr>
                                      <p:to x="100000" y="100000"/>
                                    </p:animScale>
                                  </p:childTnLst>
                                </p:cTn>
                              </p:par>
                              <p:par>
                                <p:cTn id="72" presetID="26"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down)">
                                      <p:cBhvr>
                                        <p:cTn id="74" dur="580">
                                          <p:stCondLst>
                                            <p:cond delay="0"/>
                                          </p:stCondLst>
                                        </p:cTn>
                                        <p:tgtEl>
                                          <p:spTgt spid="35"/>
                                        </p:tgtEl>
                                      </p:cBhvr>
                                    </p:animEffect>
                                    <p:anim calcmode="lin" valueType="num">
                                      <p:cBhvr>
                                        <p:cTn id="7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0" dur="26">
                                          <p:stCondLst>
                                            <p:cond delay="650"/>
                                          </p:stCondLst>
                                        </p:cTn>
                                        <p:tgtEl>
                                          <p:spTgt spid="35"/>
                                        </p:tgtEl>
                                      </p:cBhvr>
                                      <p:to x="100000" y="60000"/>
                                    </p:animScale>
                                    <p:animScale>
                                      <p:cBhvr>
                                        <p:cTn id="81" dur="166" decel="50000">
                                          <p:stCondLst>
                                            <p:cond delay="676"/>
                                          </p:stCondLst>
                                        </p:cTn>
                                        <p:tgtEl>
                                          <p:spTgt spid="35"/>
                                        </p:tgtEl>
                                      </p:cBhvr>
                                      <p:to x="100000" y="100000"/>
                                    </p:animScale>
                                    <p:animScale>
                                      <p:cBhvr>
                                        <p:cTn id="82" dur="26">
                                          <p:stCondLst>
                                            <p:cond delay="1312"/>
                                          </p:stCondLst>
                                        </p:cTn>
                                        <p:tgtEl>
                                          <p:spTgt spid="35"/>
                                        </p:tgtEl>
                                      </p:cBhvr>
                                      <p:to x="100000" y="80000"/>
                                    </p:animScale>
                                    <p:animScale>
                                      <p:cBhvr>
                                        <p:cTn id="83" dur="166" decel="50000">
                                          <p:stCondLst>
                                            <p:cond delay="1338"/>
                                          </p:stCondLst>
                                        </p:cTn>
                                        <p:tgtEl>
                                          <p:spTgt spid="35"/>
                                        </p:tgtEl>
                                      </p:cBhvr>
                                      <p:to x="100000" y="100000"/>
                                    </p:animScale>
                                    <p:animScale>
                                      <p:cBhvr>
                                        <p:cTn id="84" dur="26">
                                          <p:stCondLst>
                                            <p:cond delay="1642"/>
                                          </p:stCondLst>
                                        </p:cTn>
                                        <p:tgtEl>
                                          <p:spTgt spid="35"/>
                                        </p:tgtEl>
                                      </p:cBhvr>
                                      <p:to x="100000" y="90000"/>
                                    </p:animScale>
                                    <p:animScale>
                                      <p:cBhvr>
                                        <p:cTn id="85" dur="166" decel="50000">
                                          <p:stCondLst>
                                            <p:cond delay="1668"/>
                                          </p:stCondLst>
                                        </p:cTn>
                                        <p:tgtEl>
                                          <p:spTgt spid="35"/>
                                        </p:tgtEl>
                                      </p:cBhvr>
                                      <p:to x="100000" y="100000"/>
                                    </p:animScale>
                                    <p:animScale>
                                      <p:cBhvr>
                                        <p:cTn id="86" dur="26">
                                          <p:stCondLst>
                                            <p:cond delay="1808"/>
                                          </p:stCondLst>
                                        </p:cTn>
                                        <p:tgtEl>
                                          <p:spTgt spid="35"/>
                                        </p:tgtEl>
                                      </p:cBhvr>
                                      <p:to x="100000" y="95000"/>
                                    </p:animScale>
                                    <p:animScale>
                                      <p:cBhvr>
                                        <p:cTn id="87" dur="166" decel="50000">
                                          <p:stCondLst>
                                            <p:cond delay="1834"/>
                                          </p:stCondLst>
                                        </p:cTn>
                                        <p:tgtEl>
                                          <p:spTgt spid="35"/>
                                        </p:tgtEl>
                                      </p:cBhvr>
                                      <p:to x="100000" y="100000"/>
                                    </p:animScale>
                                  </p:childTnLst>
                                </p:cTn>
                              </p:par>
                            </p:childTnLst>
                          </p:cTn>
                        </p:par>
                        <p:par>
                          <p:cTn id="88" fill="hold">
                            <p:stCondLst>
                              <p:cond delay="8000"/>
                            </p:stCondLst>
                            <p:childTnLst>
                              <p:par>
                                <p:cTn id="89" presetID="47"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26"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80">
                                          <p:stCondLst>
                                            <p:cond delay="0"/>
                                          </p:stCondLst>
                                        </p:cTn>
                                        <p:tgtEl>
                                          <p:spTgt spid="39"/>
                                        </p:tgtEl>
                                      </p:cBhvr>
                                    </p:animEffect>
                                    <p:anim calcmode="lin" valueType="num">
                                      <p:cBhvr>
                                        <p:cTn id="9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3" dur="26">
                                          <p:stCondLst>
                                            <p:cond delay="650"/>
                                          </p:stCondLst>
                                        </p:cTn>
                                        <p:tgtEl>
                                          <p:spTgt spid="39"/>
                                        </p:tgtEl>
                                      </p:cBhvr>
                                      <p:to x="100000" y="60000"/>
                                    </p:animScale>
                                    <p:animScale>
                                      <p:cBhvr>
                                        <p:cTn id="104" dur="166" decel="50000">
                                          <p:stCondLst>
                                            <p:cond delay="676"/>
                                          </p:stCondLst>
                                        </p:cTn>
                                        <p:tgtEl>
                                          <p:spTgt spid="39"/>
                                        </p:tgtEl>
                                      </p:cBhvr>
                                      <p:to x="100000" y="100000"/>
                                    </p:animScale>
                                    <p:animScale>
                                      <p:cBhvr>
                                        <p:cTn id="105" dur="26">
                                          <p:stCondLst>
                                            <p:cond delay="1312"/>
                                          </p:stCondLst>
                                        </p:cTn>
                                        <p:tgtEl>
                                          <p:spTgt spid="39"/>
                                        </p:tgtEl>
                                      </p:cBhvr>
                                      <p:to x="100000" y="80000"/>
                                    </p:animScale>
                                    <p:animScale>
                                      <p:cBhvr>
                                        <p:cTn id="106" dur="166" decel="50000">
                                          <p:stCondLst>
                                            <p:cond delay="1338"/>
                                          </p:stCondLst>
                                        </p:cTn>
                                        <p:tgtEl>
                                          <p:spTgt spid="39"/>
                                        </p:tgtEl>
                                      </p:cBhvr>
                                      <p:to x="100000" y="100000"/>
                                    </p:animScale>
                                    <p:animScale>
                                      <p:cBhvr>
                                        <p:cTn id="107" dur="26">
                                          <p:stCondLst>
                                            <p:cond delay="1642"/>
                                          </p:stCondLst>
                                        </p:cTn>
                                        <p:tgtEl>
                                          <p:spTgt spid="39"/>
                                        </p:tgtEl>
                                      </p:cBhvr>
                                      <p:to x="100000" y="90000"/>
                                    </p:animScale>
                                    <p:animScale>
                                      <p:cBhvr>
                                        <p:cTn id="108" dur="166" decel="50000">
                                          <p:stCondLst>
                                            <p:cond delay="1668"/>
                                          </p:stCondLst>
                                        </p:cTn>
                                        <p:tgtEl>
                                          <p:spTgt spid="39"/>
                                        </p:tgtEl>
                                      </p:cBhvr>
                                      <p:to x="100000" y="100000"/>
                                    </p:animScale>
                                    <p:animScale>
                                      <p:cBhvr>
                                        <p:cTn id="109" dur="26">
                                          <p:stCondLst>
                                            <p:cond delay="1808"/>
                                          </p:stCondLst>
                                        </p:cTn>
                                        <p:tgtEl>
                                          <p:spTgt spid="39"/>
                                        </p:tgtEl>
                                      </p:cBhvr>
                                      <p:to x="100000" y="95000"/>
                                    </p:animScale>
                                    <p:animScale>
                                      <p:cBhvr>
                                        <p:cTn id="110" dur="166" decel="50000">
                                          <p:stCondLst>
                                            <p:cond delay="1834"/>
                                          </p:stCondLst>
                                        </p:cTn>
                                        <p:tgtEl>
                                          <p:spTgt spid="39"/>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80">
                                          <p:stCondLst>
                                            <p:cond delay="0"/>
                                          </p:stCondLst>
                                        </p:cTn>
                                        <p:tgtEl>
                                          <p:spTgt spid="38"/>
                                        </p:tgtEl>
                                      </p:cBhvr>
                                    </p:animEffect>
                                    <p:anim calcmode="lin" valueType="num">
                                      <p:cBhvr>
                                        <p:cTn id="11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19" dur="26">
                                          <p:stCondLst>
                                            <p:cond delay="650"/>
                                          </p:stCondLst>
                                        </p:cTn>
                                        <p:tgtEl>
                                          <p:spTgt spid="38"/>
                                        </p:tgtEl>
                                      </p:cBhvr>
                                      <p:to x="100000" y="60000"/>
                                    </p:animScale>
                                    <p:animScale>
                                      <p:cBhvr>
                                        <p:cTn id="120" dur="166" decel="50000">
                                          <p:stCondLst>
                                            <p:cond delay="676"/>
                                          </p:stCondLst>
                                        </p:cTn>
                                        <p:tgtEl>
                                          <p:spTgt spid="38"/>
                                        </p:tgtEl>
                                      </p:cBhvr>
                                      <p:to x="100000" y="100000"/>
                                    </p:animScale>
                                    <p:animScale>
                                      <p:cBhvr>
                                        <p:cTn id="121" dur="26">
                                          <p:stCondLst>
                                            <p:cond delay="1312"/>
                                          </p:stCondLst>
                                        </p:cTn>
                                        <p:tgtEl>
                                          <p:spTgt spid="38"/>
                                        </p:tgtEl>
                                      </p:cBhvr>
                                      <p:to x="100000" y="80000"/>
                                    </p:animScale>
                                    <p:animScale>
                                      <p:cBhvr>
                                        <p:cTn id="122" dur="166" decel="50000">
                                          <p:stCondLst>
                                            <p:cond delay="1338"/>
                                          </p:stCondLst>
                                        </p:cTn>
                                        <p:tgtEl>
                                          <p:spTgt spid="38"/>
                                        </p:tgtEl>
                                      </p:cBhvr>
                                      <p:to x="100000" y="100000"/>
                                    </p:animScale>
                                    <p:animScale>
                                      <p:cBhvr>
                                        <p:cTn id="123" dur="26">
                                          <p:stCondLst>
                                            <p:cond delay="1642"/>
                                          </p:stCondLst>
                                        </p:cTn>
                                        <p:tgtEl>
                                          <p:spTgt spid="38"/>
                                        </p:tgtEl>
                                      </p:cBhvr>
                                      <p:to x="100000" y="90000"/>
                                    </p:animScale>
                                    <p:animScale>
                                      <p:cBhvr>
                                        <p:cTn id="124" dur="166" decel="50000">
                                          <p:stCondLst>
                                            <p:cond delay="1668"/>
                                          </p:stCondLst>
                                        </p:cTn>
                                        <p:tgtEl>
                                          <p:spTgt spid="38"/>
                                        </p:tgtEl>
                                      </p:cBhvr>
                                      <p:to x="100000" y="100000"/>
                                    </p:animScale>
                                    <p:animScale>
                                      <p:cBhvr>
                                        <p:cTn id="125" dur="26">
                                          <p:stCondLst>
                                            <p:cond delay="1808"/>
                                          </p:stCondLst>
                                        </p:cTn>
                                        <p:tgtEl>
                                          <p:spTgt spid="38"/>
                                        </p:tgtEl>
                                      </p:cBhvr>
                                      <p:to x="100000" y="95000"/>
                                    </p:animScale>
                                    <p:animScale>
                                      <p:cBhvr>
                                        <p:cTn id="126" dur="166" decel="50000">
                                          <p:stCondLst>
                                            <p:cond delay="1834"/>
                                          </p:stCondLst>
                                        </p:cTn>
                                        <p:tgtEl>
                                          <p:spTgt spid="38"/>
                                        </p:tgtEl>
                                      </p:cBhvr>
                                      <p:to x="100000" y="100000"/>
                                    </p:animScale>
                                  </p:childTnLst>
                                </p:cTn>
                              </p:par>
                            </p:childTnLst>
                          </p:cTn>
                        </p:par>
                        <p:par>
                          <p:cTn id="127" fill="hold">
                            <p:stCondLst>
                              <p:cond delay="11000"/>
                            </p:stCondLst>
                            <p:childTnLst>
                              <p:par>
                                <p:cTn id="128" presetID="47" presetClass="entr" presetSubtype="0" fill="hold" grpId="0"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1000"/>
                                        <p:tgtEl>
                                          <p:spTgt spid="37"/>
                                        </p:tgtEl>
                                      </p:cBhvr>
                                    </p:animEffect>
                                    <p:anim calcmode="lin" valueType="num">
                                      <p:cBhvr>
                                        <p:cTn id="131" dur="1000" fill="hold"/>
                                        <p:tgtEl>
                                          <p:spTgt spid="37"/>
                                        </p:tgtEl>
                                        <p:attrNameLst>
                                          <p:attrName>ppt_x</p:attrName>
                                        </p:attrNameLst>
                                      </p:cBhvr>
                                      <p:tavLst>
                                        <p:tav tm="0">
                                          <p:val>
                                            <p:strVal val="#ppt_x"/>
                                          </p:val>
                                        </p:tav>
                                        <p:tav tm="100000">
                                          <p:val>
                                            <p:strVal val="#ppt_x"/>
                                          </p:val>
                                        </p:tav>
                                      </p:tavLst>
                                    </p:anim>
                                    <p:anim calcmode="lin" valueType="num">
                                      <p:cBhvr>
                                        <p:cTn id="1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403444" y="1978379"/>
            <a:ext cx="10882948" cy="1019635"/>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وهو التصديق التامُّ والاعتقاد الجازم بجميع رسل الله تعالى إجمالًا، وبمن سمَّاهم الله تعالى في القرآن الكريم </a:t>
            </a:r>
            <a:r>
              <a:rPr lang="ar-BH" sz="2800" b="1"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تفصيلًا وعددهم خمسة وعشرون نبيًّا ورسولًا .</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2" name="Flowchart: Magnetic Disk 31">
            <a:extLst>
              <a:ext uri="{FF2B5EF4-FFF2-40B4-BE49-F238E27FC236}">
                <a16:creationId xmlns="" xmlns:a16="http://schemas.microsoft.com/office/drawing/2014/main" id="{A1C8A1C7-516F-4DF7-8044-D10B676CB0CC}"/>
              </a:ext>
            </a:extLst>
          </p:cNvPr>
          <p:cNvSpPr/>
          <p:nvPr/>
        </p:nvSpPr>
        <p:spPr>
          <a:xfrm>
            <a:off x="6661124" y="1437985"/>
            <a:ext cx="4537954" cy="585489"/>
          </a:xfrm>
          <a:prstGeom prst="flowChartMagneticDisk">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الإيمان بالرسل</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Star: 24 Points 32">
            <a:extLst>
              <a:ext uri="{FF2B5EF4-FFF2-40B4-BE49-F238E27FC236}">
                <a16:creationId xmlns="" xmlns:a16="http://schemas.microsoft.com/office/drawing/2014/main" id="{9622D280-B19E-4718-9651-F089AD7BEEF8}"/>
              </a:ext>
            </a:extLst>
          </p:cNvPr>
          <p:cNvSpPr/>
          <p:nvPr/>
        </p:nvSpPr>
        <p:spPr>
          <a:xfrm>
            <a:off x="10916503" y="1422452"/>
            <a:ext cx="914400" cy="620769"/>
          </a:xfrm>
          <a:prstGeom prst="star24">
            <a:avLst/>
          </a:prstGeom>
          <a:solidFill>
            <a:schemeClr val="accent4">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4" name="مستطيل ذو زوايا قطرية مستديرة 26">
            <a:extLst>
              <a:ext uri="{FF2B5EF4-FFF2-40B4-BE49-F238E27FC236}">
                <a16:creationId xmlns="" xmlns:a16="http://schemas.microsoft.com/office/drawing/2014/main" id="{B87E9BA5-2E84-412B-BBB3-A881E52CDE89}"/>
              </a:ext>
            </a:extLst>
          </p:cNvPr>
          <p:cNvSpPr/>
          <p:nvPr/>
        </p:nvSpPr>
        <p:spPr>
          <a:xfrm>
            <a:off x="403444" y="3672233"/>
            <a:ext cx="10882948" cy="985578"/>
          </a:xfrm>
          <a:prstGeom prst="round2DiagRect">
            <a:avLst/>
          </a:prstGeom>
          <a:solidFill>
            <a:schemeClr val="bg1"/>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وهو التصديق التامُّ والاعتقاد الجازم </a:t>
            </a:r>
            <a:r>
              <a:rPr lang="ar-BH" sz="2800" b="1" dirty="0" smtClean="0">
                <a:solidFill>
                  <a:prstClr val="black"/>
                </a:solidFill>
                <a:latin typeface="Sakkal Majalla" panose="02000000000000000000" pitchFamily="2" charset="-78"/>
                <a:cs typeface="Sakkal Majalla" panose="02000000000000000000" pitchFamily="2" charset="-78"/>
              </a:rPr>
              <a:t>بكلّ </a:t>
            </a:r>
            <a:r>
              <a:rPr lang="ar-BH" sz="2800" b="1" dirty="0">
                <a:solidFill>
                  <a:prstClr val="black"/>
                </a:solidFill>
                <a:latin typeface="Sakkal Majalla" panose="02000000000000000000" pitchFamily="2" charset="-78"/>
                <a:cs typeface="Sakkal Majalla" panose="02000000000000000000" pitchFamily="2" charset="-78"/>
              </a:rPr>
              <a:t>ما ورد في الشرع عن الموت والقبر وفتنته، والبعث والحساب والجن</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ة والن</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ار وغيرها من المغ</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ي</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ب</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ات</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 المرتبطة باليوم الآخر.</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5" name="Flowchart: Magnetic Disk 34">
            <a:extLst>
              <a:ext uri="{FF2B5EF4-FFF2-40B4-BE49-F238E27FC236}">
                <a16:creationId xmlns="" xmlns:a16="http://schemas.microsoft.com/office/drawing/2014/main" id="{7D2B8330-92AF-44F1-8AC5-E3AB13356D1F}"/>
              </a:ext>
            </a:extLst>
          </p:cNvPr>
          <p:cNvSpPr/>
          <p:nvPr/>
        </p:nvSpPr>
        <p:spPr>
          <a:xfrm>
            <a:off x="6748439" y="3116550"/>
            <a:ext cx="4537953" cy="585489"/>
          </a:xfrm>
          <a:prstGeom prst="flowChartMagneticDisk">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الإيمان باليوم الآخر</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6" name="Star: 24 Points 35">
            <a:extLst>
              <a:ext uri="{FF2B5EF4-FFF2-40B4-BE49-F238E27FC236}">
                <a16:creationId xmlns="" xmlns:a16="http://schemas.microsoft.com/office/drawing/2014/main" id="{44717437-9015-4615-8B3C-ECBBA921706D}"/>
              </a:ext>
            </a:extLst>
          </p:cNvPr>
          <p:cNvSpPr/>
          <p:nvPr/>
        </p:nvSpPr>
        <p:spPr>
          <a:xfrm>
            <a:off x="11003818" y="3093072"/>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 xmlns:a16="http://schemas.microsoft.com/office/drawing/2014/main" id="{434481F5-7A31-473A-A208-0781C9F77E7A}"/>
              </a:ext>
            </a:extLst>
          </p:cNvPr>
          <p:cNvGrpSpPr/>
          <p:nvPr/>
        </p:nvGrpSpPr>
        <p:grpSpPr>
          <a:xfrm>
            <a:off x="2990831" y="587540"/>
            <a:ext cx="6210336" cy="829892"/>
            <a:chOff x="3757022" y="382040"/>
            <a:chExt cx="4951854" cy="829892"/>
          </a:xfrm>
        </p:grpSpPr>
        <p:sp>
          <p:nvSpPr>
            <p:cNvPr id="18" name="Rounded Rectangle 1032">
              <a:extLst>
                <a:ext uri="{FF2B5EF4-FFF2-40B4-BE49-F238E27FC236}">
                  <a16:creationId xmlns="" xmlns:a16="http://schemas.microsoft.com/office/drawing/2014/main" id="{9FA6406A-74E4-4E33-9F2C-C788422479A0}"/>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المرتبة ال</a:t>
              </a:r>
              <a:r>
                <a:rPr kumimoji="0" lang="ar-BH"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ثانية</a:t>
              </a: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 الإيمان</a:t>
              </a:r>
              <a:endParaRPr kumimoji="0" lang="ko-KR" altLang="en-US"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nvGrpSpPr>
            <p:cNvPr id="19" name="Group 18">
              <a:extLst>
                <a:ext uri="{FF2B5EF4-FFF2-40B4-BE49-F238E27FC236}">
                  <a16:creationId xmlns="" xmlns:a16="http://schemas.microsoft.com/office/drawing/2014/main" id="{875815D7-969C-41C6-83F1-84DCA67B1B85}"/>
                </a:ext>
              </a:extLst>
            </p:cNvPr>
            <p:cNvGrpSpPr/>
            <p:nvPr/>
          </p:nvGrpSpPr>
          <p:grpSpPr>
            <a:xfrm>
              <a:off x="3757023" y="382041"/>
              <a:ext cx="4951853" cy="829891"/>
              <a:chOff x="3531935" y="382041"/>
              <a:chExt cx="4951853" cy="829891"/>
            </a:xfrm>
          </p:grpSpPr>
          <p:sp>
            <p:nvSpPr>
              <p:cNvPr id="21" name="Rounded Rectangle 1032">
                <a:extLst>
                  <a:ext uri="{FF2B5EF4-FFF2-40B4-BE49-F238E27FC236}">
                    <a16:creationId xmlns="" xmlns:a16="http://schemas.microsoft.com/office/drawing/2014/main" id="{1E8EF192-C7C5-4982-A829-494F70A46A1D}"/>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22" name="Rounded Rectangle 1032">
                <a:extLst>
                  <a:ext uri="{FF2B5EF4-FFF2-40B4-BE49-F238E27FC236}">
                    <a16:creationId xmlns="" xmlns:a16="http://schemas.microsoft.com/office/drawing/2014/main" id="{018755C4-3692-40B6-BCDA-C95336D1E7D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sp>
        <p:nvSpPr>
          <p:cNvPr id="24" name="مستطيل ذو زوايا قطرية مستديرة 26">
            <a:extLst>
              <a:ext uri="{FF2B5EF4-FFF2-40B4-BE49-F238E27FC236}">
                <a16:creationId xmlns="" xmlns:a16="http://schemas.microsoft.com/office/drawing/2014/main" id="{040439DD-9D06-4A69-B8E5-183E5CA9DE34}"/>
              </a:ext>
            </a:extLst>
          </p:cNvPr>
          <p:cNvSpPr/>
          <p:nvPr/>
        </p:nvSpPr>
        <p:spPr>
          <a:xfrm>
            <a:off x="422404" y="5325192"/>
            <a:ext cx="10882948" cy="985578"/>
          </a:xfrm>
          <a:prstGeom prst="round2DiagRect">
            <a:avLst/>
          </a:prstGeom>
          <a:solidFill>
            <a:schemeClr val="bg1"/>
          </a:solidFill>
          <a:ln w="2857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وهو التصديق التامُّ والاعتقاد الجازم بأن</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الله تعالى قدَّر كلَّ الأشياء في القِدَمِ، وكتبها في اللوح المحفوظ، وعَلِمَ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أن</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ها ستقع في أوقات معلومةٍ وعلى صفاتٍ مخصوصةٍ وفق مشيئته وتقديره </a:t>
            </a:r>
            <a:r>
              <a:rPr lang="en-US"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لها.</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25" name="Flowchart: Magnetic Disk 24">
            <a:extLst>
              <a:ext uri="{FF2B5EF4-FFF2-40B4-BE49-F238E27FC236}">
                <a16:creationId xmlns="" xmlns:a16="http://schemas.microsoft.com/office/drawing/2014/main" id="{DAF92ADC-238E-4A5F-A82D-4934747C3BDE}"/>
              </a:ext>
            </a:extLst>
          </p:cNvPr>
          <p:cNvSpPr/>
          <p:nvPr/>
        </p:nvSpPr>
        <p:spPr>
          <a:xfrm>
            <a:off x="6767399" y="4785007"/>
            <a:ext cx="4537953" cy="585489"/>
          </a:xfrm>
          <a:prstGeom prst="flowChartMagneticDisk">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الإيمان بالقضاء والقدر خيره </a:t>
            </a:r>
            <a:r>
              <a:rPr lang="ar-BH" sz="2800" b="1" dirty="0" smtClean="0">
                <a:solidFill>
                  <a:prstClr val="white"/>
                </a:solidFill>
                <a:latin typeface="Sakkal Majalla" panose="02000000000000000000" pitchFamily="2" charset="-78"/>
                <a:cs typeface="Sakkal Majalla" panose="02000000000000000000" pitchFamily="2" charset="-78"/>
              </a:rPr>
              <a:t>وشرّه</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6" name="Star: 24 Points 25">
            <a:extLst>
              <a:ext uri="{FF2B5EF4-FFF2-40B4-BE49-F238E27FC236}">
                <a16:creationId xmlns="" xmlns:a16="http://schemas.microsoft.com/office/drawing/2014/main" id="{AB8B1DF6-AC51-43E3-8FEE-B53DEA10409E}"/>
              </a:ext>
            </a:extLst>
          </p:cNvPr>
          <p:cNvSpPr/>
          <p:nvPr/>
        </p:nvSpPr>
        <p:spPr>
          <a:xfrm>
            <a:off x="11022778" y="4761529"/>
            <a:ext cx="914400" cy="620769"/>
          </a:xfrm>
          <a:prstGeom prst="star24">
            <a:avLst/>
          </a:prstGeom>
          <a:solidFill>
            <a:schemeClr val="accent3">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313856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80">
                                          <p:stCondLst>
                                            <p:cond delay="0"/>
                                          </p:stCondLst>
                                        </p:cTn>
                                        <p:tgtEl>
                                          <p:spTgt spid="33"/>
                                        </p:tgtEl>
                                      </p:cBhvr>
                                    </p:animEffect>
                                    <p:anim calcmode="lin" valueType="num">
                                      <p:cBhvr>
                                        <p:cTn id="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 dur="26">
                                          <p:stCondLst>
                                            <p:cond delay="650"/>
                                          </p:stCondLst>
                                        </p:cTn>
                                        <p:tgtEl>
                                          <p:spTgt spid="33"/>
                                        </p:tgtEl>
                                      </p:cBhvr>
                                      <p:to x="100000" y="60000"/>
                                    </p:animScale>
                                    <p:animScale>
                                      <p:cBhvr>
                                        <p:cTn id="20" dur="166" decel="50000">
                                          <p:stCondLst>
                                            <p:cond delay="676"/>
                                          </p:stCondLst>
                                        </p:cTn>
                                        <p:tgtEl>
                                          <p:spTgt spid="33"/>
                                        </p:tgtEl>
                                      </p:cBhvr>
                                      <p:to x="100000" y="100000"/>
                                    </p:animScale>
                                    <p:animScale>
                                      <p:cBhvr>
                                        <p:cTn id="21" dur="26">
                                          <p:stCondLst>
                                            <p:cond delay="1312"/>
                                          </p:stCondLst>
                                        </p:cTn>
                                        <p:tgtEl>
                                          <p:spTgt spid="33"/>
                                        </p:tgtEl>
                                      </p:cBhvr>
                                      <p:to x="100000" y="80000"/>
                                    </p:animScale>
                                    <p:animScale>
                                      <p:cBhvr>
                                        <p:cTn id="22" dur="166" decel="50000">
                                          <p:stCondLst>
                                            <p:cond delay="1338"/>
                                          </p:stCondLst>
                                        </p:cTn>
                                        <p:tgtEl>
                                          <p:spTgt spid="33"/>
                                        </p:tgtEl>
                                      </p:cBhvr>
                                      <p:to x="100000" y="100000"/>
                                    </p:animScale>
                                    <p:animScale>
                                      <p:cBhvr>
                                        <p:cTn id="23" dur="26">
                                          <p:stCondLst>
                                            <p:cond delay="1642"/>
                                          </p:stCondLst>
                                        </p:cTn>
                                        <p:tgtEl>
                                          <p:spTgt spid="33"/>
                                        </p:tgtEl>
                                      </p:cBhvr>
                                      <p:to x="100000" y="90000"/>
                                    </p:animScale>
                                    <p:animScale>
                                      <p:cBhvr>
                                        <p:cTn id="24" dur="166" decel="50000">
                                          <p:stCondLst>
                                            <p:cond delay="1668"/>
                                          </p:stCondLst>
                                        </p:cTn>
                                        <p:tgtEl>
                                          <p:spTgt spid="33"/>
                                        </p:tgtEl>
                                      </p:cBhvr>
                                      <p:to x="100000" y="100000"/>
                                    </p:animScale>
                                    <p:animScale>
                                      <p:cBhvr>
                                        <p:cTn id="25" dur="26">
                                          <p:stCondLst>
                                            <p:cond delay="1808"/>
                                          </p:stCondLst>
                                        </p:cTn>
                                        <p:tgtEl>
                                          <p:spTgt spid="33"/>
                                        </p:tgtEl>
                                      </p:cBhvr>
                                      <p:to x="100000" y="95000"/>
                                    </p:animScale>
                                    <p:animScale>
                                      <p:cBhvr>
                                        <p:cTn id="26" dur="166" decel="50000">
                                          <p:stCondLst>
                                            <p:cond delay="1834"/>
                                          </p:stCondLst>
                                        </p:cTn>
                                        <p:tgtEl>
                                          <p:spTgt spid="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80">
                                          <p:stCondLst>
                                            <p:cond delay="0"/>
                                          </p:stCondLst>
                                        </p:cTn>
                                        <p:tgtEl>
                                          <p:spTgt spid="32"/>
                                        </p:tgtEl>
                                      </p:cBhvr>
                                    </p:animEffect>
                                    <p:anim calcmode="lin" valueType="num">
                                      <p:cBhvr>
                                        <p:cTn id="3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5" dur="26">
                                          <p:stCondLst>
                                            <p:cond delay="650"/>
                                          </p:stCondLst>
                                        </p:cTn>
                                        <p:tgtEl>
                                          <p:spTgt spid="32"/>
                                        </p:tgtEl>
                                      </p:cBhvr>
                                      <p:to x="100000" y="60000"/>
                                    </p:animScale>
                                    <p:animScale>
                                      <p:cBhvr>
                                        <p:cTn id="36" dur="166" decel="50000">
                                          <p:stCondLst>
                                            <p:cond delay="676"/>
                                          </p:stCondLst>
                                        </p:cTn>
                                        <p:tgtEl>
                                          <p:spTgt spid="32"/>
                                        </p:tgtEl>
                                      </p:cBhvr>
                                      <p:to x="100000" y="100000"/>
                                    </p:animScale>
                                    <p:animScale>
                                      <p:cBhvr>
                                        <p:cTn id="37" dur="26">
                                          <p:stCondLst>
                                            <p:cond delay="1312"/>
                                          </p:stCondLst>
                                        </p:cTn>
                                        <p:tgtEl>
                                          <p:spTgt spid="32"/>
                                        </p:tgtEl>
                                      </p:cBhvr>
                                      <p:to x="100000" y="80000"/>
                                    </p:animScale>
                                    <p:animScale>
                                      <p:cBhvr>
                                        <p:cTn id="38" dur="166" decel="50000">
                                          <p:stCondLst>
                                            <p:cond delay="1338"/>
                                          </p:stCondLst>
                                        </p:cTn>
                                        <p:tgtEl>
                                          <p:spTgt spid="32"/>
                                        </p:tgtEl>
                                      </p:cBhvr>
                                      <p:to x="100000" y="100000"/>
                                    </p:animScale>
                                    <p:animScale>
                                      <p:cBhvr>
                                        <p:cTn id="39" dur="26">
                                          <p:stCondLst>
                                            <p:cond delay="1642"/>
                                          </p:stCondLst>
                                        </p:cTn>
                                        <p:tgtEl>
                                          <p:spTgt spid="32"/>
                                        </p:tgtEl>
                                      </p:cBhvr>
                                      <p:to x="100000" y="90000"/>
                                    </p:animScale>
                                    <p:animScale>
                                      <p:cBhvr>
                                        <p:cTn id="40" dur="166" decel="50000">
                                          <p:stCondLst>
                                            <p:cond delay="1668"/>
                                          </p:stCondLst>
                                        </p:cTn>
                                        <p:tgtEl>
                                          <p:spTgt spid="32"/>
                                        </p:tgtEl>
                                      </p:cBhvr>
                                      <p:to x="100000" y="100000"/>
                                    </p:animScale>
                                    <p:animScale>
                                      <p:cBhvr>
                                        <p:cTn id="41" dur="26">
                                          <p:stCondLst>
                                            <p:cond delay="1808"/>
                                          </p:stCondLst>
                                        </p:cTn>
                                        <p:tgtEl>
                                          <p:spTgt spid="32"/>
                                        </p:tgtEl>
                                      </p:cBhvr>
                                      <p:to x="100000" y="95000"/>
                                    </p:animScale>
                                    <p:animScale>
                                      <p:cBhvr>
                                        <p:cTn id="42" dur="166" decel="50000">
                                          <p:stCondLst>
                                            <p:cond delay="1834"/>
                                          </p:stCondLst>
                                        </p:cTn>
                                        <p:tgtEl>
                                          <p:spTgt spid="32"/>
                                        </p:tgtEl>
                                      </p:cBhvr>
                                      <p:to x="100000" y="100000"/>
                                    </p:animScale>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6"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80">
                                          <p:stCondLst>
                                            <p:cond delay="0"/>
                                          </p:stCondLst>
                                        </p:cTn>
                                        <p:tgtEl>
                                          <p:spTgt spid="36"/>
                                        </p:tgtEl>
                                      </p:cBhvr>
                                    </p:animEffect>
                                    <p:anim calcmode="lin" valueType="num">
                                      <p:cBhvr>
                                        <p:cTn id="5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8" dur="26">
                                          <p:stCondLst>
                                            <p:cond delay="650"/>
                                          </p:stCondLst>
                                        </p:cTn>
                                        <p:tgtEl>
                                          <p:spTgt spid="36"/>
                                        </p:tgtEl>
                                      </p:cBhvr>
                                      <p:to x="100000" y="60000"/>
                                    </p:animScale>
                                    <p:animScale>
                                      <p:cBhvr>
                                        <p:cTn id="59" dur="166" decel="50000">
                                          <p:stCondLst>
                                            <p:cond delay="676"/>
                                          </p:stCondLst>
                                        </p:cTn>
                                        <p:tgtEl>
                                          <p:spTgt spid="36"/>
                                        </p:tgtEl>
                                      </p:cBhvr>
                                      <p:to x="100000" y="100000"/>
                                    </p:animScale>
                                    <p:animScale>
                                      <p:cBhvr>
                                        <p:cTn id="60" dur="26">
                                          <p:stCondLst>
                                            <p:cond delay="1312"/>
                                          </p:stCondLst>
                                        </p:cTn>
                                        <p:tgtEl>
                                          <p:spTgt spid="36"/>
                                        </p:tgtEl>
                                      </p:cBhvr>
                                      <p:to x="100000" y="80000"/>
                                    </p:animScale>
                                    <p:animScale>
                                      <p:cBhvr>
                                        <p:cTn id="61" dur="166" decel="50000">
                                          <p:stCondLst>
                                            <p:cond delay="1338"/>
                                          </p:stCondLst>
                                        </p:cTn>
                                        <p:tgtEl>
                                          <p:spTgt spid="36"/>
                                        </p:tgtEl>
                                      </p:cBhvr>
                                      <p:to x="100000" y="100000"/>
                                    </p:animScale>
                                    <p:animScale>
                                      <p:cBhvr>
                                        <p:cTn id="62" dur="26">
                                          <p:stCondLst>
                                            <p:cond delay="1642"/>
                                          </p:stCondLst>
                                        </p:cTn>
                                        <p:tgtEl>
                                          <p:spTgt spid="36"/>
                                        </p:tgtEl>
                                      </p:cBhvr>
                                      <p:to x="100000" y="90000"/>
                                    </p:animScale>
                                    <p:animScale>
                                      <p:cBhvr>
                                        <p:cTn id="63" dur="166" decel="50000">
                                          <p:stCondLst>
                                            <p:cond delay="1668"/>
                                          </p:stCondLst>
                                        </p:cTn>
                                        <p:tgtEl>
                                          <p:spTgt spid="36"/>
                                        </p:tgtEl>
                                      </p:cBhvr>
                                      <p:to x="100000" y="100000"/>
                                    </p:animScale>
                                    <p:animScale>
                                      <p:cBhvr>
                                        <p:cTn id="64" dur="26">
                                          <p:stCondLst>
                                            <p:cond delay="1808"/>
                                          </p:stCondLst>
                                        </p:cTn>
                                        <p:tgtEl>
                                          <p:spTgt spid="36"/>
                                        </p:tgtEl>
                                      </p:cBhvr>
                                      <p:to x="100000" y="95000"/>
                                    </p:animScale>
                                    <p:animScale>
                                      <p:cBhvr>
                                        <p:cTn id="65" dur="166" decel="50000">
                                          <p:stCondLst>
                                            <p:cond delay="1834"/>
                                          </p:stCondLst>
                                        </p:cTn>
                                        <p:tgtEl>
                                          <p:spTgt spid="36"/>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80">
                                          <p:stCondLst>
                                            <p:cond delay="0"/>
                                          </p:stCondLst>
                                        </p:cTn>
                                        <p:tgtEl>
                                          <p:spTgt spid="35"/>
                                        </p:tgtEl>
                                      </p:cBhvr>
                                    </p:animEffect>
                                    <p:anim calcmode="lin" valueType="num">
                                      <p:cBhvr>
                                        <p:cTn id="6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4" dur="26">
                                          <p:stCondLst>
                                            <p:cond delay="650"/>
                                          </p:stCondLst>
                                        </p:cTn>
                                        <p:tgtEl>
                                          <p:spTgt spid="35"/>
                                        </p:tgtEl>
                                      </p:cBhvr>
                                      <p:to x="100000" y="60000"/>
                                    </p:animScale>
                                    <p:animScale>
                                      <p:cBhvr>
                                        <p:cTn id="75" dur="166" decel="50000">
                                          <p:stCondLst>
                                            <p:cond delay="676"/>
                                          </p:stCondLst>
                                        </p:cTn>
                                        <p:tgtEl>
                                          <p:spTgt spid="35"/>
                                        </p:tgtEl>
                                      </p:cBhvr>
                                      <p:to x="100000" y="100000"/>
                                    </p:animScale>
                                    <p:animScale>
                                      <p:cBhvr>
                                        <p:cTn id="76" dur="26">
                                          <p:stCondLst>
                                            <p:cond delay="1312"/>
                                          </p:stCondLst>
                                        </p:cTn>
                                        <p:tgtEl>
                                          <p:spTgt spid="35"/>
                                        </p:tgtEl>
                                      </p:cBhvr>
                                      <p:to x="100000" y="80000"/>
                                    </p:animScale>
                                    <p:animScale>
                                      <p:cBhvr>
                                        <p:cTn id="77" dur="166" decel="50000">
                                          <p:stCondLst>
                                            <p:cond delay="1338"/>
                                          </p:stCondLst>
                                        </p:cTn>
                                        <p:tgtEl>
                                          <p:spTgt spid="35"/>
                                        </p:tgtEl>
                                      </p:cBhvr>
                                      <p:to x="100000" y="100000"/>
                                    </p:animScale>
                                    <p:animScale>
                                      <p:cBhvr>
                                        <p:cTn id="78" dur="26">
                                          <p:stCondLst>
                                            <p:cond delay="1642"/>
                                          </p:stCondLst>
                                        </p:cTn>
                                        <p:tgtEl>
                                          <p:spTgt spid="35"/>
                                        </p:tgtEl>
                                      </p:cBhvr>
                                      <p:to x="100000" y="90000"/>
                                    </p:animScale>
                                    <p:animScale>
                                      <p:cBhvr>
                                        <p:cTn id="79" dur="166" decel="50000">
                                          <p:stCondLst>
                                            <p:cond delay="1668"/>
                                          </p:stCondLst>
                                        </p:cTn>
                                        <p:tgtEl>
                                          <p:spTgt spid="35"/>
                                        </p:tgtEl>
                                      </p:cBhvr>
                                      <p:to x="100000" y="100000"/>
                                    </p:animScale>
                                    <p:animScale>
                                      <p:cBhvr>
                                        <p:cTn id="80" dur="26">
                                          <p:stCondLst>
                                            <p:cond delay="1808"/>
                                          </p:stCondLst>
                                        </p:cTn>
                                        <p:tgtEl>
                                          <p:spTgt spid="35"/>
                                        </p:tgtEl>
                                      </p:cBhvr>
                                      <p:to x="100000" y="95000"/>
                                    </p:animScale>
                                    <p:animScale>
                                      <p:cBhvr>
                                        <p:cTn id="81" dur="166" decel="50000">
                                          <p:stCondLst>
                                            <p:cond delay="1834"/>
                                          </p:stCondLst>
                                        </p:cTn>
                                        <p:tgtEl>
                                          <p:spTgt spid="35"/>
                                        </p:tgtEl>
                                      </p:cBhvr>
                                      <p:to x="100000" y="100000"/>
                                    </p:animScale>
                                  </p:childTnLst>
                                </p:cTn>
                              </p:par>
                            </p:childTnLst>
                          </p:cTn>
                        </p:par>
                        <p:par>
                          <p:cTn id="82" fill="hold">
                            <p:stCondLst>
                              <p:cond delay="6000"/>
                            </p:stCondLst>
                            <p:childTnLst>
                              <p:par>
                                <p:cTn id="83" presetID="47"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6"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80">
                                          <p:stCondLst>
                                            <p:cond delay="0"/>
                                          </p:stCondLst>
                                        </p:cTn>
                                        <p:tgtEl>
                                          <p:spTgt spid="26"/>
                                        </p:tgtEl>
                                      </p:cBhvr>
                                    </p:animEffect>
                                    <p:anim calcmode="lin" valueType="num">
                                      <p:cBhvr>
                                        <p:cTn id="9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7" dur="26">
                                          <p:stCondLst>
                                            <p:cond delay="650"/>
                                          </p:stCondLst>
                                        </p:cTn>
                                        <p:tgtEl>
                                          <p:spTgt spid="26"/>
                                        </p:tgtEl>
                                      </p:cBhvr>
                                      <p:to x="100000" y="60000"/>
                                    </p:animScale>
                                    <p:animScale>
                                      <p:cBhvr>
                                        <p:cTn id="98" dur="166" decel="50000">
                                          <p:stCondLst>
                                            <p:cond delay="676"/>
                                          </p:stCondLst>
                                        </p:cTn>
                                        <p:tgtEl>
                                          <p:spTgt spid="26"/>
                                        </p:tgtEl>
                                      </p:cBhvr>
                                      <p:to x="100000" y="100000"/>
                                    </p:animScale>
                                    <p:animScale>
                                      <p:cBhvr>
                                        <p:cTn id="99" dur="26">
                                          <p:stCondLst>
                                            <p:cond delay="1312"/>
                                          </p:stCondLst>
                                        </p:cTn>
                                        <p:tgtEl>
                                          <p:spTgt spid="26"/>
                                        </p:tgtEl>
                                      </p:cBhvr>
                                      <p:to x="100000" y="80000"/>
                                    </p:animScale>
                                    <p:animScale>
                                      <p:cBhvr>
                                        <p:cTn id="100" dur="166" decel="50000">
                                          <p:stCondLst>
                                            <p:cond delay="1338"/>
                                          </p:stCondLst>
                                        </p:cTn>
                                        <p:tgtEl>
                                          <p:spTgt spid="26"/>
                                        </p:tgtEl>
                                      </p:cBhvr>
                                      <p:to x="100000" y="100000"/>
                                    </p:animScale>
                                    <p:animScale>
                                      <p:cBhvr>
                                        <p:cTn id="101" dur="26">
                                          <p:stCondLst>
                                            <p:cond delay="1642"/>
                                          </p:stCondLst>
                                        </p:cTn>
                                        <p:tgtEl>
                                          <p:spTgt spid="26"/>
                                        </p:tgtEl>
                                      </p:cBhvr>
                                      <p:to x="100000" y="90000"/>
                                    </p:animScale>
                                    <p:animScale>
                                      <p:cBhvr>
                                        <p:cTn id="102" dur="166" decel="50000">
                                          <p:stCondLst>
                                            <p:cond delay="1668"/>
                                          </p:stCondLst>
                                        </p:cTn>
                                        <p:tgtEl>
                                          <p:spTgt spid="26"/>
                                        </p:tgtEl>
                                      </p:cBhvr>
                                      <p:to x="100000" y="100000"/>
                                    </p:animScale>
                                    <p:animScale>
                                      <p:cBhvr>
                                        <p:cTn id="103" dur="26">
                                          <p:stCondLst>
                                            <p:cond delay="1808"/>
                                          </p:stCondLst>
                                        </p:cTn>
                                        <p:tgtEl>
                                          <p:spTgt spid="26"/>
                                        </p:tgtEl>
                                      </p:cBhvr>
                                      <p:to x="100000" y="95000"/>
                                    </p:animScale>
                                    <p:animScale>
                                      <p:cBhvr>
                                        <p:cTn id="104" dur="166" decel="50000">
                                          <p:stCondLst>
                                            <p:cond delay="1834"/>
                                          </p:stCondLst>
                                        </p:cTn>
                                        <p:tgtEl>
                                          <p:spTgt spid="26"/>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down)">
                                      <p:cBhvr>
                                        <p:cTn id="107" dur="580">
                                          <p:stCondLst>
                                            <p:cond delay="0"/>
                                          </p:stCondLst>
                                        </p:cTn>
                                        <p:tgtEl>
                                          <p:spTgt spid="25"/>
                                        </p:tgtEl>
                                      </p:cBhvr>
                                    </p:animEffect>
                                    <p:anim calcmode="lin" valueType="num">
                                      <p:cBhvr>
                                        <p:cTn id="10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3" dur="26">
                                          <p:stCondLst>
                                            <p:cond delay="650"/>
                                          </p:stCondLst>
                                        </p:cTn>
                                        <p:tgtEl>
                                          <p:spTgt spid="25"/>
                                        </p:tgtEl>
                                      </p:cBhvr>
                                      <p:to x="100000" y="60000"/>
                                    </p:animScale>
                                    <p:animScale>
                                      <p:cBhvr>
                                        <p:cTn id="114" dur="166" decel="50000">
                                          <p:stCondLst>
                                            <p:cond delay="676"/>
                                          </p:stCondLst>
                                        </p:cTn>
                                        <p:tgtEl>
                                          <p:spTgt spid="25"/>
                                        </p:tgtEl>
                                      </p:cBhvr>
                                      <p:to x="100000" y="100000"/>
                                    </p:animScale>
                                    <p:animScale>
                                      <p:cBhvr>
                                        <p:cTn id="115" dur="26">
                                          <p:stCondLst>
                                            <p:cond delay="1312"/>
                                          </p:stCondLst>
                                        </p:cTn>
                                        <p:tgtEl>
                                          <p:spTgt spid="25"/>
                                        </p:tgtEl>
                                      </p:cBhvr>
                                      <p:to x="100000" y="80000"/>
                                    </p:animScale>
                                    <p:animScale>
                                      <p:cBhvr>
                                        <p:cTn id="116" dur="166" decel="50000">
                                          <p:stCondLst>
                                            <p:cond delay="1338"/>
                                          </p:stCondLst>
                                        </p:cTn>
                                        <p:tgtEl>
                                          <p:spTgt spid="25"/>
                                        </p:tgtEl>
                                      </p:cBhvr>
                                      <p:to x="100000" y="100000"/>
                                    </p:animScale>
                                    <p:animScale>
                                      <p:cBhvr>
                                        <p:cTn id="117" dur="26">
                                          <p:stCondLst>
                                            <p:cond delay="1642"/>
                                          </p:stCondLst>
                                        </p:cTn>
                                        <p:tgtEl>
                                          <p:spTgt spid="25"/>
                                        </p:tgtEl>
                                      </p:cBhvr>
                                      <p:to x="100000" y="90000"/>
                                    </p:animScale>
                                    <p:animScale>
                                      <p:cBhvr>
                                        <p:cTn id="118" dur="166" decel="50000">
                                          <p:stCondLst>
                                            <p:cond delay="1668"/>
                                          </p:stCondLst>
                                        </p:cTn>
                                        <p:tgtEl>
                                          <p:spTgt spid="25"/>
                                        </p:tgtEl>
                                      </p:cBhvr>
                                      <p:to x="100000" y="100000"/>
                                    </p:animScale>
                                    <p:animScale>
                                      <p:cBhvr>
                                        <p:cTn id="119" dur="26">
                                          <p:stCondLst>
                                            <p:cond delay="1808"/>
                                          </p:stCondLst>
                                        </p:cTn>
                                        <p:tgtEl>
                                          <p:spTgt spid="25"/>
                                        </p:tgtEl>
                                      </p:cBhvr>
                                      <p:to x="100000" y="95000"/>
                                    </p:animScale>
                                    <p:animScale>
                                      <p:cBhvr>
                                        <p:cTn id="120" dur="166" decel="50000">
                                          <p:stCondLst>
                                            <p:cond delay="1834"/>
                                          </p:stCondLst>
                                        </p:cTn>
                                        <p:tgtEl>
                                          <p:spTgt spid="25"/>
                                        </p:tgtEl>
                                      </p:cBhvr>
                                      <p:to x="100000" y="100000"/>
                                    </p:animScale>
                                  </p:childTnLst>
                                </p:cTn>
                              </p:par>
                            </p:childTnLst>
                          </p:cTn>
                        </p:par>
                        <p:par>
                          <p:cTn id="121" fill="hold">
                            <p:stCondLst>
                              <p:cond delay="9000"/>
                            </p:stCondLst>
                            <p:childTnLst>
                              <p:par>
                                <p:cTn id="122" presetID="47" presetClass="entr" presetSubtype="0" fill="hold" grpId="0" nodeType="after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1000"/>
                                        <p:tgtEl>
                                          <p:spTgt spid="24"/>
                                        </p:tgtEl>
                                      </p:cBhvr>
                                    </p:animEffect>
                                    <p:anim calcmode="lin" valueType="num">
                                      <p:cBhvr>
                                        <p:cTn id="125" dur="1000" fill="hold"/>
                                        <p:tgtEl>
                                          <p:spTgt spid="24"/>
                                        </p:tgtEl>
                                        <p:attrNameLst>
                                          <p:attrName>ppt_x</p:attrName>
                                        </p:attrNameLst>
                                      </p:cBhvr>
                                      <p:tavLst>
                                        <p:tav tm="0">
                                          <p:val>
                                            <p:strVal val="#ppt_x"/>
                                          </p:val>
                                        </p:tav>
                                        <p:tav tm="100000">
                                          <p:val>
                                            <p:strVal val="#ppt_x"/>
                                          </p:val>
                                        </p:tav>
                                      </p:tavLst>
                                    </p:anim>
                                    <p:anim calcmode="lin" valueType="num">
                                      <p:cBhvr>
                                        <p:cTn id="1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1861593" y="1585287"/>
            <a:ext cx="8468806" cy="767488"/>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100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انطلاقا من المعلومات التي تعل</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متها عن الإيمان بالملائكة والرسل أجب عمَّا يأتي:</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 xmlns:a16="http://schemas.microsoft.com/office/drawing/2014/main" id="{68F24417-53C7-4403-9C72-AE086B99550B}"/>
              </a:ext>
            </a:extLst>
          </p:cNvPr>
          <p:cNvGrpSpPr/>
          <p:nvPr/>
        </p:nvGrpSpPr>
        <p:grpSpPr>
          <a:xfrm>
            <a:off x="4069247" y="374012"/>
            <a:ext cx="4053505" cy="890868"/>
            <a:chOff x="4279814" y="213353"/>
            <a:chExt cx="4053505" cy="890868"/>
          </a:xfrm>
        </p:grpSpPr>
        <p:sp>
          <p:nvSpPr>
            <p:cNvPr id="18" name="مستطيل مستدير الزوايا 14">
              <a:extLst>
                <a:ext uri="{FF2B5EF4-FFF2-40B4-BE49-F238E27FC236}">
                  <a16:creationId xmlns="" xmlns:a16="http://schemas.microsoft.com/office/drawing/2014/main" id="{6FF4614C-F110-4D8A-B972-134DFA51FDC0}"/>
                </a:ext>
              </a:extLst>
            </p:cNvPr>
            <p:cNvSpPr/>
            <p:nvPr/>
          </p:nvSpPr>
          <p:spPr>
            <a:xfrm>
              <a:off x="4279814" y="216503"/>
              <a:ext cx="4053505" cy="784911"/>
            </a:xfrm>
            <a:prstGeom prst="roundRect">
              <a:avLst>
                <a:gd name="adj" fmla="val 9592"/>
              </a:avLst>
            </a:prstGeom>
            <a:no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نشاط</a:t>
              </a:r>
              <a:endParaRPr kumimoji="0" lang="ar-BH" sz="1800" b="0" i="0" u="none" strike="noStrike" kern="1200" cap="none" spc="0" normalizeH="0" baseline="0" noProof="0" dirty="0">
                <a:ln>
                  <a:noFill/>
                </a:ln>
                <a:solidFill>
                  <a:srgbClr val="ED7D31"/>
                </a:solidFill>
                <a:effectLst/>
                <a:uLnTx/>
                <a:uFillTx/>
                <a:latin typeface="Sakkal Majalla" panose="02000000000000000000" pitchFamily="2" charset="-78"/>
                <a:ea typeface="+mn-ea"/>
                <a:cs typeface="Sakkal Majalla" panose="02000000000000000000" pitchFamily="2" charset="-78"/>
              </a:endParaRPr>
            </a:p>
          </p:txBody>
        </p:sp>
        <p:sp>
          <p:nvSpPr>
            <p:cNvPr id="19" name="مستطيل مستدير الزوايا 15">
              <a:extLst>
                <a:ext uri="{FF2B5EF4-FFF2-40B4-BE49-F238E27FC236}">
                  <a16:creationId xmlns="" xmlns:a16="http://schemas.microsoft.com/office/drawing/2014/main" id="{7FB63E1B-959C-4A85-9163-93A929AA2C3B}"/>
                </a:ext>
              </a:extLst>
            </p:cNvPr>
            <p:cNvSpPr/>
            <p:nvPr/>
          </p:nvSpPr>
          <p:spPr>
            <a:xfrm>
              <a:off x="7883152" y="213353"/>
              <a:ext cx="450165" cy="890868"/>
            </a:xfrm>
            <a:prstGeom prst="roundRect">
              <a:avLst>
                <a:gd name="adj" fmla="val 9592"/>
              </a:avLst>
            </a:prstGeom>
            <a:solidFill>
              <a:srgbClr val="FFC000"/>
            </a:solid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srgbClr val="ED7D31">
                    <a:lumMod val="75000"/>
                  </a:srgbClr>
                </a:solidFill>
                <a:effectLst/>
                <a:uLnTx/>
                <a:uFillTx/>
                <a:latin typeface="Sakkal Majalla" panose="02000000000000000000" pitchFamily="2" charset="-78"/>
                <a:ea typeface="+mn-ea"/>
                <a:cs typeface="Sakkal Majalla" panose="02000000000000000000" pitchFamily="2" charset="-78"/>
              </a:endParaRPr>
            </a:p>
          </p:txBody>
        </p:sp>
      </p:grpSp>
      <p:grpSp>
        <p:nvGrpSpPr>
          <p:cNvPr id="21" name="Group 20">
            <a:extLst>
              <a:ext uri="{FF2B5EF4-FFF2-40B4-BE49-F238E27FC236}">
                <a16:creationId xmlns="" xmlns:a16="http://schemas.microsoft.com/office/drawing/2014/main" id="{FC592FBE-CCAF-4361-B52B-D3A5CF1C59B2}"/>
              </a:ext>
            </a:extLst>
          </p:cNvPr>
          <p:cNvGrpSpPr/>
          <p:nvPr/>
        </p:nvGrpSpPr>
        <p:grpSpPr>
          <a:xfrm>
            <a:off x="4069244" y="374012"/>
            <a:ext cx="4053505" cy="932279"/>
            <a:chOff x="4496940" y="123237"/>
            <a:chExt cx="4053505" cy="932279"/>
          </a:xfrm>
        </p:grpSpPr>
        <p:sp>
          <p:nvSpPr>
            <p:cNvPr id="22" name="مستطيل مستدير الزوايا 14">
              <a:extLst>
                <a:ext uri="{FF2B5EF4-FFF2-40B4-BE49-F238E27FC236}">
                  <a16:creationId xmlns="" xmlns:a16="http://schemas.microsoft.com/office/drawing/2014/main" id="{CF979F90-4A18-4DB6-AA4D-577CA91FE39F}"/>
                </a:ext>
              </a:extLst>
            </p:cNvPr>
            <p:cNvSpPr/>
            <p:nvPr/>
          </p:nvSpPr>
          <p:spPr>
            <a:xfrm>
              <a:off x="4496940" y="126387"/>
              <a:ext cx="4053505" cy="784911"/>
            </a:xfrm>
            <a:prstGeom prst="roundRect">
              <a:avLst>
                <a:gd name="adj" fmla="val 9592"/>
              </a:avLst>
            </a:prstGeom>
            <a:solidFill>
              <a:schemeClr val="bg1"/>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إجابة</a:t>
              </a:r>
              <a:endParaRPr kumimoji="0" lang="ar-BH" sz="1800" b="0" i="0" u="none" strike="noStrike" kern="1200" cap="none" spc="0" normalizeH="0" baseline="0" noProof="0" dirty="0">
                <a:ln>
                  <a:noFill/>
                </a:ln>
                <a:solidFill>
                  <a:srgbClr val="ED7D31"/>
                </a:solidFill>
                <a:effectLst/>
                <a:uLnTx/>
                <a:uFillTx/>
                <a:latin typeface="Sakkal Majalla" panose="02000000000000000000" pitchFamily="2" charset="-78"/>
                <a:ea typeface="+mn-ea"/>
                <a:cs typeface="Sakkal Majalla" panose="02000000000000000000" pitchFamily="2" charset="-78"/>
              </a:endParaRPr>
            </a:p>
          </p:txBody>
        </p:sp>
        <p:sp>
          <p:nvSpPr>
            <p:cNvPr id="24" name="مستطيل مستدير الزوايا 15">
              <a:extLst>
                <a:ext uri="{FF2B5EF4-FFF2-40B4-BE49-F238E27FC236}">
                  <a16:creationId xmlns="" xmlns:a16="http://schemas.microsoft.com/office/drawing/2014/main" id="{2F78C54E-E66C-489B-B1F1-9DD2BC2C1E4F}"/>
                </a:ext>
              </a:extLst>
            </p:cNvPr>
            <p:cNvSpPr/>
            <p:nvPr/>
          </p:nvSpPr>
          <p:spPr>
            <a:xfrm>
              <a:off x="8100278" y="123237"/>
              <a:ext cx="450165" cy="932279"/>
            </a:xfrm>
            <a:prstGeom prst="roundRect">
              <a:avLst>
                <a:gd name="adj" fmla="val 9592"/>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srgbClr val="ED7D31">
                    <a:lumMod val="75000"/>
                  </a:srgbClr>
                </a:solidFill>
                <a:effectLst/>
                <a:uLnTx/>
                <a:uFillTx/>
                <a:latin typeface="Sakkal Majalla" panose="02000000000000000000" pitchFamily="2" charset="-78"/>
                <a:ea typeface="+mn-ea"/>
                <a:cs typeface="Sakkal Majalla" panose="02000000000000000000" pitchFamily="2" charset="-78"/>
              </a:endParaRPr>
            </a:p>
          </p:txBody>
        </p:sp>
      </p:grpSp>
      <p:grpSp>
        <p:nvGrpSpPr>
          <p:cNvPr id="54" name="Group 53">
            <a:extLst>
              <a:ext uri="{FF2B5EF4-FFF2-40B4-BE49-F238E27FC236}">
                <a16:creationId xmlns="" xmlns:a16="http://schemas.microsoft.com/office/drawing/2014/main" id="{B5CE2428-8845-4220-98E0-FAAD07E0D863}"/>
              </a:ext>
            </a:extLst>
          </p:cNvPr>
          <p:cNvGrpSpPr/>
          <p:nvPr/>
        </p:nvGrpSpPr>
        <p:grpSpPr>
          <a:xfrm>
            <a:off x="315568" y="4457217"/>
            <a:ext cx="11535702" cy="1142666"/>
            <a:chOff x="315568" y="2201405"/>
            <a:chExt cx="11535702" cy="1142666"/>
          </a:xfrm>
        </p:grpSpPr>
        <p:grpSp>
          <p:nvGrpSpPr>
            <p:cNvPr id="55" name="مجموعة 13">
              <a:extLst>
                <a:ext uri="{FF2B5EF4-FFF2-40B4-BE49-F238E27FC236}">
                  <a16:creationId xmlns="" xmlns:a16="http://schemas.microsoft.com/office/drawing/2014/main" id="{8C9EC927-DE86-4BA9-A38E-0FB659BEBFD1}"/>
                </a:ext>
              </a:extLst>
            </p:cNvPr>
            <p:cNvGrpSpPr/>
            <p:nvPr/>
          </p:nvGrpSpPr>
          <p:grpSpPr>
            <a:xfrm>
              <a:off x="4288665" y="2201405"/>
              <a:ext cx="7562605" cy="956646"/>
              <a:chOff x="-2106718" y="820627"/>
              <a:chExt cx="11385694" cy="956646"/>
            </a:xfrm>
            <a:solidFill>
              <a:schemeClr val="accent6">
                <a:lumMod val="60000"/>
                <a:lumOff val="40000"/>
              </a:schemeClr>
            </a:solidFill>
          </p:grpSpPr>
          <p:sp>
            <p:nvSpPr>
              <p:cNvPr id="60" name="Freeform 6">
                <a:extLst>
                  <a:ext uri="{FF2B5EF4-FFF2-40B4-BE49-F238E27FC236}">
                    <a16:creationId xmlns="" xmlns:a16="http://schemas.microsoft.com/office/drawing/2014/main" id="{C8C61C17-0DEA-40FB-BEC9-B099C7D4D983}"/>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1" name="Text Placeholder 4">
                <a:extLst>
                  <a:ext uri="{FF2B5EF4-FFF2-40B4-BE49-F238E27FC236}">
                    <a16:creationId xmlns="" xmlns:a16="http://schemas.microsoft.com/office/drawing/2014/main" id="{1586F12D-2EA3-41A3-910D-A777123AE529}"/>
                  </a:ext>
                </a:extLst>
              </p:cNvPr>
              <p:cNvSpPr txBox="1">
                <a:spLocks/>
              </p:cNvSpPr>
              <p:nvPr/>
            </p:nvSpPr>
            <p:spPr>
              <a:xfrm>
                <a:off x="8469353" y="882239"/>
                <a:ext cx="638745" cy="274511"/>
              </a:xfrm>
              <a:prstGeom prst="rect">
                <a:avLst/>
              </a:prstGeom>
              <a:grp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62" name="مستطيل ذو زوايا قطرية مستديرة 21">
                <a:extLst>
                  <a:ext uri="{FF2B5EF4-FFF2-40B4-BE49-F238E27FC236}">
                    <a16:creationId xmlns="" xmlns:a16="http://schemas.microsoft.com/office/drawing/2014/main" id="{00417D36-939E-4A3D-964E-F7BDFA11D074}"/>
                  </a:ext>
                </a:extLst>
              </p:cNvPr>
              <p:cNvSpPr/>
              <p:nvPr/>
            </p:nvSpPr>
            <p:spPr>
              <a:xfrm>
                <a:off x="-2106718" y="1282372"/>
                <a:ext cx="11214815" cy="494901"/>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63" name="Freeform 7">
                <a:extLst>
                  <a:ext uri="{FF2B5EF4-FFF2-40B4-BE49-F238E27FC236}">
                    <a16:creationId xmlns="" xmlns:a16="http://schemas.microsoft.com/office/drawing/2014/main" id="{A8A08084-CE39-453F-98C3-3C3B224C5AF5}"/>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6" name="مستطيل 4">
              <a:extLst>
                <a:ext uri="{FF2B5EF4-FFF2-40B4-BE49-F238E27FC236}">
                  <a16:creationId xmlns="" xmlns:a16="http://schemas.microsoft.com/office/drawing/2014/main" id="{B52624CF-B41D-4E8F-8DA1-4F1DEA08288C}"/>
                </a:ext>
              </a:extLst>
            </p:cNvPr>
            <p:cNvSpPr/>
            <p:nvPr/>
          </p:nvSpPr>
          <p:spPr>
            <a:xfrm>
              <a:off x="4096274" y="2663150"/>
              <a:ext cx="7122674" cy="52322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ع</a:t>
              </a:r>
              <a:r>
                <a:rPr kumimoji="0" lang="ar-SA"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د</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د</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8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الأنبياء الر</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سل الذين ذكرهم الله تعالى في القرآن الكريم</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هو:</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57" name="Picture 2" descr="E:\002-KIMS BUSINESS\007-04-1-FIVERR\01-PPT-TEMPLATE\COVER-PSD\05-cut-01.png">
              <a:extLst>
                <a:ext uri="{FF2B5EF4-FFF2-40B4-BE49-F238E27FC236}">
                  <a16:creationId xmlns="" xmlns:a16="http://schemas.microsoft.com/office/drawing/2014/main" id="{52393CDB-47AB-433A-AD8E-8C8E6265A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15568" y="2876050"/>
              <a:ext cx="5043759" cy="4680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E:\002-KIMS BUSINESS\007-04-1-FIVERR\01-PPT-TEMPLATE\COVER-PSD\05-cut-01.png">
              <a:extLst>
                <a:ext uri="{FF2B5EF4-FFF2-40B4-BE49-F238E27FC236}">
                  <a16:creationId xmlns="" xmlns:a16="http://schemas.microsoft.com/office/drawing/2014/main" id="{0F7F3BA9-C998-42C6-8151-A4FD8F578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68" y="2518577"/>
              <a:ext cx="5108839" cy="468021"/>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Flowchart: Alternate Process 31">
            <a:extLst>
              <a:ext uri="{FF2B5EF4-FFF2-40B4-BE49-F238E27FC236}">
                <a16:creationId xmlns="" xmlns:a16="http://schemas.microsoft.com/office/drawing/2014/main" id="{D3C42DA7-88DD-42C5-9370-85D10663A841}"/>
              </a:ext>
            </a:extLst>
          </p:cNvPr>
          <p:cNvSpPr/>
          <p:nvPr/>
        </p:nvSpPr>
        <p:spPr>
          <a:xfrm>
            <a:off x="5448966" y="5694378"/>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26</a:t>
            </a:r>
            <a:endParaRPr lang="fr-FR" sz="2800" dirty="0">
              <a:latin typeface="Sakkal Majalla" panose="02000000000000000000" pitchFamily="2" charset="-78"/>
              <a:cs typeface="Sakkal Majalla" panose="02000000000000000000" pitchFamily="2" charset="-78"/>
            </a:endParaRPr>
          </a:p>
        </p:txBody>
      </p:sp>
      <p:sp>
        <p:nvSpPr>
          <p:cNvPr id="33" name="Flowchart: Alternate Process 32">
            <a:extLst>
              <a:ext uri="{FF2B5EF4-FFF2-40B4-BE49-F238E27FC236}">
                <a16:creationId xmlns="" xmlns:a16="http://schemas.microsoft.com/office/drawing/2014/main" id="{0C872448-9999-4E1D-8600-037E1490681B}"/>
              </a:ext>
            </a:extLst>
          </p:cNvPr>
          <p:cNvSpPr/>
          <p:nvPr/>
        </p:nvSpPr>
        <p:spPr>
          <a:xfrm>
            <a:off x="9105460" y="5692817"/>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BH" sz="2800" b="1" dirty="0">
                <a:latin typeface="Sakkal Majalla" panose="02000000000000000000" pitchFamily="2" charset="-78"/>
                <a:cs typeface="Sakkal Majalla" panose="02000000000000000000" pitchFamily="2" charset="-78"/>
              </a:rPr>
              <a:t>25</a:t>
            </a:r>
            <a:endParaRPr lang="fr-FR" sz="2800" b="1" dirty="0">
              <a:latin typeface="Sakkal Majalla" panose="02000000000000000000" pitchFamily="2" charset="-78"/>
              <a:cs typeface="Sakkal Majalla" panose="02000000000000000000" pitchFamily="2" charset="-78"/>
            </a:endParaRPr>
          </a:p>
        </p:txBody>
      </p:sp>
      <p:sp>
        <p:nvSpPr>
          <p:cNvPr id="34" name="Flowchart: Alternate Process 33">
            <a:extLst>
              <a:ext uri="{FF2B5EF4-FFF2-40B4-BE49-F238E27FC236}">
                <a16:creationId xmlns="" xmlns:a16="http://schemas.microsoft.com/office/drawing/2014/main" id="{E6043A27-D24C-4BDC-BA18-18E837065179}"/>
              </a:ext>
            </a:extLst>
          </p:cNvPr>
          <p:cNvSpPr/>
          <p:nvPr/>
        </p:nvSpPr>
        <p:spPr>
          <a:xfrm>
            <a:off x="1792472" y="5694378"/>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atin typeface="Sakkal Majalla" panose="02000000000000000000" pitchFamily="2" charset="-78"/>
                <a:cs typeface="Sakkal Majalla" panose="02000000000000000000" pitchFamily="2" charset="-78"/>
              </a:rPr>
              <a:t>27</a:t>
            </a:r>
            <a:endParaRPr lang="fr-FR" sz="2800" b="1" dirty="0">
              <a:latin typeface="Sakkal Majalla" panose="02000000000000000000" pitchFamily="2" charset="-78"/>
              <a:cs typeface="Sakkal Majalla" panose="02000000000000000000" pitchFamily="2" charset="-78"/>
            </a:endParaRPr>
          </a:p>
        </p:txBody>
      </p:sp>
      <p:sp>
        <p:nvSpPr>
          <p:cNvPr id="2" name="Oval 1">
            <a:extLst>
              <a:ext uri="{FF2B5EF4-FFF2-40B4-BE49-F238E27FC236}">
                <a16:creationId xmlns="" xmlns:a16="http://schemas.microsoft.com/office/drawing/2014/main" id="{6B3F1EFA-6C7E-4032-95C0-117C81A5F863}"/>
              </a:ext>
            </a:extLst>
          </p:cNvPr>
          <p:cNvSpPr/>
          <p:nvPr/>
        </p:nvSpPr>
        <p:spPr>
          <a:xfrm>
            <a:off x="9140020" y="5694280"/>
            <a:ext cx="1224939" cy="641033"/>
          </a:xfrm>
          <a:prstGeom prst="ellipse">
            <a:avLst/>
          </a:prstGeom>
          <a:no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35" name="Group 34">
            <a:extLst>
              <a:ext uri="{FF2B5EF4-FFF2-40B4-BE49-F238E27FC236}">
                <a16:creationId xmlns="" xmlns:a16="http://schemas.microsoft.com/office/drawing/2014/main" id="{FD32CD2C-E942-423A-9165-19AF1C45201F}"/>
              </a:ext>
            </a:extLst>
          </p:cNvPr>
          <p:cNvGrpSpPr/>
          <p:nvPr/>
        </p:nvGrpSpPr>
        <p:grpSpPr>
          <a:xfrm>
            <a:off x="315567" y="2180068"/>
            <a:ext cx="11493578" cy="1132021"/>
            <a:chOff x="357692" y="3412293"/>
            <a:chExt cx="11493578" cy="1132021"/>
          </a:xfrm>
        </p:grpSpPr>
        <p:grpSp>
          <p:nvGrpSpPr>
            <p:cNvPr id="36" name="مجموعة 13">
              <a:extLst>
                <a:ext uri="{FF2B5EF4-FFF2-40B4-BE49-F238E27FC236}">
                  <a16:creationId xmlns="" xmlns:a16="http://schemas.microsoft.com/office/drawing/2014/main" id="{E847A012-A7EB-4827-A4EA-34C81949CC4B}"/>
                </a:ext>
              </a:extLst>
            </p:cNvPr>
            <p:cNvGrpSpPr/>
            <p:nvPr/>
          </p:nvGrpSpPr>
          <p:grpSpPr>
            <a:xfrm>
              <a:off x="5401453" y="3412293"/>
              <a:ext cx="6449817" cy="956671"/>
              <a:chOff x="-431387" y="820627"/>
              <a:chExt cx="9710363" cy="956671"/>
            </a:xfrm>
            <a:solidFill>
              <a:schemeClr val="accent6">
                <a:lumMod val="60000"/>
                <a:lumOff val="40000"/>
              </a:schemeClr>
            </a:solidFill>
          </p:grpSpPr>
          <p:sp>
            <p:nvSpPr>
              <p:cNvPr id="41" name="Freeform 6">
                <a:extLst>
                  <a:ext uri="{FF2B5EF4-FFF2-40B4-BE49-F238E27FC236}">
                    <a16:creationId xmlns="" xmlns:a16="http://schemas.microsoft.com/office/drawing/2014/main" id="{9DB05ECC-1DDF-49CE-AE5D-02B7300DF114}"/>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2" name="Text Placeholder 4">
                <a:extLst>
                  <a:ext uri="{FF2B5EF4-FFF2-40B4-BE49-F238E27FC236}">
                    <a16:creationId xmlns="" xmlns:a16="http://schemas.microsoft.com/office/drawing/2014/main" id="{FFCCCC73-2D92-4113-90EE-DE0CF732A213}"/>
                  </a:ext>
                </a:extLst>
              </p:cNvPr>
              <p:cNvSpPr txBox="1">
                <a:spLocks/>
              </p:cNvSpPr>
              <p:nvPr/>
            </p:nvSpPr>
            <p:spPr>
              <a:xfrm>
                <a:off x="8469353" y="895887"/>
                <a:ext cx="638745" cy="274511"/>
              </a:xfrm>
              <a:prstGeom prst="rect">
                <a:avLst/>
              </a:prstGeom>
              <a:solidFill>
                <a:schemeClr val="accent2">
                  <a:lumMod val="20000"/>
                  <a:lumOff val="8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3" name="مستطيل ذو زوايا قطرية مستديرة 21">
                <a:extLst>
                  <a:ext uri="{FF2B5EF4-FFF2-40B4-BE49-F238E27FC236}">
                    <a16:creationId xmlns="" xmlns:a16="http://schemas.microsoft.com/office/drawing/2014/main" id="{8904FCFA-E20F-4F41-B14C-EB039BD32C54}"/>
                  </a:ext>
                </a:extLst>
              </p:cNvPr>
              <p:cNvSpPr/>
              <p:nvPr/>
            </p:nvSpPr>
            <p:spPr>
              <a:xfrm>
                <a:off x="-431387" y="1282397"/>
                <a:ext cx="9292853" cy="494901"/>
              </a:xfrm>
              <a:prstGeom prst="round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2000" b="0"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44" name="Freeform 7">
                <a:extLst>
                  <a:ext uri="{FF2B5EF4-FFF2-40B4-BE49-F238E27FC236}">
                    <a16:creationId xmlns="" xmlns:a16="http://schemas.microsoft.com/office/drawing/2014/main" id="{18FFBD01-E712-47A1-8F6D-9FF86FA98CED}"/>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2">
                  <a:lumMod val="60000"/>
                  <a:lumOff val="40000"/>
                </a:schemeClr>
              </a:solidFill>
              <a:ln>
                <a:solidFill>
                  <a:schemeClr val="accent2">
                    <a:lumMod val="60000"/>
                    <a:lumOff val="4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37" name="مستطيل 5">
              <a:extLst>
                <a:ext uri="{FF2B5EF4-FFF2-40B4-BE49-F238E27FC236}">
                  <a16:creationId xmlns="" xmlns:a16="http://schemas.microsoft.com/office/drawing/2014/main" id="{5191B417-71E0-42E2-8C3D-41C21B8E09DD}"/>
                </a:ext>
              </a:extLst>
            </p:cNvPr>
            <p:cNvSpPr/>
            <p:nvPr/>
          </p:nvSpPr>
          <p:spPr>
            <a:xfrm>
              <a:off x="7458262" y="3891065"/>
              <a:ext cx="3914227"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lumMod val="85000"/>
                      <a:lumOff val="15000"/>
                    </a:prstClr>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خَلَقَ اللهُ تعالى الملائكةَ من:</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38" name="Picture 2" descr="E:\002-KIMS BUSINESS\007-04-1-FIVERR\01-PPT-TEMPLATE\COVER-PSD\05-cut-01.png">
              <a:extLst>
                <a:ext uri="{FF2B5EF4-FFF2-40B4-BE49-F238E27FC236}">
                  <a16:creationId xmlns="" xmlns:a16="http://schemas.microsoft.com/office/drawing/2014/main" id="{B3E7FD9C-CBC9-487C-B0EA-7CB9358FAF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57692" y="4032808"/>
              <a:ext cx="4959510" cy="5115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002-KIMS BUSINESS\007-04-1-FIVERR\01-PPT-TEMPLATE\COVER-PSD\05-cut-01.png">
              <a:extLst>
                <a:ext uri="{FF2B5EF4-FFF2-40B4-BE49-F238E27FC236}">
                  <a16:creationId xmlns="" xmlns:a16="http://schemas.microsoft.com/office/drawing/2014/main" id="{5F4FF761-1059-49C5-A2EF-47ADB301FB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16" y="3699845"/>
              <a:ext cx="4959511" cy="511508"/>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Flowchart: Alternate Process 44">
            <a:extLst>
              <a:ext uri="{FF2B5EF4-FFF2-40B4-BE49-F238E27FC236}">
                <a16:creationId xmlns="" xmlns:a16="http://schemas.microsoft.com/office/drawing/2014/main" id="{C9907D87-C4F0-4A81-97B7-55E1F73148C5}"/>
              </a:ext>
            </a:extLst>
          </p:cNvPr>
          <p:cNvSpPr/>
          <p:nvPr/>
        </p:nvSpPr>
        <p:spPr>
          <a:xfrm>
            <a:off x="5448966" y="3491603"/>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ضوء</a:t>
            </a:r>
            <a:endParaRPr lang="fr-FR" sz="2800" dirty="0">
              <a:latin typeface="Sakkal Majalla" panose="02000000000000000000" pitchFamily="2" charset="-78"/>
              <a:cs typeface="Sakkal Majalla" panose="02000000000000000000" pitchFamily="2" charset="-78"/>
            </a:endParaRPr>
          </a:p>
        </p:txBody>
      </p:sp>
      <p:sp>
        <p:nvSpPr>
          <p:cNvPr id="46" name="Flowchart: Alternate Process 45">
            <a:extLst>
              <a:ext uri="{FF2B5EF4-FFF2-40B4-BE49-F238E27FC236}">
                <a16:creationId xmlns="" xmlns:a16="http://schemas.microsoft.com/office/drawing/2014/main" id="{45BAF44F-6A03-47BF-A699-35E7ABAE8802}"/>
              </a:ext>
            </a:extLst>
          </p:cNvPr>
          <p:cNvSpPr/>
          <p:nvPr/>
        </p:nvSpPr>
        <p:spPr>
          <a:xfrm>
            <a:off x="9105460" y="3489016"/>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atin typeface="Sakkal Majalla" panose="02000000000000000000" pitchFamily="2" charset="-78"/>
                <a:cs typeface="Sakkal Majalla" panose="02000000000000000000" pitchFamily="2" charset="-78"/>
              </a:rPr>
              <a:t>سموم</a:t>
            </a:r>
            <a:endParaRPr lang="fr-FR" sz="2800" b="1" dirty="0">
              <a:latin typeface="Sakkal Majalla" panose="02000000000000000000" pitchFamily="2" charset="-78"/>
              <a:cs typeface="Sakkal Majalla" panose="02000000000000000000" pitchFamily="2" charset="-78"/>
            </a:endParaRPr>
          </a:p>
        </p:txBody>
      </p:sp>
      <p:sp>
        <p:nvSpPr>
          <p:cNvPr id="47" name="Flowchart: Alternate Process 46">
            <a:extLst>
              <a:ext uri="{FF2B5EF4-FFF2-40B4-BE49-F238E27FC236}">
                <a16:creationId xmlns="" xmlns:a16="http://schemas.microsoft.com/office/drawing/2014/main" id="{D26EF36D-1CC9-4646-AD22-4327EAE57040}"/>
              </a:ext>
            </a:extLst>
          </p:cNvPr>
          <p:cNvSpPr/>
          <p:nvPr/>
        </p:nvSpPr>
        <p:spPr>
          <a:xfrm>
            <a:off x="1792472" y="3493868"/>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atin typeface="Sakkal Majalla" panose="02000000000000000000" pitchFamily="2" charset="-78"/>
                <a:cs typeface="Sakkal Majalla" panose="02000000000000000000" pitchFamily="2" charset="-78"/>
              </a:rPr>
              <a:t>نور</a:t>
            </a:r>
            <a:endParaRPr lang="fr-FR" sz="2800" b="1" dirty="0">
              <a:latin typeface="Sakkal Majalla" panose="02000000000000000000" pitchFamily="2" charset="-78"/>
              <a:cs typeface="Sakkal Majalla" panose="02000000000000000000" pitchFamily="2" charset="-78"/>
            </a:endParaRPr>
          </a:p>
        </p:txBody>
      </p:sp>
      <p:sp>
        <p:nvSpPr>
          <p:cNvPr id="48" name="Oval 47">
            <a:extLst>
              <a:ext uri="{FF2B5EF4-FFF2-40B4-BE49-F238E27FC236}">
                <a16:creationId xmlns="" xmlns:a16="http://schemas.microsoft.com/office/drawing/2014/main" id="{16B24110-B57C-44CC-9783-A71E1F059530}"/>
              </a:ext>
            </a:extLst>
          </p:cNvPr>
          <p:cNvSpPr/>
          <p:nvPr/>
        </p:nvSpPr>
        <p:spPr>
          <a:xfrm>
            <a:off x="1827032" y="3478001"/>
            <a:ext cx="1224939" cy="641033"/>
          </a:xfrm>
          <a:prstGeom prst="ellipse">
            <a:avLst/>
          </a:prstGeom>
          <a:noFill/>
          <a:ln w="2857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718331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1500"/>
                                        <p:tgtEl>
                                          <p:spTgt spid="46"/>
                                        </p:tgtEl>
                                      </p:cBhvr>
                                    </p:animEffect>
                                    <p:anim calcmode="lin" valueType="num">
                                      <p:cBhvr>
                                        <p:cTn id="21" dur="1500" fill="hold"/>
                                        <p:tgtEl>
                                          <p:spTgt spid="46"/>
                                        </p:tgtEl>
                                        <p:attrNameLst>
                                          <p:attrName>ppt_x</p:attrName>
                                        </p:attrNameLst>
                                      </p:cBhvr>
                                      <p:tavLst>
                                        <p:tav tm="0">
                                          <p:val>
                                            <p:strVal val="#ppt_x"/>
                                          </p:val>
                                        </p:tav>
                                        <p:tav tm="100000">
                                          <p:val>
                                            <p:strVal val="#ppt_x"/>
                                          </p:val>
                                        </p:tav>
                                      </p:tavLst>
                                    </p:anim>
                                    <p:anim calcmode="lin" valueType="num">
                                      <p:cBhvr>
                                        <p:cTn id="22" dur="1500" fill="hold"/>
                                        <p:tgtEl>
                                          <p:spTgt spid="4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500"/>
                                        <p:tgtEl>
                                          <p:spTgt spid="45"/>
                                        </p:tgtEl>
                                      </p:cBhvr>
                                    </p:animEffect>
                                    <p:anim calcmode="lin" valueType="num">
                                      <p:cBhvr>
                                        <p:cTn id="27" dur="1500" fill="hold"/>
                                        <p:tgtEl>
                                          <p:spTgt spid="45"/>
                                        </p:tgtEl>
                                        <p:attrNameLst>
                                          <p:attrName>ppt_x</p:attrName>
                                        </p:attrNameLst>
                                      </p:cBhvr>
                                      <p:tavLst>
                                        <p:tav tm="0">
                                          <p:val>
                                            <p:strVal val="#ppt_x"/>
                                          </p:val>
                                        </p:tav>
                                        <p:tav tm="100000">
                                          <p:val>
                                            <p:strVal val="#ppt_x"/>
                                          </p:val>
                                        </p:tav>
                                      </p:tavLst>
                                    </p:anim>
                                    <p:anim calcmode="lin" valueType="num">
                                      <p:cBhvr>
                                        <p:cTn id="28" dur="15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500"/>
                                        <p:tgtEl>
                                          <p:spTgt spid="47"/>
                                        </p:tgtEl>
                                      </p:cBhvr>
                                    </p:animEffect>
                                    <p:anim calcmode="lin" valueType="num">
                                      <p:cBhvr>
                                        <p:cTn id="33" dur="1500" fill="hold"/>
                                        <p:tgtEl>
                                          <p:spTgt spid="47"/>
                                        </p:tgtEl>
                                        <p:attrNameLst>
                                          <p:attrName>ppt_x</p:attrName>
                                        </p:attrNameLst>
                                      </p:cBhvr>
                                      <p:tavLst>
                                        <p:tav tm="0">
                                          <p:val>
                                            <p:strVal val="#ppt_x"/>
                                          </p:val>
                                        </p:tav>
                                        <p:tav tm="100000">
                                          <p:val>
                                            <p:strVal val="#ppt_x"/>
                                          </p:val>
                                        </p:tav>
                                      </p:tavLst>
                                    </p:anim>
                                    <p:anim calcmode="lin" valueType="num">
                                      <p:cBhvr>
                                        <p:cTn id="34"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500"/>
                                        <p:tgtEl>
                                          <p:spTgt spid="33"/>
                                        </p:tgtEl>
                                      </p:cBhvr>
                                    </p:animEffect>
                                    <p:anim calcmode="lin" valueType="num">
                                      <p:cBhvr>
                                        <p:cTn id="46" dur="1500" fill="hold"/>
                                        <p:tgtEl>
                                          <p:spTgt spid="33"/>
                                        </p:tgtEl>
                                        <p:attrNameLst>
                                          <p:attrName>ppt_x</p:attrName>
                                        </p:attrNameLst>
                                      </p:cBhvr>
                                      <p:tavLst>
                                        <p:tav tm="0">
                                          <p:val>
                                            <p:strVal val="#ppt_x"/>
                                          </p:val>
                                        </p:tav>
                                        <p:tav tm="100000">
                                          <p:val>
                                            <p:strVal val="#ppt_x"/>
                                          </p:val>
                                        </p:tav>
                                      </p:tavLst>
                                    </p:anim>
                                    <p:anim calcmode="lin" valueType="num">
                                      <p:cBhvr>
                                        <p:cTn id="47" dur="1500" fill="hold"/>
                                        <p:tgtEl>
                                          <p:spTgt spid="33"/>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500"/>
                                        <p:tgtEl>
                                          <p:spTgt spid="32"/>
                                        </p:tgtEl>
                                      </p:cBhvr>
                                    </p:animEffect>
                                    <p:anim calcmode="lin" valueType="num">
                                      <p:cBhvr>
                                        <p:cTn id="52" dur="1500" fill="hold"/>
                                        <p:tgtEl>
                                          <p:spTgt spid="32"/>
                                        </p:tgtEl>
                                        <p:attrNameLst>
                                          <p:attrName>ppt_x</p:attrName>
                                        </p:attrNameLst>
                                      </p:cBhvr>
                                      <p:tavLst>
                                        <p:tav tm="0">
                                          <p:val>
                                            <p:strVal val="#ppt_x"/>
                                          </p:val>
                                        </p:tav>
                                        <p:tav tm="100000">
                                          <p:val>
                                            <p:strVal val="#ppt_x"/>
                                          </p:val>
                                        </p:tav>
                                      </p:tavLst>
                                    </p:anim>
                                    <p:anim calcmode="lin" valueType="num">
                                      <p:cBhvr>
                                        <p:cTn id="53" dur="1500" fill="hold"/>
                                        <p:tgtEl>
                                          <p:spTgt spid="3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500"/>
                                        <p:tgtEl>
                                          <p:spTgt spid="34"/>
                                        </p:tgtEl>
                                      </p:cBhvr>
                                    </p:animEffect>
                                    <p:anim calcmode="lin" valueType="num">
                                      <p:cBhvr>
                                        <p:cTn id="58" dur="1500" fill="hold"/>
                                        <p:tgtEl>
                                          <p:spTgt spid="34"/>
                                        </p:tgtEl>
                                        <p:attrNameLst>
                                          <p:attrName>ppt_x</p:attrName>
                                        </p:attrNameLst>
                                      </p:cBhvr>
                                      <p:tavLst>
                                        <p:tav tm="0">
                                          <p:val>
                                            <p:strVal val="#ppt_x"/>
                                          </p:val>
                                        </p:tav>
                                        <p:tav tm="100000">
                                          <p:val>
                                            <p:strVal val="#ppt_x"/>
                                          </p:val>
                                        </p:tav>
                                      </p:tavLst>
                                    </p:anim>
                                    <p:anim calcmode="lin" valueType="num">
                                      <p:cBhvr>
                                        <p:cTn id="59" dur="1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down)">
                                      <p:cBhvr>
                                        <p:cTn id="71" dur="580">
                                          <p:stCondLst>
                                            <p:cond delay="0"/>
                                          </p:stCondLst>
                                        </p:cTn>
                                        <p:tgtEl>
                                          <p:spTgt spid="48"/>
                                        </p:tgtEl>
                                      </p:cBhvr>
                                    </p:animEffect>
                                    <p:anim calcmode="lin" valueType="num">
                                      <p:cBhvr>
                                        <p:cTn id="7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77" dur="26">
                                          <p:stCondLst>
                                            <p:cond delay="650"/>
                                          </p:stCondLst>
                                        </p:cTn>
                                        <p:tgtEl>
                                          <p:spTgt spid="48"/>
                                        </p:tgtEl>
                                      </p:cBhvr>
                                      <p:to x="100000" y="60000"/>
                                    </p:animScale>
                                    <p:animScale>
                                      <p:cBhvr>
                                        <p:cTn id="78" dur="166" decel="50000">
                                          <p:stCondLst>
                                            <p:cond delay="676"/>
                                          </p:stCondLst>
                                        </p:cTn>
                                        <p:tgtEl>
                                          <p:spTgt spid="48"/>
                                        </p:tgtEl>
                                      </p:cBhvr>
                                      <p:to x="100000" y="100000"/>
                                    </p:animScale>
                                    <p:animScale>
                                      <p:cBhvr>
                                        <p:cTn id="79" dur="26">
                                          <p:stCondLst>
                                            <p:cond delay="1312"/>
                                          </p:stCondLst>
                                        </p:cTn>
                                        <p:tgtEl>
                                          <p:spTgt spid="48"/>
                                        </p:tgtEl>
                                      </p:cBhvr>
                                      <p:to x="100000" y="80000"/>
                                    </p:animScale>
                                    <p:animScale>
                                      <p:cBhvr>
                                        <p:cTn id="80" dur="166" decel="50000">
                                          <p:stCondLst>
                                            <p:cond delay="1338"/>
                                          </p:stCondLst>
                                        </p:cTn>
                                        <p:tgtEl>
                                          <p:spTgt spid="48"/>
                                        </p:tgtEl>
                                      </p:cBhvr>
                                      <p:to x="100000" y="100000"/>
                                    </p:animScale>
                                    <p:animScale>
                                      <p:cBhvr>
                                        <p:cTn id="81" dur="26">
                                          <p:stCondLst>
                                            <p:cond delay="1642"/>
                                          </p:stCondLst>
                                        </p:cTn>
                                        <p:tgtEl>
                                          <p:spTgt spid="48"/>
                                        </p:tgtEl>
                                      </p:cBhvr>
                                      <p:to x="100000" y="90000"/>
                                    </p:animScale>
                                    <p:animScale>
                                      <p:cBhvr>
                                        <p:cTn id="82" dur="166" decel="50000">
                                          <p:stCondLst>
                                            <p:cond delay="1668"/>
                                          </p:stCondLst>
                                        </p:cTn>
                                        <p:tgtEl>
                                          <p:spTgt spid="48"/>
                                        </p:tgtEl>
                                      </p:cBhvr>
                                      <p:to x="100000" y="100000"/>
                                    </p:animScale>
                                    <p:animScale>
                                      <p:cBhvr>
                                        <p:cTn id="83" dur="26">
                                          <p:stCondLst>
                                            <p:cond delay="1808"/>
                                          </p:stCondLst>
                                        </p:cTn>
                                        <p:tgtEl>
                                          <p:spTgt spid="48"/>
                                        </p:tgtEl>
                                      </p:cBhvr>
                                      <p:to x="100000" y="95000"/>
                                    </p:animScale>
                                    <p:animScale>
                                      <p:cBhvr>
                                        <p:cTn id="84" dur="166" decel="50000">
                                          <p:stCondLst>
                                            <p:cond delay="1834"/>
                                          </p:stCondLst>
                                        </p:cTn>
                                        <p:tgtEl>
                                          <p:spTgt spid="4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down)">
                                      <p:cBhvr>
                                        <p:cTn id="89" dur="580">
                                          <p:stCondLst>
                                            <p:cond delay="0"/>
                                          </p:stCondLst>
                                        </p:cTn>
                                        <p:tgtEl>
                                          <p:spTgt spid="2"/>
                                        </p:tgtEl>
                                      </p:cBhvr>
                                    </p:animEffect>
                                    <p:anim calcmode="lin" valueType="num">
                                      <p:cBhvr>
                                        <p:cTn id="9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95" dur="26">
                                          <p:stCondLst>
                                            <p:cond delay="650"/>
                                          </p:stCondLst>
                                        </p:cTn>
                                        <p:tgtEl>
                                          <p:spTgt spid="2"/>
                                        </p:tgtEl>
                                      </p:cBhvr>
                                      <p:to x="100000" y="60000"/>
                                    </p:animScale>
                                    <p:animScale>
                                      <p:cBhvr>
                                        <p:cTn id="96" dur="166" decel="50000">
                                          <p:stCondLst>
                                            <p:cond delay="676"/>
                                          </p:stCondLst>
                                        </p:cTn>
                                        <p:tgtEl>
                                          <p:spTgt spid="2"/>
                                        </p:tgtEl>
                                      </p:cBhvr>
                                      <p:to x="100000" y="100000"/>
                                    </p:animScale>
                                    <p:animScale>
                                      <p:cBhvr>
                                        <p:cTn id="97" dur="26">
                                          <p:stCondLst>
                                            <p:cond delay="1312"/>
                                          </p:stCondLst>
                                        </p:cTn>
                                        <p:tgtEl>
                                          <p:spTgt spid="2"/>
                                        </p:tgtEl>
                                      </p:cBhvr>
                                      <p:to x="100000" y="80000"/>
                                    </p:animScale>
                                    <p:animScale>
                                      <p:cBhvr>
                                        <p:cTn id="98" dur="166" decel="50000">
                                          <p:stCondLst>
                                            <p:cond delay="1338"/>
                                          </p:stCondLst>
                                        </p:cTn>
                                        <p:tgtEl>
                                          <p:spTgt spid="2"/>
                                        </p:tgtEl>
                                      </p:cBhvr>
                                      <p:to x="100000" y="100000"/>
                                    </p:animScale>
                                    <p:animScale>
                                      <p:cBhvr>
                                        <p:cTn id="99" dur="26">
                                          <p:stCondLst>
                                            <p:cond delay="1642"/>
                                          </p:stCondLst>
                                        </p:cTn>
                                        <p:tgtEl>
                                          <p:spTgt spid="2"/>
                                        </p:tgtEl>
                                      </p:cBhvr>
                                      <p:to x="100000" y="90000"/>
                                    </p:animScale>
                                    <p:animScale>
                                      <p:cBhvr>
                                        <p:cTn id="100" dur="166" decel="50000">
                                          <p:stCondLst>
                                            <p:cond delay="1668"/>
                                          </p:stCondLst>
                                        </p:cTn>
                                        <p:tgtEl>
                                          <p:spTgt spid="2"/>
                                        </p:tgtEl>
                                      </p:cBhvr>
                                      <p:to x="100000" y="100000"/>
                                    </p:animScale>
                                    <p:animScale>
                                      <p:cBhvr>
                                        <p:cTn id="101" dur="26">
                                          <p:stCondLst>
                                            <p:cond delay="1808"/>
                                          </p:stCondLst>
                                        </p:cTn>
                                        <p:tgtEl>
                                          <p:spTgt spid="2"/>
                                        </p:tgtEl>
                                      </p:cBhvr>
                                      <p:to x="100000" y="95000"/>
                                    </p:animScale>
                                    <p:animScale>
                                      <p:cBhvr>
                                        <p:cTn id="10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2" grpId="0" animBg="1"/>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pic>
        <p:nvPicPr>
          <p:cNvPr id="5" name="Picture 4">
            <a:extLst>
              <a:ext uri="{FF2B5EF4-FFF2-40B4-BE49-F238E27FC236}">
                <a16:creationId xmlns="" xmlns:a16="http://schemas.microsoft.com/office/drawing/2014/main" id="{B0F5D3C9-8835-488D-AF18-EB3DF63BCBFC}"/>
              </a:ext>
            </a:extLst>
          </p:cNvPr>
          <p:cNvPicPr>
            <a:picLocks noChangeAspect="1"/>
          </p:cNvPicPr>
          <p:nvPr/>
        </p:nvPicPr>
        <p:blipFill>
          <a:blip r:embed="rId3"/>
          <a:stretch>
            <a:fillRect/>
          </a:stretch>
        </p:blipFill>
        <p:spPr>
          <a:xfrm>
            <a:off x="3081334" y="1615119"/>
            <a:ext cx="6029325" cy="2522928"/>
          </a:xfrm>
          <a:prstGeom prst="rect">
            <a:avLst/>
          </a:prstGeom>
        </p:spPr>
      </p:pic>
      <p:grpSp>
        <p:nvGrpSpPr>
          <p:cNvPr id="24" name="Group 23">
            <a:extLst>
              <a:ext uri="{FF2B5EF4-FFF2-40B4-BE49-F238E27FC236}">
                <a16:creationId xmlns="" xmlns:a16="http://schemas.microsoft.com/office/drawing/2014/main" id="{EFB7898C-B5F8-4D1C-9564-5F0E25C7F3C4}"/>
              </a:ext>
            </a:extLst>
          </p:cNvPr>
          <p:cNvGrpSpPr/>
          <p:nvPr/>
        </p:nvGrpSpPr>
        <p:grpSpPr>
          <a:xfrm>
            <a:off x="2554634" y="531378"/>
            <a:ext cx="7082724" cy="1025678"/>
            <a:chOff x="865820" y="842230"/>
            <a:chExt cx="10362907" cy="1025678"/>
          </a:xfrm>
        </p:grpSpPr>
        <p:grpSp>
          <p:nvGrpSpPr>
            <p:cNvPr id="25" name="Group 24">
              <a:extLst>
                <a:ext uri="{FF2B5EF4-FFF2-40B4-BE49-F238E27FC236}">
                  <a16:creationId xmlns="" xmlns:a16="http://schemas.microsoft.com/office/drawing/2014/main" id="{A5BDEB95-98D5-4C42-83FB-425A5A9198C3}"/>
                </a:ext>
              </a:extLst>
            </p:cNvPr>
            <p:cNvGrpSpPr/>
            <p:nvPr/>
          </p:nvGrpSpPr>
          <p:grpSpPr>
            <a:xfrm>
              <a:off x="865820" y="945950"/>
              <a:ext cx="10362907" cy="826458"/>
              <a:chOff x="607368" y="4014589"/>
              <a:chExt cx="7920880" cy="1584176"/>
            </a:xfrm>
            <a:solidFill>
              <a:schemeClr val="accent2"/>
            </a:solidFill>
          </p:grpSpPr>
          <p:sp>
            <p:nvSpPr>
              <p:cNvPr id="37" name="Rectangle 36">
                <a:extLst>
                  <a:ext uri="{FF2B5EF4-FFF2-40B4-BE49-F238E27FC236}">
                    <a16:creationId xmlns="" xmlns:a16="http://schemas.microsoft.com/office/drawing/2014/main" id="{76099350-AA60-45F0-B2A5-98DA652A1622}"/>
                  </a:ext>
                </a:extLst>
              </p:cNvPr>
              <p:cNvSpPr/>
              <p:nvPr/>
            </p:nvSpPr>
            <p:spPr>
              <a:xfrm>
                <a:off x="607368" y="4014589"/>
                <a:ext cx="7920880" cy="15841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38" name="Rectangle 19">
                <a:extLst>
                  <a:ext uri="{FF2B5EF4-FFF2-40B4-BE49-F238E27FC236}">
                    <a16:creationId xmlns="" xmlns:a16="http://schemas.microsoft.com/office/drawing/2014/main" id="{5ED2A206-1E4F-4233-9E99-F91E38D6E3C8}"/>
                  </a:ext>
                </a:extLst>
              </p:cNvPr>
              <p:cNvSpPr/>
              <p:nvPr/>
            </p:nvSpPr>
            <p:spPr>
              <a:xfrm flipH="1">
                <a:off x="607368" y="4014590"/>
                <a:ext cx="5908848" cy="1584175"/>
              </a:xfrm>
              <a:custGeom>
                <a:avLst/>
                <a:gdLst/>
                <a:ahLst/>
                <a:cxnLst/>
                <a:rect l="l" t="t" r="r" b="b"/>
                <a:pathLst>
                  <a:path w="6327249" h="1584176">
                    <a:moveTo>
                      <a:pt x="4827425" y="0"/>
                    </a:moveTo>
                    <a:lnTo>
                      <a:pt x="6327249" y="0"/>
                    </a:lnTo>
                    <a:lnTo>
                      <a:pt x="6327249" y="1584176"/>
                    </a:lnTo>
                    <a:lnTo>
                      <a:pt x="0" y="1584176"/>
                    </a:lnTo>
                    <a:cubicBezTo>
                      <a:pt x="280401" y="1456864"/>
                      <a:pt x="542948" y="1352503"/>
                      <a:pt x="761276" y="1303776"/>
                    </a:cubicBezTo>
                    <a:cubicBezTo>
                      <a:pt x="1678851" y="1098989"/>
                      <a:pt x="2534514" y="1372038"/>
                      <a:pt x="3113951" y="1179951"/>
                    </a:cubicBezTo>
                    <a:cubicBezTo>
                      <a:pt x="3693388" y="987864"/>
                      <a:pt x="3745776" y="386201"/>
                      <a:pt x="4237901" y="151251"/>
                    </a:cubicBezTo>
                    <a:cubicBezTo>
                      <a:pt x="4382970" y="81992"/>
                      <a:pt x="4596598" y="34805"/>
                      <a:pt x="482742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Sakkal Majalla" panose="02000000000000000000" pitchFamily="2" charset="-78"/>
                  <a:cs typeface="Sakkal Majalla" panose="02000000000000000000" pitchFamily="2" charset="-78"/>
                </a:endParaRPr>
              </a:p>
            </p:txBody>
          </p:sp>
        </p:grpSp>
        <p:grpSp>
          <p:nvGrpSpPr>
            <p:cNvPr id="26" name="그룹 111">
              <a:extLst>
                <a:ext uri="{FF2B5EF4-FFF2-40B4-BE49-F238E27FC236}">
                  <a16:creationId xmlns="" xmlns:a16="http://schemas.microsoft.com/office/drawing/2014/main" id="{CBCFA283-08A5-4B95-AF36-C0BECA8D493A}"/>
                </a:ext>
              </a:extLst>
            </p:cNvPr>
            <p:cNvGrpSpPr/>
            <p:nvPr/>
          </p:nvGrpSpPr>
          <p:grpSpPr>
            <a:xfrm>
              <a:off x="1513107" y="842230"/>
              <a:ext cx="1456719" cy="1025678"/>
              <a:chOff x="1470455" y="3726115"/>
              <a:chExt cx="1456719" cy="2076767"/>
            </a:xfrm>
            <a:solidFill>
              <a:schemeClr val="accent2">
                <a:lumMod val="50000"/>
              </a:schemeClr>
            </a:solidFill>
          </p:grpSpPr>
          <p:sp>
            <p:nvSpPr>
              <p:cNvPr id="29" name="Flowchart: Data 6">
                <a:extLst>
                  <a:ext uri="{FF2B5EF4-FFF2-40B4-BE49-F238E27FC236}">
                    <a16:creationId xmlns="" xmlns:a16="http://schemas.microsoft.com/office/drawing/2014/main" id="{F7015968-EA58-483E-9485-A63486EBBA0B}"/>
                  </a:ext>
                </a:extLst>
              </p:cNvPr>
              <p:cNvSpPr/>
              <p:nvPr/>
            </p:nvSpPr>
            <p:spPr>
              <a:xfrm flipH="1">
                <a:off x="1971439" y="3827712"/>
                <a:ext cx="955735" cy="18518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30" name="Rectangle 41">
                <a:extLst>
                  <a:ext uri="{FF2B5EF4-FFF2-40B4-BE49-F238E27FC236}">
                    <a16:creationId xmlns="" xmlns:a16="http://schemas.microsoft.com/office/drawing/2014/main" id="{3FAF2398-37B2-4409-BD2E-90BD14EF144D}"/>
                  </a:ext>
                </a:extLst>
              </p:cNvPr>
              <p:cNvSpPr/>
              <p:nvPr/>
            </p:nvSpPr>
            <p:spPr>
              <a:xfrm>
                <a:off x="1470455" y="3726115"/>
                <a:ext cx="812184" cy="2076767"/>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grpSp>
        <p:sp>
          <p:nvSpPr>
            <p:cNvPr id="27" name="Rectangle 48">
              <a:extLst>
                <a:ext uri="{FF2B5EF4-FFF2-40B4-BE49-F238E27FC236}">
                  <a16:creationId xmlns="" xmlns:a16="http://schemas.microsoft.com/office/drawing/2014/main" id="{B94ACD89-F574-474B-9E77-6EDB1CD9D787}"/>
                </a:ext>
              </a:extLst>
            </p:cNvPr>
            <p:cNvSpPr/>
            <p:nvPr/>
          </p:nvSpPr>
          <p:spPr>
            <a:xfrm rot="10954661">
              <a:off x="9800616" y="847012"/>
              <a:ext cx="720080" cy="1005397"/>
            </a:xfrm>
            <a:prstGeom prst="rect">
              <a:avLst/>
            </a:prstGeom>
            <a:solidFill>
              <a:schemeClr val="accent6">
                <a:lumMod val="75000"/>
              </a:schemeClr>
            </a:solidFill>
            <a:ln>
              <a:noFill/>
            </a:ln>
            <a:effectLst>
              <a:outerShdw blurRad="50800" dist="38100" dir="18900000" algn="bl" rotWithShape="0">
                <a:prstClr val="black">
                  <a:alpha val="40000"/>
                </a:prstClr>
              </a:outerShdw>
            </a:effectLst>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28" name="مستطيل 2">
              <a:extLst>
                <a:ext uri="{FF2B5EF4-FFF2-40B4-BE49-F238E27FC236}">
                  <a16:creationId xmlns="" xmlns:a16="http://schemas.microsoft.com/office/drawing/2014/main" id="{F67267BA-1255-441B-8882-DC01F39144DD}"/>
                </a:ext>
              </a:extLst>
            </p:cNvPr>
            <p:cNvSpPr/>
            <p:nvPr/>
          </p:nvSpPr>
          <p:spPr>
            <a:xfrm>
              <a:off x="2492885" y="968368"/>
              <a:ext cx="7667771" cy="769441"/>
            </a:xfrm>
            <a:prstGeom prst="rect">
              <a:avLst/>
            </a:prstGeom>
          </p:spPr>
          <p:txBody>
            <a:bodyPr wrap="square">
              <a:spAutoFit/>
            </a:bodyPr>
            <a:lstStyle/>
            <a:p>
              <a:pPr algn="ctr" rtl="1"/>
              <a:r>
                <a:rPr lang="ar-SA" sz="4400" b="1" dirty="0">
                  <a:latin typeface="Sakkal Majalla" panose="02000000000000000000" pitchFamily="2" charset="-78"/>
                  <a:cs typeface="Sakkal Majalla" panose="02000000000000000000" pitchFamily="2" charset="-78"/>
                </a:rPr>
                <a:t>العلاقة بين الإسلام الإيمان</a:t>
              </a:r>
              <a:endParaRPr lang="ar-BH" sz="2800" b="1" dirty="0">
                <a:latin typeface="Sakkal Majalla" panose="02000000000000000000" pitchFamily="2" charset="-78"/>
                <a:cs typeface="Sakkal Majalla" panose="02000000000000000000" pitchFamily="2" charset="-78"/>
              </a:endParaRPr>
            </a:p>
          </p:txBody>
        </p:sp>
      </p:grpSp>
      <p:sp>
        <p:nvSpPr>
          <p:cNvPr id="40" name="Arrow: Chevron 1">
            <a:extLst>
              <a:ext uri="{FF2B5EF4-FFF2-40B4-BE49-F238E27FC236}">
                <a16:creationId xmlns="" xmlns:a16="http://schemas.microsoft.com/office/drawing/2014/main" id="{5501E724-38D8-4496-B363-57B62649B28F}"/>
              </a:ext>
            </a:extLst>
          </p:cNvPr>
          <p:cNvSpPr/>
          <p:nvPr/>
        </p:nvSpPr>
        <p:spPr>
          <a:xfrm>
            <a:off x="243413" y="4937488"/>
            <a:ext cx="11705165" cy="667569"/>
          </a:xfrm>
          <a:custGeom>
            <a:avLst/>
            <a:gdLst>
              <a:gd name="connsiteX0" fmla="*/ 0 w 10824306"/>
              <a:gd name="connsiteY0" fmla="*/ 0 h 2293750"/>
              <a:gd name="connsiteX1" fmla="*/ 9677431 w 10824306"/>
              <a:gd name="connsiteY1" fmla="*/ 0 h 2293750"/>
              <a:gd name="connsiteX2" fmla="*/ 10824306 w 10824306"/>
              <a:gd name="connsiteY2" fmla="*/ 1146875 h 2293750"/>
              <a:gd name="connsiteX3" fmla="*/ 9677431 w 10824306"/>
              <a:gd name="connsiteY3" fmla="*/ 2293750 h 2293750"/>
              <a:gd name="connsiteX4" fmla="*/ 0 w 10824306"/>
              <a:gd name="connsiteY4" fmla="*/ 2293750 h 2293750"/>
              <a:gd name="connsiteX5" fmla="*/ 1146875 w 10824306"/>
              <a:gd name="connsiteY5" fmla="*/ 1146875 h 2293750"/>
              <a:gd name="connsiteX6" fmla="*/ 0 w 10824306"/>
              <a:gd name="connsiteY6" fmla="*/ 0 h 2293750"/>
              <a:gd name="connsiteX0" fmla="*/ 0 w 9677431"/>
              <a:gd name="connsiteY0" fmla="*/ 0 h 2293750"/>
              <a:gd name="connsiteX1" fmla="*/ 9677431 w 9677431"/>
              <a:gd name="connsiteY1" fmla="*/ 0 h 2293750"/>
              <a:gd name="connsiteX2" fmla="*/ 8592550 w 9677431"/>
              <a:gd name="connsiteY2" fmla="*/ 1270862 h 2293750"/>
              <a:gd name="connsiteX3" fmla="*/ 9677431 w 9677431"/>
              <a:gd name="connsiteY3" fmla="*/ 2293750 h 2293750"/>
              <a:gd name="connsiteX4" fmla="*/ 0 w 9677431"/>
              <a:gd name="connsiteY4" fmla="*/ 2293750 h 2293750"/>
              <a:gd name="connsiteX5" fmla="*/ 1146875 w 9677431"/>
              <a:gd name="connsiteY5" fmla="*/ 1146875 h 2293750"/>
              <a:gd name="connsiteX6" fmla="*/ 0 w 9677431"/>
              <a:gd name="connsiteY6" fmla="*/ 0 h 2293750"/>
              <a:gd name="connsiteX0" fmla="*/ 697423 w 10374854"/>
              <a:gd name="connsiteY0" fmla="*/ 0 h 2293750"/>
              <a:gd name="connsiteX1" fmla="*/ 10374854 w 10374854"/>
              <a:gd name="connsiteY1" fmla="*/ 0 h 2293750"/>
              <a:gd name="connsiteX2" fmla="*/ 9289973 w 10374854"/>
              <a:gd name="connsiteY2" fmla="*/ 1270862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697423 w 10374854"/>
              <a:gd name="connsiteY0" fmla="*/ 0 h 2293750"/>
              <a:gd name="connsiteX1" fmla="*/ 10374854 w 10374854"/>
              <a:gd name="connsiteY1" fmla="*/ 0 h 2293750"/>
              <a:gd name="connsiteX2" fmla="*/ 9881858 w 10374854"/>
              <a:gd name="connsiteY2" fmla="*/ 1111105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697423 w 10374854"/>
              <a:gd name="connsiteY0" fmla="*/ 0 h 2293750"/>
              <a:gd name="connsiteX1" fmla="*/ 10374854 w 10374854"/>
              <a:gd name="connsiteY1" fmla="*/ 0 h 2293750"/>
              <a:gd name="connsiteX2" fmla="*/ 10043281 w 10374854"/>
              <a:gd name="connsiteY2" fmla="*/ 1164356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482192 w 10159623"/>
              <a:gd name="connsiteY0" fmla="*/ 0 h 2293750"/>
              <a:gd name="connsiteX1" fmla="*/ 10159623 w 10159623"/>
              <a:gd name="connsiteY1" fmla="*/ 0 h 2293750"/>
              <a:gd name="connsiteX2" fmla="*/ 9828050 w 10159623"/>
              <a:gd name="connsiteY2" fmla="*/ 1164356 h 2293750"/>
              <a:gd name="connsiteX3" fmla="*/ 10159623 w 10159623"/>
              <a:gd name="connsiteY3" fmla="*/ 2293750 h 2293750"/>
              <a:gd name="connsiteX4" fmla="*/ 482192 w 10159623"/>
              <a:gd name="connsiteY4" fmla="*/ 2293750 h 2293750"/>
              <a:gd name="connsiteX5" fmla="*/ 0 w 10159623"/>
              <a:gd name="connsiteY5" fmla="*/ 1117867 h 2293750"/>
              <a:gd name="connsiteX6" fmla="*/ 482192 w 10159623"/>
              <a:gd name="connsiteY6" fmla="*/ 0 h 22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9623" h="2293750">
                <a:moveTo>
                  <a:pt x="482192" y="0"/>
                </a:moveTo>
                <a:lnTo>
                  <a:pt x="10159623" y="0"/>
                </a:lnTo>
                <a:lnTo>
                  <a:pt x="9828050" y="1164356"/>
                </a:lnTo>
                <a:lnTo>
                  <a:pt x="10159623" y="2293750"/>
                </a:lnTo>
                <a:lnTo>
                  <a:pt x="482192" y="2293750"/>
                </a:lnTo>
                <a:lnTo>
                  <a:pt x="0" y="1117867"/>
                </a:lnTo>
                <a:lnTo>
                  <a:pt x="482192" y="0"/>
                </a:lnTo>
                <a:close/>
              </a:path>
            </a:pathLst>
          </a:cu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وإذا ذُكِرَ الإيمان منفردًا دخل فيه الإسلام لأنَّ الإنسان لا يمكن أن يكون مؤمنًا حتى يكون مسلمًا</a:t>
            </a:r>
            <a:r>
              <a:rPr lang="ar-SA"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kumimoji="0" lang="fr-FR" sz="30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42" name="Arrow: Chevron 1">
            <a:extLst>
              <a:ext uri="{FF2B5EF4-FFF2-40B4-BE49-F238E27FC236}">
                <a16:creationId xmlns="" xmlns:a16="http://schemas.microsoft.com/office/drawing/2014/main" id="{66A19528-AD2D-4FC9-9272-AB9EE6D239B2}"/>
              </a:ext>
            </a:extLst>
          </p:cNvPr>
          <p:cNvSpPr/>
          <p:nvPr/>
        </p:nvSpPr>
        <p:spPr>
          <a:xfrm>
            <a:off x="243412" y="5687963"/>
            <a:ext cx="11705165" cy="667569"/>
          </a:xfrm>
          <a:custGeom>
            <a:avLst/>
            <a:gdLst>
              <a:gd name="connsiteX0" fmla="*/ 0 w 10824306"/>
              <a:gd name="connsiteY0" fmla="*/ 0 h 2293750"/>
              <a:gd name="connsiteX1" fmla="*/ 9677431 w 10824306"/>
              <a:gd name="connsiteY1" fmla="*/ 0 h 2293750"/>
              <a:gd name="connsiteX2" fmla="*/ 10824306 w 10824306"/>
              <a:gd name="connsiteY2" fmla="*/ 1146875 h 2293750"/>
              <a:gd name="connsiteX3" fmla="*/ 9677431 w 10824306"/>
              <a:gd name="connsiteY3" fmla="*/ 2293750 h 2293750"/>
              <a:gd name="connsiteX4" fmla="*/ 0 w 10824306"/>
              <a:gd name="connsiteY4" fmla="*/ 2293750 h 2293750"/>
              <a:gd name="connsiteX5" fmla="*/ 1146875 w 10824306"/>
              <a:gd name="connsiteY5" fmla="*/ 1146875 h 2293750"/>
              <a:gd name="connsiteX6" fmla="*/ 0 w 10824306"/>
              <a:gd name="connsiteY6" fmla="*/ 0 h 2293750"/>
              <a:gd name="connsiteX0" fmla="*/ 0 w 9677431"/>
              <a:gd name="connsiteY0" fmla="*/ 0 h 2293750"/>
              <a:gd name="connsiteX1" fmla="*/ 9677431 w 9677431"/>
              <a:gd name="connsiteY1" fmla="*/ 0 h 2293750"/>
              <a:gd name="connsiteX2" fmla="*/ 8592550 w 9677431"/>
              <a:gd name="connsiteY2" fmla="*/ 1270862 h 2293750"/>
              <a:gd name="connsiteX3" fmla="*/ 9677431 w 9677431"/>
              <a:gd name="connsiteY3" fmla="*/ 2293750 h 2293750"/>
              <a:gd name="connsiteX4" fmla="*/ 0 w 9677431"/>
              <a:gd name="connsiteY4" fmla="*/ 2293750 h 2293750"/>
              <a:gd name="connsiteX5" fmla="*/ 1146875 w 9677431"/>
              <a:gd name="connsiteY5" fmla="*/ 1146875 h 2293750"/>
              <a:gd name="connsiteX6" fmla="*/ 0 w 9677431"/>
              <a:gd name="connsiteY6" fmla="*/ 0 h 2293750"/>
              <a:gd name="connsiteX0" fmla="*/ 697423 w 10374854"/>
              <a:gd name="connsiteY0" fmla="*/ 0 h 2293750"/>
              <a:gd name="connsiteX1" fmla="*/ 10374854 w 10374854"/>
              <a:gd name="connsiteY1" fmla="*/ 0 h 2293750"/>
              <a:gd name="connsiteX2" fmla="*/ 9289973 w 10374854"/>
              <a:gd name="connsiteY2" fmla="*/ 1270862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697423 w 10374854"/>
              <a:gd name="connsiteY0" fmla="*/ 0 h 2293750"/>
              <a:gd name="connsiteX1" fmla="*/ 10374854 w 10374854"/>
              <a:gd name="connsiteY1" fmla="*/ 0 h 2293750"/>
              <a:gd name="connsiteX2" fmla="*/ 9881858 w 10374854"/>
              <a:gd name="connsiteY2" fmla="*/ 1111105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697423 w 10374854"/>
              <a:gd name="connsiteY0" fmla="*/ 0 h 2293750"/>
              <a:gd name="connsiteX1" fmla="*/ 10374854 w 10374854"/>
              <a:gd name="connsiteY1" fmla="*/ 0 h 2293750"/>
              <a:gd name="connsiteX2" fmla="*/ 10043281 w 10374854"/>
              <a:gd name="connsiteY2" fmla="*/ 1164356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482192 w 10159623"/>
              <a:gd name="connsiteY0" fmla="*/ 0 h 2293750"/>
              <a:gd name="connsiteX1" fmla="*/ 10159623 w 10159623"/>
              <a:gd name="connsiteY1" fmla="*/ 0 h 2293750"/>
              <a:gd name="connsiteX2" fmla="*/ 9828050 w 10159623"/>
              <a:gd name="connsiteY2" fmla="*/ 1164356 h 2293750"/>
              <a:gd name="connsiteX3" fmla="*/ 10159623 w 10159623"/>
              <a:gd name="connsiteY3" fmla="*/ 2293750 h 2293750"/>
              <a:gd name="connsiteX4" fmla="*/ 482192 w 10159623"/>
              <a:gd name="connsiteY4" fmla="*/ 2293750 h 2293750"/>
              <a:gd name="connsiteX5" fmla="*/ 0 w 10159623"/>
              <a:gd name="connsiteY5" fmla="*/ 1117867 h 2293750"/>
              <a:gd name="connsiteX6" fmla="*/ 482192 w 10159623"/>
              <a:gd name="connsiteY6" fmla="*/ 0 h 22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9623" h="2293750">
                <a:moveTo>
                  <a:pt x="482192" y="0"/>
                </a:moveTo>
                <a:lnTo>
                  <a:pt x="10159623" y="0"/>
                </a:lnTo>
                <a:lnTo>
                  <a:pt x="9828050" y="1164356"/>
                </a:lnTo>
                <a:lnTo>
                  <a:pt x="10159623" y="2293750"/>
                </a:lnTo>
                <a:lnTo>
                  <a:pt x="482192" y="2293750"/>
                </a:lnTo>
                <a:lnTo>
                  <a:pt x="0" y="1117867"/>
                </a:lnTo>
                <a:lnTo>
                  <a:pt x="482192" y="0"/>
                </a:lnTo>
                <a:close/>
              </a:path>
            </a:pathLst>
          </a:cu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وإذا ذُكِرَا مقترنين فإنَّ الإسلام يدلُّ على الانقياد الظاهري، والإيمان يدلُّ على الانقياد الباطني.</a:t>
            </a:r>
          </a:p>
        </p:txBody>
      </p:sp>
      <p:sp>
        <p:nvSpPr>
          <p:cNvPr id="43" name="Arrow: Chevron 1">
            <a:extLst>
              <a:ext uri="{FF2B5EF4-FFF2-40B4-BE49-F238E27FC236}">
                <a16:creationId xmlns="" xmlns:a16="http://schemas.microsoft.com/office/drawing/2014/main" id="{96BA6EDB-EF51-4E51-B7B1-7C7820E605F8}"/>
              </a:ext>
            </a:extLst>
          </p:cNvPr>
          <p:cNvSpPr/>
          <p:nvPr/>
        </p:nvSpPr>
        <p:spPr>
          <a:xfrm>
            <a:off x="243413" y="4187013"/>
            <a:ext cx="11705165" cy="667569"/>
          </a:xfrm>
          <a:custGeom>
            <a:avLst/>
            <a:gdLst>
              <a:gd name="connsiteX0" fmla="*/ 0 w 10824306"/>
              <a:gd name="connsiteY0" fmla="*/ 0 h 2293750"/>
              <a:gd name="connsiteX1" fmla="*/ 9677431 w 10824306"/>
              <a:gd name="connsiteY1" fmla="*/ 0 h 2293750"/>
              <a:gd name="connsiteX2" fmla="*/ 10824306 w 10824306"/>
              <a:gd name="connsiteY2" fmla="*/ 1146875 h 2293750"/>
              <a:gd name="connsiteX3" fmla="*/ 9677431 w 10824306"/>
              <a:gd name="connsiteY3" fmla="*/ 2293750 h 2293750"/>
              <a:gd name="connsiteX4" fmla="*/ 0 w 10824306"/>
              <a:gd name="connsiteY4" fmla="*/ 2293750 h 2293750"/>
              <a:gd name="connsiteX5" fmla="*/ 1146875 w 10824306"/>
              <a:gd name="connsiteY5" fmla="*/ 1146875 h 2293750"/>
              <a:gd name="connsiteX6" fmla="*/ 0 w 10824306"/>
              <a:gd name="connsiteY6" fmla="*/ 0 h 2293750"/>
              <a:gd name="connsiteX0" fmla="*/ 0 w 9677431"/>
              <a:gd name="connsiteY0" fmla="*/ 0 h 2293750"/>
              <a:gd name="connsiteX1" fmla="*/ 9677431 w 9677431"/>
              <a:gd name="connsiteY1" fmla="*/ 0 h 2293750"/>
              <a:gd name="connsiteX2" fmla="*/ 8592550 w 9677431"/>
              <a:gd name="connsiteY2" fmla="*/ 1270862 h 2293750"/>
              <a:gd name="connsiteX3" fmla="*/ 9677431 w 9677431"/>
              <a:gd name="connsiteY3" fmla="*/ 2293750 h 2293750"/>
              <a:gd name="connsiteX4" fmla="*/ 0 w 9677431"/>
              <a:gd name="connsiteY4" fmla="*/ 2293750 h 2293750"/>
              <a:gd name="connsiteX5" fmla="*/ 1146875 w 9677431"/>
              <a:gd name="connsiteY5" fmla="*/ 1146875 h 2293750"/>
              <a:gd name="connsiteX6" fmla="*/ 0 w 9677431"/>
              <a:gd name="connsiteY6" fmla="*/ 0 h 2293750"/>
              <a:gd name="connsiteX0" fmla="*/ 697423 w 10374854"/>
              <a:gd name="connsiteY0" fmla="*/ 0 h 2293750"/>
              <a:gd name="connsiteX1" fmla="*/ 10374854 w 10374854"/>
              <a:gd name="connsiteY1" fmla="*/ 0 h 2293750"/>
              <a:gd name="connsiteX2" fmla="*/ 9289973 w 10374854"/>
              <a:gd name="connsiteY2" fmla="*/ 1270862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697423 w 10374854"/>
              <a:gd name="connsiteY0" fmla="*/ 0 h 2293750"/>
              <a:gd name="connsiteX1" fmla="*/ 10374854 w 10374854"/>
              <a:gd name="connsiteY1" fmla="*/ 0 h 2293750"/>
              <a:gd name="connsiteX2" fmla="*/ 9881858 w 10374854"/>
              <a:gd name="connsiteY2" fmla="*/ 1111105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697423 w 10374854"/>
              <a:gd name="connsiteY0" fmla="*/ 0 h 2293750"/>
              <a:gd name="connsiteX1" fmla="*/ 10374854 w 10374854"/>
              <a:gd name="connsiteY1" fmla="*/ 0 h 2293750"/>
              <a:gd name="connsiteX2" fmla="*/ 10043281 w 10374854"/>
              <a:gd name="connsiteY2" fmla="*/ 1164356 h 2293750"/>
              <a:gd name="connsiteX3" fmla="*/ 10374854 w 10374854"/>
              <a:gd name="connsiteY3" fmla="*/ 2293750 h 2293750"/>
              <a:gd name="connsiteX4" fmla="*/ 697423 w 10374854"/>
              <a:gd name="connsiteY4" fmla="*/ 2293750 h 2293750"/>
              <a:gd name="connsiteX5" fmla="*/ 0 w 10374854"/>
              <a:gd name="connsiteY5" fmla="*/ 1224367 h 2293750"/>
              <a:gd name="connsiteX6" fmla="*/ 697423 w 10374854"/>
              <a:gd name="connsiteY6" fmla="*/ 0 h 2293750"/>
              <a:gd name="connsiteX0" fmla="*/ 482192 w 10159623"/>
              <a:gd name="connsiteY0" fmla="*/ 0 h 2293750"/>
              <a:gd name="connsiteX1" fmla="*/ 10159623 w 10159623"/>
              <a:gd name="connsiteY1" fmla="*/ 0 h 2293750"/>
              <a:gd name="connsiteX2" fmla="*/ 9828050 w 10159623"/>
              <a:gd name="connsiteY2" fmla="*/ 1164356 h 2293750"/>
              <a:gd name="connsiteX3" fmla="*/ 10159623 w 10159623"/>
              <a:gd name="connsiteY3" fmla="*/ 2293750 h 2293750"/>
              <a:gd name="connsiteX4" fmla="*/ 482192 w 10159623"/>
              <a:gd name="connsiteY4" fmla="*/ 2293750 h 2293750"/>
              <a:gd name="connsiteX5" fmla="*/ 0 w 10159623"/>
              <a:gd name="connsiteY5" fmla="*/ 1117867 h 2293750"/>
              <a:gd name="connsiteX6" fmla="*/ 482192 w 10159623"/>
              <a:gd name="connsiteY6" fmla="*/ 0 h 22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9623" h="2293750">
                <a:moveTo>
                  <a:pt x="482192" y="0"/>
                </a:moveTo>
                <a:lnTo>
                  <a:pt x="10159623" y="0"/>
                </a:lnTo>
                <a:lnTo>
                  <a:pt x="9828050" y="1164356"/>
                </a:lnTo>
                <a:lnTo>
                  <a:pt x="10159623" y="2293750"/>
                </a:lnTo>
                <a:lnTo>
                  <a:pt x="482192" y="2293750"/>
                </a:lnTo>
                <a:lnTo>
                  <a:pt x="0" y="1117867"/>
                </a:lnTo>
                <a:lnTo>
                  <a:pt x="482192" y="0"/>
                </a:lnTo>
                <a:close/>
              </a:path>
            </a:pathLst>
          </a:cu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إذا ذُكِرَ الإسلام منفردًا دخل فيه الإيمان لأنَّ الإسلام أَعَمُّ، </a:t>
            </a:r>
          </a:p>
        </p:txBody>
      </p:sp>
    </p:spTree>
    <p:extLst>
      <p:ext uri="{BB962C8B-B14F-4D97-AF65-F5344CB8AC3E}">
        <p14:creationId xmlns:p14="http://schemas.microsoft.com/office/powerpoint/2010/main" val="42823109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3000"/>
                            </p:stCondLst>
                            <p:childTnLst>
                              <p:par>
                                <p:cTn id="15" presetID="14" presetClass="entr" presetSubtype="1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1500"/>
                                        <p:tgtEl>
                                          <p:spTgt spid="43"/>
                                        </p:tgtEl>
                                      </p:cBhvr>
                                    </p:animEffect>
                                  </p:childTnLst>
                                </p:cTn>
                              </p:par>
                            </p:childTnLst>
                          </p:cTn>
                        </p:par>
                        <p:par>
                          <p:cTn id="18" fill="hold">
                            <p:stCondLst>
                              <p:cond delay="4500"/>
                            </p:stCondLst>
                            <p:childTnLst>
                              <p:par>
                                <p:cTn id="19" presetID="14" presetClass="entr" presetSubtype="1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randombar(horizontal)">
                                      <p:cBhvr>
                                        <p:cTn id="21" dur="1500"/>
                                        <p:tgtEl>
                                          <p:spTgt spid="40"/>
                                        </p:tgtEl>
                                      </p:cBhvr>
                                    </p:animEffect>
                                  </p:childTnLst>
                                </p:cTn>
                              </p:par>
                            </p:childTnLst>
                          </p:cTn>
                        </p:par>
                        <p:par>
                          <p:cTn id="22" fill="hold">
                            <p:stCondLst>
                              <p:cond delay="6000"/>
                            </p:stCondLst>
                            <p:childTnLst>
                              <p:par>
                                <p:cTn id="23" presetID="14" presetClass="entr" presetSubtype="1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randombar(horizontal)">
                                      <p:cBhvr>
                                        <p:cTn id="25"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10" name="Group 9"/>
          <p:cNvGrpSpPr/>
          <p:nvPr/>
        </p:nvGrpSpPr>
        <p:grpSpPr>
          <a:xfrm>
            <a:off x="2990831" y="634034"/>
            <a:ext cx="6210336" cy="829892"/>
            <a:chOff x="3757022" y="382040"/>
            <a:chExt cx="4951854" cy="829892"/>
          </a:xfrm>
        </p:grpSpPr>
        <p:sp>
          <p:nvSpPr>
            <p:cNvPr id="11" name="Rounded Rectangle 1032">
              <a:extLst>
                <a:ext uri="{FF2B5EF4-FFF2-40B4-BE49-F238E27FC236}">
                  <a16:creationId xmlns=""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المرتبة الثالثة: الإحسان</a:t>
              </a:r>
              <a:endParaRPr kumimoji="0" lang="ko-KR" altLang="en-US"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15" name="Rounded Rectangle 1032">
                <a:extLst>
                  <a:ext uri="{FF2B5EF4-FFF2-40B4-BE49-F238E27FC236}">
                    <a16:creationId xmlns=""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sp>
        <p:nvSpPr>
          <p:cNvPr id="16" name="Rounded Rectangle 11">
            <a:extLst>
              <a:ext uri="{FF2B5EF4-FFF2-40B4-BE49-F238E27FC236}">
                <a16:creationId xmlns="" xmlns:a16="http://schemas.microsoft.com/office/drawing/2014/main" id="{3EAFE072-928D-4C67-8186-548B5B37EB20}"/>
              </a:ext>
            </a:extLst>
          </p:cNvPr>
          <p:cNvSpPr/>
          <p:nvPr/>
        </p:nvSpPr>
        <p:spPr>
          <a:xfrm>
            <a:off x="685025" y="1763929"/>
            <a:ext cx="10821946" cy="792022"/>
          </a:xfrm>
          <a:prstGeom prst="roundRect">
            <a:avLst>
              <a:gd name="adj" fmla="val 9116"/>
            </a:avLst>
          </a:prstGeom>
          <a:solidFill>
            <a:schemeClr val="accent1">
              <a:lumMod val="40000"/>
              <a:lumOff val="60000"/>
            </a:schemeClr>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lvl="0" algn="ctr" rtl="1"/>
            <a:r>
              <a:rPr lang="ar-BH" altLang="ko-KR" sz="3800" b="1" dirty="0">
                <a:solidFill>
                  <a:prstClr val="white"/>
                </a:solidFill>
                <a:latin typeface="Sakkal Majalla" panose="02000000000000000000" pitchFamily="2" charset="-78"/>
                <a:cs typeface="Sakkal Majalla" panose="02000000000000000000" pitchFamily="2" charset="-78"/>
              </a:rPr>
              <a:t>وهو أعلى مراتب الدين، ومنتهى غاية الطالبين.</a:t>
            </a:r>
            <a:endParaRPr kumimoji="0" lang="ko-KR" altLang="en-US" sz="3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nvGrpSpPr>
          <p:cNvPr id="2" name="Group 1"/>
          <p:cNvGrpSpPr/>
          <p:nvPr/>
        </p:nvGrpSpPr>
        <p:grpSpPr>
          <a:xfrm>
            <a:off x="685025" y="2887633"/>
            <a:ext cx="10543297" cy="1597668"/>
            <a:chOff x="3599464" y="2910837"/>
            <a:chExt cx="5217718" cy="1597668"/>
          </a:xfrm>
        </p:grpSpPr>
        <p:sp>
          <p:nvSpPr>
            <p:cNvPr id="18" name="Parallelogram 117">
              <a:extLst>
                <a:ext uri="{FF2B5EF4-FFF2-40B4-BE49-F238E27FC236}">
                  <a16:creationId xmlns="" xmlns:a16="http://schemas.microsoft.com/office/drawing/2014/main" id="{E11EB0C5-D75F-4A90-8CAF-03B749A81B66}"/>
                </a:ext>
              </a:extLst>
            </p:cNvPr>
            <p:cNvSpPr/>
            <p:nvPr/>
          </p:nvSpPr>
          <p:spPr>
            <a:xfrm>
              <a:off x="3599464" y="2910837"/>
              <a:ext cx="5046277" cy="1395888"/>
            </a:xfrm>
            <a:prstGeom prst="parallelogram">
              <a:avLst>
                <a:gd name="adj" fmla="val 47206"/>
              </a:avLst>
            </a:prstGeom>
            <a:solidFill>
              <a:schemeClr val="accent6">
                <a:lumMod val="20000"/>
                <a:lumOff val="80000"/>
              </a:schemeClr>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الإحسان لغةً: ضدُّ الإِساءة ، وهو فعل ما ينبغي أن يفعل من الخير.</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Parallelogram 39">
              <a:extLst>
                <a:ext uri="{FF2B5EF4-FFF2-40B4-BE49-F238E27FC236}">
                  <a16:creationId xmlns="" xmlns:a16="http://schemas.microsoft.com/office/drawing/2014/main" id="{6F4CFC8F-CCF9-4F38-AFFA-88D40EB07A02}"/>
                </a:ext>
              </a:extLst>
            </p:cNvPr>
            <p:cNvSpPr/>
            <p:nvPr/>
          </p:nvSpPr>
          <p:spPr>
            <a:xfrm>
              <a:off x="5150570" y="3112617"/>
              <a:ext cx="3666612" cy="1395888"/>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nvGrpSpPr>
          <p:cNvPr id="20" name="Group 19">
            <a:extLst>
              <a:ext uri="{FF2B5EF4-FFF2-40B4-BE49-F238E27FC236}">
                <a16:creationId xmlns="" xmlns:a16="http://schemas.microsoft.com/office/drawing/2014/main" id="{BE1EBDCE-28E7-4081-A309-56E1D69C2D8C}"/>
              </a:ext>
            </a:extLst>
          </p:cNvPr>
          <p:cNvGrpSpPr/>
          <p:nvPr/>
        </p:nvGrpSpPr>
        <p:grpSpPr>
          <a:xfrm>
            <a:off x="818298" y="4802915"/>
            <a:ext cx="10541331" cy="1611736"/>
            <a:chOff x="3769772" y="2896769"/>
            <a:chExt cx="5040683" cy="1611736"/>
          </a:xfrm>
        </p:grpSpPr>
        <p:sp>
          <p:nvSpPr>
            <p:cNvPr id="21" name="Parallelogram 117">
              <a:extLst>
                <a:ext uri="{FF2B5EF4-FFF2-40B4-BE49-F238E27FC236}">
                  <a16:creationId xmlns="" xmlns:a16="http://schemas.microsoft.com/office/drawing/2014/main" id="{D6B0E10E-4A03-4A54-9D32-AFA1839143EB}"/>
                </a:ext>
              </a:extLst>
            </p:cNvPr>
            <p:cNvSpPr/>
            <p:nvPr/>
          </p:nvSpPr>
          <p:spPr>
            <a:xfrm>
              <a:off x="3769772" y="2896769"/>
              <a:ext cx="4875968" cy="1395888"/>
            </a:xfrm>
            <a:prstGeom prst="parallelogram">
              <a:avLst>
                <a:gd name="adj" fmla="val 47206"/>
              </a:avLst>
            </a:prstGeom>
            <a:solidFill>
              <a:schemeClr val="accent2">
                <a:lumMod val="20000"/>
                <a:lumOff val="80000"/>
              </a:schemeClr>
            </a:solidFill>
            <a:ln w="635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وشرعًا: أَن تعبد الله كَأَنَّك ترَاهُ فَإِن لم تكن ترَاهُ فَإِنَّهُ يراك.</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Parallelogram 39">
              <a:extLst>
                <a:ext uri="{FF2B5EF4-FFF2-40B4-BE49-F238E27FC236}">
                  <a16:creationId xmlns="" xmlns:a16="http://schemas.microsoft.com/office/drawing/2014/main" id="{96F5CF7D-3A37-4578-8BCD-E3FB6B5804FE}"/>
                </a:ext>
              </a:extLst>
            </p:cNvPr>
            <p:cNvSpPr/>
            <p:nvPr/>
          </p:nvSpPr>
          <p:spPr>
            <a:xfrm>
              <a:off x="5267589" y="3112617"/>
              <a:ext cx="3542866" cy="1395888"/>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Tree>
    <p:extLst>
      <p:ext uri="{BB962C8B-B14F-4D97-AF65-F5344CB8AC3E}">
        <p14:creationId xmlns:p14="http://schemas.microsoft.com/office/powerpoint/2010/main" val="967468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anim calcmode="lin" valueType="num">
                                      <p:cBhvr>
                                        <p:cTn id="26" dur="2000" fill="hold"/>
                                        <p:tgtEl>
                                          <p:spTgt spid="20"/>
                                        </p:tgtEl>
                                        <p:attrNameLst>
                                          <p:attrName>ppt_x</p:attrName>
                                        </p:attrNameLst>
                                      </p:cBhvr>
                                      <p:tavLst>
                                        <p:tav tm="0">
                                          <p:val>
                                            <p:strVal val="#ppt_x"/>
                                          </p:val>
                                        </p:tav>
                                        <p:tav tm="100000">
                                          <p:val>
                                            <p:strVal val="#ppt_x"/>
                                          </p:val>
                                        </p:tav>
                                      </p:tavLst>
                                    </p:anim>
                                    <p:anim calcmode="lin" valueType="num">
                                      <p:cBhvr>
                                        <p:cTn id="27"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61449" y="103580"/>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403444" y="1807902"/>
            <a:ext cx="10882948" cy="1071006"/>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قال ابن القيم رحمه الله: "مَنْزِلَةُ الْإِحْسَانِ: وَهِيَ لُبُّ الْإِيمَانِ، وَرُوحُهُ وَكَمَالُهُ، وَهَذِهِ الْمَنْزِلَةُ تَجْمَعُ جَمِيعَ الْمَنَازِلِ، فَجَمِيعُهَا مُنْطَوِيَةٌ فِيهَا" ؛ لأنَّ المسلم لا يصل إلى هذه المنزلة إلا بعد تحقيق مرتبتي الإسلام والإيمان.</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2" name="Flowchart: Magnetic Disk 31">
            <a:extLst>
              <a:ext uri="{FF2B5EF4-FFF2-40B4-BE49-F238E27FC236}">
                <a16:creationId xmlns="" xmlns:a16="http://schemas.microsoft.com/office/drawing/2014/main" id="{A1C8A1C7-516F-4DF7-8044-D10B676CB0CC}"/>
              </a:ext>
            </a:extLst>
          </p:cNvPr>
          <p:cNvSpPr/>
          <p:nvPr/>
        </p:nvSpPr>
        <p:spPr>
          <a:xfrm>
            <a:off x="6661124" y="1247474"/>
            <a:ext cx="4537954" cy="486992"/>
          </a:xfrm>
          <a:prstGeom prst="flowChartMagneticDisk">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SA" sz="2800" b="1" dirty="0">
                <a:solidFill>
                  <a:prstClr val="white"/>
                </a:solidFill>
                <a:latin typeface="Sakkal Majalla" panose="02000000000000000000" pitchFamily="2" charset="-78"/>
                <a:cs typeface="Sakkal Majalla" panose="02000000000000000000" pitchFamily="2" charset="-78"/>
              </a:rPr>
              <a:t>منزلة الإحسان</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Star: 24 Points 32">
            <a:extLst>
              <a:ext uri="{FF2B5EF4-FFF2-40B4-BE49-F238E27FC236}">
                <a16:creationId xmlns="" xmlns:a16="http://schemas.microsoft.com/office/drawing/2014/main" id="{9622D280-B19E-4718-9651-F089AD7BEEF8}"/>
              </a:ext>
            </a:extLst>
          </p:cNvPr>
          <p:cNvSpPr/>
          <p:nvPr/>
        </p:nvSpPr>
        <p:spPr>
          <a:xfrm>
            <a:off x="11022778" y="1141657"/>
            <a:ext cx="914400" cy="620769"/>
          </a:xfrm>
          <a:prstGeom prst="star24">
            <a:avLst/>
          </a:prstGeom>
          <a:solidFill>
            <a:schemeClr val="accent4">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20" name="Group 19">
            <a:extLst>
              <a:ext uri="{FF2B5EF4-FFF2-40B4-BE49-F238E27FC236}">
                <a16:creationId xmlns="" xmlns:a16="http://schemas.microsoft.com/office/drawing/2014/main" id="{E97E15C5-8CB7-42E3-88FB-B0250C098F55}"/>
              </a:ext>
            </a:extLst>
          </p:cNvPr>
          <p:cNvGrpSpPr/>
          <p:nvPr/>
        </p:nvGrpSpPr>
        <p:grpSpPr>
          <a:xfrm>
            <a:off x="2990831" y="510050"/>
            <a:ext cx="6210336" cy="794112"/>
            <a:chOff x="3757022" y="382040"/>
            <a:chExt cx="4951854" cy="829892"/>
          </a:xfrm>
        </p:grpSpPr>
        <p:sp>
          <p:nvSpPr>
            <p:cNvPr id="27" name="Rounded Rectangle 1032">
              <a:extLst>
                <a:ext uri="{FF2B5EF4-FFF2-40B4-BE49-F238E27FC236}">
                  <a16:creationId xmlns="" xmlns:a16="http://schemas.microsoft.com/office/drawing/2014/main" id="{3901C88C-E7AD-4234-AC69-983E8CA5BEF2}"/>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المرتبة الثالثة: الإحسان</a:t>
              </a:r>
              <a:endParaRPr kumimoji="0" lang="ko-KR" altLang="en-US"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nvGrpSpPr>
            <p:cNvPr id="28" name="Group 27">
              <a:extLst>
                <a:ext uri="{FF2B5EF4-FFF2-40B4-BE49-F238E27FC236}">
                  <a16:creationId xmlns="" xmlns:a16="http://schemas.microsoft.com/office/drawing/2014/main" id="{AB0447F4-7099-4002-A249-8F6D172190EE}"/>
                </a:ext>
              </a:extLst>
            </p:cNvPr>
            <p:cNvGrpSpPr/>
            <p:nvPr/>
          </p:nvGrpSpPr>
          <p:grpSpPr>
            <a:xfrm>
              <a:off x="3757023" y="382041"/>
              <a:ext cx="4951853" cy="829891"/>
              <a:chOff x="3531935" y="382041"/>
              <a:chExt cx="4951853" cy="829891"/>
            </a:xfrm>
          </p:grpSpPr>
          <p:sp>
            <p:nvSpPr>
              <p:cNvPr id="29" name="Rounded Rectangle 1032">
                <a:extLst>
                  <a:ext uri="{FF2B5EF4-FFF2-40B4-BE49-F238E27FC236}">
                    <a16:creationId xmlns="" xmlns:a16="http://schemas.microsoft.com/office/drawing/2014/main" id="{2A5D19FF-5F2F-4C98-90FA-4660E26C02F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30" name="Rounded Rectangle 1032">
                <a:extLst>
                  <a:ext uri="{FF2B5EF4-FFF2-40B4-BE49-F238E27FC236}">
                    <a16:creationId xmlns="" xmlns:a16="http://schemas.microsoft.com/office/drawing/2014/main" id="{A21B6761-3A2C-42CE-9266-2D5E1FF88A04}"/>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5">
                  <a:lumMod val="20000"/>
                  <a:lumOff val="80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sp>
        <p:nvSpPr>
          <p:cNvPr id="37" name="مستطيل ذو زوايا قطرية مستديرة 26">
            <a:extLst>
              <a:ext uri="{FF2B5EF4-FFF2-40B4-BE49-F238E27FC236}">
                <a16:creationId xmlns="" xmlns:a16="http://schemas.microsoft.com/office/drawing/2014/main" id="{9E29AF9B-D99A-442E-9D29-B56B6EFF6224}"/>
              </a:ext>
            </a:extLst>
          </p:cNvPr>
          <p:cNvSpPr/>
          <p:nvPr/>
        </p:nvSpPr>
        <p:spPr>
          <a:xfrm>
            <a:off x="403444" y="3357035"/>
            <a:ext cx="10882948" cy="1309966"/>
          </a:xfrm>
          <a:prstGeom prst="round2DiagRect">
            <a:avLst/>
          </a:prstGeom>
          <a:solidFill>
            <a:schemeClr val="bg1"/>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smtClean="0">
                <a:solidFill>
                  <a:prstClr val="black"/>
                </a:solidFill>
                <a:latin typeface="Sakkal Majalla" panose="02000000000000000000" pitchFamily="2" charset="-78"/>
                <a:cs typeface="Sakkal Majalla" panose="02000000000000000000" pitchFamily="2" charset="-78"/>
              </a:rPr>
              <a:t>لمنزلة الإحسان </a:t>
            </a:r>
            <a:r>
              <a:rPr lang="ar-BH" sz="2800" b="1" dirty="0">
                <a:solidFill>
                  <a:prstClr val="black"/>
                </a:solidFill>
                <a:latin typeface="Sakkal Majalla" panose="02000000000000000000" pitchFamily="2" charset="-78"/>
                <a:cs typeface="Sakkal Majalla" panose="02000000000000000000" pitchFamily="2" charset="-78"/>
              </a:rPr>
              <a:t>الرفيعة </a:t>
            </a:r>
            <a:r>
              <a:rPr lang="ar-BH" sz="2800" b="1" dirty="0" smtClean="0">
                <a:solidFill>
                  <a:prstClr val="black"/>
                </a:solidFill>
                <a:latin typeface="Sakkal Majalla" panose="02000000000000000000" pitchFamily="2" charset="-78"/>
                <a:cs typeface="Sakkal Majalla" panose="02000000000000000000" pitchFamily="2" charset="-78"/>
              </a:rPr>
              <a:t>جُعل شرطًا </a:t>
            </a:r>
            <a:r>
              <a:rPr lang="ar-BH" sz="2800" b="1" dirty="0">
                <a:solidFill>
                  <a:prstClr val="black"/>
                </a:solidFill>
                <a:latin typeface="Sakkal Majalla" panose="02000000000000000000" pitchFamily="2" charset="-78"/>
                <a:cs typeface="Sakkal Majalla" panose="02000000000000000000" pitchFamily="2" charset="-78"/>
              </a:rPr>
              <a:t>في كلِّ عملٍ، قال الله تعالى: </a:t>
            </a:r>
            <a:r>
              <a:rPr lang="ar-SA" sz="2800" dirty="0">
                <a:solidFill>
                  <a:srgbClr val="000000"/>
                </a:solidFill>
                <a:latin typeface="Times New Roman" panose="02020603050405020304" pitchFamily="18" charset="0"/>
                <a:ea typeface="Times New Roman" panose="02020603050405020304" pitchFamily="18" charset="0"/>
                <a:cs typeface="DecoType Naskh" pitchFamily="2" charset="-78"/>
              </a:rPr>
              <a:t>{</a:t>
            </a:r>
            <a:r>
              <a:rPr lang="ar-BH" sz="2800" b="1" dirty="0">
                <a:solidFill>
                  <a:prstClr val="black"/>
                </a:solidFill>
                <a:latin typeface="Sakkal Majalla" panose="02000000000000000000" pitchFamily="2" charset="-78"/>
                <a:cs typeface="Sakkal Majalla" panose="02000000000000000000" pitchFamily="2" charset="-78"/>
              </a:rPr>
              <a:t>وَمَن يُسْلِمْ وَجْهَهُ إِلَى اللَّهِ وَهُوَ مُحْسِنٌ فَقَدِ اسْتَمْسَكَ بِالْعُرْوَةِ الْوُثْقَى وَإِلَى اللَّهِ عَاقِبَةُ الْأُمُورِ</a:t>
            </a:r>
            <a:r>
              <a:rPr lang="ar-SA" sz="2800" dirty="0">
                <a:solidFill>
                  <a:srgbClr val="000000"/>
                </a:solidFill>
                <a:latin typeface="Times New Roman" panose="02020603050405020304" pitchFamily="18" charset="0"/>
                <a:ea typeface="Times New Roman" panose="02020603050405020304" pitchFamily="18" charset="0"/>
                <a:cs typeface="DecoType Naskh" pitchFamily="2" charset="-78"/>
              </a:rPr>
              <a:t>}</a:t>
            </a:r>
            <a:r>
              <a:rPr lang="ar-BH" sz="2800" b="1" dirty="0">
                <a:solidFill>
                  <a:prstClr val="black"/>
                </a:solidFill>
                <a:latin typeface="Sakkal Majalla" panose="02000000000000000000" pitchFamily="2" charset="-78"/>
                <a:cs typeface="Sakkal Majalla" panose="02000000000000000000" pitchFamily="2" charset="-78"/>
              </a:rPr>
              <a:t>، قال القرطبي رحمه الله: "</a:t>
            </a:r>
            <a:r>
              <a:rPr lang="ar-SA" sz="2800" dirty="0">
                <a:solidFill>
                  <a:srgbClr val="000000"/>
                </a:solidFill>
                <a:latin typeface="Times New Roman" panose="02020603050405020304" pitchFamily="18" charset="0"/>
                <a:ea typeface="Times New Roman" panose="02020603050405020304" pitchFamily="18" charset="0"/>
                <a:cs typeface="DecoType Naskh" pitchFamily="2" charset="-78"/>
              </a:rPr>
              <a:t>{</a:t>
            </a:r>
            <a:r>
              <a:rPr lang="ar-BH" sz="2800" b="1" dirty="0">
                <a:solidFill>
                  <a:prstClr val="black"/>
                </a:solidFill>
                <a:latin typeface="Sakkal Majalla" panose="02000000000000000000" pitchFamily="2" charset="-78"/>
                <a:cs typeface="Sakkal Majalla" panose="02000000000000000000" pitchFamily="2" charset="-78"/>
              </a:rPr>
              <a:t>وَهُوَ مُحْسِنٌ</a:t>
            </a:r>
            <a:r>
              <a:rPr lang="ar-SA" sz="2800" dirty="0">
                <a:solidFill>
                  <a:srgbClr val="000000"/>
                </a:solidFill>
                <a:latin typeface="Times New Roman" panose="02020603050405020304" pitchFamily="18" charset="0"/>
                <a:ea typeface="Times New Roman" panose="02020603050405020304" pitchFamily="18" charset="0"/>
                <a:cs typeface="DecoType Naskh" pitchFamily="2" charset="-78"/>
              </a:rPr>
              <a:t>}</a:t>
            </a:r>
            <a:r>
              <a:rPr lang="ar-BH" sz="2800" b="1" dirty="0">
                <a:solidFill>
                  <a:prstClr val="black"/>
                </a:solidFill>
                <a:latin typeface="Sakkal Majalla" panose="02000000000000000000" pitchFamily="2" charset="-78"/>
                <a:cs typeface="Sakkal Majalla" panose="02000000000000000000" pitchFamily="2" charset="-78"/>
              </a:rPr>
              <a:t> لِأَنَّ الْعِبَادَةَ مِنْ غَيْرِ إِحْسَانٍ وَلَا مَعْرِفَةِ الْقَلْبِ لَا تَنْفَعُ" .</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8" name="Flowchart: Magnetic Disk 37">
            <a:extLst>
              <a:ext uri="{FF2B5EF4-FFF2-40B4-BE49-F238E27FC236}">
                <a16:creationId xmlns="" xmlns:a16="http://schemas.microsoft.com/office/drawing/2014/main" id="{9DEC65BE-0A61-4ED4-BC88-A3449B4C4FE0}"/>
              </a:ext>
            </a:extLst>
          </p:cNvPr>
          <p:cNvSpPr/>
          <p:nvPr/>
        </p:nvSpPr>
        <p:spPr>
          <a:xfrm>
            <a:off x="6680995" y="2907954"/>
            <a:ext cx="4537953" cy="486992"/>
          </a:xfrm>
          <a:prstGeom prst="flowChartMagneticDisk">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الإ</a:t>
            </a:r>
            <a:r>
              <a:rPr lang="ar-SA" sz="2800" b="1" dirty="0">
                <a:solidFill>
                  <a:prstClr val="white"/>
                </a:solidFill>
                <a:latin typeface="Sakkal Majalla" panose="02000000000000000000" pitchFamily="2" charset="-78"/>
                <a:cs typeface="Sakkal Majalla" panose="02000000000000000000" pitchFamily="2" charset="-78"/>
              </a:rPr>
              <a:t>حسان شرط في كل عمل</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9" name="Star: 24 Points 38">
            <a:extLst>
              <a:ext uri="{FF2B5EF4-FFF2-40B4-BE49-F238E27FC236}">
                <a16:creationId xmlns="" xmlns:a16="http://schemas.microsoft.com/office/drawing/2014/main" id="{38D9DDAC-7F92-43AE-91CF-8616CB90CE96}"/>
              </a:ext>
            </a:extLst>
          </p:cNvPr>
          <p:cNvSpPr/>
          <p:nvPr/>
        </p:nvSpPr>
        <p:spPr>
          <a:xfrm>
            <a:off x="11022778" y="2828186"/>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0" name="مستطيل ذو زوايا قطرية مستديرة 26">
            <a:extLst>
              <a:ext uri="{FF2B5EF4-FFF2-40B4-BE49-F238E27FC236}">
                <a16:creationId xmlns="" xmlns:a16="http://schemas.microsoft.com/office/drawing/2014/main" id="{5A35B58E-B5B5-4561-BA55-99059CC14991}"/>
              </a:ext>
            </a:extLst>
          </p:cNvPr>
          <p:cNvSpPr/>
          <p:nvPr/>
        </p:nvSpPr>
        <p:spPr>
          <a:xfrm>
            <a:off x="422404" y="5170211"/>
            <a:ext cx="10882948" cy="1309966"/>
          </a:xfrm>
          <a:prstGeom prst="round2DiagRect">
            <a:avLst/>
          </a:prstGeom>
          <a:solidFill>
            <a:schemeClr val="bg1"/>
          </a:solidFill>
          <a:ln w="28575">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الإحسان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مطلوب في كلِّ شيءٍ، فكما هو مطلوب في عبادة الله تعالى فهو مطلوب في التعامل مع الخلق جميعهم وفي مقدمتهم الوالدان والأقربون، ومطلوب كذلك في التعامل مع الحيوانات والنباتات وغيرها، قال رسول الله </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"إِنَّ اللهَ كَتَبَ الْإِحْسَانَ عَلَى كُلِّ شَيْءٍ"</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SA"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[رواه مسلم]</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41" name="Flowchart: Magnetic Disk 40">
            <a:extLst>
              <a:ext uri="{FF2B5EF4-FFF2-40B4-BE49-F238E27FC236}">
                <a16:creationId xmlns="" xmlns:a16="http://schemas.microsoft.com/office/drawing/2014/main" id="{5113AD78-7FBD-429C-9D47-BFF65D3DE6B1}"/>
              </a:ext>
            </a:extLst>
          </p:cNvPr>
          <p:cNvSpPr/>
          <p:nvPr/>
        </p:nvSpPr>
        <p:spPr>
          <a:xfrm>
            <a:off x="6661125" y="4728793"/>
            <a:ext cx="4537953" cy="491610"/>
          </a:xfrm>
          <a:prstGeom prst="flowChartMagneticDisk">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SA" sz="2800" b="1" dirty="0">
                <a:solidFill>
                  <a:prstClr val="white"/>
                </a:solidFill>
                <a:latin typeface="Sakkal Majalla" panose="02000000000000000000" pitchFamily="2" charset="-78"/>
                <a:cs typeface="Sakkal Majalla" panose="02000000000000000000" pitchFamily="2" charset="-78"/>
              </a:rPr>
              <a:t>الإحسان مطلوب في كل شيء</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42" name="Star: 24 Points 41">
            <a:extLst>
              <a:ext uri="{FF2B5EF4-FFF2-40B4-BE49-F238E27FC236}">
                <a16:creationId xmlns="" xmlns:a16="http://schemas.microsoft.com/office/drawing/2014/main" id="{DBAA2499-BC28-40A4-9879-1C63AB6F5468}"/>
              </a:ext>
            </a:extLst>
          </p:cNvPr>
          <p:cNvSpPr/>
          <p:nvPr/>
        </p:nvSpPr>
        <p:spPr>
          <a:xfrm>
            <a:off x="11022778" y="4606549"/>
            <a:ext cx="914400" cy="620769"/>
          </a:xfrm>
          <a:prstGeom prst="star24">
            <a:avLst/>
          </a:prstGeom>
          <a:solidFill>
            <a:schemeClr val="accent3">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46296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80">
                                          <p:stCondLst>
                                            <p:cond delay="0"/>
                                          </p:stCondLst>
                                        </p:cTn>
                                        <p:tgtEl>
                                          <p:spTgt spid="33"/>
                                        </p:tgtEl>
                                      </p:cBhvr>
                                    </p:animEffect>
                                    <p:anim calcmode="lin" valueType="num">
                                      <p:cBhvr>
                                        <p:cTn id="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 dur="26">
                                          <p:stCondLst>
                                            <p:cond delay="650"/>
                                          </p:stCondLst>
                                        </p:cTn>
                                        <p:tgtEl>
                                          <p:spTgt spid="33"/>
                                        </p:tgtEl>
                                      </p:cBhvr>
                                      <p:to x="100000" y="60000"/>
                                    </p:animScale>
                                    <p:animScale>
                                      <p:cBhvr>
                                        <p:cTn id="20" dur="166" decel="50000">
                                          <p:stCondLst>
                                            <p:cond delay="676"/>
                                          </p:stCondLst>
                                        </p:cTn>
                                        <p:tgtEl>
                                          <p:spTgt spid="33"/>
                                        </p:tgtEl>
                                      </p:cBhvr>
                                      <p:to x="100000" y="100000"/>
                                    </p:animScale>
                                    <p:animScale>
                                      <p:cBhvr>
                                        <p:cTn id="21" dur="26">
                                          <p:stCondLst>
                                            <p:cond delay="1312"/>
                                          </p:stCondLst>
                                        </p:cTn>
                                        <p:tgtEl>
                                          <p:spTgt spid="33"/>
                                        </p:tgtEl>
                                      </p:cBhvr>
                                      <p:to x="100000" y="80000"/>
                                    </p:animScale>
                                    <p:animScale>
                                      <p:cBhvr>
                                        <p:cTn id="22" dur="166" decel="50000">
                                          <p:stCondLst>
                                            <p:cond delay="1338"/>
                                          </p:stCondLst>
                                        </p:cTn>
                                        <p:tgtEl>
                                          <p:spTgt spid="33"/>
                                        </p:tgtEl>
                                      </p:cBhvr>
                                      <p:to x="100000" y="100000"/>
                                    </p:animScale>
                                    <p:animScale>
                                      <p:cBhvr>
                                        <p:cTn id="23" dur="26">
                                          <p:stCondLst>
                                            <p:cond delay="1642"/>
                                          </p:stCondLst>
                                        </p:cTn>
                                        <p:tgtEl>
                                          <p:spTgt spid="33"/>
                                        </p:tgtEl>
                                      </p:cBhvr>
                                      <p:to x="100000" y="90000"/>
                                    </p:animScale>
                                    <p:animScale>
                                      <p:cBhvr>
                                        <p:cTn id="24" dur="166" decel="50000">
                                          <p:stCondLst>
                                            <p:cond delay="1668"/>
                                          </p:stCondLst>
                                        </p:cTn>
                                        <p:tgtEl>
                                          <p:spTgt spid="33"/>
                                        </p:tgtEl>
                                      </p:cBhvr>
                                      <p:to x="100000" y="100000"/>
                                    </p:animScale>
                                    <p:animScale>
                                      <p:cBhvr>
                                        <p:cTn id="25" dur="26">
                                          <p:stCondLst>
                                            <p:cond delay="1808"/>
                                          </p:stCondLst>
                                        </p:cTn>
                                        <p:tgtEl>
                                          <p:spTgt spid="33"/>
                                        </p:tgtEl>
                                      </p:cBhvr>
                                      <p:to x="100000" y="95000"/>
                                    </p:animScale>
                                    <p:animScale>
                                      <p:cBhvr>
                                        <p:cTn id="26" dur="166" decel="50000">
                                          <p:stCondLst>
                                            <p:cond delay="1834"/>
                                          </p:stCondLst>
                                        </p:cTn>
                                        <p:tgtEl>
                                          <p:spTgt spid="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80">
                                          <p:stCondLst>
                                            <p:cond delay="0"/>
                                          </p:stCondLst>
                                        </p:cTn>
                                        <p:tgtEl>
                                          <p:spTgt spid="32"/>
                                        </p:tgtEl>
                                      </p:cBhvr>
                                    </p:animEffect>
                                    <p:anim calcmode="lin" valueType="num">
                                      <p:cBhvr>
                                        <p:cTn id="3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5" dur="26">
                                          <p:stCondLst>
                                            <p:cond delay="650"/>
                                          </p:stCondLst>
                                        </p:cTn>
                                        <p:tgtEl>
                                          <p:spTgt spid="32"/>
                                        </p:tgtEl>
                                      </p:cBhvr>
                                      <p:to x="100000" y="60000"/>
                                    </p:animScale>
                                    <p:animScale>
                                      <p:cBhvr>
                                        <p:cTn id="36" dur="166" decel="50000">
                                          <p:stCondLst>
                                            <p:cond delay="676"/>
                                          </p:stCondLst>
                                        </p:cTn>
                                        <p:tgtEl>
                                          <p:spTgt spid="32"/>
                                        </p:tgtEl>
                                      </p:cBhvr>
                                      <p:to x="100000" y="100000"/>
                                    </p:animScale>
                                    <p:animScale>
                                      <p:cBhvr>
                                        <p:cTn id="37" dur="26">
                                          <p:stCondLst>
                                            <p:cond delay="1312"/>
                                          </p:stCondLst>
                                        </p:cTn>
                                        <p:tgtEl>
                                          <p:spTgt spid="32"/>
                                        </p:tgtEl>
                                      </p:cBhvr>
                                      <p:to x="100000" y="80000"/>
                                    </p:animScale>
                                    <p:animScale>
                                      <p:cBhvr>
                                        <p:cTn id="38" dur="166" decel="50000">
                                          <p:stCondLst>
                                            <p:cond delay="1338"/>
                                          </p:stCondLst>
                                        </p:cTn>
                                        <p:tgtEl>
                                          <p:spTgt spid="32"/>
                                        </p:tgtEl>
                                      </p:cBhvr>
                                      <p:to x="100000" y="100000"/>
                                    </p:animScale>
                                    <p:animScale>
                                      <p:cBhvr>
                                        <p:cTn id="39" dur="26">
                                          <p:stCondLst>
                                            <p:cond delay="1642"/>
                                          </p:stCondLst>
                                        </p:cTn>
                                        <p:tgtEl>
                                          <p:spTgt spid="32"/>
                                        </p:tgtEl>
                                      </p:cBhvr>
                                      <p:to x="100000" y="90000"/>
                                    </p:animScale>
                                    <p:animScale>
                                      <p:cBhvr>
                                        <p:cTn id="40" dur="166" decel="50000">
                                          <p:stCondLst>
                                            <p:cond delay="1668"/>
                                          </p:stCondLst>
                                        </p:cTn>
                                        <p:tgtEl>
                                          <p:spTgt spid="32"/>
                                        </p:tgtEl>
                                      </p:cBhvr>
                                      <p:to x="100000" y="100000"/>
                                    </p:animScale>
                                    <p:animScale>
                                      <p:cBhvr>
                                        <p:cTn id="41" dur="26">
                                          <p:stCondLst>
                                            <p:cond delay="1808"/>
                                          </p:stCondLst>
                                        </p:cTn>
                                        <p:tgtEl>
                                          <p:spTgt spid="32"/>
                                        </p:tgtEl>
                                      </p:cBhvr>
                                      <p:to x="100000" y="95000"/>
                                    </p:animScale>
                                    <p:animScale>
                                      <p:cBhvr>
                                        <p:cTn id="42" dur="166" decel="50000">
                                          <p:stCondLst>
                                            <p:cond delay="1834"/>
                                          </p:stCondLst>
                                        </p:cTn>
                                        <p:tgtEl>
                                          <p:spTgt spid="32"/>
                                        </p:tgtEl>
                                      </p:cBhvr>
                                      <p:to x="100000" y="100000"/>
                                    </p:animScale>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6" presetClass="entr" presetSubtype="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down)">
                                      <p:cBhvr>
                                        <p:cTn id="52" dur="580">
                                          <p:stCondLst>
                                            <p:cond delay="0"/>
                                          </p:stCondLst>
                                        </p:cTn>
                                        <p:tgtEl>
                                          <p:spTgt spid="39"/>
                                        </p:tgtEl>
                                      </p:cBhvr>
                                    </p:animEffect>
                                    <p:anim calcmode="lin" valueType="num">
                                      <p:cBhvr>
                                        <p:cTn id="53"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58" dur="26">
                                          <p:stCondLst>
                                            <p:cond delay="650"/>
                                          </p:stCondLst>
                                        </p:cTn>
                                        <p:tgtEl>
                                          <p:spTgt spid="39"/>
                                        </p:tgtEl>
                                      </p:cBhvr>
                                      <p:to x="100000" y="60000"/>
                                    </p:animScale>
                                    <p:animScale>
                                      <p:cBhvr>
                                        <p:cTn id="59" dur="166" decel="50000">
                                          <p:stCondLst>
                                            <p:cond delay="676"/>
                                          </p:stCondLst>
                                        </p:cTn>
                                        <p:tgtEl>
                                          <p:spTgt spid="39"/>
                                        </p:tgtEl>
                                      </p:cBhvr>
                                      <p:to x="100000" y="100000"/>
                                    </p:animScale>
                                    <p:animScale>
                                      <p:cBhvr>
                                        <p:cTn id="60" dur="26">
                                          <p:stCondLst>
                                            <p:cond delay="1312"/>
                                          </p:stCondLst>
                                        </p:cTn>
                                        <p:tgtEl>
                                          <p:spTgt spid="39"/>
                                        </p:tgtEl>
                                      </p:cBhvr>
                                      <p:to x="100000" y="80000"/>
                                    </p:animScale>
                                    <p:animScale>
                                      <p:cBhvr>
                                        <p:cTn id="61" dur="166" decel="50000">
                                          <p:stCondLst>
                                            <p:cond delay="1338"/>
                                          </p:stCondLst>
                                        </p:cTn>
                                        <p:tgtEl>
                                          <p:spTgt spid="39"/>
                                        </p:tgtEl>
                                      </p:cBhvr>
                                      <p:to x="100000" y="100000"/>
                                    </p:animScale>
                                    <p:animScale>
                                      <p:cBhvr>
                                        <p:cTn id="62" dur="26">
                                          <p:stCondLst>
                                            <p:cond delay="1642"/>
                                          </p:stCondLst>
                                        </p:cTn>
                                        <p:tgtEl>
                                          <p:spTgt spid="39"/>
                                        </p:tgtEl>
                                      </p:cBhvr>
                                      <p:to x="100000" y="90000"/>
                                    </p:animScale>
                                    <p:animScale>
                                      <p:cBhvr>
                                        <p:cTn id="63" dur="166" decel="50000">
                                          <p:stCondLst>
                                            <p:cond delay="1668"/>
                                          </p:stCondLst>
                                        </p:cTn>
                                        <p:tgtEl>
                                          <p:spTgt spid="39"/>
                                        </p:tgtEl>
                                      </p:cBhvr>
                                      <p:to x="100000" y="100000"/>
                                    </p:animScale>
                                    <p:animScale>
                                      <p:cBhvr>
                                        <p:cTn id="64" dur="26">
                                          <p:stCondLst>
                                            <p:cond delay="1808"/>
                                          </p:stCondLst>
                                        </p:cTn>
                                        <p:tgtEl>
                                          <p:spTgt spid="39"/>
                                        </p:tgtEl>
                                      </p:cBhvr>
                                      <p:to x="100000" y="95000"/>
                                    </p:animScale>
                                    <p:animScale>
                                      <p:cBhvr>
                                        <p:cTn id="65" dur="166" decel="50000">
                                          <p:stCondLst>
                                            <p:cond delay="1834"/>
                                          </p:stCondLst>
                                        </p:cTn>
                                        <p:tgtEl>
                                          <p:spTgt spid="39"/>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80">
                                          <p:stCondLst>
                                            <p:cond delay="0"/>
                                          </p:stCondLst>
                                        </p:cTn>
                                        <p:tgtEl>
                                          <p:spTgt spid="38"/>
                                        </p:tgtEl>
                                      </p:cBhvr>
                                    </p:animEffect>
                                    <p:anim calcmode="lin" valueType="num">
                                      <p:cBhvr>
                                        <p:cTn id="6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74" dur="26">
                                          <p:stCondLst>
                                            <p:cond delay="650"/>
                                          </p:stCondLst>
                                        </p:cTn>
                                        <p:tgtEl>
                                          <p:spTgt spid="38"/>
                                        </p:tgtEl>
                                      </p:cBhvr>
                                      <p:to x="100000" y="60000"/>
                                    </p:animScale>
                                    <p:animScale>
                                      <p:cBhvr>
                                        <p:cTn id="75" dur="166" decel="50000">
                                          <p:stCondLst>
                                            <p:cond delay="676"/>
                                          </p:stCondLst>
                                        </p:cTn>
                                        <p:tgtEl>
                                          <p:spTgt spid="38"/>
                                        </p:tgtEl>
                                      </p:cBhvr>
                                      <p:to x="100000" y="100000"/>
                                    </p:animScale>
                                    <p:animScale>
                                      <p:cBhvr>
                                        <p:cTn id="76" dur="26">
                                          <p:stCondLst>
                                            <p:cond delay="1312"/>
                                          </p:stCondLst>
                                        </p:cTn>
                                        <p:tgtEl>
                                          <p:spTgt spid="38"/>
                                        </p:tgtEl>
                                      </p:cBhvr>
                                      <p:to x="100000" y="80000"/>
                                    </p:animScale>
                                    <p:animScale>
                                      <p:cBhvr>
                                        <p:cTn id="77" dur="166" decel="50000">
                                          <p:stCondLst>
                                            <p:cond delay="1338"/>
                                          </p:stCondLst>
                                        </p:cTn>
                                        <p:tgtEl>
                                          <p:spTgt spid="38"/>
                                        </p:tgtEl>
                                      </p:cBhvr>
                                      <p:to x="100000" y="100000"/>
                                    </p:animScale>
                                    <p:animScale>
                                      <p:cBhvr>
                                        <p:cTn id="78" dur="26">
                                          <p:stCondLst>
                                            <p:cond delay="1642"/>
                                          </p:stCondLst>
                                        </p:cTn>
                                        <p:tgtEl>
                                          <p:spTgt spid="38"/>
                                        </p:tgtEl>
                                      </p:cBhvr>
                                      <p:to x="100000" y="90000"/>
                                    </p:animScale>
                                    <p:animScale>
                                      <p:cBhvr>
                                        <p:cTn id="79" dur="166" decel="50000">
                                          <p:stCondLst>
                                            <p:cond delay="1668"/>
                                          </p:stCondLst>
                                        </p:cTn>
                                        <p:tgtEl>
                                          <p:spTgt spid="38"/>
                                        </p:tgtEl>
                                      </p:cBhvr>
                                      <p:to x="100000" y="100000"/>
                                    </p:animScale>
                                    <p:animScale>
                                      <p:cBhvr>
                                        <p:cTn id="80" dur="26">
                                          <p:stCondLst>
                                            <p:cond delay="1808"/>
                                          </p:stCondLst>
                                        </p:cTn>
                                        <p:tgtEl>
                                          <p:spTgt spid="38"/>
                                        </p:tgtEl>
                                      </p:cBhvr>
                                      <p:to x="100000" y="95000"/>
                                    </p:animScale>
                                    <p:animScale>
                                      <p:cBhvr>
                                        <p:cTn id="81" dur="166" decel="50000">
                                          <p:stCondLst>
                                            <p:cond delay="1834"/>
                                          </p:stCondLst>
                                        </p:cTn>
                                        <p:tgtEl>
                                          <p:spTgt spid="38"/>
                                        </p:tgtEl>
                                      </p:cBhvr>
                                      <p:to x="100000" y="100000"/>
                                    </p:animScale>
                                  </p:childTnLst>
                                </p:cTn>
                              </p:par>
                            </p:childTnLst>
                          </p:cTn>
                        </p:par>
                        <p:par>
                          <p:cTn id="82" fill="hold">
                            <p:stCondLst>
                              <p:cond delay="6000"/>
                            </p:stCondLst>
                            <p:childTnLst>
                              <p:par>
                                <p:cTn id="83" presetID="47"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26"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80">
                                          <p:stCondLst>
                                            <p:cond delay="0"/>
                                          </p:stCondLst>
                                        </p:cTn>
                                        <p:tgtEl>
                                          <p:spTgt spid="42"/>
                                        </p:tgtEl>
                                      </p:cBhvr>
                                    </p:animEffect>
                                    <p:anim calcmode="lin" valueType="num">
                                      <p:cBhvr>
                                        <p:cTn id="9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97" dur="26">
                                          <p:stCondLst>
                                            <p:cond delay="650"/>
                                          </p:stCondLst>
                                        </p:cTn>
                                        <p:tgtEl>
                                          <p:spTgt spid="42"/>
                                        </p:tgtEl>
                                      </p:cBhvr>
                                      <p:to x="100000" y="60000"/>
                                    </p:animScale>
                                    <p:animScale>
                                      <p:cBhvr>
                                        <p:cTn id="98" dur="166" decel="50000">
                                          <p:stCondLst>
                                            <p:cond delay="676"/>
                                          </p:stCondLst>
                                        </p:cTn>
                                        <p:tgtEl>
                                          <p:spTgt spid="42"/>
                                        </p:tgtEl>
                                      </p:cBhvr>
                                      <p:to x="100000" y="100000"/>
                                    </p:animScale>
                                    <p:animScale>
                                      <p:cBhvr>
                                        <p:cTn id="99" dur="26">
                                          <p:stCondLst>
                                            <p:cond delay="1312"/>
                                          </p:stCondLst>
                                        </p:cTn>
                                        <p:tgtEl>
                                          <p:spTgt spid="42"/>
                                        </p:tgtEl>
                                      </p:cBhvr>
                                      <p:to x="100000" y="80000"/>
                                    </p:animScale>
                                    <p:animScale>
                                      <p:cBhvr>
                                        <p:cTn id="100" dur="166" decel="50000">
                                          <p:stCondLst>
                                            <p:cond delay="1338"/>
                                          </p:stCondLst>
                                        </p:cTn>
                                        <p:tgtEl>
                                          <p:spTgt spid="42"/>
                                        </p:tgtEl>
                                      </p:cBhvr>
                                      <p:to x="100000" y="100000"/>
                                    </p:animScale>
                                    <p:animScale>
                                      <p:cBhvr>
                                        <p:cTn id="101" dur="26">
                                          <p:stCondLst>
                                            <p:cond delay="1642"/>
                                          </p:stCondLst>
                                        </p:cTn>
                                        <p:tgtEl>
                                          <p:spTgt spid="42"/>
                                        </p:tgtEl>
                                      </p:cBhvr>
                                      <p:to x="100000" y="90000"/>
                                    </p:animScale>
                                    <p:animScale>
                                      <p:cBhvr>
                                        <p:cTn id="102" dur="166" decel="50000">
                                          <p:stCondLst>
                                            <p:cond delay="1668"/>
                                          </p:stCondLst>
                                        </p:cTn>
                                        <p:tgtEl>
                                          <p:spTgt spid="42"/>
                                        </p:tgtEl>
                                      </p:cBhvr>
                                      <p:to x="100000" y="100000"/>
                                    </p:animScale>
                                    <p:animScale>
                                      <p:cBhvr>
                                        <p:cTn id="103" dur="26">
                                          <p:stCondLst>
                                            <p:cond delay="1808"/>
                                          </p:stCondLst>
                                        </p:cTn>
                                        <p:tgtEl>
                                          <p:spTgt spid="42"/>
                                        </p:tgtEl>
                                      </p:cBhvr>
                                      <p:to x="100000" y="95000"/>
                                    </p:animScale>
                                    <p:animScale>
                                      <p:cBhvr>
                                        <p:cTn id="104" dur="166" decel="50000">
                                          <p:stCondLst>
                                            <p:cond delay="1834"/>
                                          </p:stCondLst>
                                        </p:cTn>
                                        <p:tgtEl>
                                          <p:spTgt spid="42"/>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down)">
                                      <p:cBhvr>
                                        <p:cTn id="107" dur="580">
                                          <p:stCondLst>
                                            <p:cond delay="0"/>
                                          </p:stCondLst>
                                        </p:cTn>
                                        <p:tgtEl>
                                          <p:spTgt spid="41"/>
                                        </p:tgtEl>
                                      </p:cBhvr>
                                    </p:animEffect>
                                    <p:anim calcmode="lin" valueType="num">
                                      <p:cBhvr>
                                        <p:cTn id="10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13" dur="26">
                                          <p:stCondLst>
                                            <p:cond delay="650"/>
                                          </p:stCondLst>
                                        </p:cTn>
                                        <p:tgtEl>
                                          <p:spTgt spid="41"/>
                                        </p:tgtEl>
                                      </p:cBhvr>
                                      <p:to x="100000" y="60000"/>
                                    </p:animScale>
                                    <p:animScale>
                                      <p:cBhvr>
                                        <p:cTn id="114" dur="166" decel="50000">
                                          <p:stCondLst>
                                            <p:cond delay="676"/>
                                          </p:stCondLst>
                                        </p:cTn>
                                        <p:tgtEl>
                                          <p:spTgt spid="41"/>
                                        </p:tgtEl>
                                      </p:cBhvr>
                                      <p:to x="100000" y="100000"/>
                                    </p:animScale>
                                    <p:animScale>
                                      <p:cBhvr>
                                        <p:cTn id="115" dur="26">
                                          <p:stCondLst>
                                            <p:cond delay="1312"/>
                                          </p:stCondLst>
                                        </p:cTn>
                                        <p:tgtEl>
                                          <p:spTgt spid="41"/>
                                        </p:tgtEl>
                                      </p:cBhvr>
                                      <p:to x="100000" y="80000"/>
                                    </p:animScale>
                                    <p:animScale>
                                      <p:cBhvr>
                                        <p:cTn id="116" dur="166" decel="50000">
                                          <p:stCondLst>
                                            <p:cond delay="1338"/>
                                          </p:stCondLst>
                                        </p:cTn>
                                        <p:tgtEl>
                                          <p:spTgt spid="41"/>
                                        </p:tgtEl>
                                      </p:cBhvr>
                                      <p:to x="100000" y="100000"/>
                                    </p:animScale>
                                    <p:animScale>
                                      <p:cBhvr>
                                        <p:cTn id="117" dur="26">
                                          <p:stCondLst>
                                            <p:cond delay="1642"/>
                                          </p:stCondLst>
                                        </p:cTn>
                                        <p:tgtEl>
                                          <p:spTgt spid="41"/>
                                        </p:tgtEl>
                                      </p:cBhvr>
                                      <p:to x="100000" y="90000"/>
                                    </p:animScale>
                                    <p:animScale>
                                      <p:cBhvr>
                                        <p:cTn id="118" dur="166" decel="50000">
                                          <p:stCondLst>
                                            <p:cond delay="1668"/>
                                          </p:stCondLst>
                                        </p:cTn>
                                        <p:tgtEl>
                                          <p:spTgt spid="41"/>
                                        </p:tgtEl>
                                      </p:cBhvr>
                                      <p:to x="100000" y="100000"/>
                                    </p:animScale>
                                    <p:animScale>
                                      <p:cBhvr>
                                        <p:cTn id="119" dur="26">
                                          <p:stCondLst>
                                            <p:cond delay="1808"/>
                                          </p:stCondLst>
                                        </p:cTn>
                                        <p:tgtEl>
                                          <p:spTgt spid="41"/>
                                        </p:tgtEl>
                                      </p:cBhvr>
                                      <p:to x="100000" y="95000"/>
                                    </p:animScale>
                                    <p:animScale>
                                      <p:cBhvr>
                                        <p:cTn id="120" dur="166" decel="50000">
                                          <p:stCondLst>
                                            <p:cond delay="1834"/>
                                          </p:stCondLst>
                                        </p:cTn>
                                        <p:tgtEl>
                                          <p:spTgt spid="41"/>
                                        </p:tgtEl>
                                      </p:cBhvr>
                                      <p:to x="100000" y="100000"/>
                                    </p:animScale>
                                  </p:childTnLst>
                                </p:cTn>
                              </p:par>
                            </p:childTnLst>
                          </p:cTn>
                        </p:par>
                        <p:par>
                          <p:cTn id="121" fill="hold">
                            <p:stCondLst>
                              <p:cond delay="9000"/>
                            </p:stCondLst>
                            <p:childTnLst>
                              <p:par>
                                <p:cTn id="122" presetID="47" presetClass="entr" presetSubtype="0"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1000"/>
                                        <p:tgtEl>
                                          <p:spTgt spid="40"/>
                                        </p:tgtEl>
                                      </p:cBhvr>
                                    </p:animEffect>
                                    <p:anim calcmode="lin" valueType="num">
                                      <p:cBhvr>
                                        <p:cTn id="125" dur="1000" fill="hold"/>
                                        <p:tgtEl>
                                          <p:spTgt spid="40"/>
                                        </p:tgtEl>
                                        <p:attrNameLst>
                                          <p:attrName>ppt_x</p:attrName>
                                        </p:attrNameLst>
                                      </p:cBhvr>
                                      <p:tavLst>
                                        <p:tav tm="0">
                                          <p:val>
                                            <p:strVal val="#ppt_x"/>
                                          </p:val>
                                        </p:tav>
                                        <p:tav tm="100000">
                                          <p:val>
                                            <p:strVal val="#ppt_x"/>
                                          </p:val>
                                        </p:tav>
                                      </p:tavLst>
                                    </p:anim>
                                    <p:anim calcmode="lin" valueType="num">
                                      <p:cBhvr>
                                        <p:cTn id="12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7" grpId="0" animBg="1"/>
      <p:bldP spid="38" grpId="0" animBg="1"/>
      <p:bldP spid="39" grpId="0" animBg="1"/>
      <p:bldP spid="4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845" y="30996"/>
            <a:ext cx="1646183" cy="1268068"/>
          </a:xfrm>
          <a:prstGeom prst="rect">
            <a:avLst/>
          </a:prstGeom>
        </p:spPr>
      </p:pic>
      <p:sp>
        <p:nvSpPr>
          <p:cNvPr id="3" name="مستطيل: زوايا قطرية مستديرة 80">
            <a:extLst>
              <a:ext uri="{FF2B5EF4-FFF2-40B4-BE49-F238E27FC236}">
                <a16:creationId xmlns="" xmlns:a16="http://schemas.microsoft.com/office/drawing/2014/main" id="{A4239093-AC0D-4FE3-BB07-836CE3D7BD35}"/>
              </a:ext>
            </a:extLst>
          </p:cNvPr>
          <p:cNvSpPr/>
          <p:nvPr/>
        </p:nvSpPr>
        <p:spPr>
          <a:xfrm rot="5400000" flipH="1">
            <a:off x="3735624" y="2045826"/>
            <a:ext cx="778026" cy="7711769"/>
          </a:xfrm>
          <a:prstGeom prst="round2DiagRect">
            <a:avLst>
              <a:gd name="adj1" fmla="val 50000"/>
              <a:gd name="adj2" fmla="val 0"/>
            </a:avLst>
          </a:prstGeom>
          <a:solidFill>
            <a:srgbClr val="ABDB77"/>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lvl="0" algn="ctr" rtl="1"/>
            <a:r>
              <a:rPr lang="ar-BH" sz="3200" b="1" dirty="0">
                <a:solidFill>
                  <a:schemeClr val="tx1"/>
                </a:solidFill>
                <a:latin typeface="Sakkal Majalla" panose="02000000000000000000" pitchFamily="2" charset="-78"/>
                <a:cs typeface="Sakkal Majalla" panose="02000000000000000000" pitchFamily="2" charset="-78"/>
              </a:rPr>
              <a:t>الْعِبَادَةَ مِنْ غَيْرِ إِحْسَانٍ وَلَا مَعْرِفَةِ الْقَلْبِ </a:t>
            </a:r>
            <a:r>
              <a:rPr lang="ar-BH" sz="3200" b="1" dirty="0">
                <a:solidFill>
                  <a:srgbClr val="FF0000"/>
                </a:solidFill>
                <a:latin typeface="Sakkal Majalla" panose="02000000000000000000" pitchFamily="2" charset="-78"/>
                <a:cs typeface="Sakkal Majalla" panose="02000000000000000000" pitchFamily="2" charset="-78"/>
              </a:rPr>
              <a:t>لَا</a:t>
            </a:r>
            <a:r>
              <a:rPr lang="ar-BH" sz="3200" b="1" dirty="0">
                <a:solidFill>
                  <a:schemeClr val="tx1"/>
                </a:solidFill>
                <a:latin typeface="Sakkal Majalla" panose="02000000000000000000" pitchFamily="2" charset="-78"/>
                <a:cs typeface="Sakkal Majalla" panose="02000000000000000000" pitchFamily="2" charset="-78"/>
              </a:rPr>
              <a:t> تَنْفَعُ</a:t>
            </a:r>
            <a:r>
              <a:rPr lang="ar-SA" sz="3200" b="1" dirty="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5" name="مستطيل: زوايا قطرية مستديرة 79">
            <a:extLst>
              <a:ext uri="{FF2B5EF4-FFF2-40B4-BE49-F238E27FC236}">
                <a16:creationId xmlns="" xmlns:a16="http://schemas.microsoft.com/office/drawing/2014/main" id="{67DF1BC4-57F2-4446-945B-BC865BA3CFD6}"/>
              </a:ext>
            </a:extLst>
          </p:cNvPr>
          <p:cNvSpPr/>
          <p:nvPr/>
        </p:nvSpPr>
        <p:spPr>
          <a:xfrm rot="5400000" flipH="1">
            <a:off x="3512039" y="280687"/>
            <a:ext cx="1225195" cy="7711770"/>
          </a:xfrm>
          <a:prstGeom prst="round2DiagRect">
            <a:avLst>
              <a:gd name="adj1" fmla="val 31733"/>
              <a:gd name="adj2" fmla="val 0"/>
            </a:avLst>
          </a:prstGeom>
          <a:solidFill>
            <a:srgbClr val="A6F4D6"/>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rtl="1">
              <a:lnSpc>
                <a:spcPct val="107000"/>
              </a:lnSpc>
              <a:spcAft>
                <a:spcPts val="800"/>
              </a:spcAft>
            </a:pPr>
            <a:r>
              <a:rPr lang="ar-SA" sz="3200" b="1" dirty="0">
                <a:solidFill>
                  <a:prstClr val="black"/>
                </a:solidFill>
                <a:latin typeface="Sakkal Majalla" panose="02000000000000000000" pitchFamily="2" charset="-78"/>
                <a:cs typeface="Sakkal Majalla" panose="02000000000000000000" pitchFamily="2" charset="-78"/>
              </a:rPr>
              <a:t>الإحسان </a:t>
            </a:r>
            <a:r>
              <a:rPr lang="ar-BH" sz="3200" b="1" dirty="0">
                <a:solidFill>
                  <a:prstClr val="black"/>
                </a:solidFill>
                <a:latin typeface="Sakkal Majalla" panose="02000000000000000000" pitchFamily="2" charset="-78"/>
                <a:cs typeface="Sakkal Majalla" panose="02000000000000000000" pitchFamily="2" charset="-78"/>
              </a:rPr>
              <a:t>مطلو</a:t>
            </a:r>
            <a:r>
              <a:rPr lang="ar-SA" sz="3200" b="1" dirty="0">
                <a:solidFill>
                  <a:prstClr val="black"/>
                </a:solidFill>
                <a:latin typeface="Sakkal Majalla" panose="02000000000000000000" pitchFamily="2" charset="-78"/>
                <a:cs typeface="Sakkal Majalla" panose="02000000000000000000" pitchFamily="2" charset="-78"/>
              </a:rPr>
              <a:t>ب</a:t>
            </a:r>
            <a:r>
              <a:rPr lang="ar-BH" sz="3200" b="1" dirty="0">
                <a:solidFill>
                  <a:prstClr val="black"/>
                </a:solidFill>
                <a:latin typeface="Sakkal Majalla" panose="02000000000000000000" pitchFamily="2" charset="-78"/>
                <a:cs typeface="Sakkal Majalla" panose="02000000000000000000" pitchFamily="2" charset="-78"/>
              </a:rPr>
              <a:t> في عبادة الله تعالى </a:t>
            </a:r>
            <a:r>
              <a:rPr lang="ar-SA" sz="3200" b="1" dirty="0">
                <a:solidFill>
                  <a:srgbClr val="FF0000"/>
                </a:solidFill>
                <a:latin typeface="Sakkal Majalla" panose="02000000000000000000" pitchFamily="2" charset="-78"/>
                <a:cs typeface="Sakkal Majalla" panose="02000000000000000000" pitchFamily="2" charset="-78"/>
              </a:rPr>
              <a:t>و</a:t>
            </a:r>
            <a:r>
              <a:rPr lang="ar-BH" sz="3200" b="1" dirty="0">
                <a:solidFill>
                  <a:srgbClr val="FF0000"/>
                </a:solidFill>
                <a:latin typeface="Sakkal Majalla" panose="02000000000000000000" pitchFamily="2" charset="-78"/>
                <a:cs typeface="Sakkal Majalla" panose="02000000000000000000" pitchFamily="2" charset="-78"/>
              </a:rPr>
              <a:t>في التعامل مع الخلق جميعهم</a:t>
            </a:r>
            <a:r>
              <a:rPr lang="ar-SA" sz="3200" b="1" dirty="0">
                <a:solidFill>
                  <a:srgbClr val="FF0000"/>
                </a:solidFill>
                <a:latin typeface="Sakkal Majalla" panose="02000000000000000000" pitchFamily="2" charset="-78"/>
                <a:cs typeface="Sakkal Majalla" panose="02000000000000000000" pitchFamily="2" charset="-78"/>
              </a:rPr>
              <a:t>.</a:t>
            </a:r>
            <a:endParaRPr lang="en-GB" sz="3200" b="1" dirty="0">
              <a:ln w="0"/>
              <a:solidFill>
                <a:srgbClr val="FF0000"/>
              </a:solidFill>
              <a:latin typeface="Sakkal Majalla" panose="02000000000000000000" pitchFamily="2" charset="-78"/>
              <a:cs typeface="Sakkal Majalla" panose="02000000000000000000" pitchFamily="2" charset="-78"/>
            </a:endParaRPr>
          </a:p>
        </p:txBody>
      </p:sp>
      <p:sp>
        <p:nvSpPr>
          <p:cNvPr id="6" name="مستطيل: زوايا قطرية مستديرة 78">
            <a:extLst>
              <a:ext uri="{FF2B5EF4-FFF2-40B4-BE49-F238E27FC236}">
                <a16:creationId xmlns="" xmlns:a16="http://schemas.microsoft.com/office/drawing/2014/main" id="{CE6638E0-8BFB-43F7-BDF1-E5F940AC8299}"/>
              </a:ext>
            </a:extLst>
          </p:cNvPr>
          <p:cNvSpPr/>
          <p:nvPr/>
        </p:nvSpPr>
        <p:spPr>
          <a:xfrm rot="5400000" flipH="1">
            <a:off x="3799902" y="-1411723"/>
            <a:ext cx="655244" cy="7705996"/>
          </a:xfrm>
          <a:prstGeom prst="round2DiagRect">
            <a:avLst>
              <a:gd name="adj1" fmla="val 50000"/>
              <a:gd name="adj2" fmla="val 0"/>
            </a:avLst>
          </a:prstGeom>
          <a:solidFill>
            <a:srgbClr val="FFE699"/>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lvl="0" algn="ctr" rtl="1"/>
            <a:r>
              <a:rPr lang="ar-SA" sz="3200" b="1" dirty="0">
                <a:solidFill>
                  <a:schemeClr val="tx1"/>
                </a:solidFill>
                <a:latin typeface="Sakkal Majalla" panose="02000000000000000000" pitchFamily="2" charset="-78"/>
                <a:cs typeface="Sakkal Majalla" panose="02000000000000000000" pitchFamily="2" charset="-78"/>
              </a:rPr>
              <a:t>مَنْزِلَةُ </a:t>
            </a:r>
            <a:r>
              <a:rPr lang="ar-SA" sz="3200" b="1" dirty="0">
                <a:solidFill>
                  <a:srgbClr val="FF0000"/>
                </a:solidFill>
                <a:latin typeface="Sakkal Majalla" panose="02000000000000000000" pitchFamily="2" charset="-78"/>
                <a:cs typeface="Sakkal Majalla" panose="02000000000000000000" pitchFamily="2" charset="-78"/>
              </a:rPr>
              <a:t>الْإِحْسَانِ</a:t>
            </a:r>
            <a:r>
              <a:rPr lang="ar-SA" sz="3200" b="1" dirty="0">
                <a:solidFill>
                  <a:schemeClr val="tx1"/>
                </a:solidFill>
                <a:latin typeface="Sakkal Majalla" panose="02000000000000000000" pitchFamily="2" charset="-78"/>
                <a:cs typeface="Sakkal Majalla" panose="02000000000000000000" pitchFamily="2" charset="-78"/>
              </a:rPr>
              <a:t>: هِيَ لُبُّ </a:t>
            </a:r>
            <a:r>
              <a:rPr lang="ar-SA" sz="3200" b="1" dirty="0">
                <a:solidFill>
                  <a:srgbClr val="FF0000"/>
                </a:solidFill>
                <a:latin typeface="Sakkal Majalla" panose="02000000000000000000" pitchFamily="2" charset="-78"/>
                <a:cs typeface="Sakkal Majalla" panose="02000000000000000000" pitchFamily="2" charset="-78"/>
              </a:rPr>
              <a:t>الْإِيمَانِ</a:t>
            </a:r>
            <a:r>
              <a:rPr lang="ar-SA" sz="3200" b="1" dirty="0">
                <a:solidFill>
                  <a:schemeClr val="tx1"/>
                </a:solidFill>
                <a:latin typeface="Sakkal Majalla" panose="02000000000000000000" pitchFamily="2" charset="-78"/>
                <a:cs typeface="Sakkal Majalla" panose="02000000000000000000" pitchFamily="2" charset="-78"/>
              </a:rPr>
              <a:t>، وَرُوحُهُ وَكَمَالُه.</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9" name="مستطيل: زوايا قطرية مستديرة 25">
            <a:extLst>
              <a:ext uri="{FF2B5EF4-FFF2-40B4-BE49-F238E27FC236}">
                <a16:creationId xmlns="" xmlns:a16="http://schemas.microsoft.com/office/drawing/2014/main" id="{77F4F6BC-353B-4CEA-8B27-27711FC4557D}"/>
              </a:ext>
            </a:extLst>
          </p:cNvPr>
          <p:cNvSpPr/>
          <p:nvPr/>
        </p:nvSpPr>
        <p:spPr>
          <a:xfrm>
            <a:off x="274525" y="1508320"/>
            <a:ext cx="7705997" cy="576000"/>
          </a:xfrm>
          <a:prstGeom prst="round2DiagRect">
            <a:avLst/>
          </a:prstGeom>
          <a:gradFill flip="none" rotWithShape="1">
            <a:gsLst>
              <a:gs pos="0">
                <a:srgbClr val="F3F3F3">
                  <a:alpha val="0"/>
                  <a:lumMod val="0"/>
                  <a:lumOff val="100000"/>
                </a:srgbClr>
              </a:gs>
              <a:gs pos="100000">
                <a:schemeClr val="bg1"/>
              </a:gs>
            </a:gsLst>
            <a:lin ang="0" scaled="1"/>
            <a:tileRect/>
          </a:gradFill>
          <a:ln w="28575">
            <a:solidFill>
              <a:schemeClr val="accent4">
                <a:lumMod val="75000"/>
              </a:schemeClr>
            </a:solidFill>
            <a:prstDash val="sysDash"/>
            <a:extLst>
              <a:ext uri="{C807C97D-BFC1-408E-A445-0C87EB9F89A2}">
                <ask:lineSketchStyleProps xmlns="" xmlns:ask="http://schemas.microsoft.com/office/drawing/2018/sketchyshapes" sd="3040545050">
                  <a:custGeom>
                    <a:avLst/>
                    <a:gdLst>
                      <a:gd name="connsiteX0" fmla="*/ 701078 w 7908915"/>
                      <a:gd name="connsiteY0" fmla="*/ 0 h 4206384"/>
                      <a:gd name="connsiteX1" fmla="*/ 1399684 w 7908915"/>
                      <a:gd name="connsiteY1" fmla="*/ 0 h 4206384"/>
                      <a:gd name="connsiteX2" fmla="*/ 1954133 w 7908915"/>
                      <a:gd name="connsiteY2" fmla="*/ 0 h 4206384"/>
                      <a:gd name="connsiteX3" fmla="*/ 2508582 w 7908915"/>
                      <a:gd name="connsiteY3" fmla="*/ 0 h 4206384"/>
                      <a:gd name="connsiteX4" fmla="*/ 3207187 w 7908915"/>
                      <a:gd name="connsiteY4" fmla="*/ 0 h 4206384"/>
                      <a:gd name="connsiteX5" fmla="*/ 3761636 w 7908915"/>
                      <a:gd name="connsiteY5" fmla="*/ 0 h 4206384"/>
                      <a:gd name="connsiteX6" fmla="*/ 4316085 w 7908915"/>
                      <a:gd name="connsiteY6" fmla="*/ 0 h 4206384"/>
                      <a:gd name="connsiteX7" fmla="*/ 4654299 w 7908915"/>
                      <a:gd name="connsiteY7" fmla="*/ 0 h 4206384"/>
                      <a:gd name="connsiteX8" fmla="*/ 5352905 w 7908915"/>
                      <a:gd name="connsiteY8" fmla="*/ 0 h 4206384"/>
                      <a:gd name="connsiteX9" fmla="*/ 5979432 w 7908915"/>
                      <a:gd name="connsiteY9" fmla="*/ 0 h 4206384"/>
                      <a:gd name="connsiteX10" fmla="*/ 6605960 w 7908915"/>
                      <a:gd name="connsiteY10" fmla="*/ 0 h 4206384"/>
                      <a:gd name="connsiteX11" fmla="*/ 7232487 w 7908915"/>
                      <a:gd name="connsiteY11" fmla="*/ 0 h 4206384"/>
                      <a:gd name="connsiteX12" fmla="*/ 7908915 w 7908915"/>
                      <a:gd name="connsiteY12" fmla="*/ 0 h 4206384"/>
                      <a:gd name="connsiteX13" fmla="*/ 7908915 w 7908915"/>
                      <a:gd name="connsiteY13" fmla="*/ 0 h 4206384"/>
                      <a:gd name="connsiteX14" fmla="*/ 7908915 w 7908915"/>
                      <a:gd name="connsiteY14" fmla="*/ 584218 h 4206384"/>
                      <a:gd name="connsiteX15" fmla="*/ 7908915 w 7908915"/>
                      <a:gd name="connsiteY15" fmla="*/ 1133382 h 4206384"/>
                      <a:gd name="connsiteX16" fmla="*/ 7908915 w 7908915"/>
                      <a:gd name="connsiteY16" fmla="*/ 1787706 h 4206384"/>
                      <a:gd name="connsiteX17" fmla="*/ 7908915 w 7908915"/>
                      <a:gd name="connsiteY17" fmla="*/ 2301818 h 4206384"/>
                      <a:gd name="connsiteX18" fmla="*/ 7908915 w 7908915"/>
                      <a:gd name="connsiteY18" fmla="*/ 2850982 h 4206384"/>
                      <a:gd name="connsiteX19" fmla="*/ 7908915 w 7908915"/>
                      <a:gd name="connsiteY19" fmla="*/ 3505306 h 4206384"/>
                      <a:gd name="connsiteX20" fmla="*/ 7207837 w 7908915"/>
                      <a:gd name="connsiteY20" fmla="*/ 4206384 h 4206384"/>
                      <a:gd name="connsiteX21" fmla="*/ 6869623 w 7908915"/>
                      <a:gd name="connsiteY21" fmla="*/ 4206384 h 4206384"/>
                      <a:gd name="connsiteX22" fmla="*/ 6387252 w 7908915"/>
                      <a:gd name="connsiteY22" fmla="*/ 4206384 h 4206384"/>
                      <a:gd name="connsiteX23" fmla="*/ 5760725 w 7908915"/>
                      <a:gd name="connsiteY23" fmla="*/ 4206384 h 4206384"/>
                      <a:gd name="connsiteX24" fmla="*/ 5422511 w 7908915"/>
                      <a:gd name="connsiteY24" fmla="*/ 4206384 h 4206384"/>
                      <a:gd name="connsiteX25" fmla="*/ 4868062 w 7908915"/>
                      <a:gd name="connsiteY25" fmla="*/ 4206384 h 4206384"/>
                      <a:gd name="connsiteX26" fmla="*/ 4529848 w 7908915"/>
                      <a:gd name="connsiteY26" fmla="*/ 4206384 h 4206384"/>
                      <a:gd name="connsiteX27" fmla="*/ 3903321 w 7908915"/>
                      <a:gd name="connsiteY27" fmla="*/ 4206384 h 4206384"/>
                      <a:gd name="connsiteX28" fmla="*/ 3420950 w 7908915"/>
                      <a:gd name="connsiteY28" fmla="*/ 4206384 h 4206384"/>
                      <a:gd name="connsiteX29" fmla="*/ 3082736 w 7908915"/>
                      <a:gd name="connsiteY29" fmla="*/ 4206384 h 4206384"/>
                      <a:gd name="connsiteX30" fmla="*/ 2744523 w 7908915"/>
                      <a:gd name="connsiteY30" fmla="*/ 4206384 h 4206384"/>
                      <a:gd name="connsiteX31" fmla="*/ 2117995 w 7908915"/>
                      <a:gd name="connsiteY31" fmla="*/ 4206384 h 4206384"/>
                      <a:gd name="connsiteX32" fmla="*/ 1779781 w 7908915"/>
                      <a:gd name="connsiteY32" fmla="*/ 4206384 h 4206384"/>
                      <a:gd name="connsiteX33" fmla="*/ 1081176 w 7908915"/>
                      <a:gd name="connsiteY33" fmla="*/ 4206384 h 4206384"/>
                      <a:gd name="connsiteX34" fmla="*/ 598805 w 7908915"/>
                      <a:gd name="connsiteY34" fmla="*/ 4206384 h 4206384"/>
                      <a:gd name="connsiteX35" fmla="*/ 0 w 7908915"/>
                      <a:gd name="connsiteY35" fmla="*/ 4206384 h 4206384"/>
                      <a:gd name="connsiteX36" fmla="*/ 0 w 7908915"/>
                      <a:gd name="connsiteY36" fmla="*/ 4206384 h 4206384"/>
                      <a:gd name="connsiteX37" fmla="*/ 0 w 7908915"/>
                      <a:gd name="connsiteY37" fmla="*/ 3727326 h 4206384"/>
                      <a:gd name="connsiteX38" fmla="*/ 0 w 7908915"/>
                      <a:gd name="connsiteY38" fmla="*/ 3213214 h 4206384"/>
                      <a:gd name="connsiteX39" fmla="*/ 0 w 7908915"/>
                      <a:gd name="connsiteY39" fmla="*/ 2699102 h 4206384"/>
                      <a:gd name="connsiteX40" fmla="*/ 0 w 7908915"/>
                      <a:gd name="connsiteY40" fmla="*/ 2184991 h 4206384"/>
                      <a:gd name="connsiteX41" fmla="*/ 0 w 7908915"/>
                      <a:gd name="connsiteY41" fmla="*/ 1635826 h 4206384"/>
                      <a:gd name="connsiteX42" fmla="*/ 0 w 7908915"/>
                      <a:gd name="connsiteY42" fmla="*/ 701078 h 4206384"/>
                      <a:gd name="connsiteX43" fmla="*/ 701078 w 7908915"/>
                      <a:gd name="connsiteY43" fmla="*/ 0 h 420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08915" h="4206384" extrusionOk="0">
                        <a:moveTo>
                          <a:pt x="701078" y="0"/>
                        </a:moveTo>
                        <a:cubicBezTo>
                          <a:pt x="996894" y="-5534"/>
                          <a:pt x="1258734" y="3784"/>
                          <a:pt x="1399684" y="0"/>
                        </a:cubicBezTo>
                        <a:cubicBezTo>
                          <a:pt x="1540634" y="-3784"/>
                          <a:pt x="1816744" y="51023"/>
                          <a:pt x="1954133" y="0"/>
                        </a:cubicBezTo>
                        <a:cubicBezTo>
                          <a:pt x="2091522" y="-51023"/>
                          <a:pt x="2316584" y="46215"/>
                          <a:pt x="2508582" y="0"/>
                        </a:cubicBezTo>
                        <a:cubicBezTo>
                          <a:pt x="2700580" y="-46215"/>
                          <a:pt x="2867691" y="70562"/>
                          <a:pt x="3207187" y="0"/>
                        </a:cubicBezTo>
                        <a:cubicBezTo>
                          <a:pt x="3546683" y="-70562"/>
                          <a:pt x="3648124" y="13097"/>
                          <a:pt x="3761636" y="0"/>
                        </a:cubicBezTo>
                        <a:cubicBezTo>
                          <a:pt x="3875148" y="-13097"/>
                          <a:pt x="4041213" y="13831"/>
                          <a:pt x="4316085" y="0"/>
                        </a:cubicBezTo>
                        <a:cubicBezTo>
                          <a:pt x="4590957" y="-13831"/>
                          <a:pt x="4578060" y="33022"/>
                          <a:pt x="4654299" y="0"/>
                        </a:cubicBezTo>
                        <a:cubicBezTo>
                          <a:pt x="4730538" y="-33022"/>
                          <a:pt x="5119276" y="32484"/>
                          <a:pt x="5352905" y="0"/>
                        </a:cubicBezTo>
                        <a:cubicBezTo>
                          <a:pt x="5586534" y="-32484"/>
                          <a:pt x="5852047" y="56033"/>
                          <a:pt x="5979432" y="0"/>
                        </a:cubicBezTo>
                        <a:cubicBezTo>
                          <a:pt x="6106817" y="-56033"/>
                          <a:pt x="6479142" y="176"/>
                          <a:pt x="6605960" y="0"/>
                        </a:cubicBezTo>
                        <a:cubicBezTo>
                          <a:pt x="6732778" y="-176"/>
                          <a:pt x="7017457" y="34377"/>
                          <a:pt x="7232487" y="0"/>
                        </a:cubicBezTo>
                        <a:cubicBezTo>
                          <a:pt x="7447517" y="-34377"/>
                          <a:pt x="7676981" y="26120"/>
                          <a:pt x="7908915" y="0"/>
                        </a:cubicBezTo>
                        <a:lnTo>
                          <a:pt x="7908915" y="0"/>
                        </a:lnTo>
                        <a:cubicBezTo>
                          <a:pt x="7934942" y="285731"/>
                          <a:pt x="7880800" y="437048"/>
                          <a:pt x="7908915" y="584218"/>
                        </a:cubicBezTo>
                        <a:cubicBezTo>
                          <a:pt x="7937030" y="731388"/>
                          <a:pt x="7847834" y="991509"/>
                          <a:pt x="7908915" y="1133382"/>
                        </a:cubicBezTo>
                        <a:cubicBezTo>
                          <a:pt x="7969996" y="1275255"/>
                          <a:pt x="7889604" y="1570006"/>
                          <a:pt x="7908915" y="1787706"/>
                        </a:cubicBezTo>
                        <a:cubicBezTo>
                          <a:pt x="7928226" y="2005406"/>
                          <a:pt x="7857848" y="2108575"/>
                          <a:pt x="7908915" y="2301818"/>
                        </a:cubicBezTo>
                        <a:cubicBezTo>
                          <a:pt x="7959982" y="2495061"/>
                          <a:pt x="7859916" y="2722733"/>
                          <a:pt x="7908915" y="2850982"/>
                        </a:cubicBezTo>
                        <a:cubicBezTo>
                          <a:pt x="7957914" y="2979231"/>
                          <a:pt x="7882128" y="3265016"/>
                          <a:pt x="7908915" y="3505306"/>
                        </a:cubicBezTo>
                        <a:cubicBezTo>
                          <a:pt x="7999661" y="3904013"/>
                          <a:pt x="7565215" y="4196065"/>
                          <a:pt x="7207837" y="4206384"/>
                        </a:cubicBezTo>
                        <a:cubicBezTo>
                          <a:pt x="7085752" y="4217878"/>
                          <a:pt x="7034960" y="4206285"/>
                          <a:pt x="6869623" y="4206384"/>
                        </a:cubicBezTo>
                        <a:cubicBezTo>
                          <a:pt x="6704286" y="4206483"/>
                          <a:pt x="6616526" y="4150485"/>
                          <a:pt x="6387252" y="4206384"/>
                        </a:cubicBezTo>
                        <a:cubicBezTo>
                          <a:pt x="6157978" y="4262283"/>
                          <a:pt x="6018731" y="4167196"/>
                          <a:pt x="5760725" y="4206384"/>
                        </a:cubicBezTo>
                        <a:cubicBezTo>
                          <a:pt x="5502719" y="4245572"/>
                          <a:pt x="5509310" y="4166293"/>
                          <a:pt x="5422511" y="4206384"/>
                        </a:cubicBezTo>
                        <a:cubicBezTo>
                          <a:pt x="5335712" y="4246475"/>
                          <a:pt x="5013014" y="4140243"/>
                          <a:pt x="4868062" y="4206384"/>
                        </a:cubicBezTo>
                        <a:cubicBezTo>
                          <a:pt x="4723110" y="4272525"/>
                          <a:pt x="4694922" y="4172773"/>
                          <a:pt x="4529848" y="4206384"/>
                        </a:cubicBezTo>
                        <a:cubicBezTo>
                          <a:pt x="4364774" y="4239995"/>
                          <a:pt x="4134432" y="4195002"/>
                          <a:pt x="3903321" y="4206384"/>
                        </a:cubicBezTo>
                        <a:cubicBezTo>
                          <a:pt x="3672210" y="4217766"/>
                          <a:pt x="3593287" y="4149713"/>
                          <a:pt x="3420950" y="4206384"/>
                        </a:cubicBezTo>
                        <a:cubicBezTo>
                          <a:pt x="3248613" y="4263055"/>
                          <a:pt x="3152479" y="4186402"/>
                          <a:pt x="3082736" y="4206384"/>
                        </a:cubicBezTo>
                        <a:cubicBezTo>
                          <a:pt x="3012993" y="4226366"/>
                          <a:pt x="2821091" y="4184241"/>
                          <a:pt x="2744523" y="4206384"/>
                        </a:cubicBezTo>
                        <a:cubicBezTo>
                          <a:pt x="2667955" y="4228527"/>
                          <a:pt x="2331767" y="4184609"/>
                          <a:pt x="2117995" y="4206384"/>
                        </a:cubicBezTo>
                        <a:cubicBezTo>
                          <a:pt x="1904223" y="4228159"/>
                          <a:pt x="1936487" y="4203224"/>
                          <a:pt x="1779781" y="4206384"/>
                        </a:cubicBezTo>
                        <a:cubicBezTo>
                          <a:pt x="1623075" y="4209544"/>
                          <a:pt x="1351193" y="4195276"/>
                          <a:pt x="1081176" y="4206384"/>
                        </a:cubicBezTo>
                        <a:cubicBezTo>
                          <a:pt x="811160" y="4217492"/>
                          <a:pt x="724920" y="4178486"/>
                          <a:pt x="598805" y="4206384"/>
                        </a:cubicBezTo>
                        <a:cubicBezTo>
                          <a:pt x="472690" y="4234282"/>
                          <a:pt x="254383" y="4194085"/>
                          <a:pt x="0" y="4206384"/>
                        </a:cubicBezTo>
                        <a:lnTo>
                          <a:pt x="0" y="4206384"/>
                        </a:lnTo>
                        <a:cubicBezTo>
                          <a:pt x="-23161" y="3969262"/>
                          <a:pt x="25715" y="3856288"/>
                          <a:pt x="0" y="3727326"/>
                        </a:cubicBezTo>
                        <a:cubicBezTo>
                          <a:pt x="-25715" y="3598364"/>
                          <a:pt x="33719" y="3461008"/>
                          <a:pt x="0" y="3213214"/>
                        </a:cubicBezTo>
                        <a:cubicBezTo>
                          <a:pt x="-33719" y="2965420"/>
                          <a:pt x="57835" y="2810542"/>
                          <a:pt x="0" y="2699102"/>
                        </a:cubicBezTo>
                        <a:cubicBezTo>
                          <a:pt x="-57835" y="2587662"/>
                          <a:pt x="16998" y="2389550"/>
                          <a:pt x="0" y="2184991"/>
                        </a:cubicBezTo>
                        <a:cubicBezTo>
                          <a:pt x="-16998" y="1980432"/>
                          <a:pt x="51483" y="1780701"/>
                          <a:pt x="0" y="1635826"/>
                        </a:cubicBezTo>
                        <a:cubicBezTo>
                          <a:pt x="-51483" y="1490951"/>
                          <a:pt x="7065" y="1107874"/>
                          <a:pt x="0" y="701078"/>
                        </a:cubicBezTo>
                        <a:cubicBezTo>
                          <a:pt x="7011" y="271667"/>
                          <a:pt x="287934" y="-1887"/>
                          <a:pt x="701078"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SA" sz="3000" b="1" dirty="0">
                <a:solidFill>
                  <a:prstClr val="black"/>
                </a:solidFill>
                <a:latin typeface="Sakkal Majalla" panose="02000000000000000000" pitchFamily="2" charset="-78"/>
                <a:cs typeface="Sakkal Majalla" panose="02000000000000000000" pitchFamily="2" charset="-78"/>
              </a:rPr>
              <a:t>مَنْزِلَةُ الإيمان: هِيَ لُبُّ الْإِحسانِ، وَرُوحُهُ وَكَمَالُه.</a:t>
            </a:r>
            <a:endPar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grpSp>
        <p:nvGrpSpPr>
          <p:cNvPr id="14" name="مجموعة 57">
            <a:extLst>
              <a:ext uri="{FF2B5EF4-FFF2-40B4-BE49-F238E27FC236}">
                <a16:creationId xmlns="" xmlns:a16="http://schemas.microsoft.com/office/drawing/2014/main" id="{5558C0EC-941F-4A4A-BE21-BD305658A2D2}"/>
              </a:ext>
            </a:extLst>
          </p:cNvPr>
          <p:cNvGrpSpPr/>
          <p:nvPr/>
        </p:nvGrpSpPr>
        <p:grpSpPr>
          <a:xfrm>
            <a:off x="274525" y="2928281"/>
            <a:ext cx="9711492" cy="2404624"/>
            <a:chOff x="-333311" y="2380089"/>
            <a:chExt cx="9641696" cy="2305777"/>
          </a:xfrm>
        </p:grpSpPr>
        <p:sp>
          <p:nvSpPr>
            <p:cNvPr id="15" name="Rectangle 15">
              <a:extLst>
                <a:ext uri="{FF2B5EF4-FFF2-40B4-BE49-F238E27FC236}">
                  <a16:creationId xmlns="" xmlns:a16="http://schemas.microsoft.com/office/drawing/2014/main" id="{64E5A6F0-4B2E-40A8-AB5E-939AA9F3D35D}"/>
                </a:ext>
              </a:extLst>
            </p:cNvPr>
            <p:cNvSpPr/>
            <p:nvPr/>
          </p:nvSpPr>
          <p:spPr>
            <a:xfrm rot="10800000">
              <a:off x="8485488" y="3891605"/>
              <a:ext cx="822897" cy="794261"/>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16" name="مستطيل: زوايا قطرية مستديرة 59">
              <a:extLst>
                <a:ext uri="{FF2B5EF4-FFF2-40B4-BE49-F238E27FC236}">
                  <a16:creationId xmlns="" xmlns:a16="http://schemas.microsoft.com/office/drawing/2014/main" id="{0A335811-C802-4550-B7ED-8DAEB92EC5A6}"/>
                </a:ext>
              </a:extLst>
            </p:cNvPr>
            <p:cNvSpPr/>
            <p:nvPr/>
          </p:nvSpPr>
          <p:spPr>
            <a:xfrm>
              <a:off x="-333311" y="2380089"/>
              <a:ext cx="7714664" cy="548443"/>
            </a:xfrm>
            <a:prstGeom prst="round2DiagRect">
              <a:avLst/>
            </a:prstGeom>
            <a:solidFill>
              <a:schemeClr val="bg1"/>
            </a:solidFill>
            <a:ln w="28575">
              <a:solidFill>
                <a:srgbClr val="5B9B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800"/>
                </a:spcAft>
                <a:buClrTx/>
                <a:buSzTx/>
                <a:buFontTx/>
                <a:buNone/>
                <a:tabLst/>
                <a:defRPr/>
              </a:pPr>
              <a:r>
                <a:rPr kumimoji="0" lang="ar-BH" sz="30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الإحسان مطلو</a:t>
              </a:r>
              <a:r>
                <a:rPr kumimoji="0" lang="ar-SA"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ب</a:t>
              </a:r>
              <a:r>
                <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في عبادة الله تعالى </a:t>
              </a:r>
              <a:r>
                <a:rPr kumimoji="0" lang="ar-BH" sz="30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فقط</a:t>
              </a:r>
              <a:r>
                <a:rPr kumimoji="0" lang="ar-SA" sz="30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GB" sz="3000" b="1" i="0" u="none" strike="noStrike" kern="1200" cap="none" spc="0" normalizeH="0" baseline="0" noProof="0" dirty="0">
                <a:ln w="0"/>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7" name="Rectangle 5">
              <a:extLst>
                <a:ext uri="{FF2B5EF4-FFF2-40B4-BE49-F238E27FC236}">
                  <a16:creationId xmlns="" xmlns:a16="http://schemas.microsoft.com/office/drawing/2014/main" id="{E3EBC0AE-3A27-4F8D-ABDA-C81B4D267643}"/>
                </a:ext>
              </a:extLst>
            </p:cNvPr>
            <p:cNvSpPr/>
            <p:nvPr/>
          </p:nvSpPr>
          <p:spPr>
            <a:xfrm>
              <a:off x="1655816" y="2491538"/>
              <a:ext cx="5778831" cy="593815"/>
            </a:xfrm>
            <a:prstGeom prst="rect">
              <a:avLst/>
            </a:prstGeom>
            <a:noFill/>
            <a:ln>
              <a:noFill/>
            </a:ln>
          </p:spPr>
          <p:txBody>
            <a:bodyPr wrap="square" lIns="91440" tIns="45720" rIns="91440" bIns="45720">
              <a:spAutoFit/>
            </a:bodyPr>
            <a:lstStyle/>
            <a:p>
              <a:pPr algn="r" rtl="1">
                <a:lnSpc>
                  <a:spcPct val="107000"/>
                </a:lnSpc>
                <a:spcAft>
                  <a:spcPts val="800"/>
                </a:spcAft>
              </a:pPr>
              <a:endParaRPr lang="en-GB" sz="3200" b="1" dirty="0">
                <a:ln w="0"/>
                <a:latin typeface="Sakkal Majalla" panose="02000000000000000000" pitchFamily="2" charset="-78"/>
                <a:cs typeface="Sakkal Majalla" panose="02000000000000000000" pitchFamily="2" charset="-78"/>
              </a:endParaRPr>
            </a:p>
          </p:txBody>
        </p:sp>
        <p:sp>
          <p:nvSpPr>
            <p:cNvPr id="18" name="Freeform 47">
              <a:extLst>
                <a:ext uri="{FF2B5EF4-FFF2-40B4-BE49-F238E27FC236}">
                  <a16:creationId xmlns="" xmlns:a16="http://schemas.microsoft.com/office/drawing/2014/main" id="{4F1D82F2-D009-4A74-B92F-377BC739AAE7}"/>
                </a:ext>
              </a:extLst>
            </p:cNvPr>
            <p:cNvSpPr/>
            <p:nvPr/>
          </p:nvSpPr>
          <p:spPr>
            <a:xfrm flipH="1" flipV="1">
              <a:off x="7392175" y="2656500"/>
              <a:ext cx="900100" cy="1357785"/>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w="25400">
              <a:solidFill>
                <a:srgbClr val="5B9B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rgbClr val="A5A5A5"/>
                </a:solidFill>
                <a:latin typeface="Sakkal Majalla" panose="02000000000000000000" pitchFamily="2" charset="-78"/>
                <a:cs typeface="Sakkal Majalla" panose="02000000000000000000" pitchFamily="2" charset="-78"/>
              </a:endParaRPr>
            </a:p>
          </p:txBody>
        </p:sp>
        <p:sp>
          <p:nvSpPr>
            <p:cNvPr id="19" name="Oval 24">
              <a:extLst>
                <a:ext uri="{FF2B5EF4-FFF2-40B4-BE49-F238E27FC236}">
                  <a16:creationId xmlns="" xmlns:a16="http://schemas.microsoft.com/office/drawing/2014/main" id="{B6CC63B1-2CAD-4553-A157-339096213A5F}"/>
                </a:ext>
              </a:extLst>
            </p:cNvPr>
            <p:cNvSpPr/>
            <p:nvPr/>
          </p:nvSpPr>
          <p:spPr>
            <a:xfrm>
              <a:off x="7707383" y="3668655"/>
              <a:ext cx="718843" cy="634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Sakkal Majalla" panose="02000000000000000000" pitchFamily="2" charset="-78"/>
                  <a:cs typeface="Sakkal Majalla" panose="02000000000000000000" pitchFamily="2" charset="-78"/>
                </a:rPr>
                <a:t>2</a:t>
              </a:r>
              <a:endParaRPr lang="ko-KR" altLang="en-US" sz="3200" dirty="0">
                <a:latin typeface="Sakkal Majalla" panose="02000000000000000000" pitchFamily="2" charset="-78"/>
                <a:cs typeface="Sakkal Majalla" panose="02000000000000000000" pitchFamily="2" charset="-78"/>
              </a:endParaRPr>
            </a:p>
          </p:txBody>
        </p:sp>
      </p:grpSp>
      <p:grpSp>
        <p:nvGrpSpPr>
          <p:cNvPr id="20" name="مجموعة 63">
            <a:extLst>
              <a:ext uri="{FF2B5EF4-FFF2-40B4-BE49-F238E27FC236}">
                <a16:creationId xmlns="" xmlns:a16="http://schemas.microsoft.com/office/drawing/2014/main" id="{67B333B8-8390-4C74-A5C4-78A512312916}"/>
              </a:ext>
            </a:extLst>
          </p:cNvPr>
          <p:cNvGrpSpPr/>
          <p:nvPr/>
        </p:nvGrpSpPr>
        <p:grpSpPr>
          <a:xfrm>
            <a:off x="268751" y="4909849"/>
            <a:ext cx="10387441" cy="1377141"/>
            <a:chOff x="-458652" y="4278695"/>
            <a:chExt cx="10387441" cy="1377141"/>
          </a:xfrm>
        </p:grpSpPr>
        <p:sp>
          <p:nvSpPr>
            <p:cNvPr id="21" name="Rectangle 15">
              <a:extLst>
                <a:ext uri="{FF2B5EF4-FFF2-40B4-BE49-F238E27FC236}">
                  <a16:creationId xmlns="" xmlns:a16="http://schemas.microsoft.com/office/drawing/2014/main" id="{825EA08F-DFB4-4065-AB28-D8A805120511}"/>
                </a:ext>
              </a:extLst>
            </p:cNvPr>
            <p:cNvSpPr/>
            <p:nvPr/>
          </p:nvSpPr>
          <p:spPr>
            <a:xfrm rot="8033242">
              <a:off x="9120210" y="4627133"/>
              <a:ext cx="822898" cy="79426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akkal Majalla" panose="02000000000000000000" pitchFamily="2" charset="-78"/>
                <a:cs typeface="Sakkal Majalla" panose="02000000000000000000" pitchFamily="2" charset="-78"/>
              </a:endParaRPr>
            </a:p>
          </p:txBody>
        </p:sp>
        <p:sp>
          <p:nvSpPr>
            <p:cNvPr id="22" name="مستطيل: زوايا قطرية مستديرة 65">
              <a:extLst>
                <a:ext uri="{FF2B5EF4-FFF2-40B4-BE49-F238E27FC236}">
                  <a16:creationId xmlns="" xmlns:a16="http://schemas.microsoft.com/office/drawing/2014/main" id="{1A17FE19-F598-40F5-AAD4-8AD06A6E7B05}"/>
                </a:ext>
              </a:extLst>
            </p:cNvPr>
            <p:cNvSpPr/>
            <p:nvPr/>
          </p:nvSpPr>
          <p:spPr>
            <a:xfrm>
              <a:off x="-458652" y="4278695"/>
              <a:ext cx="7770510" cy="576132"/>
            </a:xfrm>
            <a:prstGeom prst="round2DiagRect">
              <a:avLst/>
            </a:prstGeom>
            <a:solidFill>
              <a:schemeClr val="bg1"/>
            </a:solid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الْعِبَادَةَ مِنْ غَيْرِ إِحْسَانٍ وَلَا مَعْرِفَةِ الْقَلْبِ </a:t>
              </a:r>
              <a:r>
                <a:rPr kumimoji="0" lang="ar-SA"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قد</a:t>
              </a:r>
              <a:r>
                <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تَنْفَعُ</a:t>
              </a:r>
              <a:r>
                <a:rPr kumimoji="0" lang="ar-SA"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en-US" sz="3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4" name="Freeform 47">
              <a:extLst>
                <a:ext uri="{FF2B5EF4-FFF2-40B4-BE49-F238E27FC236}">
                  <a16:creationId xmlns="" xmlns:a16="http://schemas.microsoft.com/office/drawing/2014/main" id="{303EF5DB-1882-4189-9E16-F24FEA530365}"/>
                </a:ext>
              </a:extLst>
            </p:cNvPr>
            <p:cNvSpPr/>
            <p:nvPr/>
          </p:nvSpPr>
          <p:spPr>
            <a:xfrm flipH="1" flipV="1">
              <a:off x="7320709" y="4452239"/>
              <a:ext cx="1463996" cy="895995"/>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rgbClr val="A5A5A5"/>
                </a:solidFill>
                <a:latin typeface="Sakkal Majalla" panose="02000000000000000000" pitchFamily="2" charset="-78"/>
                <a:cs typeface="Sakkal Majalla" panose="02000000000000000000" pitchFamily="2" charset="-78"/>
              </a:endParaRPr>
            </a:p>
          </p:txBody>
        </p:sp>
        <p:sp>
          <p:nvSpPr>
            <p:cNvPr id="25" name="Oval 91">
              <a:extLst>
                <a:ext uri="{FF2B5EF4-FFF2-40B4-BE49-F238E27FC236}">
                  <a16:creationId xmlns="" xmlns:a16="http://schemas.microsoft.com/office/drawing/2014/main" id="{04EA5996-EF93-4213-B912-6C5D451CABA0}"/>
                </a:ext>
              </a:extLst>
            </p:cNvPr>
            <p:cNvSpPr/>
            <p:nvPr/>
          </p:nvSpPr>
          <p:spPr>
            <a:xfrm>
              <a:off x="8248104" y="4993671"/>
              <a:ext cx="778591" cy="662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Sakkal Majalla" panose="02000000000000000000" pitchFamily="2" charset="-78"/>
                  <a:cs typeface="Sakkal Majalla" panose="02000000000000000000" pitchFamily="2" charset="-78"/>
                </a:rPr>
                <a:t>3</a:t>
              </a:r>
              <a:endParaRPr lang="ko-KR" altLang="en-US" sz="3200" dirty="0">
                <a:latin typeface="Sakkal Majalla" panose="02000000000000000000" pitchFamily="2" charset="-78"/>
                <a:cs typeface="Sakkal Majalla" panose="02000000000000000000" pitchFamily="2" charset="-78"/>
              </a:endParaRPr>
            </a:p>
          </p:txBody>
        </p:sp>
      </p:grpSp>
      <p:sp>
        <p:nvSpPr>
          <p:cNvPr id="27" name="Oval 21">
            <a:extLst>
              <a:ext uri="{FF2B5EF4-FFF2-40B4-BE49-F238E27FC236}">
                <a16:creationId xmlns="" xmlns:a16="http://schemas.microsoft.com/office/drawing/2014/main" id="{B55A4520-EE16-4DFE-BD86-BB840294DB0F}"/>
              </a:ext>
            </a:extLst>
          </p:cNvPr>
          <p:cNvSpPr/>
          <p:nvPr/>
        </p:nvSpPr>
        <p:spPr>
          <a:xfrm rot="16200000">
            <a:off x="9877485" y="3550512"/>
            <a:ext cx="1912340" cy="1912340"/>
          </a:xfrm>
          <a:prstGeom prst="ellipse">
            <a:avLst/>
          </a:prstGeom>
          <a:gradFill>
            <a:gsLst>
              <a:gs pos="0">
                <a:schemeClr val="bg1"/>
              </a:gs>
              <a:gs pos="100000">
                <a:schemeClr val="bg1">
                  <a:lumMod val="89000"/>
                </a:schemeClr>
              </a:gs>
            </a:gsLst>
            <a:lin ang="16800000" scaled="0"/>
          </a:gradFill>
          <a:ln w="19050">
            <a:gradFill>
              <a:gsLst>
                <a:gs pos="0">
                  <a:schemeClr val="bg1"/>
                </a:gs>
                <a:gs pos="50000">
                  <a:schemeClr val="bg1">
                    <a:alpha val="65000"/>
                  </a:schemeClr>
                </a:gs>
                <a:gs pos="100000">
                  <a:schemeClr val="bg1">
                    <a:alpha val="0"/>
                  </a:schemeClr>
                </a:gs>
              </a:gsLst>
              <a:lin ang="7200000" scaled="0"/>
            </a:gradFill>
          </a:ln>
          <a:effectLst>
            <a:outerShdw blurRad="25400" dist="12700" dir="8100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ar-BH" sz="28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صَوِّب العبارات الآتية:</a:t>
            </a:r>
            <a:endParaRPr lang="ar-BH" sz="2400" b="1" dirty="0">
              <a:solidFill>
                <a:srgbClr val="FF0000"/>
              </a:solidFill>
              <a:latin typeface="Sakkal Majalla" panose="02000000000000000000" pitchFamily="2" charset="-78"/>
              <a:cs typeface="Sakkal Majalla" panose="02000000000000000000" pitchFamily="2" charset="-78"/>
            </a:endParaRPr>
          </a:p>
        </p:txBody>
      </p:sp>
      <p:grpSp>
        <p:nvGrpSpPr>
          <p:cNvPr id="34" name="مجموعة 51">
            <a:extLst>
              <a:ext uri="{FF2B5EF4-FFF2-40B4-BE49-F238E27FC236}">
                <a16:creationId xmlns="" xmlns:a16="http://schemas.microsoft.com/office/drawing/2014/main" id="{E1CB18D4-6539-4C04-A5AB-7FFA6EF29818}"/>
              </a:ext>
            </a:extLst>
          </p:cNvPr>
          <p:cNvGrpSpPr/>
          <p:nvPr/>
        </p:nvGrpSpPr>
        <p:grpSpPr>
          <a:xfrm>
            <a:off x="7980523" y="1734345"/>
            <a:ext cx="2130417" cy="2621966"/>
            <a:chOff x="7485315" y="1572990"/>
            <a:chExt cx="1882604" cy="2147898"/>
          </a:xfrm>
        </p:grpSpPr>
        <p:sp>
          <p:nvSpPr>
            <p:cNvPr id="35" name="Rectangle 15">
              <a:extLst>
                <a:ext uri="{FF2B5EF4-FFF2-40B4-BE49-F238E27FC236}">
                  <a16:creationId xmlns="" xmlns:a16="http://schemas.microsoft.com/office/drawing/2014/main" id="{74444CB5-2423-41ED-8302-320BC36A8DC0}"/>
                </a:ext>
              </a:extLst>
            </p:cNvPr>
            <p:cNvSpPr/>
            <p:nvPr/>
          </p:nvSpPr>
          <p:spPr>
            <a:xfrm rot="13433242">
              <a:off x="8545021" y="2926627"/>
              <a:ext cx="822898" cy="794261"/>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akkal Majalla" panose="02000000000000000000" pitchFamily="2" charset="-78"/>
                <a:cs typeface="Sakkal Majalla" panose="02000000000000000000" pitchFamily="2" charset="-78"/>
              </a:endParaRPr>
            </a:p>
          </p:txBody>
        </p:sp>
        <p:sp>
          <p:nvSpPr>
            <p:cNvPr id="36" name="Freeform 47">
              <a:extLst>
                <a:ext uri="{FF2B5EF4-FFF2-40B4-BE49-F238E27FC236}">
                  <a16:creationId xmlns="" xmlns:a16="http://schemas.microsoft.com/office/drawing/2014/main" id="{0804CA5A-F4E7-47BA-AC01-4D0A9780A0C2}"/>
                </a:ext>
              </a:extLst>
            </p:cNvPr>
            <p:cNvSpPr/>
            <p:nvPr/>
          </p:nvSpPr>
          <p:spPr>
            <a:xfrm flipH="1" flipV="1">
              <a:off x="7485315" y="1572990"/>
              <a:ext cx="1166594" cy="976460"/>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rgbClr val="A5A5A5"/>
                </a:solidFill>
                <a:latin typeface="Sakkal Majalla" panose="02000000000000000000" pitchFamily="2" charset="-78"/>
                <a:cs typeface="Sakkal Majalla" panose="02000000000000000000" pitchFamily="2" charset="-78"/>
              </a:endParaRPr>
            </a:p>
          </p:txBody>
        </p:sp>
        <p:sp>
          <p:nvSpPr>
            <p:cNvPr id="37" name="Oval 99">
              <a:extLst>
                <a:ext uri="{FF2B5EF4-FFF2-40B4-BE49-F238E27FC236}">
                  <a16:creationId xmlns="" xmlns:a16="http://schemas.microsoft.com/office/drawing/2014/main" id="{B9C9F159-A6E3-41F5-99AB-BC267364D6C9}"/>
                </a:ext>
              </a:extLst>
            </p:cNvPr>
            <p:cNvSpPr/>
            <p:nvPr/>
          </p:nvSpPr>
          <p:spPr>
            <a:xfrm>
              <a:off x="8292279" y="2265255"/>
              <a:ext cx="634943" cy="5424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Sakkal Majalla" panose="02000000000000000000" pitchFamily="2" charset="-78"/>
                  <a:cs typeface="Sakkal Majalla" panose="02000000000000000000" pitchFamily="2" charset="-78"/>
                </a:rPr>
                <a:t>1</a:t>
              </a:r>
              <a:endParaRPr lang="ko-KR" altLang="en-US" sz="3200" b="1" dirty="0">
                <a:latin typeface="Sakkal Majalla" panose="02000000000000000000" pitchFamily="2" charset="-78"/>
                <a:cs typeface="Sakkal Majalla" panose="02000000000000000000" pitchFamily="2" charset="-78"/>
              </a:endParaRPr>
            </a:p>
          </p:txBody>
        </p:sp>
      </p:grpSp>
      <p:grpSp>
        <p:nvGrpSpPr>
          <p:cNvPr id="46" name="Group 45">
            <a:extLst>
              <a:ext uri="{FF2B5EF4-FFF2-40B4-BE49-F238E27FC236}">
                <a16:creationId xmlns="" xmlns:a16="http://schemas.microsoft.com/office/drawing/2014/main" id="{65DE000D-17C4-48C2-8025-989E59F960B7}"/>
              </a:ext>
            </a:extLst>
          </p:cNvPr>
          <p:cNvGrpSpPr/>
          <p:nvPr/>
        </p:nvGrpSpPr>
        <p:grpSpPr>
          <a:xfrm>
            <a:off x="4069247" y="374012"/>
            <a:ext cx="4053505" cy="890868"/>
            <a:chOff x="4279814" y="213353"/>
            <a:chExt cx="4053505" cy="890868"/>
          </a:xfrm>
        </p:grpSpPr>
        <p:sp>
          <p:nvSpPr>
            <p:cNvPr id="48" name="مستطيل مستدير الزوايا 14">
              <a:extLst>
                <a:ext uri="{FF2B5EF4-FFF2-40B4-BE49-F238E27FC236}">
                  <a16:creationId xmlns="" xmlns:a16="http://schemas.microsoft.com/office/drawing/2014/main" id="{8D66814D-2272-4251-BA24-25DB69123E16}"/>
                </a:ext>
              </a:extLst>
            </p:cNvPr>
            <p:cNvSpPr/>
            <p:nvPr/>
          </p:nvSpPr>
          <p:spPr>
            <a:xfrm>
              <a:off x="4279814" y="216503"/>
              <a:ext cx="4053505" cy="784911"/>
            </a:xfrm>
            <a:prstGeom prst="roundRect">
              <a:avLst>
                <a:gd name="adj" fmla="val 9592"/>
              </a:avLst>
            </a:prstGeom>
            <a:no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نشاط</a:t>
              </a:r>
              <a:endParaRPr kumimoji="0" lang="ar-BH" sz="1800" b="0" i="0" u="none" strike="noStrike" kern="1200" cap="none" spc="0" normalizeH="0" baseline="0" noProof="0" dirty="0">
                <a:ln>
                  <a:noFill/>
                </a:ln>
                <a:solidFill>
                  <a:srgbClr val="ED7D31"/>
                </a:solidFill>
                <a:effectLst/>
                <a:uLnTx/>
                <a:uFillTx/>
                <a:latin typeface="Sakkal Majalla" panose="02000000000000000000" pitchFamily="2" charset="-78"/>
                <a:ea typeface="+mn-ea"/>
                <a:cs typeface="Sakkal Majalla" panose="02000000000000000000" pitchFamily="2" charset="-78"/>
              </a:endParaRPr>
            </a:p>
          </p:txBody>
        </p:sp>
        <p:sp>
          <p:nvSpPr>
            <p:cNvPr id="49" name="مستطيل مستدير الزوايا 15">
              <a:extLst>
                <a:ext uri="{FF2B5EF4-FFF2-40B4-BE49-F238E27FC236}">
                  <a16:creationId xmlns="" xmlns:a16="http://schemas.microsoft.com/office/drawing/2014/main" id="{B75CA727-FC55-4A36-9A81-F7AB0CEB3BFA}"/>
                </a:ext>
              </a:extLst>
            </p:cNvPr>
            <p:cNvSpPr/>
            <p:nvPr/>
          </p:nvSpPr>
          <p:spPr>
            <a:xfrm>
              <a:off x="7883152" y="213353"/>
              <a:ext cx="450165" cy="890868"/>
            </a:xfrm>
            <a:prstGeom prst="roundRect">
              <a:avLst>
                <a:gd name="adj" fmla="val 9592"/>
              </a:avLst>
            </a:prstGeom>
            <a:solidFill>
              <a:srgbClr val="FFC000"/>
            </a:solid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srgbClr val="ED7D31">
                    <a:lumMod val="75000"/>
                  </a:srgbClr>
                </a:solidFill>
                <a:effectLst/>
                <a:uLnTx/>
                <a:uFillTx/>
                <a:latin typeface="Sakkal Majalla" panose="02000000000000000000" pitchFamily="2" charset="-78"/>
                <a:ea typeface="+mn-ea"/>
                <a:cs typeface="Sakkal Majalla" panose="02000000000000000000" pitchFamily="2" charset="-78"/>
              </a:endParaRPr>
            </a:p>
          </p:txBody>
        </p:sp>
      </p:grpSp>
      <p:grpSp>
        <p:nvGrpSpPr>
          <p:cNvPr id="52" name="Group 51">
            <a:extLst>
              <a:ext uri="{FF2B5EF4-FFF2-40B4-BE49-F238E27FC236}">
                <a16:creationId xmlns="" xmlns:a16="http://schemas.microsoft.com/office/drawing/2014/main" id="{68B7330B-2CE7-4C42-8A1D-BDCAF0082827}"/>
              </a:ext>
            </a:extLst>
          </p:cNvPr>
          <p:cNvGrpSpPr/>
          <p:nvPr/>
        </p:nvGrpSpPr>
        <p:grpSpPr>
          <a:xfrm>
            <a:off x="4069244" y="374012"/>
            <a:ext cx="4053505" cy="932279"/>
            <a:chOff x="4496940" y="123237"/>
            <a:chExt cx="4053505" cy="932279"/>
          </a:xfrm>
        </p:grpSpPr>
        <p:sp>
          <p:nvSpPr>
            <p:cNvPr id="53" name="مستطيل مستدير الزوايا 14">
              <a:extLst>
                <a:ext uri="{FF2B5EF4-FFF2-40B4-BE49-F238E27FC236}">
                  <a16:creationId xmlns="" xmlns:a16="http://schemas.microsoft.com/office/drawing/2014/main" id="{C012AA88-0E98-4631-8637-7680EA6A1F1B}"/>
                </a:ext>
              </a:extLst>
            </p:cNvPr>
            <p:cNvSpPr/>
            <p:nvPr/>
          </p:nvSpPr>
          <p:spPr>
            <a:xfrm>
              <a:off x="4496940" y="126387"/>
              <a:ext cx="4053505" cy="784911"/>
            </a:xfrm>
            <a:prstGeom prst="roundRect">
              <a:avLst>
                <a:gd name="adj" fmla="val 9592"/>
              </a:avLst>
            </a:prstGeom>
            <a:solidFill>
              <a:schemeClr val="bg1"/>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إجابة</a:t>
              </a:r>
              <a:endParaRPr kumimoji="0" lang="ar-BH" sz="1800" b="0" i="0" u="none" strike="noStrike" kern="1200" cap="none" spc="0" normalizeH="0" baseline="0" noProof="0" dirty="0">
                <a:ln>
                  <a:noFill/>
                </a:ln>
                <a:solidFill>
                  <a:srgbClr val="ED7D31"/>
                </a:solidFill>
                <a:effectLst/>
                <a:uLnTx/>
                <a:uFillTx/>
                <a:latin typeface="Sakkal Majalla" panose="02000000000000000000" pitchFamily="2" charset="-78"/>
                <a:ea typeface="+mn-ea"/>
                <a:cs typeface="Sakkal Majalla" panose="02000000000000000000" pitchFamily="2" charset="-78"/>
              </a:endParaRPr>
            </a:p>
          </p:txBody>
        </p:sp>
        <p:sp>
          <p:nvSpPr>
            <p:cNvPr id="54" name="مستطيل مستدير الزوايا 15">
              <a:extLst>
                <a:ext uri="{FF2B5EF4-FFF2-40B4-BE49-F238E27FC236}">
                  <a16:creationId xmlns="" xmlns:a16="http://schemas.microsoft.com/office/drawing/2014/main" id="{30FB26A5-8C0B-40EE-AB37-BB21DF3F3B3E}"/>
                </a:ext>
              </a:extLst>
            </p:cNvPr>
            <p:cNvSpPr/>
            <p:nvPr/>
          </p:nvSpPr>
          <p:spPr>
            <a:xfrm>
              <a:off x="8100278" y="123237"/>
              <a:ext cx="450165" cy="932279"/>
            </a:xfrm>
            <a:prstGeom prst="roundRect">
              <a:avLst>
                <a:gd name="adj" fmla="val 9592"/>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BH" sz="1800" b="0" i="0" u="none" strike="noStrike" kern="1200" cap="none" spc="0" normalizeH="0" baseline="0" noProof="0">
                <a:ln>
                  <a:noFill/>
                </a:ln>
                <a:solidFill>
                  <a:srgbClr val="ED7D31">
                    <a:lumMod val="75000"/>
                  </a:srgbClr>
                </a:solidFill>
                <a:effectLst/>
                <a:uLnTx/>
                <a:uFillTx/>
                <a:latin typeface="Sakkal Majalla" panose="02000000000000000000" pitchFamily="2" charset="-78"/>
                <a:ea typeface="+mn-ea"/>
                <a:cs typeface="Sakkal Majalla" panose="02000000000000000000" pitchFamily="2" charset="-78"/>
              </a:endParaRPr>
            </a:p>
          </p:txBody>
        </p:sp>
      </p:grpSp>
      <p:sp>
        <p:nvSpPr>
          <p:cNvPr id="55" name="مستطيل مستدير الزوايا 20">
            <a:extLst>
              <a:ext uri="{FF2B5EF4-FFF2-40B4-BE49-F238E27FC236}">
                <a16:creationId xmlns="" xmlns:a16="http://schemas.microsoft.com/office/drawing/2014/main" id="{DD69F942-DDA4-4806-A659-80A2F68446EC}"/>
              </a:ext>
            </a:extLst>
          </p:cNvPr>
          <p:cNvSpPr/>
          <p:nvPr/>
        </p:nvSpPr>
        <p:spPr>
          <a:xfrm>
            <a:off x="61449" y="103580"/>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Tree>
    <p:extLst>
      <p:ext uri="{BB962C8B-B14F-4D97-AF65-F5344CB8AC3E}">
        <p14:creationId xmlns:p14="http://schemas.microsoft.com/office/powerpoint/2010/main" val="324155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500" fill="hold"/>
                                        <p:tgtEl>
                                          <p:spTgt spid="52"/>
                                        </p:tgtEl>
                                        <p:attrNameLst>
                                          <p:attrName>ppt_w</p:attrName>
                                        </p:attrNameLst>
                                      </p:cBhvr>
                                      <p:tavLst>
                                        <p:tav tm="0">
                                          <p:val>
                                            <p:fltVal val="0"/>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1000"/>
                                        <p:tgtEl>
                                          <p:spTgt spid="6">
                                            <p:txEl>
                                              <p:pRg st="0" end="0"/>
                                            </p:txEl>
                                          </p:spTgt>
                                        </p:tgtEl>
                                      </p:cBhvr>
                                    </p:animEffect>
                                    <p:anim calcmode="lin" valueType="num">
                                      <p:cBhvr>
                                        <p:cTn id="5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fade">
                                      <p:cBhvr>
                                        <p:cTn id="64" dur="1000"/>
                                        <p:tgtEl>
                                          <p:spTgt spid="5">
                                            <p:txEl>
                                              <p:pRg st="0" end="0"/>
                                            </p:txEl>
                                          </p:spTgt>
                                        </p:tgtEl>
                                      </p:cBhvr>
                                    </p:animEffect>
                                    <p:anim calcmode="lin" valueType="num">
                                      <p:cBhvr>
                                        <p:cTn id="6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fade">
                                      <p:cBhvr>
                                        <p:cTn id="71" dur="1000"/>
                                        <p:tgtEl>
                                          <p:spTgt spid="3">
                                            <p:txEl>
                                              <p:pRg st="0" end="0"/>
                                            </p:txEl>
                                          </p:spTgt>
                                        </p:tgtEl>
                                      </p:cBhvr>
                                    </p:animEffect>
                                    <p:anim calcmode="lin" valueType="num">
                                      <p:cBhvr>
                                        <p:cTn id="7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 xmlns:a16="http://schemas.microsoft.com/office/drawing/2014/main" id="{92A6B3D4-79BD-4800-8324-AC62FA38D7EB}"/>
              </a:ext>
            </a:extLst>
          </p:cNvPr>
          <p:cNvGrpSpPr/>
          <p:nvPr/>
        </p:nvGrpSpPr>
        <p:grpSpPr>
          <a:xfrm>
            <a:off x="684948" y="1242965"/>
            <a:ext cx="11015994" cy="1496565"/>
            <a:chOff x="1046919" y="879525"/>
            <a:chExt cx="11015994" cy="1315410"/>
          </a:xfrm>
        </p:grpSpPr>
        <p:sp>
          <p:nvSpPr>
            <p:cNvPr id="31" name="Rounded Rectangle 11">
              <a:extLst>
                <a:ext uri="{FF2B5EF4-FFF2-40B4-BE49-F238E27FC236}">
                  <a16:creationId xmlns="" xmlns:a16="http://schemas.microsoft.com/office/drawing/2014/main" id="{AA65DE88-B5E7-4638-AC67-4C98F6284529}"/>
                </a:ext>
              </a:extLst>
            </p:cNvPr>
            <p:cNvSpPr/>
            <p:nvPr/>
          </p:nvSpPr>
          <p:spPr>
            <a:xfrm flipH="1">
              <a:off x="1314275" y="879525"/>
              <a:ext cx="10748638" cy="506996"/>
            </a:xfrm>
            <a:prstGeom prst="roundRect">
              <a:avLst>
                <a:gd name="adj" fmla="val 911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SA"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  عَرِّف الإسلام والإيمان </a:t>
              </a:r>
              <a:r>
                <a:rPr kumimoji="0" lang="ar-SA" sz="26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لغة</a:t>
              </a:r>
              <a:r>
                <a:rPr kumimoji="0" lang="ar-BH" sz="26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26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 واصطلاح</a:t>
              </a:r>
              <a:r>
                <a:rPr kumimoji="0" lang="ar-BH" sz="26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2600" b="1" i="0" u="none" strike="noStrike" kern="1200" cap="none" spc="0" normalizeH="0" baseline="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rPr>
                <a:t>ا</a:t>
              </a:r>
              <a:r>
                <a:rPr kumimoji="0" lang="ar-SA"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ar-BH" sz="2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2" name="Rounded Rectangle 12">
              <a:extLst>
                <a:ext uri="{FF2B5EF4-FFF2-40B4-BE49-F238E27FC236}">
                  <a16:creationId xmlns="" xmlns:a16="http://schemas.microsoft.com/office/drawing/2014/main" id="{2C3B4964-0321-4D99-9B2A-A34D2916A596}"/>
                </a:ext>
              </a:extLst>
            </p:cNvPr>
            <p:cNvSpPr/>
            <p:nvPr/>
          </p:nvSpPr>
          <p:spPr>
            <a:xfrm flipH="1">
              <a:off x="1046919" y="1349688"/>
              <a:ext cx="10768480" cy="845247"/>
            </a:xfrm>
            <a:prstGeom prst="roundRect">
              <a:avLst>
                <a:gd name="adj" fmla="val 7585"/>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rPr>
                <a:t>..............................................................................................................................................................................................................................................</a:t>
              </a:r>
              <a:r>
                <a:rPr kumimoji="0" lang="ar-BH" sz="1800" b="1"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rPr>
                <a:t>..........................................................................................................................................................................................................................................</a:t>
              </a:r>
              <a:endParaRPr kumimoji="0" lang="ar-BH" sz="1800" b="0" i="0" u="none" strike="noStrike" kern="1200" cap="none" spc="0" normalizeH="0" baseline="0" noProof="0" dirty="0">
                <a:ln>
                  <a:noFill/>
                </a:ln>
                <a:solidFill>
                  <a:srgbClr val="4472C4">
                    <a:lumMod val="50000"/>
                  </a:srgbClr>
                </a:solidFill>
                <a:effectLst/>
                <a:uLnTx/>
                <a:uFillTx/>
                <a:latin typeface="Sakkal Majalla" panose="02000000000000000000" pitchFamily="2" charset="-78"/>
                <a:ea typeface="+mn-ea"/>
                <a:cs typeface="Sakkal Majalla" panose="02000000000000000000" pitchFamily="2" charset="-78"/>
              </a:endParaRPr>
            </a:p>
          </p:txBody>
        </p:sp>
      </p:grpSp>
      <p:grpSp>
        <p:nvGrpSpPr>
          <p:cNvPr id="33" name="Group 32">
            <a:extLst>
              <a:ext uri="{FF2B5EF4-FFF2-40B4-BE49-F238E27FC236}">
                <a16:creationId xmlns="" xmlns:a16="http://schemas.microsoft.com/office/drawing/2014/main" id="{7657DE80-1A38-4A49-8517-D771D5CBE1B0}"/>
              </a:ext>
            </a:extLst>
          </p:cNvPr>
          <p:cNvGrpSpPr/>
          <p:nvPr/>
        </p:nvGrpSpPr>
        <p:grpSpPr>
          <a:xfrm>
            <a:off x="684947" y="2910323"/>
            <a:ext cx="11015997" cy="1962751"/>
            <a:chOff x="1823691" y="92203"/>
            <a:chExt cx="10981344" cy="1671867"/>
          </a:xfrm>
        </p:grpSpPr>
        <p:sp>
          <p:nvSpPr>
            <p:cNvPr id="38" name="Rounded Rectangle 11">
              <a:extLst>
                <a:ext uri="{FF2B5EF4-FFF2-40B4-BE49-F238E27FC236}">
                  <a16:creationId xmlns="" xmlns:a16="http://schemas.microsoft.com/office/drawing/2014/main" id="{B47D4D18-8ECB-4289-A64A-5C4E61DAD320}"/>
                </a:ext>
              </a:extLst>
            </p:cNvPr>
            <p:cNvSpPr/>
            <p:nvPr/>
          </p:nvSpPr>
          <p:spPr>
            <a:xfrm flipH="1">
              <a:off x="2176634" y="92203"/>
              <a:ext cx="10628401" cy="436214"/>
            </a:xfrm>
            <a:prstGeom prst="roundRect">
              <a:avLst>
                <a:gd name="adj" fmla="val 911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altLang="ko-KR" sz="2600" b="1" dirty="0">
                  <a:solidFill>
                    <a:prstClr val="black"/>
                  </a:solidFill>
                  <a:latin typeface="Sakkal Majalla" panose="02000000000000000000" pitchFamily="2" charset="-78"/>
                  <a:cs typeface="Sakkal Majalla" panose="02000000000000000000" pitchFamily="2" charset="-78"/>
                </a:rPr>
                <a:t>2- عدِّد أركان الإسلام وأركان الإيمان.</a:t>
              </a:r>
              <a:endParaRPr lang="ko-KR" altLang="en-US" sz="2600" b="1" dirty="0">
                <a:solidFill>
                  <a:prstClr val="black"/>
                </a:solidFill>
                <a:latin typeface="Sakkal Majalla" panose="02000000000000000000" pitchFamily="2" charset="-78"/>
                <a:cs typeface="Sakkal Majalla" panose="02000000000000000000" pitchFamily="2" charset="-78"/>
              </a:endParaRPr>
            </a:p>
          </p:txBody>
        </p:sp>
        <p:sp>
          <p:nvSpPr>
            <p:cNvPr id="39" name="Rounded Rectangle 12">
              <a:extLst>
                <a:ext uri="{FF2B5EF4-FFF2-40B4-BE49-F238E27FC236}">
                  <a16:creationId xmlns="" xmlns:a16="http://schemas.microsoft.com/office/drawing/2014/main" id="{0C5ED70D-2DB0-4CC1-8951-88FF6B358163}"/>
                </a:ext>
              </a:extLst>
            </p:cNvPr>
            <p:cNvSpPr/>
            <p:nvPr/>
          </p:nvSpPr>
          <p:spPr>
            <a:xfrm flipH="1">
              <a:off x="1823691" y="541655"/>
              <a:ext cx="10734604" cy="1222415"/>
            </a:xfrm>
            <a:prstGeom prst="roundRect">
              <a:avLst>
                <a:gd name="adj" fmla="val 7585"/>
              </a:avLst>
            </a:prstGeom>
            <a:solidFill>
              <a:schemeClr val="bg1"/>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ko-KR" altLang="en-US" sz="1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sp>
        <p:nvSpPr>
          <p:cNvPr id="40" name="Rounded Rectangle 12">
            <a:extLst>
              <a:ext uri="{FF2B5EF4-FFF2-40B4-BE49-F238E27FC236}">
                <a16:creationId xmlns="" xmlns:a16="http://schemas.microsoft.com/office/drawing/2014/main" id="{E6932289-F96F-4BFB-A3F0-823A8B7D1A7C}"/>
              </a:ext>
            </a:extLst>
          </p:cNvPr>
          <p:cNvSpPr/>
          <p:nvPr/>
        </p:nvSpPr>
        <p:spPr>
          <a:xfrm flipH="1">
            <a:off x="684945" y="3437974"/>
            <a:ext cx="10768478" cy="1435100"/>
          </a:xfrm>
          <a:prstGeom prst="roundRect">
            <a:avLst>
              <a:gd name="adj" fmla="val 7585"/>
            </a:avLst>
          </a:prstGeom>
          <a:solidFill>
            <a:schemeClr val="bg1"/>
          </a:solidFill>
          <a:ln w="635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500"/>
              </a:spcAft>
              <a:buClrTx/>
              <a:buSzTx/>
              <a:buFontTx/>
              <a:buNone/>
              <a:tabLst/>
              <a:defRPr/>
            </a:pPr>
            <a:r>
              <a:rPr kumimoji="0" lang="ar-SA"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أركان</a:t>
            </a:r>
            <a:r>
              <a:rPr kumimoji="0" lang="ar-SA"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الإسلام خمسة وهي: شهادة أن لا إله إلا الله وأنَّ محمَّدًا رسول الله </a:t>
            </a:r>
            <a:r>
              <a:rPr kumimoji="0" lang="ar-SA"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 وإقام الصلاة، وإيتاء الزكاة، وصوم رمضان، وحج البيت لمن استطاع إليه سبيلا.</a:t>
            </a:r>
            <a:endParaRPr kumimoji="0" lang="ar-SA"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500"/>
              </a:spcAft>
              <a:buClrTx/>
              <a:buSzTx/>
              <a:buFontTx/>
              <a:buNone/>
              <a:tabLst/>
              <a:defRPr/>
            </a:pPr>
            <a:r>
              <a:rPr kumimoji="0" lang="ar-SA"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أركان الإيمان</a:t>
            </a:r>
            <a:r>
              <a:rPr kumimoji="0" lang="ar-SA"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ستّة وهي: الإيمان بالله </a:t>
            </a:r>
            <a:r>
              <a:rPr kumimoji="0" lang="ar-SA"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 وملائكته، وكتبه، ورسله، واليوم الآخر، والقَدَرِ خيره </a:t>
            </a:r>
            <a:r>
              <a:rPr kumimoji="0" lang="ar-SA" sz="2600" b="1" i="0" u="none" strike="noStrike" kern="1200" cap="none" spc="0" normalizeH="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وشر</a:t>
            </a:r>
            <a:r>
              <a:rPr kumimoji="0" lang="ar-BH" sz="2600" b="1" i="0" u="none" strike="noStrike" kern="1200" cap="none" spc="0" normalizeH="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a:t>
            </a:r>
            <a:r>
              <a:rPr kumimoji="0" lang="ar-SA" sz="2600" b="1" i="0" u="none" strike="noStrike" kern="1200" cap="none" spc="0" normalizeH="0" noProof="0" dirty="0" smtClean="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ه</a:t>
            </a:r>
            <a:r>
              <a:rPr kumimoji="0" lang="ar-SA" sz="26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a:t>
            </a:r>
            <a:endParaRPr kumimoji="0" lang="en-US" sz="2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2" name="Rounded Rectangle 12">
            <a:extLst>
              <a:ext uri="{FF2B5EF4-FFF2-40B4-BE49-F238E27FC236}">
                <a16:creationId xmlns="" xmlns:a16="http://schemas.microsoft.com/office/drawing/2014/main" id="{B6B8E461-EDD3-494C-8DFA-E76F152EF27B}"/>
              </a:ext>
            </a:extLst>
          </p:cNvPr>
          <p:cNvSpPr/>
          <p:nvPr/>
        </p:nvSpPr>
        <p:spPr>
          <a:xfrm flipH="1">
            <a:off x="684946" y="1777011"/>
            <a:ext cx="10768477" cy="961652"/>
          </a:xfrm>
          <a:prstGeom prst="roundRect">
            <a:avLst>
              <a:gd name="adj" fmla="val 7585"/>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spcAft>
                <a:spcPts val="500"/>
              </a:spcAft>
              <a:defRPr/>
            </a:pPr>
            <a:r>
              <a:rPr kumimoji="0" lang="ar-SA" sz="24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a:t>
            </a:r>
            <a:r>
              <a:rPr lang="ar-SA" sz="2600" b="1" dirty="0">
                <a:solidFill>
                  <a:prstClr val="black"/>
                </a:solidFill>
                <a:latin typeface="Sakkal Majalla" panose="02000000000000000000" pitchFamily="2" charset="-78"/>
                <a:cs typeface="Sakkal Majalla" panose="02000000000000000000" pitchFamily="2" charset="-78"/>
              </a:rPr>
              <a:t>الإسلام </a:t>
            </a:r>
            <a:r>
              <a:rPr lang="ar-SA" sz="2600" b="1" dirty="0" smtClean="0">
                <a:solidFill>
                  <a:prstClr val="black"/>
                </a:solidFill>
                <a:latin typeface="Sakkal Majalla" panose="02000000000000000000" pitchFamily="2" charset="-78"/>
                <a:cs typeface="Sakkal Majalla" panose="02000000000000000000" pitchFamily="2" charset="-78"/>
              </a:rPr>
              <a:t>اصطلاح</a:t>
            </a:r>
            <a:r>
              <a:rPr lang="ar-BH" sz="2600" b="1" dirty="0" smtClean="0">
                <a:solidFill>
                  <a:prstClr val="black"/>
                </a:solidFill>
                <a:latin typeface="Sakkal Majalla" panose="02000000000000000000" pitchFamily="2" charset="-78"/>
                <a:cs typeface="Sakkal Majalla" panose="02000000000000000000" pitchFamily="2" charset="-78"/>
              </a:rPr>
              <a:t>ً</a:t>
            </a:r>
            <a:r>
              <a:rPr lang="ar-SA" sz="2600" b="1" dirty="0" smtClean="0">
                <a:solidFill>
                  <a:prstClr val="black"/>
                </a:solidFill>
                <a:latin typeface="Sakkal Majalla" panose="02000000000000000000" pitchFamily="2" charset="-78"/>
                <a:cs typeface="Sakkal Majalla" panose="02000000000000000000" pitchFamily="2" charset="-78"/>
              </a:rPr>
              <a:t>ا </a:t>
            </a:r>
            <a:r>
              <a:rPr lang="ar-SA" sz="2600" b="1" dirty="0">
                <a:solidFill>
                  <a:prstClr val="black"/>
                </a:solidFill>
                <a:latin typeface="Sakkal Majalla" panose="02000000000000000000" pitchFamily="2" charset="-78"/>
                <a:cs typeface="Sakkal Majalla" panose="02000000000000000000" pitchFamily="2" charset="-78"/>
              </a:rPr>
              <a:t>هو: هو الاستسلام لله تعالى بالتوحيد، والانقياد له بالطاعة.</a:t>
            </a:r>
          </a:p>
          <a:p>
            <a:pPr lvl="0" algn="just" rtl="1">
              <a:spcAft>
                <a:spcPts val="500"/>
              </a:spcAft>
              <a:defRPr/>
            </a:pPr>
            <a:r>
              <a:rPr lang="ar-SA" sz="2600" b="1" dirty="0">
                <a:solidFill>
                  <a:prstClr val="black"/>
                </a:solidFill>
                <a:latin typeface="Sakkal Majalla" panose="02000000000000000000" pitchFamily="2" charset="-78"/>
                <a:cs typeface="Sakkal Majalla" panose="02000000000000000000" pitchFamily="2" charset="-78"/>
              </a:rPr>
              <a:t>والإيمان </a:t>
            </a:r>
            <a:r>
              <a:rPr lang="ar-SA" sz="2600" b="1" dirty="0" smtClean="0">
                <a:solidFill>
                  <a:prstClr val="black"/>
                </a:solidFill>
                <a:latin typeface="Sakkal Majalla" panose="02000000000000000000" pitchFamily="2" charset="-78"/>
                <a:cs typeface="Sakkal Majalla" panose="02000000000000000000" pitchFamily="2" charset="-78"/>
              </a:rPr>
              <a:t>اصطلاح</a:t>
            </a:r>
            <a:r>
              <a:rPr lang="ar-BH" sz="2600" b="1" dirty="0" smtClean="0">
                <a:solidFill>
                  <a:prstClr val="black"/>
                </a:solidFill>
                <a:latin typeface="Sakkal Majalla" panose="02000000000000000000" pitchFamily="2" charset="-78"/>
                <a:cs typeface="Sakkal Majalla" panose="02000000000000000000" pitchFamily="2" charset="-78"/>
              </a:rPr>
              <a:t>ً</a:t>
            </a:r>
            <a:r>
              <a:rPr lang="ar-SA" sz="2600" b="1" dirty="0" smtClean="0">
                <a:solidFill>
                  <a:prstClr val="black"/>
                </a:solidFill>
                <a:latin typeface="Sakkal Majalla" panose="02000000000000000000" pitchFamily="2" charset="-78"/>
                <a:cs typeface="Sakkal Majalla" panose="02000000000000000000" pitchFamily="2" charset="-78"/>
              </a:rPr>
              <a:t>ا </a:t>
            </a:r>
            <a:r>
              <a:rPr lang="ar-SA" sz="2600" b="1" dirty="0">
                <a:solidFill>
                  <a:prstClr val="black"/>
                </a:solidFill>
                <a:latin typeface="Sakkal Majalla" panose="02000000000000000000" pitchFamily="2" charset="-78"/>
                <a:cs typeface="Sakkal Majalla" panose="02000000000000000000" pitchFamily="2" charset="-78"/>
              </a:rPr>
              <a:t>هو: قولٌ باللسان، واعتقادٌ وعمل بالجَنان -أي: القلب- وعملٌ بالجوارح والأركان.</a:t>
            </a:r>
          </a:p>
        </p:txBody>
      </p:sp>
      <p:sp>
        <p:nvSpPr>
          <p:cNvPr id="43" name="مستطيل مستدير الزوايا 20">
            <a:extLst>
              <a:ext uri="{FF2B5EF4-FFF2-40B4-BE49-F238E27FC236}">
                <a16:creationId xmlns="" xmlns:a16="http://schemas.microsoft.com/office/drawing/2014/main" id="{49415432-8F55-4730-8ADA-C61BC8A6BA0A}"/>
              </a:ext>
            </a:extLst>
          </p:cNvPr>
          <p:cNvSpPr/>
          <p:nvPr/>
        </p:nvSpPr>
        <p:spPr>
          <a:xfrm>
            <a:off x="61449" y="103580"/>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grpSp>
        <p:nvGrpSpPr>
          <p:cNvPr id="44" name="Group 43">
            <a:extLst>
              <a:ext uri="{FF2B5EF4-FFF2-40B4-BE49-F238E27FC236}">
                <a16:creationId xmlns="" xmlns:a16="http://schemas.microsoft.com/office/drawing/2014/main" id="{802D5548-BBFA-4622-B6D6-FDD3B4906F94}"/>
              </a:ext>
            </a:extLst>
          </p:cNvPr>
          <p:cNvGrpSpPr/>
          <p:nvPr/>
        </p:nvGrpSpPr>
        <p:grpSpPr>
          <a:xfrm>
            <a:off x="4496938" y="121204"/>
            <a:ext cx="4053505" cy="890868"/>
            <a:chOff x="4279814" y="213353"/>
            <a:chExt cx="4053505" cy="890868"/>
          </a:xfrm>
        </p:grpSpPr>
        <p:sp>
          <p:nvSpPr>
            <p:cNvPr id="45" name="مستطيل مستدير الزوايا 14">
              <a:extLst>
                <a:ext uri="{FF2B5EF4-FFF2-40B4-BE49-F238E27FC236}">
                  <a16:creationId xmlns="" xmlns:a16="http://schemas.microsoft.com/office/drawing/2014/main" id="{FA9372D0-11E4-4A44-85E7-E4E06CC7ED22}"/>
                </a:ext>
              </a:extLst>
            </p:cNvPr>
            <p:cNvSpPr/>
            <p:nvPr/>
          </p:nvSpPr>
          <p:spPr>
            <a:xfrm>
              <a:off x="4279814" y="216503"/>
              <a:ext cx="4053505" cy="784911"/>
            </a:xfrm>
            <a:prstGeom prst="roundRect">
              <a:avLst>
                <a:gd name="adj" fmla="val 959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التقويم الختامي</a:t>
              </a:r>
              <a:r>
                <a:rPr kumimoji="0" lang="en-US"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lang="ar-BH" dirty="0">
                <a:latin typeface="Sakkal Majalla" panose="02000000000000000000" pitchFamily="2" charset="-78"/>
                <a:cs typeface="Sakkal Majalla" panose="02000000000000000000" pitchFamily="2" charset="-78"/>
              </a:endParaRPr>
            </a:p>
          </p:txBody>
        </p:sp>
        <p:sp>
          <p:nvSpPr>
            <p:cNvPr id="47" name="مستطيل مستدير الزوايا 15">
              <a:extLst>
                <a:ext uri="{FF2B5EF4-FFF2-40B4-BE49-F238E27FC236}">
                  <a16:creationId xmlns="" xmlns:a16="http://schemas.microsoft.com/office/drawing/2014/main" id="{EA0599F6-15D7-462F-A39D-1F0B21EDD00D}"/>
                </a:ext>
              </a:extLst>
            </p:cNvPr>
            <p:cNvSpPr/>
            <p:nvPr/>
          </p:nvSpPr>
          <p:spPr>
            <a:xfrm>
              <a:off x="7883152" y="213353"/>
              <a:ext cx="450165" cy="890868"/>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50" name="Group 49">
            <a:extLst>
              <a:ext uri="{FF2B5EF4-FFF2-40B4-BE49-F238E27FC236}">
                <a16:creationId xmlns="" xmlns:a16="http://schemas.microsoft.com/office/drawing/2014/main" id="{7547FBD4-EE73-47E1-A25F-4DEFDC6A85A8}"/>
              </a:ext>
            </a:extLst>
          </p:cNvPr>
          <p:cNvGrpSpPr/>
          <p:nvPr/>
        </p:nvGrpSpPr>
        <p:grpSpPr>
          <a:xfrm>
            <a:off x="4496936" y="122235"/>
            <a:ext cx="4053505" cy="932279"/>
            <a:chOff x="4496940" y="123237"/>
            <a:chExt cx="4053505" cy="932279"/>
          </a:xfrm>
        </p:grpSpPr>
        <p:sp>
          <p:nvSpPr>
            <p:cNvPr id="51" name="مستطيل مستدير الزوايا 14">
              <a:extLst>
                <a:ext uri="{FF2B5EF4-FFF2-40B4-BE49-F238E27FC236}">
                  <a16:creationId xmlns="" xmlns:a16="http://schemas.microsoft.com/office/drawing/2014/main" id="{A1C22A56-2240-425C-BB75-45D3CAF0E827}"/>
                </a:ext>
              </a:extLst>
            </p:cNvPr>
            <p:cNvSpPr/>
            <p:nvPr/>
          </p:nvSpPr>
          <p:spPr>
            <a:xfrm>
              <a:off x="4496940" y="126387"/>
              <a:ext cx="4053505" cy="784911"/>
            </a:xfrm>
            <a:prstGeom prst="roundRect">
              <a:avLst>
                <a:gd name="adj" fmla="val 9592"/>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lang="ar-SA" sz="4800" b="1" dirty="0">
                  <a:solidFill>
                    <a:prstClr val="black"/>
                  </a:solidFill>
                  <a:latin typeface="Sakkal Majalla" panose="02000000000000000000" pitchFamily="2" charset="-78"/>
                  <a:cs typeface="Sakkal Majalla" panose="02000000000000000000" pitchFamily="2" charset="-78"/>
                </a:rPr>
                <a:t>ال</a:t>
              </a:r>
              <a:r>
                <a:rPr lang="ar-BH" sz="4800" b="1" dirty="0">
                  <a:solidFill>
                    <a:prstClr val="black"/>
                  </a:solidFill>
                  <a:latin typeface="Sakkal Majalla" panose="02000000000000000000" pitchFamily="2" charset="-78"/>
                  <a:cs typeface="Sakkal Majalla" panose="02000000000000000000" pitchFamily="2" charset="-78"/>
                </a:rPr>
                <a:t>إجابة</a:t>
              </a:r>
              <a:endParaRPr lang="ar-BH" dirty="0">
                <a:latin typeface="Sakkal Majalla" panose="02000000000000000000" pitchFamily="2" charset="-78"/>
                <a:cs typeface="Sakkal Majalla" panose="02000000000000000000" pitchFamily="2" charset="-78"/>
              </a:endParaRPr>
            </a:p>
          </p:txBody>
        </p:sp>
        <p:sp>
          <p:nvSpPr>
            <p:cNvPr id="56" name="مستطيل مستدير الزوايا 15">
              <a:extLst>
                <a:ext uri="{FF2B5EF4-FFF2-40B4-BE49-F238E27FC236}">
                  <a16:creationId xmlns="" xmlns:a16="http://schemas.microsoft.com/office/drawing/2014/main" id="{DA84AFB2-4576-43A0-B220-9F101E8D7335}"/>
                </a:ext>
              </a:extLst>
            </p:cNvPr>
            <p:cNvSpPr/>
            <p:nvPr/>
          </p:nvSpPr>
          <p:spPr>
            <a:xfrm>
              <a:off x="8100278" y="123237"/>
              <a:ext cx="450165" cy="932279"/>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57" name="Group 56">
            <a:extLst>
              <a:ext uri="{FF2B5EF4-FFF2-40B4-BE49-F238E27FC236}">
                <a16:creationId xmlns="" xmlns:a16="http://schemas.microsoft.com/office/drawing/2014/main" id="{59BF0992-E3DD-47C5-BF8A-31BDE640087C}"/>
              </a:ext>
            </a:extLst>
          </p:cNvPr>
          <p:cNvGrpSpPr/>
          <p:nvPr/>
        </p:nvGrpSpPr>
        <p:grpSpPr>
          <a:xfrm>
            <a:off x="684945" y="5043866"/>
            <a:ext cx="11015997" cy="1300670"/>
            <a:chOff x="1823691" y="92203"/>
            <a:chExt cx="10981344" cy="1107908"/>
          </a:xfrm>
        </p:grpSpPr>
        <p:sp>
          <p:nvSpPr>
            <p:cNvPr id="58" name="Rounded Rectangle 11">
              <a:extLst>
                <a:ext uri="{FF2B5EF4-FFF2-40B4-BE49-F238E27FC236}">
                  <a16:creationId xmlns="" xmlns:a16="http://schemas.microsoft.com/office/drawing/2014/main" id="{A6A636BE-1D78-4743-AA82-44F7B4367C01}"/>
                </a:ext>
              </a:extLst>
            </p:cNvPr>
            <p:cNvSpPr/>
            <p:nvPr/>
          </p:nvSpPr>
          <p:spPr>
            <a:xfrm flipH="1">
              <a:off x="2176634" y="92203"/>
              <a:ext cx="10628401" cy="436214"/>
            </a:xfrm>
            <a:prstGeom prst="roundRect">
              <a:avLst>
                <a:gd name="adj" fmla="val 911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altLang="ko-KR" sz="2600" b="1" i="0" u="none" strike="noStrike" kern="1200" cap="none" spc="0" normalizeH="0" baseline="0" noProof="0" dirty="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3- وضِّح معنى شهادة لا إله إلا الله </a:t>
              </a:r>
              <a:r>
                <a:rPr kumimoji="0" lang="ar-SA" altLang="ko-KR" sz="2600" b="1" i="0" u="none" strike="noStrike" kern="1200" cap="none" spc="0" normalizeH="0" baseline="0" noProof="0" dirty="0" smtClean="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وأن</a:t>
              </a:r>
              <a:r>
                <a:rPr kumimoji="0" lang="ar-BH" altLang="ko-KR" sz="2600" b="1" i="0" u="none" strike="noStrike" kern="1200" cap="none" spc="0" normalizeH="0" baseline="0" noProof="0" dirty="0" smtClean="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a:t>
              </a:r>
              <a:r>
                <a:rPr kumimoji="0" lang="ar-SA" altLang="ko-KR" sz="2600" b="1" i="0" u="none" strike="noStrike" kern="1200" cap="none" spc="0" normalizeH="0" baseline="0" noProof="0" dirty="0" smtClean="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 </a:t>
              </a:r>
              <a:r>
                <a:rPr kumimoji="0" lang="ar-SA" altLang="ko-KR" sz="2600" b="1" i="0" u="none" strike="noStrike" kern="1200" cap="none" spc="0" normalizeH="0" baseline="0" noProof="0" dirty="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محمَّدًا رسول الله </a:t>
              </a:r>
              <a:r>
                <a:rPr kumimoji="0" lang="ar-SA" altLang="ko-KR" sz="2600" b="1" i="0" u="none" strike="noStrike" kern="1200" cap="none" spc="0" normalizeH="0" baseline="0" noProof="0" dirty="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sym typeface="AGA Arabesque" panose="05000000000000000000" pitchFamily="2" charset="2"/>
                </a:rPr>
                <a:t>.</a:t>
              </a:r>
              <a:endParaRPr kumimoji="0" lang="ko-KR" altLang="en-US" sz="2600" b="1" i="0" u="none" strike="noStrike" kern="1200" cap="none" spc="0" normalizeH="0" baseline="0" noProof="0" dirty="0">
                <a:ln>
                  <a:noFill/>
                </a:ln>
                <a:solidFill>
                  <a:schemeClr val="tx1"/>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59" name="Rounded Rectangle 12">
              <a:extLst>
                <a:ext uri="{FF2B5EF4-FFF2-40B4-BE49-F238E27FC236}">
                  <a16:creationId xmlns="" xmlns:a16="http://schemas.microsoft.com/office/drawing/2014/main" id="{6132CE41-59D8-47CF-A9B6-4A068AB3F6A1}"/>
                </a:ext>
              </a:extLst>
            </p:cNvPr>
            <p:cNvSpPr/>
            <p:nvPr/>
          </p:nvSpPr>
          <p:spPr>
            <a:xfrm flipH="1">
              <a:off x="1823691" y="541655"/>
              <a:ext cx="10734604" cy="658456"/>
            </a:xfrm>
            <a:prstGeom prst="roundRect">
              <a:avLst>
                <a:gd name="adj" fmla="val 7585"/>
              </a:avLst>
            </a:prstGeom>
            <a:solidFill>
              <a:schemeClr val="bg1"/>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Low" defTabSz="914400" rtl="1" eaLnBrk="1" fontAlgn="auto" latinLnBrk="0" hangingPunct="1">
                <a:lnSpc>
                  <a:spcPct val="15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ko-KR" altLang="en-US" sz="1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pic>
        <p:nvPicPr>
          <p:cNvPr id="60" name="Picture 59">
            <a:extLst>
              <a:ext uri="{FF2B5EF4-FFF2-40B4-BE49-F238E27FC236}">
                <a16:creationId xmlns="" xmlns:a16="http://schemas.microsoft.com/office/drawing/2014/main" id="{2676422D-E04F-48F9-9372-C63E33F4A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845" y="30996"/>
            <a:ext cx="1646183" cy="1268068"/>
          </a:xfrm>
          <a:prstGeom prst="rect">
            <a:avLst/>
          </a:prstGeom>
        </p:spPr>
      </p:pic>
      <p:sp>
        <p:nvSpPr>
          <p:cNvPr id="61" name="Rounded Rectangle 12">
            <a:extLst>
              <a:ext uri="{FF2B5EF4-FFF2-40B4-BE49-F238E27FC236}">
                <a16:creationId xmlns="" xmlns:a16="http://schemas.microsoft.com/office/drawing/2014/main" id="{48D45498-0434-42CA-B4AB-086A3F7387F4}"/>
              </a:ext>
            </a:extLst>
          </p:cNvPr>
          <p:cNvSpPr/>
          <p:nvPr/>
        </p:nvSpPr>
        <p:spPr>
          <a:xfrm flipH="1">
            <a:off x="684945" y="5576238"/>
            <a:ext cx="10768478" cy="773019"/>
          </a:xfrm>
          <a:prstGeom prst="roundRect">
            <a:avLst>
              <a:gd name="adj" fmla="val 7585"/>
            </a:avLst>
          </a:prstGeom>
          <a:solidFill>
            <a:schemeClr val="bg1"/>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spcAft>
                <a:spcPts val="500"/>
              </a:spcAft>
              <a:defRPr/>
            </a:pPr>
            <a:r>
              <a:rPr lang="ar-BH" sz="2600" b="1" dirty="0">
                <a:solidFill>
                  <a:prstClr val="black"/>
                </a:solidFill>
                <a:latin typeface="Sakkal Majalla" panose="02000000000000000000" pitchFamily="2" charset="-78"/>
                <a:cs typeface="Sakkal Majalla" panose="02000000000000000000" pitchFamily="2" charset="-78"/>
              </a:rPr>
              <a:t>أي الاعتقاد الجازم بأنَّه لا معبود بحقٍّ إلا الله </a:t>
            </a:r>
            <a:r>
              <a:rPr lang="en-US" sz="2600" b="1" dirty="0">
                <a:solidFill>
                  <a:prstClr val="black"/>
                </a:solidFill>
                <a:latin typeface="Sakkal Majalla" panose="02000000000000000000" pitchFamily="2" charset="-78"/>
                <a:cs typeface="Sakkal Majalla" panose="02000000000000000000" pitchFamily="2" charset="-78"/>
                <a:sym typeface="AGA Arabesque" panose="05000000000000000000" pitchFamily="2" charset="2"/>
              </a:rPr>
              <a:t></a:t>
            </a:r>
            <a:r>
              <a:rPr lang="ar-BH" sz="2600" b="1" dirty="0">
                <a:solidFill>
                  <a:prstClr val="black"/>
                </a:solidFill>
                <a:latin typeface="Sakkal Majalla" panose="02000000000000000000" pitchFamily="2" charset="-78"/>
                <a:cs typeface="Sakkal Majalla" panose="02000000000000000000" pitchFamily="2" charset="-78"/>
              </a:rPr>
              <a:t>، </a:t>
            </a:r>
            <a:r>
              <a:rPr lang="ar-BH" sz="2600" b="1" dirty="0" smtClean="0">
                <a:solidFill>
                  <a:prstClr val="black"/>
                </a:solidFill>
                <a:latin typeface="Sakkal Majalla" panose="02000000000000000000" pitchFamily="2" charset="-78"/>
                <a:cs typeface="Sakkal Majalla" panose="02000000000000000000" pitchFamily="2" charset="-78"/>
              </a:rPr>
              <a:t>وأنّ </a:t>
            </a:r>
            <a:r>
              <a:rPr lang="ar-BH" sz="2600" b="1" dirty="0">
                <a:solidFill>
                  <a:prstClr val="black"/>
                </a:solidFill>
                <a:latin typeface="Sakkal Majalla" panose="02000000000000000000" pitchFamily="2" charset="-78"/>
                <a:cs typeface="Sakkal Majalla" panose="02000000000000000000" pitchFamily="2" charset="-78"/>
              </a:rPr>
              <a:t>محمَّدًا عَبْدُ الله ورسولُه وخاتم الأنبياء والمرسلين.</a:t>
            </a:r>
            <a:endParaRPr lang="ko-KR" altLang="en-US" sz="2600" b="1"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50370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circle(in)">
                                      <p:cBhvr>
                                        <p:cTn id="33" dur="20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circle(in)">
                                      <p:cBhvr>
                                        <p:cTn id="38" dur="20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circle(in)">
                                      <p:cBhvr>
                                        <p:cTn id="43"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 xmlns:a16="http://schemas.microsoft.com/office/drawing/2014/main" id="{14E5CDD8-0152-45FF-8A15-7AF77FD963C0}"/>
              </a:ext>
            </a:extLst>
          </p:cNvPr>
          <p:cNvGrpSpPr/>
          <p:nvPr/>
        </p:nvGrpSpPr>
        <p:grpSpPr>
          <a:xfrm>
            <a:off x="4496938" y="121204"/>
            <a:ext cx="4053505" cy="890868"/>
            <a:chOff x="4279814" y="213353"/>
            <a:chExt cx="4053505" cy="890868"/>
          </a:xfrm>
        </p:grpSpPr>
        <p:sp>
          <p:nvSpPr>
            <p:cNvPr id="67" name="مستطيل مستدير الزوايا 14">
              <a:extLst>
                <a:ext uri="{FF2B5EF4-FFF2-40B4-BE49-F238E27FC236}">
                  <a16:creationId xmlns="" xmlns:a16="http://schemas.microsoft.com/office/drawing/2014/main" id="{91DF79D7-A1FE-4884-B90A-A19EE5054EAA}"/>
                </a:ext>
              </a:extLst>
            </p:cNvPr>
            <p:cNvSpPr/>
            <p:nvPr/>
          </p:nvSpPr>
          <p:spPr>
            <a:xfrm>
              <a:off x="4279814" y="216503"/>
              <a:ext cx="4053505" cy="784911"/>
            </a:xfrm>
            <a:prstGeom prst="roundRect">
              <a:avLst>
                <a:gd name="adj" fmla="val 959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التقويم الختامي</a:t>
              </a:r>
              <a:r>
                <a:rPr kumimoji="0" lang="en-US"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lang="ar-BH" dirty="0">
                <a:latin typeface="Sakkal Majalla" panose="02000000000000000000" pitchFamily="2" charset="-78"/>
                <a:cs typeface="Sakkal Majalla" panose="02000000000000000000" pitchFamily="2" charset="-78"/>
              </a:endParaRPr>
            </a:p>
          </p:txBody>
        </p:sp>
        <p:sp>
          <p:nvSpPr>
            <p:cNvPr id="68" name="مستطيل مستدير الزوايا 15">
              <a:extLst>
                <a:ext uri="{FF2B5EF4-FFF2-40B4-BE49-F238E27FC236}">
                  <a16:creationId xmlns="" xmlns:a16="http://schemas.microsoft.com/office/drawing/2014/main" id="{B7D4C44C-9516-42A3-8448-AD0FFBFBF298}"/>
                </a:ext>
              </a:extLst>
            </p:cNvPr>
            <p:cNvSpPr/>
            <p:nvPr/>
          </p:nvSpPr>
          <p:spPr>
            <a:xfrm>
              <a:off x="7883152" y="213353"/>
              <a:ext cx="450165" cy="890868"/>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69" name="Group 68">
            <a:extLst>
              <a:ext uri="{FF2B5EF4-FFF2-40B4-BE49-F238E27FC236}">
                <a16:creationId xmlns="" xmlns:a16="http://schemas.microsoft.com/office/drawing/2014/main" id="{215EFAF3-FC52-4429-AD88-DB7E75F3FD3D}"/>
              </a:ext>
            </a:extLst>
          </p:cNvPr>
          <p:cNvGrpSpPr/>
          <p:nvPr/>
        </p:nvGrpSpPr>
        <p:grpSpPr>
          <a:xfrm>
            <a:off x="379582" y="1206654"/>
            <a:ext cx="11172444" cy="1453717"/>
            <a:chOff x="379582" y="1206654"/>
            <a:chExt cx="11172444" cy="1453717"/>
          </a:xfrm>
        </p:grpSpPr>
        <p:sp>
          <p:nvSpPr>
            <p:cNvPr id="3" name="모서리가 둥근 직사각형 70"/>
            <p:cNvSpPr/>
            <p:nvPr/>
          </p:nvSpPr>
          <p:spPr>
            <a:xfrm>
              <a:off x="379582" y="1206654"/>
              <a:ext cx="11172444" cy="145371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5" name="مستطيل مستدير الزوايا 20"/>
            <p:cNvSpPr/>
            <p:nvPr/>
          </p:nvSpPr>
          <p:spPr>
            <a:xfrm>
              <a:off x="537881" y="1338105"/>
              <a:ext cx="10855847" cy="1170982"/>
            </a:xfrm>
            <a:prstGeom prst="roundRect">
              <a:avLst>
                <a:gd name="adj" fmla="val 9592"/>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lvl="0" algn="ctr" rtl="1"/>
              <a:r>
                <a:rPr lang="ar-BH" sz="3000" b="1" dirty="0" smtClean="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4. ضع </a:t>
              </a:r>
              <a:r>
                <a:rPr lang="ar-BH" sz="3000"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كلمة (صح) أمام العبارة الصحيحة، وكلمة (خطأ) أمام العبارة غير الصحيحة فيما يأتي:</a:t>
              </a:r>
            </a:p>
          </p:txBody>
        </p:sp>
      </p:grpSp>
      <p:grpSp>
        <p:nvGrpSpPr>
          <p:cNvPr id="2" name="Group 1">
            <a:extLst>
              <a:ext uri="{FF2B5EF4-FFF2-40B4-BE49-F238E27FC236}">
                <a16:creationId xmlns="" xmlns:a16="http://schemas.microsoft.com/office/drawing/2014/main" id="{59326DDF-C673-438B-8A72-9F72F67FD247}"/>
              </a:ext>
            </a:extLst>
          </p:cNvPr>
          <p:cNvGrpSpPr/>
          <p:nvPr/>
        </p:nvGrpSpPr>
        <p:grpSpPr>
          <a:xfrm>
            <a:off x="4496936" y="122235"/>
            <a:ext cx="4053505" cy="932279"/>
            <a:chOff x="4496940" y="123237"/>
            <a:chExt cx="4053505" cy="932279"/>
          </a:xfrm>
        </p:grpSpPr>
        <p:sp>
          <p:nvSpPr>
            <p:cNvPr id="7" name="مستطيل مستدير الزوايا 14"/>
            <p:cNvSpPr/>
            <p:nvPr/>
          </p:nvSpPr>
          <p:spPr>
            <a:xfrm>
              <a:off x="4496940" y="126387"/>
              <a:ext cx="4053505" cy="784911"/>
            </a:xfrm>
            <a:prstGeom prst="roundRect">
              <a:avLst>
                <a:gd name="adj" fmla="val 9592"/>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lang="ar-SA" sz="4800" b="1" dirty="0">
                  <a:solidFill>
                    <a:prstClr val="black"/>
                  </a:solidFill>
                  <a:latin typeface="Sakkal Majalla" panose="02000000000000000000" pitchFamily="2" charset="-78"/>
                  <a:cs typeface="Sakkal Majalla" panose="02000000000000000000" pitchFamily="2" charset="-78"/>
                </a:rPr>
                <a:t>ال</a:t>
              </a:r>
              <a:r>
                <a:rPr lang="ar-BH" sz="4800" b="1" dirty="0">
                  <a:solidFill>
                    <a:prstClr val="black"/>
                  </a:solidFill>
                  <a:latin typeface="Sakkal Majalla" panose="02000000000000000000" pitchFamily="2" charset="-78"/>
                  <a:cs typeface="Sakkal Majalla" panose="02000000000000000000" pitchFamily="2" charset="-78"/>
                </a:rPr>
                <a:t>إجابة</a:t>
              </a:r>
              <a:endParaRPr lang="ar-BH" dirty="0">
                <a:latin typeface="Sakkal Majalla" panose="02000000000000000000" pitchFamily="2" charset="-78"/>
                <a:cs typeface="Sakkal Majalla" panose="02000000000000000000" pitchFamily="2" charset="-78"/>
              </a:endParaRPr>
            </a:p>
          </p:txBody>
        </p:sp>
        <p:sp>
          <p:nvSpPr>
            <p:cNvPr id="8" name="مستطيل مستدير الزوايا 15"/>
            <p:cNvSpPr/>
            <p:nvPr/>
          </p:nvSpPr>
          <p:spPr>
            <a:xfrm>
              <a:off x="8100278" y="123237"/>
              <a:ext cx="450165" cy="932279"/>
            </a:xfrm>
            <a:prstGeom prst="roundRect">
              <a:avLst>
                <a:gd name="adj" fmla="val 9592"/>
              </a:avLst>
            </a:prstGeom>
            <a:solidFill>
              <a:schemeClr val="accent2"/>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70" name="Group 69">
            <a:extLst>
              <a:ext uri="{FF2B5EF4-FFF2-40B4-BE49-F238E27FC236}">
                <a16:creationId xmlns="" xmlns:a16="http://schemas.microsoft.com/office/drawing/2014/main" id="{02DC47A6-E95A-4D6E-AE51-984C73EDAF93}"/>
              </a:ext>
            </a:extLst>
          </p:cNvPr>
          <p:cNvGrpSpPr/>
          <p:nvPr/>
        </p:nvGrpSpPr>
        <p:grpSpPr>
          <a:xfrm>
            <a:off x="623752" y="2743141"/>
            <a:ext cx="10708728" cy="668740"/>
            <a:chOff x="1241944" y="2743141"/>
            <a:chExt cx="10708728" cy="668740"/>
          </a:xfrm>
        </p:grpSpPr>
        <p:grpSp>
          <p:nvGrpSpPr>
            <p:cNvPr id="20" name="مجموعة 30"/>
            <p:cNvGrpSpPr/>
            <p:nvPr/>
          </p:nvGrpSpPr>
          <p:grpSpPr>
            <a:xfrm>
              <a:off x="1241944" y="2820960"/>
              <a:ext cx="10708728" cy="500066"/>
              <a:chOff x="-559883" y="1430310"/>
              <a:chExt cx="11346765" cy="500066"/>
            </a:xfrm>
          </p:grpSpPr>
          <p:grpSp>
            <p:nvGrpSpPr>
              <p:cNvPr id="21" name="مجموعة 31"/>
              <p:cNvGrpSpPr/>
              <p:nvPr/>
            </p:nvGrpSpPr>
            <p:grpSpPr>
              <a:xfrm>
                <a:off x="9966796" y="1430310"/>
                <a:ext cx="820086" cy="500066"/>
                <a:chOff x="10011834" y="1116412"/>
                <a:chExt cx="820086" cy="500066"/>
              </a:xfrm>
            </p:grpSpPr>
            <p:sp>
              <p:nvSpPr>
                <p:cNvPr id="24" name="모서리가 둥근 직사각형 70"/>
                <p:cNvSpPr/>
                <p:nvPr/>
              </p:nvSpPr>
              <p:spPr>
                <a:xfrm>
                  <a:off x="10011834" y="1116412"/>
                  <a:ext cx="775105" cy="50006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25" name="TextBox 76"/>
                <p:cNvSpPr txBox="1"/>
                <p:nvPr/>
              </p:nvSpPr>
              <p:spPr>
                <a:xfrm>
                  <a:off x="10374720" y="1156658"/>
                  <a:ext cx="457200" cy="400110"/>
                </a:xfrm>
                <a:prstGeom prst="rect">
                  <a:avLst/>
                </a:prstGeom>
                <a:noFill/>
              </p:spPr>
              <p:txBody>
                <a:bodyPr wrap="square" rtlCol="0">
                  <a:spAutoFit/>
                </a:bodyPr>
                <a:lstStyle/>
                <a:p>
                  <a:pPr lvl="0" algn="ct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26" name="갈매기형 수장 103"/>
                <p:cNvSpPr/>
                <p:nvPr/>
              </p:nvSpPr>
              <p:spPr>
                <a:xfrm flipH="1">
                  <a:off x="10115056" y="122595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27" name="갈매기형 수장 104"/>
                <p:cNvSpPr/>
                <p:nvPr/>
              </p:nvSpPr>
              <p:spPr>
                <a:xfrm flipH="1">
                  <a:off x="10267456" y="122595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22" name="مستطيل مستدير الزوايا 32"/>
              <p:cNvSpPr/>
              <p:nvPr/>
            </p:nvSpPr>
            <p:spPr>
              <a:xfrm>
                <a:off x="-559883" y="1430310"/>
                <a:ext cx="10426547" cy="500066"/>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الإيمان بالله </a:t>
                </a: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00000000000000000" pitchFamily="2" charset="2"/>
                  </a:rPr>
                  <a:t> هو التصديق الجازم بوجوده فقط.</a:t>
                </a: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2" name="قوس ممتلئ 1"/>
            <p:cNvSpPr/>
            <p:nvPr/>
          </p:nvSpPr>
          <p:spPr>
            <a:xfrm rot="5400000">
              <a:off x="1835268" y="2800042"/>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grpSp>
        <p:nvGrpSpPr>
          <p:cNvPr id="71" name="Group 70">
            <a:extLst>
              <a:ext uri="{FF2B5EF4-FFF2-40B4-BE49-F238E27FC236}">
                <a16:creationId xmlns="" xmlns:a16="http://schemas.microsoft.com/office/drawing/2014/main" id="{40F1329B-89A0-402A-B31D-AE9530C9D8DA}"/>
              </a:ext>
            </a:extLst>
          </p:cNvPr>
          <p:cNvGrpSpPr/>
          <p:nvPr/>
        </p:nvGrpSpPr>
        <p:grpSpPr>
          <a:xfrm>
            <a:off x="623752" y="3523679"/>
            <a:ext cx="10708728" cy="668740"/>
            <a:chOff x="1241944" y="3523679"/>
            <a:chExt cx="10708728" cy="668740"/>
          </a:xfrm>
        </p:grpSpPr>
        <p:grpSp>
          <p:nvGrpSpPr>
            <p:cNvPr id="28" name="مجموعة 38"/>
            <p:cNvGrpSpPr/>
            <p:nvPr/>
          </p:nvGrpSpPr>
          <p:grpSpPr>
            <a:xfrm>
              <a:off x="1241944" y="3577421"/>
              <a:ext cx="10708728" cy="500066"/>
              <a:chOff x="-559883" y="2397593"/>
              <a:chExt cx="11346765" cy="500066"/>
            </a:xfrm>
          </p:grpSpPr>
          <p:grpSp>
            <p:nvGrpSpPr>
              <p:cNvPr id="29" name="مجموعة 39"/>
              <p:cNvGrpSpPr/>
              <p:nvPr/>
            </p:nvGrpSpPr>
            <p:grpSpPr>
              <a:xfrm>
                <a:off x="9966796" y="2397593"/>
                <a:ext cx="820086" cy="500066"/>
                <a:chOff x="9966796" y="2183722"/>
                <a:chExt cx="820086" cy="500066"/>
              </a:xfrm>
            </p:grpSpPr>
            <p:sp>
              <p:nvSpPr>
                <p:cNvPr id="32" name="모서리가 둥근 직사각형 70"/>
                <p:cNvSpPr/>
                <p:nvPr/>
              </p:nvSpPr>
              <p:spPr>
                <a:xfrm>
                  <a:off x="9966796" y="2183722"/>
                  <a:ext cx="775105" cy="50006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33" name="TextBox 76"/>
                <p:cNvSpPr txBox="1"/>
                <p:nvPr/>
              </p:nvSpPr>
              <p:spPr>
                <a:xfrm>
                  <a:off x="10329682" y="2223968"/>
                  <a:ext cx="457200" cy="400110"/>
                </a:xfrm>
                <a:prstGeom prst="rect">
                  <a:avLst/>
                </a:prstGeom>
                <a:noFill/>
              </p:spPr>
              <p:txBody>
                <a:bodyPr wrap="square" rtlCol="0">
                  <a:spAutoFit/>
                </a:bodyPr>
                <a:lstStyle/>
                <a:p>
                  <a:pPr lvl="0" algn="ct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34" name="갈매기형 수장 103"/>
                <p:cNvSpPr/>
                <p:nvPr/>
              </p:nvSpPr>
              <p:spPr>
                <a:xfrm flipH="1">
                  <a:off x="10070018" y="229326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35" name="갈매기형 수장 104"/>
                <p:cNvSpPr/>
                <p:nvPr/>
              </p:nvSpPr>
              <p:spPr>
                <a:xfrm flipH="1">
                  <a:off x="10222418" y="229326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30" name="مستطيل مستدير الزوايا 40"/>
              <p:cNvSpPr/>
              <p:nvPr/>
            </p:nvSpPr>
            <p:spPr>
              <a:xfrm>
                <a:off x="-559883" y="2397593"/>
                <a:ext cx="10426547" cy="50006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الإيمان هو المرتبة الثانية من مراتب الدِّين.</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grpSp>
        <p:sp>
          <p:nvSpPr>
            <p:cNvPr id="53" name="قوس ممتلئ 62"/>
            <p:cNvSpPr/>
            <p:nvPr/>
          </p:nvSpPr>
          <p:spPr>
            <a:xfrm rot="5400000">
              <a:off x="1835268" y="3580580"/>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grpSp>
        <p:nvGrpSpPr>
          <p:cNvPr id="72" name="Group 71">
            <a:extLst>
              <a:ext uri="{FF2B5EF4-FFF2-40B4-BE49-F238E27FC236}">
                <a16:creationId xmlns="" xmlns:a16="http://schemas.microsoft.com/office/drawing/2014/main" id="{65C6F9A7-859A-4750-88B1-9F90411C9BD3}"/>
              </a:ext>
            </a:extLst>
          </p:cNvPr>
          <p:cNvGrpSpPr/>
          <p:nvPr/>
        </p:nvGrpSpPr>
        <p:grpSpPr>
          <a:xfrm>
            <a:off x="623752" y="4220132"/>
            <a:ext cx="10708728" cy="668740"/>
            <a:chOff x="1241944" y="4220132"/>
            <a:chExt cx="10708728" cy="668740"/>
          </a:xfrm>
        </p:grpSpPr>
        <p:grpSp>
          <p:nvGrpSpPr>
            <p:cNvPr id="36" name="مجموعة 46"/>
            <p:cNvGrpSpPr/>
            <p:nvPr/>
          </p:nvGrpSpPr>
          <p:grpSpPr>
            <a:xfrm>
              <a:off x="1241944" y="4293193"/>
              <a:ext cx="10708728" cy="500064"/>
              <a:chOff x="-559883" y="3364876"/>
              <a:chExt cx="11346765" cy="500066"/>
            </a:xfrm>
          </p:grpSpPr>
          <p:grpSp>
            <p:nvGrpSpPr>
              <p:cNvPr id="37" name="مجموعة 47"/>
              <p:cNvGrpSpPr/>
              <p:nvPr/>
            </p:nvGrpSpPr>
            <p:grpSpPr>
              <a:xfrm>
                <a:off x="9966796" y="3364876"/>
                <a:ext cx="820086" cy="500066"/>
                <a:chOff x="10011834" y="3251032"/>
                <a:chExt cx="820086" cy="500066"/>
              </a:xfrm>
            </p:grpSpPr>
            <p:sp>
              <p:nvSpPr>
                <p:cNvPr id="40" name="모서리가 둥근 직사각형 70"/>
                <p:cNvSpPr/>
                <p:nvPr/>
              </p:nvSpPr>
              <p:spPr>
                <a:xfrm>
                  <a:off x="10011834" y="3251032"/>
                  <a:ext cx="775105" cy="500066"/>
                </a:xfrm>
                <a:prstGeom prst="roundRect">
                  <a:avLst/>
                </a:prstGeom>
                <a:solidFill>
                  <a:srgbClr val="27E8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41" name="TextBox 76"/>
                <p:cNvSpPr txBox="1"/>
                <p:nvPr/>
              </p:nvSpPr>
              <p:spPr>
                <a:xfrm>
                  <a:off x="10374720" y="3291278"/>
                  <a:ext cx="457200" cy="400110"/>
                </a:xfrm>
                <a:prstGeom prst="rect">
                  <a:avLst/>
                </a:prstGeom>
                <a:noFill/>
              </p:spPr>
              <p:txBody>
                <a:bodyPr wrap="square" rtlCol="0">
                  <a:spAutoFit/>
                </a:bodyPr>
                <a:lstStyle/>
                <a:p>
                  <a:pPr lvl="0" algn="ct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42" name="갈매기형 수장 103"/>
                <p:cNvSpPr/>
                <p:nvPr/>
              </p:nvSpPr>
              <p:spPr>
                <a:xfrm flipH="1">
                  <a:off x="10115056" y="336057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43" name="갈매기형 수장 104"/>
                <p:cNvSpPr/>
                <p:nvPr/>
              </p:nvSpPr>
              <p:spPr>
                <a:xfrm flipH="1">
                  <a:off x="10267456" y="3360570"/>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38" name="مستطيل مستدير الزوايا 48"/>
              <p:cNvSpPr/>
              <p:nvPr/>
            </p:nvSpPr>
            <p:spPr>
              <a:xfrm>
                <a:off x="-559883" y="3364876"/>
                <a:ext cx="10426547" cy="500066"/>
              </a:xfrm>
              <a:prstGeom prst="roundRect">
                <a:avLst/>
              </a:prstGeom>
              <a:noFill/>
              <a:ln>
                <a:solidFill>
                  <a:srgbClr val="27E81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أركان الإسلام هي أركان الدين الباطنة، وأركان الإيمان هي أركان الدِّين الظاهرة.</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4" name="قوس ممتلئ 63"/>
            <p:cNvSpPr/>
            <p:nvPr/>
          </p:nvSpPr>
          <p:spPr>
            <a:xfrm rot="5400000">
              <a:off x="1835268" y="4277033"/>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grpSp>
        <p:nvGrpSpPr>
          <p:cNvPr id="73" name="Group 72">
            <a:extLst>
              <a:ext uri="{FF2B5EF4-FFF2-40B4-BE49-F238E27FC236}">
                <a16:creationId xmlns="" xmlns:a16="http://schemas.microsoft.com/office/drawing/2014/main" id="{5D31FA85-7ABF-4D9C-8FB3-74B81535EB49}"/>
              </a:ext>
            </a:extLst>
          </p:cNvPr>
          <p:cNvGrpSpPr/>
          <p:nvPr/>
        </p:nvGrpSpPr>
        <p:grpSpPr>
          <a:xfrm>
            <a:off x="623752" y="4929938"/>
            <a:ext cx="10708728" cy="668740"/>
            <a:chOff x="1241944" y="4929938"/>
            <a:chExt cx="10708728" cy="668740"/>
          </a:xfrm>
        </p:grpSpPr>
        <p:grpSp>
          <p:nvGrpSpPr>
            <p:cNvPr id="12" name="مجموعة 22"/>
            <p:cNvGrpSpPr/>
            <p:nvPr/>
          </p:nvGrpSpPr>
          <p:grpSpPr>
            <a:xfrm>
              <a:off x="1241944" y="5000351"/>
              <a:ext cx="10708728" cy="507072"/>
              <a:chOff x="-559884" y="4332159"/>
              <a:chExt cx="11346766" cy="507072"/>
            </a:xfrm>
          </p:grpSpPr>
          <p:grpSp>
            <p:nvGrpSpPr>
              <p:cNvPr id="14" name="مجموعة 24"/>
              <p:cNvGrpSpPr/>
              <p:nvPr/>
            </p:nvGrpSpPr>
            <p:grpSpPr>
              <a:xfrm>
                <a:off x="9966796" y="4332159"/>
                <a:ext cx="820086" cy="500066"/>
                <a:chOff x="9966796" y="4318343"/>
                <a:chExt cx="820086" cy="500066"/>
              </a:xfrm>
            </p:grpSpPr>
            <p:sp>
              <p:nvSpPr>
                <p:cNvPr id="16" name="모서리가 둥근 직사각형 70"/>
                <p:cNvSpPr/>
                <p:nvPr/>
              </p:nvSpPr>
              <p:spPr>
                <a:xfrm>
                  <a:off x="9966796" y="4318343"/>
                  <a:ext cx="775105" cy="500066"/>
                </a:xfrm>
                <a:prstGeom prst="roundRect">
                  <a:avLst/>
                </a:prstGeom>
                <a:solidFill>
                  <a:srgbClr val="A61D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17" name="TextBox 76"/>
                <p:cNvSpPr txBox="1"/>
                <p:nvPr/>
              </p:nvSpPr>
              <p:spPr>
                <a:xfrm>
                  <a:off x="10329682" y="4358589"/>
                  <a:ext cx="457200" cy="400110"/>
                </a:xfrm>
                <a:prstGeom prst="rect">
                  <a:avLst/>
                </a:prstGeom>
                <a:noFill/>
              </p:spPr>
              <p:txBody>
                <a:bodyPr wrap="square" rtlCol="0">
                  <a:spAutoFit/>
                </a:bodyPr>
                <a:lstStyle/>
                <a:p>
                  <a:pPr lvl="0" algn="ct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18" name="갈매기형 수장 103"/>
                <p:cNvSpPr/>
                <p:nvPr/>
              </p:nvSpPr>
              <p:spPr>
                <a:xfrm flipH="1">
                  <a:off x="10070018" y="44278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19" name="갈매기형 수장 104"/>
                <p:cNvSpPr/>
                <p:nvPr/>
              </p:nvSpPr>
              <p:spPr>
                <a:xfrm flipH="1">
                  <a:off x="10222418" y="44278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15" name="مستطيل مستدير الزوايا 25"/>
              <p:cNvSpPr/>
              <p:nvPr/>
            </p:nvSpPr>
            <p:spPr>
              <a:xfrm>
                <a:off x="-559884" y="4339165"/>
                <a:ext cx="10426547" cy="500066"/>
              </a:xfrm>
              <a:prstGeom prst="roundRect">
                <a:avLst/>
              </a:prstGeom>
              <a:noFill/>
              <a:ln>
                <a:solidFill>
                  <a:srgbClr val="A61DE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يقتصر الإحسان على علاقة الإنسان بربِّه فقط.</a:t>
                </a: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sp>
          <p:nvSpPr>
            <p:cNvPr id="55" name="قوس ممتلئ 64"/>
            <p:cNvSpPr/>
            <p:nvPr/>
          </p:nvSpPr>
          <p:spPr>
            <a:xfrm rot="5400000">
              <a:off x="1835268" y="4986839"/>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sp>
        <p:nvSpPr>
          <p:cNvPr id="57" name="مستطيل 2"/>
          <p:cNvSpPr/>
          <p:nvPr/>
        </p:nvSpPr>
        <p:spPr>
          <a:xfrm>
            <a:off x="788841" y="2743456"/>
            <a:ext cx="726481" cy="584775"/>
          </a:xfrm>
          <a:prstGeom prst="rect">
            <a:avLst/>
          </a:prstGeom>
        </p:spPr>
        <p:txBody>
          <a:bodyPr wrap="none">
            <a:spAutoFit/>
          </a:bodyPr>
          <a:lstStyle/>
          <a:p>
            <a:pPr algn="ctr"/>
            <a:r>
              <a:rPr lang="ar-SA" sz="3200" b="1" dirty="0">
                <a:solidFill>
                  <a:srgbClr val="FF0000"/>
                </a:solidFill>
                <a:latin typeface="Sakkal Majalla" panose="02000000000000000000" pitchFamily="2" charset="-78"/>
                <a:cs typeface="Sakkal Majalla" panose="02000000000000000000" pitchFamily="2" charset="-78"/>
              </a:rPr>
              <a:t>خطأ</a:t>
            </a:r>
            <a:endParaRPr lang="ar-BH" sz="3200" dirty="0">
              <a:solidFill>
                <a:srgbClr val="FF0000"/>
              </a:solidFill>
              <a:latin typeface="Sakkal Majalla" panose="02000000000000000000" pitchFamily="2" charset="-78"/>
              <a:cs typeface="Sakkal Majalla" panose="02000000000000000000" pitchFamily="2" charset="-78"/>
            </a:endParaRPr>
          </a:p>
        </p:txBody>
      </p:sp>
      <p:sp>
        <p:nvSpPr>
          <p:cNvPr id="58" name="مستطيل 66"/>
          <p:cNvSpPr/>
          <p:nvPr/>
        </p:nvSpPr>
        <p:spPr>
          <a:xfrm>
            <a:off x="780085" y="3512135"/>
            <a:ext cx="675185" cy="584775"/>
          </a:xfrm>
          <a:prstGeom prst="rect">
            <a:avLst/>
          </a:prstGeom>
        </p:spPr>
        <p:txBody>
          <a:bodyPr wrap="none">
            <a:spAutoFit/>
          </a:bodyPr>
          <a:lstStyle/>
          <a:p>
            <a:pPr algn="ctr" rtl="1"/>
            <a:r>
              <a:rPr lang="ar-SA" sz="3200" b="1" dirty="0">
                <a:solidFill>
                  <a:schemeClr val="accent6">
                    <a:lumMod val="50000"/>
                  </a:schemeClr>
                </a:solidFill>
                <a:latin typeface="Sakkal Majalla" panose="02000000000000000000" pitchFamily="2" charset="-78"/>
                <a:cs typeface="Sakkal Majalla" panose="02000000000000000000" pitchFamily="2" charset="-78"/>
              </a:rPr>
              <a:t>صح</a:t>
            </a:r>
            <a:endParaRPr lang="ar-BH" sz="320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59" name="مستطيل 67"/>
          <p:cNvSpPr/>
          <p:nvPr/>
        </p:nvSpPr>
        <p:spPr>
          <a:xfrm>
            <a:off x="768292" y="4932028"/>
            <a:ext cx="726481" cy="584775"/>
          </a:xfrm>
          <a:prstGeom prst="rect">
            <a:avLst/>
          </a:prstGeom>
        </p:spPr>
        <p:txBody>
          <a:bodyPr wrap="none">
            <a:spAutoFit/>
          </a:bodyPr>
          <a:lstStyle/>
          <a:p>
            <a:pPr algn="ctr"/>
            <a:r>
              <a:rPr lang="ar-SA" sz="3200" b="1" dirty="0">
                <a:solidFill>
                  <a:srgbClr val="FF0000"/>
                </a:solidFill>
                <a:latin typeface="Sakkal Majalla" panose="02000000000000000000" pitchFamily="2" charset="-78"/>
                <a:cs typeface="Sakkal Majalla" panose="02000000000000000000" pitchFamily="2" charset="-78"/>
              </a:rPr>
              <a:t>خطأ</a:t>
            </a:r>
            <a:endParaRPr lang="ar-BH" sz="3200" dirty="0">
              <a:solidFill>
                <a:srgbClr val="FF0000"/>
              </a:solidFill>
              <a:latin typeface="Sakkal Majalla" panose="02000000000000000000" pitchFamily="2" charset="-78"/>
              <a:cs typeface="Sakkal Majalla" panose="02000000000000000000" pitchFamily="2" charset="-78"/>
            </a:endParaRPr>
          </a:p>
        </p:txBody>
      </p:sp>
      <p:sp>
        <p:nvSpPr>
          <p:cNvPr id="60" name="مستطيل 68"/>
          <p:cNvSpPr/>
          <p:nvPr/>
        </p:nvSpPr>
        <p:spPr>
          <a:xfrm>
            <a:off x="780085" y="5703630"/>
            <a:ext cx="675185" cy="584775"/>
          </a:xfrm>
          <a:prstGeom prst="rect">
            <a:avLst/>
          </a:prstGeom>
        </p:spPr>
        <p:txBody>
          <a:bodyPr wrap="none">
            <a:spAutoFit/>
          </a:bodyPr>
          <a:lstStyle/>
          <a:p>
            <a:pPr algn="ctr"/>
            <a:r>
              <a:rPr lang="ar-SA" sz="3200" b="1" dirty="0">
                <a:solidFill>
                  <a:schemeClr val="accent6">
                    <a:lumMod val="50000"/>
                  </a:schemeClr>
                </a:solidFill>
                <a:latin typeface="Sakkal Majalla" panose="02000000000000000000" pitchFamily="2" charset="-78"/>
                <a:cs typeface="Sakkal Majalla" panose="02000000000000000000" pitchFamily="2" charset="-78"/>
              </a:rPr>
              <a:t>صح</a:t>
            </a:r>
            <a:endParaRPr lang="ar-BH" sz="320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61" name="مستطيل 69"/>
          <p:cNvSpPr/>
          <p:nvPr/>
        </p:nvSpPr>
        <p:spPr>
          <a:xfrm>
            <a:off x="754436" y="4301521"/>
            <a:ext cx="726481" cy="584775"/>
          </a:xfrm>
          <a:prstGeom prst="rect">
            <a:avLst/>
          </a:prstGeom>
        </p:spPr>
        <p:txBody>
          <a:bodyPr wrap="none">
            <a:spAutoFit/>
          </a:bodyPr>
          <a:lstStyle/>
          <a:p>
            <a:pPr algn="ctr"/>
            <a:r>
              <a:rPr lang="ar-BH" sz="3200" b="1" dirty="0">
                <a:solidFill>
                  <a:srgbClr val="FF0000"/>
                </a:solidFill>
                <a:latin typeface="Sakkal Majalla" panose="02000000000000000000" pitchFamily="2" charset="-78"/>
                <a:cs typeface="Sakkal Majalla" panose="02000000000000000000" pitchFamily="2" charset="-78"/>
              </a:rPr>
              <a:t>خطأ</a:t>
            </a:r>
            <a:endParaRPr lang="ar-BH" sz="3200" dirty="0">
              <a:solidFill>
                <a:srgbClr val="FF0000"/>
              </a:solidFill>
              <a:latin typeface="Sakkal Majalla" panose="02000000000000000000" pitchFamily="2" charset="-78"/>
              <a:cs typeface="Sakkal Majalla" panose="02000000000000000000" pitchFamily="2" charset="-78"/>
            </a:endParaRPr>
          </a:p>
        </p:txBody>
      </p:sp>
      <p:grpSp>
        <p:nvGrpSpPr>
          <p:cNvPr id="74" name="Group 73">
            <a:extLst>
              <a:ext uri="{FF2B5EF4-FFF2-40B4-BE49-F238E27FC236}">
                <a16:creationId xmlns="" xmlns:a16="http://schemas.microsoft.com/office/drawing/2014/main" id="{3EA0DF2C-16EA-43C9-9F4C-FF12F4D2E855}"/>
              </a:ext>
            </a:extLst>
          </p:cNvPr>
          <p:cNvGrpSpPr/>
          <p:nvPr/>
        </p:nvGrpSpPr>
        <p:grpSpPr>
          <a:xfrm>
            <a:off x="497492" y="5583086"/>
            <a:ext cx="10834988" cy="726848"/>
            <a:chOff x="1115684" y="5583086"/>
            <a:chExt cx="10834988" cy="726848"/>
          </a:xfrm>
        </p:grpSpPr>
        <p:grpSp>
          <p:nvGrpSpPr>
            <p:cNvPr id="44" name="مجموعة 54"/>
            <p:cNvGrpSpPr/>
            <p:nvPr/>
          </p:nvGrpSpPr>
          <p:grpSpPr>
            <a:xfrm>
              <a:off x="1115684" y="5583086"/>
              <a:ext cx="10834988" cy="619851"/>
              <a:chOff x="-693666" y="5183036"/>
              <a:chExt cx="11480548" cy="619851"/>
            </a:xfrm>
          </p:grpSpPr>
          <p:grpSp>
            <p:nvGrpSpPr>
              <p:cNvPr id="45" name="مجموعة 55"/>
              <p:cNvGrpSpPr/>
              <p:nvPr/>
            </p:nvGrpSpPr>
            <p:grpSpPr>
              <a:xfrm>
                <a:off x="9966796" y="5299441"/>
                <a:ext cx="820086" cy="500066"/>
                <a:chOff x="9966796" y="4985543"/>
                <a:chExt cx="820086" cy="500066"/>
              </a:xfrm>
            </p:grpSpPr>
            <p:sp>
              <p:nvSpPr>
                <p:cNvPr id="48" name="모서리가 둥근 직사각형 70"/>
                <p:cNvSpPr/>
                <p:nvPr/>
              </p:nvSpPr>
              <p:spPr>
                <a:xfrm>
                  <a:off x="9966796" y="4985543"/>
                  <a:ext cx="775105" cy="500066"/>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Sakkal Majalla" panose="02000000000000000000" pitchFamily="2" charset="-78"/>
                    <a:cs typeface="Sakkal Majalla" panose="02000000000000000000" pitchFamily="2" charset="-78"/>
                  </a:endParaRPr>
                </a:p>
              </p:txBody>
            </p:sp>
            <p:sp>
              <p:nvSpPr>
                <p:cNvPr id="49" name="TextBox 76"/>
                <p:cNvSpPr txBox="1"/>
                <p:nvPr/>
              </p:nvSpPr>
              <p:spPr>
                <a:xfrm>
                  <a:off x="10329682" y="5025789"/>
                  <a:ext cx="457200" cy="400110"/>
                </a:xfrm>
                <a:prstGeom prst="rect">
                  <a:avLst/>
                </a:prstGeom>
                <a:noFill/>
              </p:spPr>
              <p:txBody>
                <a:bodyPr wrap="square" rtlCol="0">
                  <a:spAutoFit/>
                </a:bodyPr>
                <a:lstStyle/>
                <a:p>
                  <a:pPr lvl="0" algn="ctr" fontAlgn="base">
                    <a:spcBef>
                      <a:spcPct val="0"/>
                    </a:spcBef>
                    <a:spcAft>
                      <a:spcPct val="0"/>
                    </a:spcAft>
                  </a:pPr>
                  <a:endParaRPr kumimoji="1" lang="ko-KR" altLang="ko-KR" sz="2000" b="1" dirty="0">
                    <a:solidFill>
                      <a:schemeClr val="bg1"/>
                    </a:solidFill>
                    <a:latin typeface="Sakkal Majalla" panose="02000000000000000000" pitchFamily="2" charset="-78"/>
                    <a:ea typeface="HY헤드라인M" pitchFamily="18" charset="-127"/>
                    <a:cs typeface="Sakkal Majalla" panose="02000000000000000000" pitchFamily="2" charset="-78"/>
                  </a:endParaRPr>
                </a:p>
              </p:txBody>
            </p:sp>
            <p:sp>
              <p:nvSpPr>
                <p:cNvPr id="50" name="갈매기형 수장 103"/>
                <p:cNvSpPr/>
                <p:nvPr/>
              </p:nvSpPr>
              <p:spPr>
                <a:xfrm flipH="1">
                  <a:off x="10070018" y="50950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sp>
              <p:nvSpPr>
                <p:cNvPr id="51" name="갈매기형 수장 104"/>
                <p:cNvSpPr/>
                <p:nvPr/>
              </p:nvSpPr>
              <p:spPr>
                <a:xfrm flipH="1">
                  <a:off x="10222418" y="5095081"/>
                  <a:ext cx="159532" cy="28576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Sakkal Majalla" panose="02000000000000000000" pitchFamily="2" charset="-78"/>
                    <a:cs typeface="Sakkal Majalla" panose="02000000000000000000" pitchFamily="2" charset="-78"/>
                  </a:endParaRPr>
                </a:p>
              </p:txBody>
            </p:sp>
          </p:grpSp>
          <p:sp>
            <p:nvSpPr>
              <p:cNvPr id="46" name="مستطيل مستدير الزوايا 56"/>
              <p:cNvSpPr/>
              <p:nvPr/>
            </p:nvSpPr>
            <p:spPr>
              <a:xfrm>
                <a:off x="-559883" y="5302821"/>
                <a:ext cx="10426547" cy="500066"/>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إذا ذُكِرَ الإسلام منفردًا دخل فيه الإيمان لأنَّ الإسلام أَعَمُّ.</a:t>
                </a:r>
                <a:endParaRPr kumimoji="0" lang="en-US" sz="28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47" name="Rectangle 8">
                <a:extLst>
                  <a:ext uri="{FF2B5EF4-FFF2-40B4-BE49-F238E27FC236}">
                    <a16:creationId xmlns="" xmlns:a16="http://schemas.microsoft.com/office/drawing/2014/main" id="{36D0A5D6-38F5-4136-B0A5-3C2A195BF53E}"/>
                  </a:ext>
                </a:extLst>
              </p:cNvPr>
              <p:cNvSpPr/>
              <p:nvPr/>
            </p:nvSpPr>
            <p:spPr>
              <a:xfrm>
                <a:off x="-693666" y="5183036"/>
                <a:ext cx="10523430" cy="50292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lnSpc>
                    <a:spcPct val="150000"/>
                  </a:lnSpc>
                </a:pPr>
                <a:endParaRPr lang="en-US" sz="2800" b="1" dirty="0">
                  <a:ln w="0"/>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grpSp>
        <p:sp>
          <p:nvSpPr>
            <p:cNvPr id="56" name="قوس ممتلئ 65"/>
            <p:cNvSpPr/>
            <p:nvPr/>
          </p:nvSpPr>
          <p:spPr>
            <a:xfrm rot="5400000">
              <a:off x="1835268" y="5698095"/>
              <a:ext cx="668740" cy="554938"/>
            </a:xfrm>
            <a:prstGeom prst="blockArc">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latin typeface="Sakkal Majalla" panose="02000000000000000000" pitchFamily="2" charset="-78"/>
                <a:cs typeface="Sakkal Majalla" panose="02000000000000000000" pitchFamily="2" charset="-78"/>
              </a:endParaRPr>
            </a:p>
          </p:txBody>
        </p:sp>
      </p:grpSp>
      <p:sp>
        <p:nvSpPr>
          <p:cNvPr id="64" name="مستطيل مستدير الزوايا 20">
            <a:extLst>
              <a:ext uri="{FF2B5EF4-FFF2-40B4-BE49-F238E27FC236}">
                <a16:creationId xmlns="" xmlns:a16="http://schemas.microsoft.com/office/drawing/2014/main" id="{F3FC37E4-F48A-4402-91EC-15FD84BBBC0B}"/>
              </a:ext>
            </a:extLst>
          </p:cNvPr>
          <p:cNvSpPr/>
          <p:nvPr/>
        </p:nvSpPr>
        <p:spPr>
          <a:xfrm>
            <a:off x="61449" y="103580"/>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spTree>
    <p:extLst>
      <p:ext uri="{BB962C8B-B14F-4D97-AF65-F5344CB8AC3E}">
        <p14:creationId xmlns:p14="http://schemas.microsoft.com/office/powerpoint/2010/main" val="400358870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1000"/>
                                        <p:tgtEl>
                                          <p:spTgt spid="72"/>
                                        </p:tgtEl>
                                      </p:cBhvr>
                                    </p:animEffect>
                                    <p:anim calcmode="lin" valueType="num">
                                      <p:cBhvr>
                                        <p:cTn id="24" dur="1000" fill="hold"/>
                                        <p:tgtEl>
                                          <p:spTgt spid="72"/>
                                        </p:tgtEl>
                                        <p:attrNameLst>
                                          <p:attrName>ppt_x</p:attrName>
                                        </p:attrNameLst>
                                      </p:cBhvr>
                                      <p:tavLst>
                                        <p:tav tm="0">
                                          <p:val>
                                            <p:strVal val="#ppt_x"/>
                                          </p:val>
                                        </p:tav>
                                        <p:tav tm="100000">
                                          <p:val>
                                            <p:strVal val="#ppt_x"/>
                                          </p:val>
                                        </p:tav>
                                      </p:tavLst>
                                    </p:anim>
                                    <p:anim calcmode="lin" valueType="num">
                                      <p:cBhvr>
                                        <p:cTn id="25" dur="1000" fill="hold"/>
                                        <p:tgtEl>
                                          <p:spTgt spid="7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1000"/>
                                        <p:tgtEl>
                                          <p:spTgt spid="57"/>
                                        </p:tgtEl>
                                      </p:cBhvr>
                                    </p:animEffect>
                                    <p:anim calcmode="lin" valueType="num">
                                      <p:cBhvr>
                                        <p:cTn id="50" dur="1000" fill="hold"/>
                                        <p:tgtEl>
                                          <p:spTgt spid="57"/>
                                        </p:tgtEl>
                                        <p:attrNameLst>
                                          <p:attrName>ppt_x</p:attrName>
                                        </p:attrNameLst>
                                      </p:cBhvr>
                                      <p:tavLst>
                                        <p:tav tm="0">
                                          <p:val>
                                            <p:strVal val="#ppt_x"/>
                                          </p:val>
                                        </p:tav>
                                        <p:tav tm="100000">
                                          <p:val>
                                            <p:strVal val="#ppt_x"/>
                                          </p:val>
                                        </p:tav>
                                      </p:tavLst>
                                    </p:anim>
                                    <p:anim calcmode="lin" valueType="num">
                                      <p:cBhvr>
                                        <p:cTn id="5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p:cTn id="63" dur="1000" fill="hold"/>
                                        <p:tgtEl>
                                          <p:spTgt spid="61"/>
                                        </p:tgtEl>
                                        <p:attrNameLst>
                                          <p:attrName>ppt_w</p:attrName>
                                        </p:attrNameLst>
                                      </p:cBhvr>
                                      <p:tavLst>
                                        <p:tav tm="0">
                                          <p:val>
                                            <p:strVal val="#ppt_w+.3"/>
                                          </p:val>
                                        </p:tav>
                                        <p:tav tm="100000">
                                          <p:val>
                                            <p:strVal val="#ppt_w"/>
                                          </p:val>
                                        </p:tav>
                                      </p:tavLst>
                                    </p:anim>
                                    <p:anim calcmode="lin" valueType="num">
                                      <p:cBhvr>
                                        <p:cTn id="64" dur="1000" fill="hold"/>
                                        <p:tgtEl>
                                          <p:spTgt spid="61"/>
                                        </p:tgtEl>
                                        <p:attrNameLst>
                                          <p:attrName>ppt_h</p:attrName>
                                        </p:attrNameLst>
                                      </p:cBhvr>
                                      <p:tavLst>
                                        <p:tav tm="0">
                                          <p:val>
                                            <p:strVal val="#ppt_h"/>
                                          </p:val>
                                        </p:tav>
                                        <p:tav tm="100000">
                                          <p:val>
                                            <p:strVal val="#ppt_h"/>
                                          </p:val>
                                        </p:tav>
                                      </p:tavLst>
                                    </p:anim>
                                    <p:animEffect transition="in" filter="fade">
                                      <p:cBhvr>
                                        <p:cTn id="65" dur="1000"/>
                                        <p:tgtEl>
                                          <p:spTgt spid="6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anim calcmode="lin" valueType="num">
                                      <p:cBhvr>
                                        <p:cTn id="71" dur="1000" fill="hold"/>
                                        <p:tgtEl>
                                          <p:spTgt spid="59"/>
                                        </p:tgtEl>
                                        <p:attrNameLst>
                                          <p:attrName>ppt_x</p:attrName>
                                        </p:attrNameLst>
                                      </p:cBhvr>
                                      <p:tavLst>
                                        <p:tav tm="0">
                                          <p:val>
                                            <p:strVal val="#ppt_x"/>
                                          </p:val>
                                        </p:tav>
                                        <p:tav tm="100000">
                                          <p:val>
                                            <p:strVal val="#ppt_x"/>
                                          </p:val>
                                        </p:tav>
                                      </p:tavLst>
                                    </p:anim>
                                    <p:anim calcmode="lin" valueType="num">
                                      <p:cBhvr>
                                        <p:cTn id="7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1000"/>
                                        <p:tgtEl>
                                          <p:spTgt spid="60"/>
                                        </p:tgtEl>
                                      </p:cBhvr>
                                    </p:animEffect>
                                    <p:anim calcmode="lin" valueType="num">
                                      <p:cBhvr>
                                        <p:cTn id="78" dur="1000" fill="hold"/>
                                        <p:tgtEl>
                                          <p:spTgt spid="60"/>
                                        </p:tgtEl>
                                        <p:attrNameLst>
                                          <p:attrName>ppt_x</p:attrName>
                                        </p:attrNameLst>
                                      </p:cBhvr>
                                      <p:tavLst>
                                        <p:tav tm="0">
                                          <p:val>
                                            <p:strVal val="#ppt_x"/>
                                          </p:val>
                                        </p:tav>
                                        <p:tav tm="100000">
                                          <p:val>
                                            <p:strVal val="#ppt_x"/>
                                          </p:val>
                                        </p:tav>
                                      </p:tavLst>
                                    </p:anim>
                                    <p:anim calcmode="lin" valueType="num">
                                      <p:cBhvr>
                                        <p:cTn id="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5" name="مستطيل مستدير الزوايا 20">
            <a:extLst>
              <a:ext uri="{FF2B5EF4-FFF2-40B4-BE49-F238E27FC236}">
                <a16:creationId xmlns="" xmlns:a16="http://schemas.microsoft.com/office/drawing/2014/main" id="{C4F7DBC4-5886-4698-85FE-5D536D6C9949}"/>
              </a:ext>
            </a:extLst>
          </p:cNvPr>
          <p:cNvSpPr/>
          <p:nvPr/>
        </p:nvSpPr>
        <p:spPr>
          <a:xfrm>
            <a:off x="61449" y="103580"/>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grpSp>
        <p:nvGrpSpPr>
          <p:cNvPr id="6" name="Group 5">
            <a:extLst>
              <a:ext uri="{FF2B5EF4-FFF2-40B4-BE49-F238E27FC236}">
                <a16:creationId xmlns="" xmlns:a16="http://schemas.microsoft.com/office/drawing/2014/main" id="{74CC778D-6EBB-446C-B8C6-148B2A40CCFB}"/>
              </a:ext>
            </a:extLst>
          </p:cNvPr>
          <p:cNvGrpSpPr/>
          <p:nvPr/>
        </p:nvGrpSpPr>
        <p:grpSpPr>
          <a:xfrm>
            <a:off x="2888225" y="1049096"/>
            <a:ext cx="6415550" cy="4455981"/>
            <a:chOff x="3470264" y="2802113"/>
            <a:chExt cx="5062710" cy="1988118"/>
          </a:xfrm>
        </p:grpSpPr>
        <p:grpSp>
          <p:nvGrpSpPr>
            <p:cNvPr id="7" name="Group 6">
              <a:extLst>
                <a:ext uri="{FF2B5EF4-FFF2-40B4-BE49-F238E27FC236}">
                  <a16:creationId xmlns="" xmlns:a16="http://schemas.microsoft.com/office/drawing/2014/main" id="{B46C1D1F-81E4-4E50-BC4F-E4FA2D770D5F}"/>
                </a:ext>
              </a:extLst>
            </p:cNvPr>
            <p:cNvGrpSpPr/>
            <p:nvPr/>
          </p:nvGrpSpPr>
          <p:grpSpPr>
            <a:xfrm>
              <a:off x="3470264" y="2802113"/>
              <a:ext cx="4611194" cy="1988118"/>
              <a:chOff x="3470264" y="2802113"/>
              <a:chExt cx="4611194" cy="1988118"/>
            </a:xfrm>
          </p:grpSpPr>
          <p:grpSp>
            <p:nvGrpSpPr>
              <p:cNvPr id="10" name="Group">
                <a:extLst>
                  <a:ext uri="{FF2B5EF4-FFF2-40B4-BE49-F238E27FC236}">
                    <a16:creationId xmlns="" xmlns:a16="http://schemas.microsoft.com/office/drawing/2014/main" id="{764E9D34-B4D8-42BA-BA32-CD399E476B2B}"/>
                  </a:ext>
                </a:extLst>
              </p:cNvPr>
              <p:cNvGrpSpPr/>
              <p:nvPr/>
            </p:nvGrpSpPr>
            <p:grpSpPr>
              <a:xfrm flipH="1">
                <a:off x="3470264" y="2802113"/>
                <a:ext cx="4611194" cy="1988118"/>
                <a:chOff x="0" y="224"/>
                <a:chExt cx="3919223" cy="1408824"/>
              </a:xfrm>
            </p:grpSpPr>
            <p:sp>
              <p:nvSpPr>
                <p:cNvPr id="12" name="Rectangle">
                  <a:extLst>
                    <a:ext uri="{FF2B5EF4-FFF2-40B4-BE49-F238E27FC236}">
                      <a16:creationId xmlns="" xmlns:a16="http://schemas.microsoft.com/office/drawing/2014/main" id="{F87A0769-DFA9-46FF-9919-5DBBE0FDA392}"/>
                    </a:ext>
                  </a:extLst>
                </p:cNvPr>
                <p:cNvSpPr/>
                <p:nvPr/>
              </p:nvSpPr>
              <p:spPr>
                <a:xfrm>
                  <a:off x="0" y="224"/>
                  <a:ext cx="3588330" cy="1408824"/>
                </a:xfrm>
                <a:prstGeom prst="rect">
                  <a:avLst/>
                </a:prstGeom>
                <a:gradFill flip="none" rotWithShape="1">
                  <a:gsLst>
                    <a:gs pos="15017">
                      <a:srgbClr val="FFFFFF"/>
                    </a:gs>
                    <a:gs pos="65937">
                      <a:srgbClr val="EDEDEE"/>
                    </a:gs>
                    <a:gs pos="100000">
                      <a:srgbClr val="DBDCDE"/>
                    </a:gs>
                  </a:gsLst>
                  <a:path path="circle">
                    <a:fillToRect t="100000" r="100000"/>
                  </a:path>
                  <a:tileRect l="-100000" b="-100000"/>
                </a:gradFill>
                <a:ln w="9525" cap="flat">
                  <a:solidFill>
                    <a:srgbClr val="FFFFFF"/>
                  </a:solidFill>
                  <a:prstDash val="solid"/>
                  <a:miter lim="400000"/>
                </a:ln>
                <a:effectLst/>
              </p:spPr>
              <p:txBody>
                <a:bodyPr wrap="square" lIns="45719" tIns="45719" rIns="45719" bIns="45719" numCol="1"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ar-BH"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عزيزي المتعلم </a:t>
                  </a:r>
                  <a:r>
                    <a:rPr lang="ar-BH" sz="4000" b="1" dirty="0">
                      <a:ln w="12700">
                        <a:solidFill>
                          <a:schemeClr val="accent1"/>
                        </a:solidFill>
                        <a:prstDash val="solid"/>
                      </a:ln>
                      <a:solidFill>
                        <a:srgbClr val="FF0000"/>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انتهى </a:t>
                  </a:r>
                  <a:r>
                    <a:rPr lang="ar-BH" sz="4000" b="1" dirty="0" smtClean="0">
                      <a:ln w="12700">
                        <a:solidFill>
                          <a:schemeClr val="accent1"/>
                        </a:solidFill>
                        <a:prstDash val="solid"/>
                      </a:ln>
                      <a:solidFill>
                        <a:srgbClr val="FF0000"/>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الدّرس</a:t>
                  </a:r>
                  <a:endParaRPr lang="en-US" sz="4000" b="1" dirty="0">
                    <a:ln w="12700">
                      <a:solidFill>
                        <a:schemeClr val="accent1"/>
                      </a:solidFill>
                      <a:prstDash val="solid"/>
                    </a:ln>
                    <a:solidFill>
                      <a:srgbClr val="FF0000"/>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endParaRPr>
                </a:p>
                <a:p>
                  <a:pPr marL="0" marR="0" lvl="0" indent="0" algn="ctr" rtl="1" fontAlgn="auto">
                    <a:lnSpc>
                      <a:spcPct val="150000"/>
                    </a:lnSpc>
                    <a:spcBef>
                      <a:spcPct val="0"/>
                    </a:spcBef>
                    <a:spcAft>
                      <a:spcPts val="0"/>
                    </a:spcAft>
                    <a:buClrTx/>
                    <a:buSzTx/>
                    <a:tabLst/>
                    <a:defRPr/>
                  </a:pPr>
                  <a:r>
                    <a:rPr lang="ar-BH"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شكرًا على حسن الانتباه والمتابعة</a:t>
                  </a:r>
                </a:p>
                <a:p>
                  <a:pPr marL="0" marR="0" lvl="0" indent="0" algn="ctr" rtl="1" fontAlgn="auto">
                    <a:lnSpc>
                      <a:spcPct val="150000"/>
                    </a:lnSpc>
                    <a:spcBef>
                      <a:spcPct val="0"/>
                    </a:spcBef>
                    <a:spcAft>
                      <a:spcPts val="0"/>
                    </a:spcAft>
                    <a:buClrTx/>
                    <a:buSzTx/>
                    <a:tabLst/>
                    <a:defRPr/>
                  </a:pPr>
                  <a:r>
                    <a:rPr lang="ar-BH"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rPr>
                    <a:t>وأسأل الله لكم التوفيق والنجاح</a:t>
                  </a:r>
                  <a:endParaRPr lang="en-US" sz="4000" b="1" dirty="0">
                    <a:ln w="12700">
                      <a:solidFill>
                        <a:schemeClr val="accent1"/>
                      </a:solidFill>
                      <a:prstDash val="solid"/>
                    </a:ln>
                    <a:solidFill>
                      <a:schemeClr val="tx1">
                        <a:lumMod val="85000"/>
                        <a:lumOff val="15000"/>
                      </a:schemeClr>
                    </a:solidFill>
                    <a:effectLst>
                      <a:outerShdw dist="38100" dir="2640000" algn="bl" rotWithShape="0">
                        <a:schemeClr val="accent1"/>
                      </a:outerShdw>
                    </a:effectLst>
                    <a:latin typeface="Sakkal Majalla" panose="02000000000000000000" pitchFamily="2" charset="-78"/>
                    <a:ea typeface="+mj-ea"/>
                    <a:cs typeface="Sakkal Majalla" panose="02000000000000000000" pitchFamily="2" charset="-78"/>
                  </a:endParaRPr>
                </a:p>
              </p:txBody>
            </p:sp>
            <p:sp>
              <p:nvSpPr>
                <p:cNvPr id="13" name="Shape">
                  <a:extLst>
                    <a:ext uri="{FF2B5EF4-FFF2-40B4-BE49-F238E27FC236}">
                      <a16:creationId xmlns="" xmlns:a16="http://schemas.microsoft.com/office/drawing/2014/main" id="{AD021F97-59FE-48A7-BC40-2812B86C2872}"/>
                    </a:ext>
                  </a:extLst>
                </p:cNvPr>
                <p:cNvSpPr/>
                <p:nvPr/>
              </p:nvSpPr>
              <p:spPr>
                <a:xfrm>
                  <a:off x="3564672" y="224"/>
                  <a:ext cx="354551" cy="1408824"/>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rgbClr val="5B9BD5">
                    <a:lumMod val="40000"/>
                    <a:lumOff val="60000"/>
                  </a:srgbClr>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11" name="Rounded Rectangle">
                <a:extLst>
                  <a:ext uri="{FF2B5EF4-FFF2-40B4-BE49-F238E27FC236}">
                    <a16:creationId xmlns="" xmlns:a16="http://schemas.microsoft.com/office/drawing/2014/main" id="{8C2ED402-86FC-42EB-8550-4D9A497E0994}"/>
                  </a:ext>
                </a:extLst>
              </p:cNvPr>
              <p:cNvSpPr/>
              <p:nvPr/>
            </p:nvSpPr>
            <p:spPr>
              <a:xfrm flipV="1">
                <a:off x="3989938" y="2954529"/>
                <a:ext cx="4023365" cy="128957"/>
              </a:xfrm>
              <a:prstGeom prst="roundRect">
                <a:avLst>
                  <a:gd name="adj" fmla="val 50000"/>
                </a:avLst>
              </a:prstGeom>
              <a:gradFill>
                <a:gsLst>
                  <a:gs pos="352">
                    <a:srgbClr val="FEFEFE"/>
                  </a:gs>
                  <a:gs pos="43101">
                    <a:srgbClr val="F6F8FC">
                      <a:alpha val="0"/>
                    </a:srgbClr>
                  </a:gs>
                  <a:gs pos="63934">
                    <a:srgbClr val="7B7C7E">
                      <a:alpha val="20500"/>
                    </a:srgbClr>
                  </a:gs>
                  <a:gs pos="76076">
                    <a:srgbClr val="000000">
                      <a:alpha val="41000"/>
                    </a:srgbClr>
                  </a:gs>
                </a:gsLst>
                <a:lin ang="16200000"/>
              </a:gradFill>
              <a:ln w="12700">
                <a:miter lim="400000"/>
              </a:ln>
            </p:spPr>
            <p:txBody>
              <a:bodyPr lIns="45719" rIns="45719" anchor="ct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8" name="Shape">
              <a:extLst>
                <a:ext uri="{FF2B5EF4-FFF2-40B4-BE49-F238E27FC236}">
                  <a16:creationId xmlns="" xmlns:a16="http://schemas.microsoft.com/office/drawing/2014/main" id="{86CAECD3-94E7-450F-9EC8-2F539BEE6BD1}"/>
                </a:ext>
              </a:extLst>
            </p:cNvPr>
            <p:cNvSpPr/>
            <p:nvPr/>
          </p:nvSpPr>
          <p:spPr>
            <a:xfrm>
              <a:off x="8115823" y="2802113"/>
              <a:ext cx="417151" cy="1988118"/>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rgbClr val="5B9BD5">
                <a:lumMod val="40000"/>
                <a:lumOff val="60000"/>
              </a:srgbClr>
            </a:solidFill>
            <a:ln w="12700" cap="flat">
              <a:noFill/>
              <a:miter lim="400000"/>
            </a:ln>
            <a:effectLst/>
          </p:spPr>
          <p:txBody>
            <a:bodyPr wrap="square" lIns="45719" tIns="45719" rIns="45719" bIns="45719" numCol="1" anchor="ctr">
              <a:noAutofit/>
            </a:bodyPr>
            <a:lstStyle/>
            <a:p>
              <a:pPr marL="0" marR="0" lvl="0" indent="0" algn="ctr" defTabSz="91440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Tree>
    <p:extLst>
      <p:ext uri="{BB962C8B-B14F-4D97-AF65-F5344CB8AC3E}">
        <p14:creationId xmlns:p14="http://schemas.microsoft.com/office/powerpoint/2010/main" val="2639570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9DAA1AD-602D-43E5-B1FC-33C96843C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5" name="مجموعة 47"/>
          <p:cNvGrpSpPr/>
          <p:nvPr/>
        </p:nvGrpSpPr>
        <p:grpSpPr>
          <a:xfrm>
            <a:off x="1952373" y="3179987"/>
            <a:ext cx="8065802" cy="995408"/>
            <a:chOff x="627798" y="1751998"/>
            <a:chExt cx="11068048" cy="995408"/>
          </a:xfrm>
        </p:grpSpPr>
        <p:sp>
          <p:nvSpPr>
            <p:cNvPr id="6" name="한쪽 모서리가 둥근 사각형 45"/>
            <p:cNvSpPr/>
            <p:nvPr/>
          </p:nvSpPr>
          <p:spPr>
            <a:xfrm>
              <a:off x="627798" y="2010189"/>
              <a:ext cx="10658728"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just" rtl="1"/>
              <a:r>
                <a:rPr lang="ar-BH" altLang="ko-KR" sz="3200" b="1" dirty="0">
                  <a:solidFill>
                    <a:schemeClr val="tx1"/>
                  </a:solidFill>
                  <a:latin typeface="Sakkal Majalla" panose="02000000000000000000" pitchFamily="2" charset="-78"/>
                  <a:cs typeface="Sakkal Majalla" panose="02000000000000000000" pitchFamily="2" charset="-78"/>
                </a:rPr>
                <a:t>تَبْيِّينِ أركان كلٍّ من الإسلام والإيمان.</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7" name="모서리가 둥근 직사각형 70"/>
            <p:cNvSpPr/>
            <p:nvPr/>
          </p:nvSpPr>
          <p:spPr>
            <a:xfrm>
              <a:off x="10717952" y="1751998"/>
              <a:ext cx="977894" cy="500066"/>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1" lang="ar-BH" altLang="ko-KR" sz="2800" b="1" dirty="0">
                  <a:solidFill>
                    <a:prstClr val="black"/>
                  </a:solidFill>
                  <a:latin typeface="Sakkal Majalla" panose="02000000000000000000" pitchFamily="2" charset="-78"/>
                  <a:ea typeface="HY헤드라인M" pitchFamily="18" charset="-127"/>
                  <a:cs typeface="Sakkal Majalla" panose="02000000000000000000" pitchFamily="2" charset="-78"/>
                </a:rPr>
                <a:t>2</a:t>
              </a:r>
              <a:endParaRPr kumimoji="1" lang="ko-KR"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endParaRPr>
            </a:p>
          </p:txBody>
        </p:sp>
      </p:grpSp>
      <p:grpSp>
        <p:nvGrpSpPr>
          <p:cNvPr id="9" name="مجموعة 53"/>
          <p:cNvGrpSpPr/>
          <p:nvPr/>
        </p:nvGrpSpPr>
        <p:grpSpPr>
          <a:xfrm>
            <a:off x="1953262" y="5457469"/>
            <a:ext cx="8064913" cy="997776"/>
            <a:chOff x="627797" y="1749630"/>
            <a:chExt cx="10871338" cy="997776"/>
          </a:xfrm>
        </p:grpSpPr>
        <p:sp>
          <p:nvSpPr>
            <p:cNvPr id="10" name="한쪽 모서리가 둥근 사각형 45"/>
            <p:cNvSpPr/>
            <p:nvPr/>
          </p:nvSpPr>
          <p:spPr>
            <a:xfrm>
              <a:off x="627797" y="2010189"/>
              <a:ext cx="10470446"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4988" algn="just" rtl="1"/>
              <a:r>
                <a:rPr lang="ar-BH" altLang="ko-KR" sz="3200" b="1" dirty="0">
                  <a:solidFill>
                    <a:schemeClr val="tx1"/>
                  </a:solidFill>
                  <a:latin typeface="Sakkal Majalla" panose="02000000000000000000" pitchFamily="2" charset="-78"/>
                  <a:cs typeface="Sakkal Majalla" panose="02000000000000000000" pitchFamily="2" charset="-78"/>
                </a:rPr>
                <a:t>التمييز بين الإسلام والإيمان والإحسان.</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1" name="모서리가 둥근 직사각형 70"/>
            <p:cNvSpPr/>
            <p:nvPr/>
          </p:nvSpPr>
          <p:spPr>
            <a:xfrm>
              <a:off x="10538515" y="1749630"/>
              <a:ext cx="960620" cy="500066"/>
            </a:xfrm>
            <a:prstGeom prst="roundRect">
              <a:avLst/>
            </a:prstGeom>
            <a:solidFill>
              <a:srgbClr val="27E8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SA"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rPr>
                <a:t>4</a:t>
              </a:r>
              <a:endParaRPr kumimoji="1" lang="ko-KR"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endParaRPr>
            </a:p>
          </p:txBody>
        </p:sp>
      </p:grpSp>
      <p:grpSp>
        <p:nvGrpSpPr>
          <p:cNvPr id="13" name="مجموعة 2"/>
          <p:cNvGrpSpPr/>
          <p:nvPr/>
        </p:nvGrpSpPr>
        <p:grpSpPr>
          <a:xfrm>
            <a:off x="1953263" y="2037934"/>
            <a:ext cx="8077056" cy="999486"/>
            <a:chOff x="627797" y="1747920"/>
            <a:chExt cx="11017415" cy="999486"/>
          </a:xfrm>
        </p:grpSpPr>
        <p:sp>
          <p:nvSpPr>
            <p:cNvPr id="14" name="한쪽 모서리가 둥근 사각형 45"/>
            <p:cNvSpPr/>
            <p:nvPr/>
          </p:nvSpPr>
          <p:spPr>
            <a:xfrm>
              <a:off x="627797" y="2010189"/>
              <a:ext cx="10595184"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just" rtl="1"/>
              <a:r>
                <a:rPr lang="ar-BH" altLang="ko-KR" sz="3200" b="1" dirty="0">
                  <a:solidFill>
                    <a:schemeClr val="tx1"/>
                  </a:solidFill>
                  <a:latin typeface="Sakkal Majalla" panose="02000000000000000000" pitchFamily="2" charset="-78"/>
                  <a:cs typeface="Sakkal Majalla" panose="02000000000000000000" pitchFamily="2" charset="-78"/>
                </a:rPr>
                <a:t>تَوْضِيحِ مفهوم كلٍّ من الإسلام والإيمان والإحسان.</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5" name="모서리가 둥근 직사각형 70"/>
            <p:cNvSpPr/>
            <p:nvPr/>
          </p:nvSpPr>
          <p:spPr>
            <a:xfrm>
              <a:off x="10673149" y="1747920"/>
              <a:ext cx="972063" cy="50006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rPr>
                <a:t>1</a:t>
              </a:r>
              <a:endParaRPr lang="ko-KR" altLang="en-US" dirty="0">
                <a:latin typeface="Sakkal Majalla" panose="02000000000000000000" pitchFamily="2" charset="-78"/>
                <a:cs typeface="Sakkal Majalla" panose="02000000000000000000" pitchFamily="2" charset="-78"/>
              </a:endParaRPr>
            </a:p>
          </p:txBody>
        </p:sp>
      </p:grpSp>
      <p:sp>
        <p:nvSpPr>
          <p:cNvPr id="17" name="Title 1">
            <a:extLst>
              <a:ext uri="{FF2B5EF4-FFF2-40B4-BE49-F238E27FC236}">
                <a16:creationId xmlns="" xmlns:a16="http://schemas.microsoft.com/office/drawing/2014/main" id="{365FEAFE-0357-4021-9386-D792823E781D}"/>
              </a:ext>
            </a:extLst>
          </p:cNvPr>
          <p:cNvSpPr>
            <a:spLocks noGrp="1"/>
          </p:cNvSpPr>
          <p:nvPr>
            <p:ph type="title"/>
          </p:nvPr>
        </p:nvSpPr>
        <p:spPr>
          <a:xfrm>
            <a:off x="3756923" y="201813"/>
            <a:ext cx="4678154" cy="832401"/>
          </a:xfrm>
          <a:noFill/>
        </p:spPr>
        <p:txBody>
          <a:bodyPr>
            <a:normAutofit/>
          </a:bodyPr>
          <a:lstStyle/>
          <a:p>
            <a:pPr algn="ctr"/>
            <a:r>
              <a:rPr lang="ar-BH" sz="4800" b="1" dirty="0">
                <a:latin typeface="Sakkal Majalla" panose="02000000000000000000" pitchFamily="2" charset="-78"/>
                <a:cs typeface="Sakkal Majalla" panose="02000000000000000000" pitchFamily="2" charset="-78"/>
              </a:rPr>
              <a:t>أهداف الدّرس: </a:t>
            </a:r>
            <a:endParaRPr lang="en-US" sz="4800" b="1" dirty="0">
              <a:latin typeface="Sakkal Majalla" panose="02000000000000000000" pitchFamily="2" charset="-78"/>
              <a:cs typeface="Sakkal Majalla" panose="02000000000000000000" pitchFamily="2" charset="-78"/>
            </a:endParaRPr>
          </a:p>
        </p:txBody>
      </p:sp>
      <p:sp>
        <p:nvSpPr>
          <p:cNvPr id="29" name="مستطيل مستدير الزوايا 20">
            <a:extLst>
              <a:ext uri="{FF2B5EF4-FFF2-40B4-BE49-F238E27FC236}">
                <a16:creationId xmlns="" xmlns:a16="http://schemas.microsoft.com/office/drawing/2014/main" id="{B027CFBF-5657-4E48-AF74-59C82D4DDBC0}"/>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sp>
        <p:nvSpPr>
          <p:cNvPr id="30" name="TextBox 29">
            <a:extLst>
              <a:ext uri="{FF2B5EF4-FFF2-40B4-BE49-F238E27FC236}">
                <a16:creationId xmlns="" xmlns:a16="http://schemas.microsoft.com/office/drawing/2014/main" id="{7E76D346-82B9-4458-90D9-E2D4EC5D8B82}"/>
              </a:ext>
            </a:extLst>
          </p:cNvPr>
          <p:cNvSpPr txBox="1"/>
          <p:nvPr/>
        </p:nvSpPr>
        <p:spPr>
          <a:xfrm>
            <a:off x="3046828" y="1000119"/>
            <a:ext cx="6098344" cy="769441"/>
          </a:xfrm>
          <a:prstGeom prst="rect">
            <a:avLst/>
          </a:prstGeom>
          <a:noFill/>
        </p:spPr>
        <p:txBody>
          <a:bodyPr wrap="square">
            <a:spAutoFit/>
          </a:bodyPr>
          <a:lstStyle/>
          <a:p>
            <a:r>
              <a:rPr kumimoji="0" lang="ar-BH" sz="4400" b="1" i="0"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ستكون في نهاية الدّرس قادرًا على:</a:t>
            </a:r>
            <a:endParaRPr lang="fr-FR" sz="1600" dirty="0"/>
          </a:p>
        </p:txBody>
      </p:sp>
      <p:grpSp>
        <p:nvGrpSpPr>
          <p:cNvPr id="31" name="مجموعة 47">
            <a:extLst>
              <a:ext uri="{FF2B5EF4-FFF2-40B4-BE49-F238E27FC236}">
                <a16:creationId xmlns="" xmlns:a16="http://schemas.microsoft.com/office/drawing/2014/main" id="{24DAB374-7058-4FEC-A439-62CD89B81A1C}"/>
              </a:ext>
            </a:extLst>
          </p:cNvPr>
          <p:cNvGrpSpPr/>
          <p:nvPr/>
        </p:nvGrpSpPr>
        <p:grpSpPr>
          <a:xfrm>
            <a:off x="1952373" y="4321381"/>
            <a:ext cx="8065802" cy="995408"/>
            <a:chOff x="627798" y="1751998"/>
            <a:chExt cx="11068048" cy="995408"/>
          </a:xfrm>
        </p:grpSpPr>
        <p:sp>
          <p:nvSpPr>
            <p:cNvPr id="32" name="한쪽 모서리가 둥근 사각형 45">
              <a:extLst>
                <a:ext uri="{FF2B5EF4-FFF2-40B4-BE49-F238E27FC236}">
                  <a16:creationId xmlns="" xmlns:a16="http://schemas.microsoft.com/office/drawing/2014/main" id="{32EC750A-42AE-4595-9885-CA42AC18F24F}"/>
                </a:ext>
              </a:extLst>
            </p:cNvPr>
            <p:cNvSpPr/>
            <p:nvPr/>
          </p:nvSpPr>
          <p:spPr>
            <a:xfrm>
              <a:off x="627798" y="2010189"/>
              <a:ext cx="10658728" cy="737217"/>
            </a:xfrm>
            <a:prstGeom prst="round1Rect">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lgn="just" rtl="1"/>
              <a:r>
                <a:rPr lang="ar-SA" altLang="ko-KR" sz="3200" b="1" dirty="0" smtClean="0">
                  <a:solidFill>
                    <a:schemeClr val="tx1"/>
                  </a:solidFill>
                  <a:latin typeface="Sakkal Majalla" panose="02000000000000000000" pitchFamily="2" charset="-78"/>
                  <a:cs typeface="Sakkal Majalla" panose="02000000000000000000" pitchFamily="2" charset="-78"/>
                </a:rPr>
                <a:t>ال</a:t>
              </a:r>
              <a:r>
                <a:rPr lang="ar-BH" altLang="ko-KR" sz="3200" b="1" dirty="0">
                  <a:solidFill>
                    <a:schemeClr val="tx1"/>
                  </a:solidFill>
                  <a:latin typeface="Sakkal Majalla" panose="02000000000000000000" pitchFamily="2" charset="-78"/>
                  <a:cs typeface="Sakkal Majalla" panose="02000000000000000000" pitchFamily="2" charset="-78"/>
                </a:rPr>
                <a:t>ا</a:t>
              </a:r>
              <a:r>
                <a:rPr lang="ar-SA" altLang="ko-KR" sz="3200" b="1" dirty="0" smtClean="0">
                  <a:solidFill>
                    <a:schemeClr val="tx1"/>
                  </a:solidFill>
                  <a:latin typeface="Sakkal Majalla" panose="02000000000000000000" pitchFamily="2" charset="-78"/>
                  <a:cs typeface="Sakkal Majalla" panose="02000000000000000000" pitchFamily="2" charset="-78"/>
                </a:rPr>
                <a:t>ست</a:t>
              </a:r>
              <a:r>
                <a:rPr lang="ar-BH" altLang="ko-KR" sz="3200" b="1" dirty="0" smtClean="0">
                  <a:solidFill>
                    <a:schemeClr val="tx1"/>
                  </a:solidFill>
                  <a:latin typeface="Sakkal Majalla" panose="02000000000000000000" pitchFamily="2" charset="-78"/>
                  <a:cs typeface="Sakkal Majalla" panose="02000000000000000000" pitchFamily="2" charset="-78"/>
                </a:rPr>
                <a:t>د</a:t>
              </a:r>
              <a:r>
                <a:rPr lang="ar-SA" altLang="ko-KR" sz="3200" b="1" dirty="0" err="1" smtClean="0">
                  <a:solidFill>
                    <a:schemeClr val="tx1"/>
                  </a:solidFill>
                  <a:latin typeface="Sakkal Majalla" panose="02000000000000000000" pitchFamily="2" charset="-78"/>
                  <a:cs typeface="Sakkal Majalla" panose="02000000000000000000" pitchFamily="2" charset="-78"/>
                </a:rPr>
                <a:t>لال</a:t>
              </a:r>
              <a:r>
                <a:rPr lang="ar-SA" altLang="ko-KR" sz="3200" b="1" dirty="0" smtClean="0">
                  <a:solidFill>
                    <a:schemeClr val="tx1"/>
                  </a:solidFill>
                  <a:latin typeface="Sakkal Majalla" panose="02000000000000000000" pitchFamily="2" charset="-78"/>
                  <a:cs typeface="Sakkal Majalla" panose="02000000000000000000" pitchFamily="2" charset="-78"/>
                </a:rPr>
                <a:t> </a:t>
              </a:r>
              <a:r>
                <a:rPr lang="ar-SA" altLang="ko-KR" sz="3200" b="1" dirty="0">
                  <a:solidFill>
                    <a:schemeClr val="tx1"/>
                  </a:solidFill>
                  <a:latin typeface="Sakkal Majalla" panose="02000000000000000000" pitchFamily="2" charset="-78"/>
                  <a:cs typeface="Sakkal Majalla" panose="02000000000000000000" pitchFamily="2" charset="-78"/>
                </a:rPr>
                <a:t>على </a:t>
              </a:r>
              <a:r>
                <a:rPr lang="ar-BH" altLang="ko-KR" sz="3200" b="1" dirty="0">
                  <a:solidFill>
                    <a:schemeClr val="tx1"/>
                  </a:solidFill>
                  <a:latin typeface="Sakkal Majalla" panose="02000000000000000000" pitchFamily="2" charset="-78"/>
                  <a:cs typeface="Sakkal Majalla" panose="02000000000000000000" pitchFamily="2" charset="-78"/>
                </a:rPr>
                <a:t>أركان كلٍّ من الإسلام والإيمان</a:t>
              </a:r>
              <a:r>
                <a:rPr lang="ar-SA" altLang="ko-KR" sz="3200" b="1" dirty="0">
                  <a:solidFill>
                    <a:schemeClr val="tx1"/>
                  </a:solidFill>
                  <a:latin typeface="Sakkal Majalla" panose="02000000000000000000" pitchFamily="2" charset="-78"/>
                  <a:cs typeface="Sakkal Majalla" panose="02000000000000000000" pitchFamily="2" charset="-78"/>
                </a:rPr>
                <a:t> بنصِّ شرعيّ.</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33" name="모서리가 둥근 직사각형 70">
              <a:extLst>
                <a:ext uri="{FF2B5EF4-FFF2-40B4-BE49-F238E27FC236}">
                  <a16:creationId xmlns="" xmlns:a16="http://schemas.microsoft.com/office/drawing/2014/main" id="{95AEB6AD-15B4-45B1-AF0C-BF1FB7679E51}"/>
                </a:ext>
              </a:extLst>
            </p:cNvPr>
            <p:cNvSpPr/>
            <p:nvPr/>
          </p:nvSpPr>
          <p:spPr>
            <a:xfrm>
              <a:off x="10717952" y="1751998"/>
              <a:ext cx="977894" cy="500066"/>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1" lang="ar-SA" altLang="ko-KR" sz="2800" b="1" dirty="0">
                  <a:solidFill>
                    <a:prstClr val="black"/>
                  </a:solidFill>
                  <a:latin typeface="Sakkal Majalla" panose="02000000000000000000" pitchFamily="2" charset="-78"/>
                  <a:ea typeface="HY헤드라인M" pitchFamily="18" charset="-127"/>
                  <a:cs typeface="Sakkal Majalla" panose="02000000000000000000" pitchFamily="2" charset="-78"/>
                </a:rPr>
                <a:t>3</a:t>
              </a:r>
              <a:endParaRPr kumimoji="1" lang="ko-KR" altLang="ko-KR" sz="2800" b="1" i="0" u="none" strike="noStrike" kern="1200" cap="none" spc="0" normalizeH="0" baseline="0" noProof="0" dirty="0">
                <a:ln>
                  <a:noFill/>
                </a:ln>
                <a:solidFill>
                  <a:prstClr val="black"/>
                </a:solidFill>
                <a:effectLst/>
                <a:uLnTx/>
                <a:uFillTx/>
                <a:latin typeface="Sakkal Majalla" panose="02000000000000000000" pitchFamily="2" charset="-78"/>
                <a:ea typeface="HY헤드라인M" pitchFamily="18" charset="-127"/>
                <a:cs typeface="Sakkal Majalla" panose="02000000000000000000" pitchFamily="2" charset="-78"/>
              </a:endParaRPr>
            </a:p>
          </p:txBody>
        </p:sp>
      </p:grpSp>
    </p:spTree>
    <p:extLst>
      <p:ext uri="{BB962C8B-B14F-4D97-AF65-F5344CB8AC3E}">
        <p14:creationId xmlns:p14="http://schemas.microsoft.com/office/powerpoint/2010/main" val="2702677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1000"/>
                                        <p:tgtEl>
                                          <p:spTgt spid="31"/>
                                        </p:tgtEl>
                                      </p:cBhvr>
                                    </p:animEffect>
                                  </p:childTnLst>
                                </p:cTn>
                              </p:par>
                            </p:childTnLst>
                          </p:cTn>
                        </p:par>
                        <p:par>
                          <p:cTn id="26" fill="hold">
                            <p:stCondLst>
                              <p:cond delay="50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642" y="25086"/>
            <a:ext cx="1646183" cy="1268068"/>
          </a:xfrm>
          <a:prstGeom prst="rect">
            <a:avLst/>
          </a:prstGeom>
        </p:spPr>
      </p:pic>
      <p:sp>
        <p:nvSpPr>
          <p:cNvPr id="6" name="Round Diagonal Corner Rectangle 13">
            <a:extLst>
              <a:ext uri="{FF2B5EF4-FFF2-40B4-BE49-F238E27FC236}">
                <a16:creationId xmlns="" xmlns:a16="http://schemas.microsoft.com/office/drawing/2014/main" id="{E18AD0F1-5799-4C2E-9CBF-CEA2DE8D31D9}"/>
              </a:ext>
            </a:extLst>
          </p:cNvPr>
          <p:cNvSpPr/>
          <p:nvPr/>
        </p:nvSpPr>
        <p:spPr>
          <a:xfrm>
            <a:off x="8042424" y="2806128"/>
            <a:ext cx="3412805" cy="1822123"/>
          </a:xfrm>
          <a:custGeom>
            <a:avLst/>
            <a:gdLst>
              <a:gd name="connsiteX0" fmla="*/ 911062 w 3412805"/>
              <a:gd name="connsiteY0" fmla="*/ 0 h 1822123"/>
              <a:gd name="connsiteX1" fmla="*/ 1586533 w 3412805"/>
              <a:gd name="connsiteY1" fmla="*/ 0 h 1822123"/>
              <a:gd name="connsiteX2" fmla="*/ 2136916 w 3412805"/>
              <a:gd name="connsiteY2" fmla="*/ 0 h 1822123"/>
              <a:gd name="connsiteX3" fmla="*/ 2737334 w 3412805"/>
              <a:gd name="connsiteY3" fmla="*/ 0 h 1822123"/>
              <a:gd name="connsiteX4" fmla="*/ 3412805 w 3412805"/>
              <a:gd name="connsiteY4" fmla="*/ 0 h 1822123"/>
              <a:gd name="connsiteX5" fmla="*/ 3412805 w 3412805"/>
              <a:gd name="connsiteY5" fmla="*/ 0 h 1822123"/>
              <a:gd name="connsiteX6" fmla="*/ 3412805 w 3412805"/>
              <a:gd name="connsiteY6" fmla="*/ 446420 h 1822123"/>
              <a:gd name="connsiteX7" fmla="*/ 3412805 w 3412805"/>
              <a:gd name="connsiteY7" fmla="*/ 911062 h 1822123"/>
              <a:gd name="connsiteX8" fmla="*/ 2501743 w 3412805"/>
              <a:gd name="connsiteY8" fmla="*/ 1822124 h 1822123"/>
              <a:gd name="connsiteX9" fmla="*/ 1876307 w 3412805"/>
              <a:gd name="connsiteY9" fmla="*/ 1822124 h 1822123"/>
              <a:gd name="connsiteX10" fmla="*/ 1200837 w 3412805"/>
              <a:gd name="connsiteY10" fmla="*/ 1822123 h 1822123"/>
              <a:gd name="connsiteX11" fmla="*/ 650453 w 3412805"/>
              <a:gd name="connsiteY11" fmla="*/ 1822123 h 1822123"/>
              <a:gd name="connsiteX12" fmla="*/ 0 w 3412805"/>
              <a:gd name="connsiteY12" fmla="*/ 1822123 h 1822123"/>
              <a:gd name="connsiteX13" fmla="*/ 0 w 3412805"/>
              <a:gd name="connsiteY13" fmla="*/ 1822123 h 1822123"/>
              <a:gd name="connsiteX14" fmla="*/ 0 w 3412805"/>
              <a:gd name="connsiteY14" fmla="*/ 1384814 h 1822123"/>
              <a:gd name="connsiteX15" fmla="*/ 0 w 3412805"/>
              <a:gd name="connsiteY15" fmla="*/ 911062 h 1822123"/>
              <a:gd name="connsiteX16" fmla="*/ 911062 w 3412805"/>
              <a:gd name="connsiteY16" fmla="*/ 0 h 18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2805" h="1822123" fill="none" extrusionOk="0">
                <a:moveTo>
                  <a:pt x="911062" y="0"/>
                </a:moveTo>
                <a:cubicBezTo>
                  <a:pt x="1200178" y="13856"/>
                  <a:pt x="1333446" y="30680"/>
                  <a:pt x="1586533" y="0"/>
                </a:cubicBezTo>
                <a:cubicBezTo>
                  <a:pt x="1839620" y="-30680"/>
                  <a:pt x="1952205" y="14131"/>
                  <a:pt x="2136916" y="0"/>
                </a:cubicBezTo>
                <a:cubicBezTo>
                  <a:pt x="2321627" y="-14131"/>
                  <a:pt x="2532910" y="9085"/>
                  <a:pt x="2737334" y="0"/>
                </a:cubicBezTo>
                <a:cubicBezTo>
                  <a:pt x="2941758" y="-9085"/>
                  <a:pt x="3120177" y="26717"/>
                  <a:pt x="3412805" y="0"/>
                </a:cubicBezTo>
                <a:lnTo>
                  <a:pt x="3412805" y="0"/>
                </a:lnTo>
                <a:cubicBezTo>
                  <a:pt x="3424319" y="212247"/>
                  <a:pt x="3410178" y="341421"/>
                  <a:pt x="3412805" y="446420"/>
                </a:cubicBezTo>
                <a:cubicBezTo>
                  <a:pt x="3415432" y="551419"/>
                  <a:pt x="3407215" y="694675"/>
                  <a:pt x="3412805" y="911062"/>
                </a:cubicBezTo>
                <a:cubicBezTo>
                  <a:pt x="3502016" y="1447593"/>
                  <a:pt x="2921557" y="1911389"/>
                  <a:pt x="2501743" y="1822124"/>
                </a:cubicBezTo>
                <a:cubicBezTo>
                  <a:pt x="2323658" y="1831331"/>
                  <a:pt x="2102811" y="1828880"/>
                  <a:pt x="1876307" y="1822124"/>
                </a:cubicBezTo>
                <a:cubicBezTo>
                  <a:pt x="1649803" y="1815367"/>
                  <a:pt x="1356006" y="1849383"/>
                  <a:pt x="1200837" y="1822123"/>
                </a:cubicBezTo>
                <a:cubicBezTo>
                  <a:pt x="1045668" y="1794863"/>
                  <a:pt x="890045" y="1799687"/>
                  <a:pt x="650453" y="1822123"/>
                </a:cubicBezTo>
                <a:cubicBezTo>
                  <a:pt x="410861" y="1844559"/>
                  <a:pt x="133328" y="1817156"/>
                  <a:pt x="0" y="1822123"/>
                </a:cubicBezTo>
                <a:lnTo>
                  <a:pt x="0" y="1822123"/>
                </a:lnTo>
                <a:cubicBezTo>
                  <a:pt x="-10378" y="1678830"/>
                  <a:pt x="-21680" y="1489835"/>
                  <a:pt x="0" y="1384814"/>
                </a:cubicBezTo>
                <a:cubicBezTo>
                  <a:pt x="21680" y="1279793"/>
                  <a:pt x="-14202" y="1140389"/>
                  <a:pt x="0" y="911062"/>
                </a:cubicBezTo>
                <a:cubicBezTo>
                  <a:pt x="-34875" y="525924"/>
                  <a:pt x="357181" y="-73471"/>
                  <a:pt x="911062" y="0"/>
                </a:cubicBezTo>
                <a:close/>
              </a:path>
              <a:path w="3412805" h="1822123" stroke="0" extrusionOk="0">
                <a:moveTo>
                  <a:pt x="911062" y="0"/>
                </a:moveTo>
                <a:cubicBezTo>
                  <a:pt x="1158512" y="-9886"/>
                  <a:pt x="1252460" y="16920"/>
                  <a:pt x="1561515" y="0"/>
                </a:cubicBezTo>
                <a:cubicBezTo>
                  <a:pt x="1870570" y="-16920"/>
                  <a:pt x="2069582" y="-24605"/>
                  <a:pt x="2211968" y="0"/>
                </a:cubicBezTo>
                <a:cubicBezTo>
                  <a:pt x="2354354" y="24605"/>
                  <a:pt x="2652206" y="20166"/>
                  <a:pt x="2862422" y="0"/>
                </a:cubicBezTo>
                <a:cubicBezTo>
                  <a:pt x="3072638" y="-20166"/>
                  <a:pt x="3221014" y="15920"/>
                  <a:pt x="3412805" y="0"/>
                </a:cubicBezTo>
                <a:lnTo>
                  <a:pt x="3412805" y="0"/>
                </a:lnTo>
                <a:cubicBezTo>
                  <a:pt x="3423643" y="152885"/>
                  <a:pt x="3420078" y="277065"/>
                  <a:pt x="3412805" y="464642"/>
                </a:cubicBezTo>
                <a:cubicBezTo>
                  <a:pt x="3405532" y="652219"/>
                  <a:pt x="3424259" y="758735"/>
                  <a:pt x="3412805" y="911062"/>
                </a:cubicBezTo>
                <a:cubicBezTo>
                  <a:pt x="3370730" y="1397732"/>
                  <a:pt x="3014829" y="1832641"/>
                  <a:pt x="2501743" y="1822124"/>
                </a:cubicBezTo>
                <a:cubicBezTo>
                  <a:pt x="2231455" y="1843996"/>
                  <a:pt x="2143813" y="1826018"/>
                  <a:pt x="1951360" y="1822124"/>
                </a:cubicBezTo>
                <a:cubicBezTo>
                  <a:pt x="1758907" y="1818230"/>
                  <a:pt x="1659949" y="1798773"/>
                  <a:pt x="1375959" y="1822124"/>
                </a:cubicBezTo>
                <a:cubicBezTo>
                  <a:pt x="1091969" y="1845474"/>
                  <a:pt x="1092802" y="1826335"/>
                  <a:pt x="825575" y="1822123"/>
                </a:cubicBezTo>
                <a:cubicBezTo>
                  <a:pt x="558348" y="1817912"/>
                  <a:pt x="337569" y="1834780"/>
                  <a:pt x="0" y="1822123"/>
                </a:cubicBezTo>
                <a:lnTo>
                  <a:pt x="0" y="1822123"/>
                </a:lnTo>
                <a:cubicBezTo>
                  <a:pt x="6234" y="1624455"/>
                  <a:pt x="2904" y="1534418"/>
                  <a:pt x="0" y="1375703"/>
                </a:cubicBezTo>
                <a:cubicBezTo>
                  <a:pt x="-2904" y="1216988"/>
                  <a:pt x="-2388" y="1136403"/>
                  <a:pt x="0" y="911062"/>
                </a:cubicBezTo>
                <a:cubicBezTo>
                  <a:pt x="30402" y="357004"/>
                  <a:pt x="386213" y="-18409"/>
                  <a:pt x="911062" y="0"/>
                </a:cubicBezTo>
                <a:close/>
              </a:path>
            </a:pathLst>
          </a:custGeom>
          <a:solidFill>
            <a:srgbClr val="92D050"/>
          </a:solidFill>
          <a:ln w="28575">
            <a:solidFill>
              <a:schemeClr val="accent6">
                <a:lumMod val="50000"/>
              </a:schemeClr>
            </a:solidFill>
            <a:extLst>
              <a:ext uri="{C807C97D-BFC1-408E-A445-0C87EB9F89A2}">
                <ask:lineSketchStyleProps xmlns="" xmlns:ask="http://schemas.microsoft.com/office/drawing/2018/sketchyshapes" sd="3906223130">
                  <a:prstGeom prst="round2DiagRect">
                    <a:avLst>
                      <a:gd name="adj1" fmla="val 50000"/>
                      <a:gd name="adj2" fmla="val 0"/>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rtl="1">
              <a:lnSpc>
                <a:spcPct val="150000"/>
              </a:lnSpc>
            </a:pPr>
            <a:r>
              <a:rPr lang="ar-BH" altLang="ko-KR" sz="2800" b="1" dirty="0">
                <a:solidFill>
                  <a:schemeClr val="tx1"/>
                </a:solidFill>
                <a:latin typeface="Sakkal Majalla" panose="02000000000000000000" pitchFamily="2" charset="-78"/>
                <a:cs typeface="Sakkal Majalla" panose="02000000000000000000" pitchFamily="2" charset="-78"/>
              </a:rPr>
              <a:t>طَبَقَاتٌ يَتَمَيَّزُ بها بعض المسلمين عن بعضٍ.</a:t>
            </a:r>
            <a:endParaRPr lang="ko-KR" altLang="en-US" sz="2800" b="1" dirty="0">
              <a:solidFill>
                <a:schemeClr val="tx1"/>
              </a:solidFill>
              <a:latin typeface="Sakkal Majalla" panose="02000000000000000000" pitchFamily="2" charset="-78"/>
              <a:cs typeface="Sakkal Majalla" panose="02000000000000000000" pitchFamily="2" charset="-78"/>
            </a:endParaRPr>
          </a:p>
        </p:txBody>
      </p:sp>
      <p:sp>
        <p:nvSpPr>
          <p:cNvPr id="7" name="Freeform 16">
            <a:extLst>
              <a:ext uri="{FF2B5EF4-FFF2-40B4-BE49-F238E27FC236}">
                <a16:creationId xmlns="" xmlns:a16="http://schemas.microsoft.com/office/drawing/2014/main" id="{047137E3-8906-4426-AE32-39CF5F9B2464}"/>
              </a:ext>
            </a:extLst>
          </p:cNvPr>
          <p:cNvSpPr>
            <a:spLocks/>
          </p:cNvSpPr>
          <p:nvPr/>
        </p:nvSpPr>
        <p:spPr bwMode="auto">
          <a:xfrm flipH="1">
            <a:off x="2019187" y="1875319"/>
            <a:ext cx="8153624" cy="700877"/>
          </a:xfrm>
          <a:prstGeom prst="snip2DiagRect">
            <a:avLst/>
          </a:prstGeom>
          <a:solidFill>
            <a:schemeClr val="accent6">
              <a:lumMod val="40000"/>
              <a:lumOff val="6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rtl="1"/>
            <a:r>
              <a:rPr lang="ar-BH" sz="3200" b="1" dirty="0">
                <a:solidFill>
                  <a:schemeClr val="tx1"/>
                </a:solidFill>
                <a:latin typeface="Sakkal Majalla" panose="02000000000000000000" pitchFamily="2" charset="-78"/>
                <a:cs typeface="Sakkal Majalla" panose="02000000000000000000" pitchFamily="2" charset="-78"/>
              </a:rPr>
              <a:t>ما المقصود بمراتب الدِّين؟</a:t>
            </a:r>
          </a:p>
        </p:txBody>
      </p:sp>
      <p:sp>
        <p:nvSpPr>
          <p:cNvPr id="9" name="Freeform 16">
            <a:extLst>
              <a:ext uri="{FF2B5EF4-FFF2-40B4-BE49-F238E27FC236}">
                <a16:creationId xmlns="" xmlns:a16="http://schemas.microsoft.com/office/drawing/2014/main" id="{047137E3-8906-4426-AE32-39CF5F9B2464}"/>
              </a:ext>
            </a:extLst>
          </p:cNvPr>
          <p:cNvSpPr>
            <a:spLocks/>
          </p:cNvSpPr>
          <p:nvPr/>
        </p:nvSpPr>
        <p:spPr bwMode="auto">
          <a:xfrm flipH="1">
            <a:off x="4775857" y="430984"/>
            <a:ext cx="2640284" cy="1252127"/>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a:r>
              <a:rPr lang="ar-BH" altLang="ko-KR" sz="3600" b="1" dirty="0">
                <a:solidFill>
                  <a:schemeClr val="tx1"/>
                </a:solidFill>
                <a:latin typeface="Sakkal Majalla" panose="02000000000000000000" pitchFamily="2" charset="-78"/>
                <a:cs typeface="Sakkal Majalla" panose="02000000000000000000" pitchFamily="2" charset="-78"/>
              </a:rPr>
              <a:t>نشاط </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2" name="Freeform 16">
            <a:extLst>
              <a:ext uri="{FF2B5EF4-FFF2-40B4-BE49-F238E27FC236}">
                <a16:creationId xmlns="" xmlns:a16="http://schemas.microsoft.com/office/drawing/2014/main" id="{047137E3-8906-4426-AE32-39CF5F9B2464}"/>
              </a:ext>
            </a:extLst>
          </p:cNvPr>
          <p:cNvSpPr>
            <a:spLocks/>
          </p:cNvSpPr>
          <p:nvPr/>
        </p:nvSpPr>
        <p:spPr bwMode="auto">
          <a:xfrm flipH="1">
            <a:off x="4775857" y="440311"/>
            <a:ext cx="2640284" cy="1252127"/>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solidFill>
            <a:schemeClr val="accent2">
              <a:lumMod val="20000"/>
              <a:lumOff val="8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a:r>
              <a:rPr lang="ar-SA" altLang="ko-KR" sz="3600" b="1" dirty="0">
                <a:solidFill>
                  <a:schemeClr val="tx1"/>
                </a:solidFill>
                <a:latin typeface="Sakkal Majalla" panose="02000000000000000000" pitchFamily="2" charset="-78"/>
                <a:cs typeface="Sakkal Majalla" panose="02000000000000000000" pitchFamily="2" charset="-78"/>
              </a:rPr>
              <a:t>الإجابة</a:t>
            </a:r>
            <a:endParaRPr lang="ko-KR" altLang="en-US" sz="3200" b="1" dirty="0">
              <a:solidFill>
                <a:schemeClr val="tx1"/>
              </a:solidFill>
              <a:latin typeface="Sakkal Majalla" panose="02000000000000000000" pitchFamily="2" charset="-78"/>
              <a:cs typeface="Sakkal Majalla" panose="02000000000000000000" pitchFamily="2" charset="-78"/>
            </a:endParaRPr>
          </a:p>
        </p:txBody>
      </p:sp>
      <p:sp>
        <p:nvSpPr>
          <p:cNvPr id="14" name="Round Diagonal Corner Rectangle 13">
            <a:extLst>
              <a:ext uri="{FF2B5EF4-FFF2-40B4-BE49-F238E27FC236}">
                <a16:creationId xmlns="" xmlns:a16="http://schemas.microsoft.com/office/drawing/2014/main" id="{FFFDB7C9-BD33-43C6-8AB8-2627AC86CA37}"/>
              </a:ext>
            </a:extLst>
          </p:cNvPr>
          <p:cNvSpPr/>
          <p:nvPr/>
        </p:nvSpPr>
        <p:spPr>
          <a:xfrm>
            <a:off x="4389596" y="2806128"/>
            <a:ext cx="3412806" cy="1822123"/>
          </a:xfrm>
          <a:custGeom>
            <a:avLst/>
            <a:gdLst>
              <a:gd name="connsiteX0" fmla="*/ 911062 w 3412806"/>
              <a:gd name="connsiteY0" fmla="*/ 0 h 1822123"/>
              <a:gd name="connsiteX1" fmla="*/ 1461446 w 3412806"/>
              <a:gd name="connsiteY1" fmla="*/ 0 h 1822123"/>
              <a:gd name="connsiteX2" fmla="*/ 2086882 w 3412806"/>
              <a:gd name="connsiteY2" fmla="*/ 0 h 1822123"/>
              <a:gd name="connsiteX3" fmla="*/ 2737335 w 3412806"/>
              <a:gd name="connsiteY3" fmla="*/ 0 h 1822123"/>
              <a:gd name="connsiteX4" fmla="*/ 3412806 w 3412806"/>
              <a:gd name="connsiteY4" fmla="*/ 0 h 1822123"/>
              <a:gd name="connsiteX5" fmla="*/ 3412806 w 3412806"/>
              <a:gd name="connsiteY5" fmla="*/ 0 h 1822123"/>
              <a:gd name="connsiteX6" fmla="*/ 3412806 w 3412806"/>
              <a:gd name="connsiteY6" fmla="*/ 455531 h 1822123"/>
              <a:gd name="connsiteX7" fmla="*/ 3412806 w 3412806"/>
              <a:gd name="connsiteY7" fmla="*/ 911062 h 1822123"/>
              <a:gd name="connsiteX8" fmla="*/ 2501744 w 3412806"/>
              <a:gd name="connsiteY8" fmla="*/ 1822124 h 1822123"/>
              <a:gd name="connsiteX9" fmla="*/ 1926343 w 3412806"/>
              <a:gd name="connsiteY9" fmla="*/ 1822124 h 1822123"/>
              <a:gd name="connsiteX10" fmla="*/ 1375959 w 3412806"/>
              <a:gd name="connsiteY10" fmla="*/ 1822124 h 1822123"/>
              <a:gd name="connsiteX11" fmla="*/ 700488 w 3412806"/>
              <a:gd name="connsiteY11" fmla="*/ 1822123 h 1822123"/>
              <a:gd name="connsiteX12" fmla="*/ 0 w 3412806"/>
              <a:gd name="connsiteY12" fmla="*/ 1822123 h 1822123"/>
              <a:gd name="connsiteX13" fmla="*/ 0 w 3412806"/>
              <a:gd name="connsiteY13" fmla="*/ 1822123 h 1822123"/>
              <a:gd name="connsiteX14" fmla="*/ 0 w 3412806"/>
              <a:gd name="connsiteY14" fmla="*/ 1357482 h 1822123"/>
              <a:gd name="connsiteX15" fmla="*/ 0 w 3412806"/>
              <a:gd name="connsiteY15" fmla="*/ 911062 h 1822123"/>
              <a:gd name="connsiteX16" fmla="*/ 911062 w 3412806"/>
              <a:gd name="connsiteY16" fmla="*/ 0 h 18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2806" h="1822123" fill="none" extrusionOk="0">
                <a:moveTo>
                  <a:pt x="911062" y="0"/>
                </a:moveTo>
                <a:cubicBezTo>
                  <a:pt x="1147494" y="-22321"/>
                  <a:pt x="1307226" y="-10066"/>
                  <a:pt x="1461446" y="0"/>
                </a:cubicBezTo>
                <a:cubicBezTo>
                  <a:pt x="1615666" y="10066"/>
                  <a:pt x="1788950" y="-11714"/>
                  <a:pt x="2086882" y="0"/>
                </a:cubicBezTo>
                <a:cubicBezTo>
                  <a:pt x="2384814" y="11714"/>
                  <a:pt x="2578300" y="-5871"/>
                  <a:pt x="2737335" y="0"/>
                </a:cubicBezTo>
                <a:cubicBezTo>
                  <a:pt x="2896370" y="5871"/>
                  <a:pt x="3179686" y="-23463"/>
                  <a:pt x="3412806" y="0"/>
                </a:cubicBezTo>
                <a:lnTo>
                  <a:pt x="3412806" y="0"/>
                </a:lnTo>
                <a:cubicBezTo>
                  <a:pt x="3391423" y="218571"/>
                  <a:pt x="3413631" y="354620"/>
                  <a:pt x="3412806" y="455531"/>
                </a:cubicBezTo>
                <a:cubicBezTo>
                  <a:pt x="3411981" y="556442"/>
                  <a:pt x="3424395" y="742581"/>
                  <a:pt x="3412806" y="911062"/>
                </a:cubicBezTo>
                <a:cubicBezTo>
                  <a:pt x="3408862" y="1439728"/>
                  <a:pt x="2980504" y="1847585"/>
                  <a:pt x="2501744" y="1822124"/>
                </a:cubicBezTo>
                <a:cubicBezTo>
                  <a:pt x="2345614" y="1832532"/>
                  <a:pt x="2136911" y="1839794"/>
                  <a:pt x="1926343" y="1822124"/>
                </a:cubicBezTo>
                <a:cubicBezTo>
                  <a:pt x="1715775" y="1804454"/>
                  <a:pt x="1646149" y="1841655"/>
                  <a:pt x="1375959" y="1822124"/>
                </a:cubicBezTo>
                <a:cubicBezTo>
                  <a:pt x="1105769" y="1802592"/>
                  <a:pt x="877254" y="1830617"/>
                  <a:pt x="700488" y="1822123"/>
                </a:cubicBezTo>
                <a:cubicBezTo>
                  <a:pt x="523722" y="1813629"/>
                  <a:pt x="140421" y="1833619"/>
                  <a:pt x="0" y="1822123"/>
                </a:cubicBezTo>
                <a:lnTo>
                  <a:pt x="0" y="1822123"/>
                </a:lnTo>
                <a:cubicBezTo>
                  <a:pt x="14328" y="1619730"/>
                  <a:pt x="-20209" y="1532717"/>
                  <a:pt x="0" y="1357482"/>
                </a:cubicBezTo>
                <a:cubicBezTo>
                  <a:pt x="20209" y="1182247"/>
                  <a:pt x="-2797" y="1058145"/>
                  <a:pt x="0" y="911062"/>
                </a:cubicBezTo>
                <a:cubicBezTo>
                  <a:pt x="-51325" y="402774"/>
                  <a:pt x="356614" y="-59112"/>
                  <a:pt x="911062" y="0"/>
                </a:cubicBezTo>
                <a:close/>
              </a:path>
              <a:path w="3412806" h="1822123" stroke="0" extrusionOk="0">
                <a:moveTo>
                  <a:pt x="911062" y="0"/>
                </a:moveTo>
                <a:cubicBezTo>
                  <a:pt x="1160720" y="3551"/>
                  <a:pt x="1363428" y="14693"/>
                  <a:pt x="1586533" y="0"/>
                </a:cubicBezTo>
                <a:cubicBezTo>
                  <a:pt x="1809638" y="-14693"/>
                  <a:pt x="1937995" y="-6280"/>
                  <a:pt x="2136917" y="0"/>
                </a:cubicBezTo>
                <a:cubicBezTo>
                  <a:pt x="2335839" y="6280"/>
                  <a:pt x="2477701" y="6307"/>
                  <a:pt x="2712318" y="0"/>
                </a:cubicBezTo>
                <a:cubicBezTo>
                  <a:pt x="2946935" y="-6307"/>
                  <a:pt x="3209534" y="-22568"/>
                  <a:pt x="3412806" y="0"/>
                </a:cubicBezTo>
                <a:lnTo>
                  <a:pt x="3412806" y="0"/>
                </a:lnTo>
                <a:cubicBezTo>
                  <a:pt x="3435103" y="226625"/>
                  <a:pt x="3420681" y="269014"/>
                  <a:pt x="3412806" y="455531"/>
                </a:cubicBezTo>
                <a:cubicBezTo>
                  <a:pt x="3404931" y="642048"/>
                  <a:pt x="3411044" y="700077"/>
                  <a:pt x="3412806" y="911062"/>
                </a:cubicBezTo>
                <a:cubicBezTo>
                  <a:pt x="3451970" y="1352593"/>
                  <a:pt x="3045489" y="1921960"/>
                  <a:pt x="2501744" y="1822124"/>
                </a:cubicBezTo>
                <a:cubicBezTo>
                  <a:pt x="2316462" y="1794799"/>
                  <a:pt x="2206302" y="1812482"/>
                  <a:pt x="1951360" y="1822124"/>
                </a:cubicBezTo>
                <a:cubicBezTo>
                  <a:pt x="1696418" y="1831766"/>
                  <a:pt x="1646400" y="1840409"/>
                  <a:pt x="1350942" y="1822124"/>
                </a:cubicBezTo>
                <a:cubicBezTo>
                  <a:pt x="1055484" y="1803838"/>
                  <a:pt x="841018" y="1834153"/>
                  <a:pt x="700488" y="1822123"/>
                </a:cubicBezTo>
                <a:cubicBezTo>
                  <a:pt x="559958" y="1810093"/>
                  <a:pt x="304636" y="1832403"/>
                  <a:pt x="0" y="1822123"/>
                </a:cubicBezTo>
                <a:lnTo>
                  <a:pt x="0" y="1822123"/>
                </a:lnTo>
                <a:cubicBezTo>
                  <a:pt x="10568" y="1717331"/>
                  <a:pt x="-3513" y="1461079"/>
                  <a:pt x="0" y="1357482"/>
                </a:cubicBezTo>
                <a:cubicBezTo>
                  <a:pt x="3513" y="1253885"/>
                  <a:pt x="3953" y="1055524"/>
                  <a:pt x="0" y="911062"/>
                </a:cubicBezTo>
                <a:cubicBezTo>
                  <a:pt x="31602" y="423026"/>
                  <a:pt x="341005" y="-28175"/>
                  <a:pt x="911062" y="0"/>
                </a:cubicBezTo>
                <a:close/>
              </a:path>
            </a:pathLst>
          </a:custGeom>
          <a:solidFill>
            <a:srgbClr val="92D050"/>
          </a:solidFill>
          <a:ln w="28575">
            <a:solidFill>
              <a:schemeClr val="accent6">
                <a:lumMod val="50000"/>
              </a:schemeClr>
            </a:solidFill>
            <a:extLst>
              <a:ext uri="{C807C97D-BFC1-408E-A445-0C87EB9F89A2}">
                <ask:lineSketchStyleProps xmlns="" xmlns:ask="http://schemas.microsoft.com/office/drawing/2018/sketchyshapes" sd="1488913371">
                  <a:prstGeom prst="round2DiagRect">
                    <a:avLst>
                      <a:gd name="adj1" fmla="val 50000"/>
                      <a:gd name="adj2" fmla="val 0"/>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rtl="1">
              <a:lnSpc>
                <a:spcPct val="150000"/>
              </a:lnSpc>
            </a:pPr>
            <a:r>
              <a:rPr lang="ar-BH" altLang="ko-KR" sz="2800" b="1" dirty="0">
                <a:solidFill>
                  <a:schemeClr val="tx1"/>
                </a:solidFill>
                <a:latin typeface="Sakkal Majalla" panose="02000000000000000000" pitchFamily="2" charset="-78"/>
                <a:cs typeface="Sakkal Majalla" panose="02000000000000000000" pitchFamily="2" charset="-78"/>
              </a:rPr>
              <a:t>الدَّرَجَاتُ التي </a:t>
            </a:r>
            <a:r>
              <a:rPr lang="ar-BH" altLang="ko-KR" sz="2800" b="1" dirty="0" smtClean="0">
                <a:solidFill>
                  <a:schemeClr val="tx1"/>
                </a:solidFill>
                <a:latin typeface="Sakkal Majalla" panose="02000000000000000000" pitchFamily="2" charset="-78"/>
                <a:cs typeface="Sakkal Majalla" panose="02000000000000000000" pitchFamily="2" charset="-78"/>
              </a:rPr>
              <a:t>يَصِلُ إليها </a:t>
            </a:r>
            <a:r>
              <a:rPr lang="ar-BH" altLang="ko-KR" sz="2800" b="1" dirty="0">
                <a:solidFill>
                  <a:schemeClr val="tx1"/>
                </a:solidFill>
                <a:latin typeface="Sakkal Majalla" panose="02000000000000000000" pitchFamily="2" charset="-78"/>
                <a:cs typeface="Sakkal Majalla" panose="02000000000000000000" pitchFamily="2" charset="-78"/>
              </a:rPr>
              <a:t>المسلمُ بسبب أعماله.</a:t>
            </a:r>
            <a:endParaRPr lang="ko-KR" altLang="en-US" sz="2800" b="1" dirty="0">
              <a:solidFill>
                <a:schemeClr val="tx1"/>
              </a:solidFill>
              <a:latin typeface="Sakkal Majalla" panose="02000000000000000000" pitchFamily="2" charset="-78"/>
              <a:cs typeface="Sakkal Majalla" panose="02000000000000000000" pitchFamily="2" charset="-78"/>
            </a:endParaRPr>
          </a:p>
        </p:txBody>
      </p:sp>
      <p:sp>
        <p:nvSpPr>
          <p:cNvPr id="15" name="Round Diagonal Corner Rectangle 13">
            <a:extLst>
              <a:ext uri="{FF2B5EF4-FFF2-40B4-BE49-F238E27FC236}">
                <a16:creationId xmlns="" xmlns:a16="http://schemas.microsoft.com/office/drawing/2014/main" id="{BAC0830A-2D75-48FC-83EF-9D323B235348}"/>
              </a:ext>
            </a:extLst>
          </p:cNvPr>
          <p:cNvSpPr/>
          <p:nvPr/>
        </p:nvSpPr>
        <p:spPr>
          <a:xfrm>
            <a:off x="733099" y="2806128"/>
            <a:ext cx="3412806" cy="1822123"/>
          </a:xfrm>
          <a:custGeom>
            <a:avLst/>
            <a:gdLst>
              <a:gd name="connsiteX0" fmla="*/ 911062 w 3412806"/>
              <a:gd name="connsiteY0" fmla="*/ 0 h 1822123"/>
              <a:gd name="connsiteX1" fmla="*/ 1561515 w 3412806"/>
              <a:gd name="connsiteY1" fmla="*/ 0 h 1822123"/>
              <a:gd name="connsiteX2" fmla="*/ 2186951 w 3412806"/>
              <a:gd name="connsiteY2" fmla="*/ 0 h 1822123"/>
              <a:gd name="connsiteX3" fmla="*/ 2837405 w 3412806"/>
              <a:gd name="connsiteY3" fmla="*/ 0 h 1822123"/>
              <a:gd name="connsiteX4" fmla="*/ 3412806 w 3412806"/>
              <a:gd name="connsiteY4" fmla="*/ 0 h 1822123"/>
              <a:gd name="connsiteX5" fmla="*/ 3412806 w 3412806"/>
              <a:gd name="connsiteY5" fmla="*/ 0 h 1822123"/>
              <a:gd name="connsiteX6" fmla="*/ 3412806 w 3412806"/>
              <a:gd name="connsiteY6" fmla="*/ 473752 h 1822123"/>
              <a:gd name="connsiteX7" fmla="*/ 3412806 w 3412806"/>
              <a:gd name="connsiteY7" fmla="*/ 911062 h 1822123"/>
              <a:gd name="connsiteX8" fmla="*/ 2501744 w 3412806"/>
              <a:gd name="connsiteY8" fmla="*/ 1822124 h 1822123"/>
              <a:gd name="connsiteX9" fmla="*/ 1951360 w 3412806"/>
              <a:gd name="connsiteY9" fmla="*/ 1822124 h 1822123"/>
              <a:gd name="connsiteX10" fmla="*/ 1400977 w 3412806"/>
              <a:gd name="connsiteY10" fmla="*/ 1822124 h 1822123"/>
              <a:gd name="connsiteX11" fmla="*/ 825576 w 3412806"/>
              <a:gd name="connsiteY11" fmla="*/ 1822123 h 1822123"/>
              <a:gd name="connsiteX12" fmla="*/ 0 w 3412806"/>
              <a:gd name="connsiteY12" fmla="*/ 1822123 h 1822123"/>
              <a:gd name="connsiteX13" fmla="*/ 0 w 3412806"/>
              <a:gd name="connsiteY13" fmla="*/ 1822123 h 1822123"/>
              <a:gd name="connsiteX14" fmla="*/ 0 w 3412806"/>
              <a:gd name="connsiteY14" fmla="*/ 1348371 h 1822123"/>
              <a:gd name="connsiteX15" fmla="*/ 0 w 3412806"/>
              <a:gd name="connsiteY15" fmla="*/ 911062 h 1822123"/>
              <a:gd name="connsiteX16" fmla="*/ 911062 w 3412806"/>
              <a:gd name="connsiteY16" fmla="*/ 0 h 18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2806" h="1822123" fill="none" extrusionOk="0">
                <a:moveTo>
                  <a:pt x="911062" y="0"/>
                </a:moveTo>
                <a:cubicBezTo>
                  <a:pt x="1167683" y="1385"/>
                  <a:pt x="1338539" y="9014"/>
                  <a:pt x="1561515" y="0"/>
                </a:cubicBezTo>
                <a:cubicBezTo>
                  <a:pt x="1784491" y="-9014"/>
                  <a:pt x="2009290" y="-18948"/>
                  <a:pt x="2186951" y="0"/>
                </a:cubicBezTo>
                <a:cubicBezTo>
                  <a:pt x="2364612" y="18948"/>
                  <a:pt x="2561457" y="4576"/>
                  <a:pt x="2837405" y="0"/>
                </a:cubicBezTo>
                <a:cubicBezTo>
                  <a:pt x="3113353" y="-4576"/>
                  <a:pt x="3288640" y="-2076"/>
                  <a:pt x="3412806" y="0"/>
                </a:cubicBezTo>
                <a:lnTo>
                  <a:pt x="3412806" y="0"/>
                </a:lnTo>
                <a:cubicBezTo>
                  <a:pt x="3421576" y="107393"/>
                  <a:pt x="3422243" y="323348"/>
                  <a:pt x="3412806" y="473752"/>
                </a:cubicBezTo>
                <a:cubicBezTo>
                  <a:pt x="3403369" y="624156"/>
                  <a:pt x="3416388" y="695444"/>
                  <a:pt x="3412806" y="911062"/>
                </a:cubicBezTo>
                <a:cubicBezTo>
                  <a:pt x="3456939" y="1393851"/>
                  <a:pt x="2958170" y="1899358"/>
                  <a:pt x="2501744" y="1822124"/>
                </a:cubicBezTo>
                <a:cubicBezTo>
                  <a:pt x="2260953" y="1839220"/>
                  <a:pt x="2171485" y="1810615"/>
                  <a:pt x="1951360" y="1822124"/>
                </a:cubicBezTo>
                <a:cubicBezTo>
                  <a:pt x="1731235" y="1833633"/>
                  <a:pt x="1607774" y="1808178"/>
                  <a:pt x="1400977" y="1822124"/>
                </a:cubicBezTo>
                <a:cubicBezTo>
                  <a:pt x="1194180" y="1836070"/>
                  <a:pt x="1040684" y="1808961"/>
                  <a:pt x="825576" y="1822123"/>
                </a:cubicBezTo>
                <a:cubicBezTo>
                  <a:pt x="610468" y="1835286"/>
                  <a:pt x="380357" y="1786486"/>
                  <a:pt x="0" y="1822123"/>
                </a:cubicBezTo>
                <a:lnTo>
                  <a:pt x="0" y="1822123"/>
                </a:lnTo>
                <a:cubicBezTo>
                  <a:pt x="-3340" y="1679642"/>
                  <a:pt x="-18816" y="1503868"/>
                  <a:pt x="0" y="1348371"/>
                </a:cubicBezTo>
                <a:cubicBezTo>
                  <a:pt x="18816" y="1192874"/>
                  <a:pt x="8246" y="1077401"/>
                  <a:pt x="0" y="911062"/>
                </a:cubicBezTo>
                <a:cubicBezTo>
                  <a:pt x="-19274" y="532201"/>
                  <a:pt x="496405" y="-18260"/>
                  <a:pt x="911062" y="0"/>
                </a:cubicBezTo>
                <a:close/>
              </a:path>
              <a:path w="3412806" h="1822123" stroke="0" extrusionOk="0">
                <a:moveTo>
                  <a:pt x="911062" y="0"/>
                </a:moveTo>
                <a:cubicBezTo>
                  <a:pt x="1076398" y="-3273"/>
                  <a:pt x="1412411" y="-6644"/>
                  <a:pt x="1586533" y="0"/>
                </a:cubicBezTo>
                <a:cubicBezTo>
                  <a:pt x="1760655" y="6644"/>
                  <a:pt x="1939028" y="20236"/>
                  <a:pt x="2262004" y="0"/>
                </a:cubicBezTo>
                <a:cubicBezTo>
                  <a:pt x="2584980" y="-20236"/>
                  <a:pt x="2592340" y="-479"/>
                  <a:pt x="2812387" y="0"/>
                </a:cubicBezTo>
                <a:cubicBezTo>
                  <a:pt x="3032434" y="479"/>
                  <a:pt x="3146515" y="7389"/>
                  <a:pt x="3412806" y="0"/>
                </a:cubicBezTo>
                <a:lnTo>
                  <a:pt x="3412806" y="0"/>
                </a:lnTo>
                <a:cubicBezTo>
                  <a:pt x="3407860" y="102527"/>
                  <a:pt x="3423156" y="270279"/>
                  <a:pt x="3412806" y="446420"/>
                </a:cubicBezTo>
                <a:cubicBezTo>
                  <a:pt x="3402456" y="622561"/>
                  <a:pt x="3399524" y="736293"/>
                  <a:pt x="3412806" y="911062"/>
                </a:cubicBezTo>
                <a:cubicBezTo>
                  <a:pt x="3467868" y="1355305"/>
                  <a:pt x="3002985" y="1837511"/>
                  <a:pt x="2501744" y="1822124"/>
                </a:cubicBezTo>
                <a:cubicBezTo>
                  <a:pt x="2211898" y="1833308"/>
                  <a:pt x="2138891" y="1821348"/>
                  <a:pt x="1826273" y="1822124"/>
                </a:cubicBezTo>
                <a:cubicBezTo>
                  <a:pt x="1513655" y="1822900"/>
                  <a:pt x="1464977" y="1794701"/>
                  <a:pt x="1275889" y="1822124"/>
                </a:cubicBezTo>
                <a:cubicBezTo>
                  <a:pt x="1086801" y="1849547"/>
                  <a:pt x="890544" y="1824242"/>
                  <a:pt x="725506" y="1822123"/>
                </a:cubicBezTo>
                <a:cubicBezTo>
                  <a:pt x="560468" y="1820004"/>
                  <a:pt x="256930" y="1809664"/>
                  <a:pt x="0" y="1822123"/>
                </a:cubicBezTo>
                <a:lnTo>
                  <a:pt x="0" y="1822123"/>
                </a:lnTo>
                <a:cubicBezTo>
                  <a:pt x="6674" y="1669658"/>
                  <a:pt x="3304" y="1590600"/>
                  <a:pt x="0" y="1375703"/>
                </a:cubicBezTo>
                <a:cubicBezTo>
                  <a:pt x="-3304" y="1160806"/>
                  <a:pt x="-17918" y="1066624"/>
                  <a:pt x="0" y="911062"/>
                </a:cubicBezTo>
                <a:cubicBezTo>
                  <a:pt x="9956" y="319229"/>
                  <a:pt x="422401" y="-49262"/>
                  <a:pt x="911062" y="0"/>
                </a:cubicBezTo>
                <a:close/>
              </a:path>
            </a:pathLst>
          </a:custGeom>
          <a:solidFill>
            <a:srgbClr val="92D050"/>
          </a:solidFill>
          <a:ln w="28575">
            <a:solidFill>
              <a:schemeClr val="accent6">
                <a:lumMod val="50000"/>
              </a:schemeClr>
            </a:solidFill>
            <a:extLst>
              <a:ext uri="{C807C97D-BFC1-408E-A445-0C87EB9F89A2}">
                <ask:lineSketchStyleProps xmlns="" xmlns:ask="http://schemas.microsoft.com/office/drawing/2018/sketchyshapes" sd="1966113235">
                  <a:prstGeom prst="round2DiagRect">
                    <a:avLst>
                      <a:gd name="adj1" fmla="val 50000"/>
                      <a:gd name="adj2" fmla="val 0"/>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rtl="1">
              <a:lnSpc>
                <a:spcPct val="150000"/>
              </a:lnSpc>
            </a:pPr>
            <a:r>
              <a:rPr lang="ar-BH" altLang="ko-KR" sz="2800" b="1" dirty="0">
                <a:solidFill>
                  <a:schemeClr val="tx1"/>
                </a:solidFill>
                <a:latin typeface="Sakkal Majalla" panose="02000000000000000000" pitchFamily="2" charset="-78"/>
                <a:cs typeface="Sakkal Majalla" panose="02000000000000000000" pitchFamily="2" charset="-78"/>
              </a:rPr>
              <a:t>رُتَبٌ تُمْنَحُ لبعض المسلمين من دون غيرهم.</a:t>
            </a:r>
            <a:endParaRPr lang="ko-KR" altLang="en-US" sz="2800" b="1" dirty="0">
              <a:solidFill>
                <a:schemeClr val="tx1"/>
              </a:solidFill>
              <a:latin typeface="Sakkal Majalla" panose="02000000000000000000" pitchFamily="2" charset="-78"/>
              <a:cs typeface="Sakkal Majalla" panose="02000000000000000000" pitchFamily="2" charset="-78"/>
            </a:endParaRPr>
          </a:p>
        </p:txBody>
      </p:sp>
      <p:sp>
        <p:nvSpPr>
          <p:cNvPr id="8" name="Flowchart: Alternate Process 7">
            <a:extLst>
              <a:ext uri="{FF2B5EF4-FFF2-40B4-BE49-F238E27FC236}">
                <a16:creationId xmlns="" xmlns:a16="http://schemas.microsoft.com/office/drawing/2014/main" id="{6C2CE005-DCBC-4240-BE7C-83C2660E292C}"/>
              </a:ext>
            </a:extLst>
          </p:cNvPr>
          <p:cNvSpPr/>
          <p:nvPr/>
        </p:nvSpPr>
        <p:spPr>
          <a:xfrm>
            <a:off x="5448969" y="4811132"/>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lang="fr-FR" dirty="0"/>
          </a:p>
        </p:txBody>
      </p:sp>
      <p:sp>
        <p:nvSpPr>
          <p:cNvPr id="16" name="Flowchart: Alternate Process 15">
            <a:extLst>
              <a:ext uri="{FF2B5EF4-FFF2-40B4-BE49-F238E27FC236}">
                <a16:creationId xmlns="" xmlns:a16="http://schemas.microsoft.com/office/drawing/2014/main" id="{37628D83-671D-4ACB-93E4-23E963AFC270}"/>
              </a:ext>
            </a:extLst>
          </p:cNvPr>
          <p:cNvSpPr/>
          <p:nvPr/>
        </p:nvSpPr>
        <p:spPr>
          <a:xfrm>
            <a:off x="9101797" y="4811132"/>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Flowchart: Alternate Process 16">
            <a:extLst>
              <a:ext uri="{FF2B5EF4-FFF2-40B4-BE49-F238E27FC236}">
                <a16:creationId xmlns="" xmlns:a16="http://schemas.microsoft.com/office/drawing/2014/main" id="{C82EB3EE-07F5-4BE9-8C41-3016ACA1DEE6}"/>
              </a:ext>
            </a:extLst>
          </p:cNvPr>
          <p:cNvSpPr/>
          <p:nvPr/>
        </p:nvSpPr>
        <p:spPr>
          <a:xfrm>
            <a:off x="1792472" y="4811132"/>
            <a:ext cx="1294060" cy="633046"/>
          </a:xfrm>
          <a:prstGeom prst="flowChartAlternateProcess">
            <a:avLst/>
          </a:prstGeom>
          <a:ln w="28575">
            <a:solidFill>
              <a:schemeClr val="accent6">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8" name="Freeform 16">
            <a:extLst>
              <a:ext uri="{FF2B5EF4-FFF2-40B4-BE49-F238E27FC236}">
                <a16:creationId xmlns="" xmlns:a16="http://schemas.microsoft.com/office/drawing/2014/main" id="{ABB3AC46-55D0-45F9-8480-317B8AA3598A}"/>
              </a:ext>
            </a:extLst>
          </p:cNvPr>
          <p:cNvSpPr>
            <a:spLocks/>
          </p:cNvSpPr>
          <p:nvPr/>
        </p:nvSpPr>
        <p:spPr bwMode="auto">
          <a:xfrm flipH="1">
            <a:off x="2019187" y="5627059"/>
            <a:ext cx="8153624" cy="700877"/>
          </a:xfrm>
          <a:prstGeom prst="snip2DiagRect">
            <a:avLst/>
          </a:prstGeom>
          <a:solidFill>
            <a:schemeClr val="accent6">
              <a:lumMod val="40000"/>
              <a:lumOff val="60000"/>
            </a:schemeClr>
          </a:solid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defTabSz="457200" rtl="1"/>
            <a:r>
              <a:rPr lang="ar-BH" sz="3200" b="1" dirty="0">
                <a:solidFill>
                  <a:schemeClr val="tx1"/>
                </a:solidFill>
                <a:latin typeface="Sakkal Majalla" panose="02000000000000000000" pitchFamily="2" charset="-78"/>
                <a:cs typeface="Sakkal Majalla" panose="02000000000000000000" pitchFamily="2" charset="-78"/>
              </a:rPr>
              <a:t>ضع علامة (✓) تحت الإجابة الصحيحة.</a:t>
            </a:r>
          </a:p>
        </p:txBody>
      </p:sp>
      <p:sp>
        <p:nvSpPr>
          <p:cNvPr id="19" name="مستطيل مستدير الزوايا 20">
            <a:extLst>
              <a:ext uri="{FF2B5EF4-FFF2-40B4-BE49-F238E27FC236}">
                <a16:creationId xmlns="" xmlns:a16="http://schemas.microsoft.com/office/drawing/2014/main" id="{31BE3864-A678-4301-9B13-0E5286A6A31D}"/>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2587608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anim calcmode="lin" valueType="num">
                                      <p:cBhvr>
                                        <p:cTn id="8" dur="1500" fill="hold"/>
                                        <p:tgtEl>
                                          <p:spTgt spid="9"/>
                                        </p:tgtEl>
                                        <p:attrNameLst>
                                          <p:attrName>ppt_x</p:attrName>
                                        </p:attrNameLst>
                                      </p:cBhvr>
                                      <p:tavLst>
                                        <p:tav tm="0">
                                          <p:val>
                                            <p:strVal val="#ppt_x"/>
                                          </p:val>
                                        </p:tav>
                                        <p:tav tm="100000">
                                          <p:val>
                                            <p:strVal val="#ppt_x"/>
                                          </p:val>
                                        </p:tav>
                                      </p:tavLst>
                                    </p:anim>
                                    <p:anim calcmode="lin" valueType="num">
                                      <p:cBhvr>
                                        <p:cTn id="9" dur="1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500"/>
                                        <p:tgtEl>
                                          <p:spTgt spid="7"/>
                                        </p:tgtEl>
                                      </p:cBhvr>
                                    </p:animEffect>
                                    <p:anim calcmode="lin" valueType="num">
                                      <p:cBhvr>
                                        <p:cTn id="14" dur="1500" fill="hold"/>
                                        <p:tgtEl>
                                          <p:spTgt spid="7"/>
                                        </p:tgtEl>
                                        <p:attrNameLst>
                                          <p:attrName>ppt_x</p:attrName>
                                        </p:attrNameLst>
                                      </p:cBhvr>
                                      <p:tavLst>
                                        <p:tav tm="0">
                                          <p:val>
                                            <p:strVal val="#ppt_x"/>
                                          </p:val>
                                        </p:tav>
                                        <p:tav tm="100000">
                                          <p:val>
                                            <p:strVal val="#ppt_x"/>
                                          </p:val>
                                        </p:tav>
                                      </p:tavLst>
                                    </p:anim>
                                    <p:anim calcmode="lin" valueType="num">
                                      <p:cBhvr>
                                        <p:cTn id="15" dur="1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500"/>
                                        <p:tgtEl>
                                          <p:spTgt spid="6"/>
                                        </p:tgtEl>
                                      </p:cBhvr>
                                    </p:animEffect>
                                  </p:childTnLst>
                                </p:cTn>
                              </p:par>
                            </p:childTnLst>
                          </p:cTn>
                        </p:par>
                        <p:par>
                          <p:cTn id="20" fill="hold">
                            <p:stCondLst>
                              <p:cond delay="45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1500"/>
                                        <p:tgtEl>
                                          <p:spTgt spid="14"/>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1500"/>
                                        <p:tgtEl>
                                          <p:spTgt spid="15"/>
                                        </p:tgtEl>
                                      </p:cBhvr>
                                    </p:animEffect>
                                  </p:childTnLst>
                                </p:cTn>
                              </p:par>
                            </p:childTnLst>
                          </p:cTn>
                        </p:par>
                        <p:par>
                          <p:cTn id="28" fill="hold">
                            <p:stCondLst>
                              <p:cond delay="75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500"/>
                                        <p:tgtEl>
                                          <p:spTgt spid="16"/>
                                        </p:tgtEl>
                                      </p:cBhvr>
                                    </p:animEffect>
                                    <p:anim calcmode="lin" valueType="num">
                                      <p:cBhvr>
                                        <p:cTn id="32" dur="1500" fill="hold"/>
                                        <p:tgtEl>
                                          <p:spTgt spid="16"/>
                                        </p:tgtEl>
                                        <p:attrNameLst>
                                          <p:attrName>ppt_x</p:attrName>
                                        </p:attrNameLst>
                                      </p:cBhvr>
                                      <p:tavLst>
                                        <p:tav tm="0">
                                          <p:val>
                                            <p:strVal val="#ppt_x"/>
                                          </p:val>
                                        </p:tav>
                                        <p:tav tm="100000">
                                          <p:val>
                                            <p:strVal val="#ppt_x"/>
                                          </p:val>
                                        </p:tav>
                                      </p:tavLst>
                                    </p:anim>
                                    <p:anim calcmode="lin" valueType="num">
                                      <p:cBhvr>
                                        <p:cTn id="33" dur="15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500"/>
                                        <p:tgtEl>
                                          <p:spTgt spid="8"/>
                                        </p:tgtEl>
                                      </p:cBhvr>
                                    </p:animEffect>
                                    <p:anim calcmode="lin" valueType="num">
                                      <p:cBhvr>
                                        <p:cTn id="38" dur="1500" fill="hold"/>
                                        <p:tgtEl>
                                          <p:spTgt spid="8"/>
                                        </p:tgtEl>
                                        <p:attrNameLst>
                                          <p:attrName>ppt_x</p:attrName>
                                        </p:attrNameLst>
                                      </p:cBhvr>
                                      <p:tavLst>
                                        <p:tav tm="0">
                                          <p:val>
                                            <p:strVal val="#ppt_x"/>
                                          </p:val>
                                        </p:tav>
                                        <p:tav tm="100000">
                                          <p:val>
                                            <p:strVal val="#ppt_x"/>
                                          </p:val>
                                        </p:tav>
                                      </p:tavLst>
                                    </p:anim>
                                    <p:anim calcmode="lin" valueType="num">
                                      <p:cBhvr>
                                        <p:cTn id="39" dur="15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500"/>
                                        <p:tgtEl>
                                          <p:spTgt spid="17"/>
                                        </p:tgtEl>
                                      </p:cBhvr>
                                    </p:animEffect>
                                    <p:anim calcmode="lin" valueType="num">
                                      <p:cBhvr>
                                        <p:cTn id="44" dur="1500" fill="hold"/>
                                        <p:tgtEl>
                                          <p:spTgt spid="17"/>
                                        </p:tgtEl>
                                        <p:attrNameLst>
                                          <p:attrName>ppt_x</p:attrName>
                                        </p:attrNameLst>
                                      </p:cBhvr>
                                      <p:tavLst>
                                        <p:tav tm="0">
                                          <p:val>
                                            <p:strVal val="#ppt_x"/>
                                          </p:val>
                                        </p:tav>
                                        <p:tav tm="100000">
                                          <p:val>
                                            <p:strVal val="#ppt_x"/>
                                          </p:val>
                                        </p:tav>
                                      </p:tavLst>
                                    </p:anim>
                                    <p:anim calcmode="lin" valueType="num">
                                      <p:cBhvr>
                                        <p:cTn id="45" dur="15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12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500"/>
                                        <p:tgtEl>
                                          <p:spTgt spid="18"/>
                                        </p:tgtEl>
                                      </p:cBhvr>
                                    </p:animEffect>
                                    <p:anim calcmode="lin" valueType="num">
                                      <p:cBhvr>
                                        <p:cTn id="50" dur="1500" fill="hold"/>
                                        <p:tgtEl>
                                          <p:spTgt spid="18"/>
                                        </p:tgtEl>
                                        <p:attrNameLst>
                                          <p:attrName>ppt_x</p:attrName>
                                        </p:attrNameLst>
                                      </p:cBhvr>
                                      <p:tavLst>
                                        <p:tav tm="0">
                                          <p:val>
                                            <p:strVal val="#ppt_x"/>
                                          </p:val>
                                        </p:tav>
                                        <p:tav tm="100000">
                                          <p:val>
                                            <p:strVal val="#ppt_x"/>
                                          </p:val>
                                        </p:tav>
                                      </p:tavLst>
                                    </p:anim>
                                    <p:anim calcmode="lin" valueType="num">
                                      <p:cBhvr>
                                        <p:cTn id="51"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2000"/>
                                        <p:tgtEl>
                                          <p:spTgt spid="8">
                                            <p:txEl>
                                              <p:pRg st="0" end="0"/>
                                            </p:txEl>
                                          </p:spTgt>
                                        </p:tgtEl>
                                      </p:cBhvr>
                                    </p:animEffect>
                                    <p:anim calcmode="lin" valueType="num">
                                      <p:cBhvr>
                                        <p:cTn id="64"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65" dur="20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4" grpId="0" animBg="1"/>
      <p:bldP spid="15" grpId="0" animBg="1"/>
      <p:bldP spid="8"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7" name="Group 6"/>
          <p:cNvGrpSpPr/>
          <p:nvPr/>
        </p:nvGrpSpPr>
        <p:grpSpPr>
          <a:xfrm>
            <a:off x="4362684" y="634034"/>
            <a:ext cx="3462273" cy="1025678"/>
            <a:chOff x="865819" y="842230"/>
            <a:chExt cx="10362908" cy="1025678"/>
          </a:xfrm>
        </p:grpSpPr>
        <p:grpSp>
          <p:nvGrpSpPr>
            <p:cNvPr id="8" name="Group 7">
              <a:extLst>
                <a:ext uri="{FF2B5EF4-FFF2-40B4-BE49-F238E27FC236}">
                  <a16:creationId xmlns="" xmlns:a16="http://schemas.microsoft.com/office/drawing/2014/main" id="{07C28A5A-E7AF-4ACA-A0FD-6109EFF27CA4}"/>
                </a:ext>
              </a:extLst>
            </p:cNvPr>
            <p:cNvGrpSpPr/>
            <p:nvPr/>
          </p:nvGrpSpPr>
          <p:grpSpPr>
            <a:xfrm>
              <a:off x="865819" y="945951"/>
              <a:ext cx="10362908" cy="826459"/>
              <a:chOff x="607367" y="4014588"/>
              <a:chExt cx="7920881" cy="1584177"/>
            </a:xfrm>
            <a:solidFill>
              <a:schemeClr val="accent2"/>
            </a:solidFill>
          </p:grpSpPr>
          <p:sp>
            <p:nvSpPr>
              <p:cNvPr id="14" name="Rectangle 13">
                <a:extLst>
                  <a:ext uri="{FF2B5EF4-FFF2-40B4-BE49-F238E27FC236}">
                    <a16:creationId xmlns="" xmlns:a16="http://schemas.microsoft.com/office/drawing/2014/main" id="{455E2535-A8A2-4558-8554-BC0BA5CA85F6}"/>
                  </a:ext>
                </a:extLst>
              </p:cNvPr>
              <p:cNvSpPr/>
              <p:nvPr/>
            </p:nvSpPr>
            <p:spPr>
              <a:xfrm>
                <a:off x="607368" y="4014589"/>
                <a:ext cx="7920880" cy="15841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15" name="Rectangle 19">
                <a:extLst>
                  <a:ext uri="{FF2B5EF4-FFF2-40B4-BE49-F238E27FC236}">
                    <a16:creationId xmlns="" xmlns:a16="http://schemas.microsoft.com/office/drawing/2014/main" id="{BF4E54A5-16EA-4AD1-AD68-F135CA392108}"/>
                  </a:ext>
                </a:extLst>
              </p:cNvPr>
              <p:cNvSpPr/>
              <p:nvPr/>
            </p:nvSpPr>
            <p:spPr>
              <a:xfrm flipH="1">
                <a:off x="607367" y="4014588"/>
                <a:ext cx="5908848" cy="1584176"/>
              </a:xfrm>
              <a:custGeom>
                <a:avLst/>
                <a:gdLst/>
                <a:ahLst/>
                <a:cxnLst/>
                <a:rect l="l" t="t" r="r" b="b"/>
                <a:pathLst>
                  <a:path w="6327249" h="1584176">
                    <a:moveTo>
                      <a:pt x="4827425" y="0"/>
                    </a:moveTo>
                    <a:lnTo>
                      <a:pt x="6327249" y="0"/>
                    </a:lnTo>
                    <a:lnTo>
                      <a:pt x="6327249" y="1584176"/>
                    </a:lnTo>
                    <a:lnTo>
                      <a:pt x="0" y="1584176"/>
                    </a:lnTo>
                    <a:cubicBezTo>
                      <a:pt x="280401" y="1456864"/>
                      <a:pt x="542948" y="1352503"/>
                      <a:pt x="761276" y="1303776"/>
                    </a:cubicBezTo>
                    <a:cubicBezTo>
                      <a:pt x="1678851" y="1098989"/>
                      <a:pt x="2534514" y="1372038"/>
                      <a:pt x="3113951" y="1179951"/>
                    </a:cubicBezTo>
                    <a:cubicBezTo>
                      <a:pt x="3693388" y="987864"/>
                      <a:pt x="3745776" y="386201"/>
                      <a:pt x="4237901" y="151251"/>
                    </a:cubicBezTo>
                    <a:cubicBezTo>
                      <a:pt x="4382970" y="81992"/>
                      <a:pt x="4596598" y="34805"/>
                      <a:pt x="4827425"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Sakkal Majalla" panose="02000000000000000000" pitchFamily="2" charset="-78"/>
                  <a:cs typeface="Sakkal Majalla" panose="02000000000000000000" pitchFamily="2" charset="-78"/>
                </a:endParaRPr>
              </a:p>
            </p:txBody>
          </p:sp>
        </p:grpSp>
        <p:grpSp>
          <p:nvGrpSpPr>
            <p:cNvPr id="9" name="그룹 111">
              <a:extLst>
                <a:ext uri="{FF2B5EF4-FFF2-40B4-BE49-F238E27FC236}">
                  <a16:creationId xmlns="" xmlns:a16="http://schemas.microsoft.com/office/drawing/2014/main" id="{DEB324A5-DF89-4CC4-9E94-05723E2D2D83}"/>
                </a:ext>
              </a:extLst>
            </p:cNvPr>
            <p:cNvGrpSpPr/>
            <p:nvPr/>
          </p:nvGrpSpPr>
          <p:grpSpPr>
            <a:xfrm>
              <a:off x="1513107" y="842230"/>
              <a:ext cx="1479395" cy="1025678"/>
              <a:chOff x="1470455" y="3726115"/>
              <a:chExt cx="1479395" cy="2076767"/>
            </a:xfrm>
            <a:solidFill>
              <a:schemeClr val="accent2">
                <a:lumMod val="50000"/>
              </a:schemeClr>
            </a:solidFill>
          </p:grpSpPr>
          <p:sp>
            <p:nvSpPr>
              <p:cNvPr id="12" name="Flowchart: Data 6">
                <a:extLst>
                  <a:ext uri="{FF2B5EF4-FFF2-40B4-BE49-F238E27FC236}">
                    <a16:creationId xmlns="" xmlns:a16="http://schemas.microsoft.com/office/drawing/2014/main" id="{55978EEC-EE56-4ACA-9837-8B9336C62829}"/>
                  </a:ext>
                </a:extLst>
              </p:cNvPr>
              <p:cNvSpPr/>
              <p:nvPr/>
            </p:nvSpPr>
            <p:spPr>
              <a:xfrm flipH="1">
                <a:off x="1994115" y="3796333"/>
                <a:ext cx="955735" cy="185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13" name="Rectangle 41">
                <a:extLst>
                  <a:ext uri="{FF2B5EF4-FFF2-40B4-BE49-F238E27FC236}">
                    <a16:creationId xmlns="" xmlns:a16="http://schemas.microsoft.com/office/drawing/2014/main" id="{0573CF94-840C-4549-AAE2-9905AAC14EA6}"/>
                  </a:ext>
                </a:extLst>
              </p:cNvPr>
              <p:cNvSpPr/>
              <p:nvPr/>
            </p:nvSpPr>
            <p:spPr>
              <a:xfrm>
                <a:off x="1470455" y="3726115"/>
                <a:ext cx="812184" cy="2076767"/>
              </a:xfrm>
              <a:prstGeom prst="rect">
                <a:avLst/>
              </a:prstGeom>
              <a:grpFill/>
              <a:ln>
                <a:noFill/>
              </a:ln>
              <a:effectLst>
                <a:outerShdw blurRad="50800" dist="38100" dir="2700000" algn="tl" rotWithShape="0">
                  <a:prstClr val="black">
                    <a:alpha val="40000"/>
                  </a:prstClr>
                </a:outerShdw>
              </a:effectLst>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grpSp>
        <p:sp>
          <p:nvSpPr>
            <p:cNvPr id="10" name="Rectangle 48">
              <a:extLst>
                <a:ext uri="{FF2B5EF4-FFF2-40B4-BE49-F238E27FC236}">
                  <a16:creationId xmlns="" xmlns:a16="http://schemas.microsoft.com/office/drawing/2014/main" id="{7D5A8840-540F-44CE-851E-32597125C9FF}"/>
                </a:ext>
              </a:extLst>
            </p:cNvPr>
            <p:cNvSpPr/>
            <p:nvPr/>
          </p:nvSpPr>
          <p:spPr>
            <a:xfrm rot="10954661">
              <a:off x="9800616" y="847012"/>
              <a:ext cx="720080" cy="1005397"/>
            </a:xfrm>
            <a:prstGeom prst="rect">
              <a:avLst/>
            </a:prstGeom>
            <a:solidFill>
              <a:schemeClr val="accent2">
                <a:lumMod val="50000"/>
              </a:schemeClr>
            </a:solidFill>
            <a:ln>
              <a:noFill/>
            </a:ln>
            <a:effectLst>
              <a:outerShdw blurRad="50800" dist="38100" dir="18900000" algn="bl" rotWithShape="0">
                <a:prstClr val="black">
                  <a:alpha val="40000"/>
                </a:prstClr>
              </a:outerShdw>
            </a:effectLst>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Sakkal Majalla" panose="02000000000000000000" pitchFamily="2" charset="-78"/>
                <a:cs typeface="Sakkal Majalla" panose="02000000000000000000" pitchFamily="2" charset="-78"/>
              </a:endParaRPr>
            </a:p>
          </p:txBody>
        </p:sp>
        <p:sp>
          <p:nvSpPr>
            <p:cNvPr id="11" name="مستطيل 2"/>
            <p:cNvSpPr/>
            <p:nvPr/>
          </p:nvSpPr>
          <p:spPr>
            <a:xfrm>
              <a:off x="2467508" y="964557"/>
              <a:ext cx="7085703" cy="769441"/>
            </a:xfrm>
            <a:prstGeom prst="rect">
              <a:avLst/>
            </a:prstGeom>
          </p:spPr>
          <p:txBody>
            <a:bodyPr wrap="square">
              <a:spAutoFit/>
            </a:bodyPr>
            <a:lstStyle/>
            <a:p>
              <a:pPr algn="ctr" rtl="1"/>
              <a:r>
                <a:rPr lang="ar-BH" sz="4400" b="1" dirty="0">
                  <a:solidFill>
                    <a:prstClr val="white"/>
                  </a:solidFill>
                  <a:latin typeface="Sakkal Majalla" panose="02000000000000000000" pitchFamily="2" charset="-78"/>
                  <a:cs typeface="Sakkal Majalla" panose="02000000000000000000" pitchFamily="2" charset="-78"/>
                </a:rPr>
                <a:t>تمهيد</a:t>
              </a:r>
              <a:endParaRPr lang="ar-BH" sz="2800" b="1" dirty="0">
                <a:solidFill>
                  <a:prstClr val="white"/>
                </a:solidFill>
                <a:latin typeface="Sakkal Majalla" panose="02000000000000000000" pitchFamily="2" charset="-78"/>
                <a:cs typeface="Sakkal Majalla" panose="02000000000000000000" pitchFamily="2" charset="-78"/>
              </a:endParaRPr>
            </a:p>
          </p:txBody>
        </p:sp>
      </p:grpSp>
      <p:sp>
        <p:nvSpPr>
          <p:cNvPr id="69" name="مستطيل مستدير الزوايا 20">
            <a:extLst>
              <a:ext uri="{FF2B5EF4-FFF2-40B4-BE49-F238E27FC236}">
                <a16:creationId xmlns="" xmlns:a16="http://schemas.microsoft.com/office/drawing/2014/main" id="{07E2DC52-4633-4F59-BF3D-FF777E5F3A4C}"/>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pic>
        <p:nvPicPr>
          <p:cNvPr id="16" name="Picture 15">
            <a:extLst>
              <a:ext uri="{FF2B5EF4-FFF2-40B4-BE49-F238E27FC236}">
                <a16:creationId xmlns="" xmlns:a16="http://schemas.microsoft.com/office/drawing/2014/main" id="{88FAAE6A-DE8E-4B72-974B-359BA1AB2589}"/>
              </a:ext>
            </a:extLst>
          </p:cNvPr>
          <p:cNvPicPr>
            <a:picLocks noChangeAspect="1"/>
          </p:cNvPicPr>
          <p:nvPr/>
        </p:nvPicPr>
        <p:blipFill>
          <a:blip r:embed="rId3"/>
          <a:stretch>
            <a:fillRect/>
          </a:stretch>
        </p:blipFill>
        <p:spPr>
          <a:xfrm>
            <a:off x="469632" y="1968339"/>
            <a:ext cx="11223709" cy="4383404"/>
          </a:xfrm>
          <a:prstGeom prst="rect">
            <a:avLst/>
          </a:prstGeom>
        </p:spPr>
      </p:pic>
    </p:spTree>
    <p:extLst>
      <p:ext uri="{BB962C8B-B14F-4D97-AF65-F5344CB8AC3E}">
        <p14:creationId xmlns:p14="http://schemas.microsoft.com/office/powerpoint/2010/main" val="389711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10" name="Group 9"/>
          <p:cNvGrpSpPr/>
          <p:nvPr/>
        </p:nvGrpSpPr>
        <p:grpSpPr>
          <a:xfrm>
            <a:off x="2990831" y="634034"/>
            <a:ext cx="6210336" cy="829892"/>
            <a:chOff x="3757022" y="382040"/>
            <a:chExt cx="4951854" cy="829892"/>
          </a:xfrm>
        </p:grpSpPr>
        <p:sp>
          <p:nvSpPr>
            <p:cNvPr id="11" name="Rounded Rectangle 1032">
              <a:extLst>
                <a:ext uri="{FF2B5EF4-FFF2-40B4-BE49-F238E27FC236}">
                  <a16:creationId xmlns=""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3600" b="1" dirty="0">
                  <a:solidFill>
                    <a:schemeClr val="tx1"/>
                  </a:solidFill>
                  <a:latin typeface="Sakkal Majalla" panose="02000000000000000000" pitchFamily="2" charset="-78"/>
                  <a:cs typeface="Sakkal Majalla" panose="02000000000000000000" pitchFamily="2" charset="-78"/>
                </a:rPr>
                <a:t>المرتبة الأولى: الإسلام</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6" name="Rounded Rectangle 11">
            <a:extLst>
              <a:ext uri="{FF2B5EF4-FFF2-40B4-BE49-F238E27FC236}">
                <a16:creationId xmlns="" xmlns:a16="http://schemas.microsoft.com/office/drawing/2014/main" id="{3EAFE072-928D-4C67-8186-548B5B37EB20}"/>
              </a:ext>
            </a:extLst>
          </p:cNvPr>
          <p:cNvSpPr/>
          <p:nvPr/>
        </p:nvSpPr>
        <p:spPr>
          <a:xfrm>
            <a:off x="685025" y="1763929"/>
            <a:ext cx="10821946" cy="792022"/>
          </a:xfrm>
          <a:prstGeom prst="roundRect">
            <a:avLst>
              <a:gd name="adj" fmla="val 9116"/>
            </a:avLst>
          </a:prstGeom>
          <a:solidFill>
            <a:srgbClr val="92D050"/>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3800" b="1" dirty="0">
                <a:solidFill>
                  <a:schemeClr val="bg1"/>
                </a:solidFill>
                <a:latin typeface="Sakkal Majalla" panose="02000000000000000000" pitchFamily="2" charset="-78"/>
                <a:cs typeface="Sakkal Majalla" panose="02000000000000000000" pitchFamily="2" charset="-78"/>
              </a:rPr>
              <a:t>وهي المرتبة الأساسية التي إذا لم يدخلها الإنسان لا يسمَّى مسلمًا أصلًا</a:t>
            </a:r>
            <a:r>
              <a:rPr lang="ar-SA" altLang="ko-KR" sz="3800" b="1" dirty="0">
                <a:solidFill>
                  <a:schemeClr val="bg1"/>
                </a:solidFill>
                <a:latin typeface="Sakkal Majalla" panose="02000000000000000000" pitchFamily="2" charset="-78"/>
                <a:cs typeface="Sakkal Majalla" panose="02000000000000000000" pitchFamily="2" charset="-78"/>
              </a:rPr>
              <a:t>.</a:t>
            </a:r>
            <a:endParaRPr lang="ko-KR" altLang="en-US" sz="3800" dirty="0">
              <a:solidFill>
                <a:schemeClr val="bg1"/>
              </a:solidFill>
              <a:latin typeface="Sakkal Majalla" panose="02000000000000000000" pitchFamily="2" charset="-78"/>
              <a:cs typeface="Sakkal Majalla" panose="02000000000000000000" pitchFamily="2" charset="-78"/>
            </a:endParaRPr>
          </a:p>
        </p:txBody>
      </p:sp>
      <p:grpSp>
        <p:nvGrpSpPr>
          <p:cNvPr id="2" name="Group 1"/>
          <p:cNvGrpSpPr/>
          <p:nvPr/>
        </p:nvGrpSpPr>
        <p:grpSpPr>
          <a:xfrm>
            <a:off x="963675" y="2887633"/>
            <a:ext cx="10264646" cy="1597668"/>
            <a:chOff x="3737364" y="2910837"/>
            <a:chExt cx="5079818" cy="1597668"/>
          </a:xfrm>
        </p:grpSpPr>
        <p:sp>
          <p:nvSpPr>
            <p:cNvPr id="18" name="Parallelogram 117">
              <a:extLst>
                <a:ext uri="{FF2B5EF4-FFF2-40B4-BE49-F238E27FC236}">
                  <a16:creationId xmlns="" xmlns:a16="http://schemas.microsoft.com/office/drawing/2014/main" id="{E11EB0C5-D75F-4A90-8CAF-03B749A81B66}"/>
                </a:ext>
              </a:extLst>
            </p:cNvPr>
            <p:cNvSpPr/>
            <p:nvPr/>
          </p:nvSpPr>
          <p:spPr>
            <a:xfrm>
              <a:off x="3737364" y="2910837"/>
              <a:ext cx="4908377" cy="1395888"/>
            </a:xfrm>
            <a:prstGeom prst="parallelogram">
              <a:avLst>
                <a:gd name="adj" fmla="val 47206"/>
              </a:avLst>
            </a:prstGeom>
            <a:solidFill>
              <a:schemeClr val="accent5">
                <a:lumMod val="20000"/>
                <a:lumOff val="80000"/>
              </a:schemeClr>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والإسلام لغةً هو: الانقياد والخضوع.</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Parallelogram 39">
              <a:extLst>
                <a:ext uri="{FF2B5EF4-FFF2-40B4-BE49-F238E27FC236}">
                  <a16:creationId xmlns="" xmlns:a16="http://schemas.microsoft.com/office/drawing/2014/main" id="{6F4CFC8F-CCF9-4F38-AFFA-88D40EB07A02}"/>
                </a:ext>
              </a:extLst>
            </p:cNvPr>
            <p:cNvSpPr/>
            <p:nvPr/>
          </p:nvSpPr>
          <p:spPr>
            <a:xfrm>
              <a:off x="5150570" y="3112617"/>
              <a:ext cx="3666612" cy="1395888"/>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akkal Majalla" panose="02000000000000000000" pitchFamily="2" charset="-78"/>
                <a:cs typeface="Sakkal Majalla" panose="02000000000000000000" pitchFamily="2" charset="-78"/>
              </a:endParaRPr>
            </a:p>
          </p:txBody>
        </p:sp>
      </p:grpSp>
      <p:grpSp>
        <p:nvGrpSpPr>
          <p:cNvPr id="20" name="Group 19">
            <a:extLst>
              <a:ext uri="{FF2B5EF4-FFF2-40B4-BE49-F238E27FC236}">
                <a16:creationId xmlns="" xmlns:a16="http://schemas.microsoft.com/office/drawing/2014/main" id="{BE1EBDCE-28E7-4081-A309-56E1D69C2D8C}"/>
              </a:ext>
            </a:extLst>
          </p:cNvPr>
          <p:cNvGrpSpPr/>
          <p:nvPr/>
        </p:nvGrpSpPr>
        <p:grpSpPr>
          <a:xfrm>
            <a:off x="784412" y="4816983"/>
            <a:ext cx="10623172" cy="1597668"/>
            <a:chOff x="3737364" y="2910837"/>
            <a:chExt cx="5079818" cy="1597668"/>
          </a:xfrm>
        </p:grpSpPr>
        <p:sp>
          <p:nvSpPr>
            <p:cNvPr id="21" name="Parallelogram 117">
              <a:extLst>
                <a:ext uri="{FF2B5EF4-FFF2-40B4-BE49-F238E27FC236}">
                  <a16:creationId xmlns="" xmlns:a16="http://schemas.microsoft.com/office/drawing/2014/main" id="{D6B0E10E-4A03-4A54-9D32-AFA1839143EB}"/>
                </a:ext>
              </a:extLst>
            </p:cNvPr>
            <p:cNvSpPr/>
            <p:nvPr/>
          </p:nvSpPr>
          <p:spPr>
            <a:xfrm>
              <a:off x="3737364" y="2910837"/>
              <a:ext cx="4908377" cy="1395888"/>
            </a:xfrm>
            <a:prstGeom prst="parallelogram">
              <a:avLst>
                <a:gd name="adj" fmla="val 47206"/>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واصطلاحًا: هو الاستسلام لله تعالى بالتوحيد، والانقياد له بالطاعة.</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Parallelogram 39">
              <a:extLst>
                <a:ext uri="{FF2B5EF4-FFF2-40B4-BE49-F238E27FC236}">
                  <a16:creationId xmlns="" xmlns:a16="http://schemas.microsoft.com/office/drawing/2014/main" id="{96F5CF7D-3A37-4578-8BCD-E3FB6B5804FE}"/>
                </a:ext>
              </a:extLst>
            </p:cNvPr>
            <p:cNvSpPr/>
            <p:nvPr/>
          </p:nvSpPr>
          <p:spPr>
            <a:xfrm>
              <a:off x="5274316" y="3112617"/>
              <a:ext cx="3542866" cy="1395888"/>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akkal Majalla" panose="02000000000000000000" pitchFamily="2" charset="-78"/>
                <a:cs typeface="Sakkal Majalla" panose="02000000000000000000" pitchFamily="2" charset="-78"/>
              </a:endParaRPr>
            </a:p>
          </p:txBody>
        </p:sp>
      </p:grpSp>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spTree>
    <p:extLst>
      <p:ext uri="{BB962C8B-B14F-4D97-AF65-F5344CB8AC3E}">
        <p14:creationId xmlns:p14="http://schemas.microsoft.com/office/powerpoint/2010/main" val="3104489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2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anim calcmode="lin" valueType="num">
                                      <p:cBhvr>
                                        <p:cTn id="26" dur="2000" fill="hold"/>
                                        <p:tgtEl>
                                          <p:spTgt spid="20"/>
                                        </p:tgtEl>
                                        <p:attrNameLst>
                                          <p:attrName>ppt_x</p:attrName>
                                        </p:attrNameLst>
                                      </p:cBhvr>
                                      <p:tavLst>
                                        <p:tav tm="0">
                                          <p:val>
                                            <p:strVal val="#ppt_x"/>
                                          </p:val>
                                        </p:tav>
                                        <p:tav tm="100000">
                                          <p:val>
                                            <p:strVal val="#ppt_x"/>
                                          </p:val>
                                        </p:tav>
                                      </p:tavLst>
                                    </p:anim>
                                    <p:anim calcmode="lin" valueType="num">
                                      <p:cBhvr>
                                        <p:cTn id="27"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10" name="Group 9"/>
          <p:cNvGrpSpPr/>
          <p:nvPr/>
        </p:nvGrpSpPr>
        <p:grpSpPr>
          <a:xfrm>
            <a:off x="2990831" y="541046"/>
            <a:ext cx="6210336" cy="829892"/>
            <a:chOff x="3757022" y="382040"/>
            <a:chExt cx="4951854" cy="829892"/>
          </a:xfrm>
        </p:grpSpPr>
        <p:sp>
          <p:nvSpPr>
            <p:cNvPr id="11" name="Rounded Rectangle 1032">
              <a:extLst>
                <a:ext uri="{FF2B5EF4-FFF2-40B4-BE49-F238E27FC236}">
                  <a16:creationId xmlns=""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3600" b="1" dirty="0">
                  <a:solidFill>
                    <a:schemeClr val="tx1"/>
                  </a:solidFill>
                  <a:latin typeface="Sakkal Majalla" panose="02000000000000000000" pitchFamily="2" charset="-78"/>
                  <a:cs typeface="Sakkal Majalla" panose="02000000000000000000" pitchFamily="2" charset="-78"/>
                </a:rPr>
                <a:t>أركان الإسلام</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16" name="Rounded Rectangle 11">
            <a:extLst>
              <a:ext uri="{FF2B5EF4-FFF2-40B4-BE49-F238E27FC236}">
                <a16:creationId xmlns="" xmlns:a16="http://schemas.microsoft.com/office/drawing/2014/main" id="{3EAFE072-928D-4C67-8186-548B5B37EB20}"/>
              </a:ext>
            </a:extLst>
          </p:cNvPr>
          <p:cNvSpPr/>
          <p:nvPr/>
        </p:nvSpPr>
        <p:spPr>
          <a:xfrm>
            <a:off x="685025" y="1469467"/>
            <a:ext cx="10821946" cy="777883"/>
          </a:xfrm>
          <a:prstGeom prst="roundRect">
            <a:avLst>
              <a:gd name="adj" fmla="val 9116"/>
            </a:avLst>
          </a:prstGeom>
          <a:solidFill>
            <a:srgbClr val="92D050"/>
          </a:solidFill>
          <a:ln>
            <a:solidFill>
              <a:schemeClr val="accent6">
                <a:lumMod val="5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BH" altLang="ko-KR" sz="3800" b="1" dirty="0" smtClean="0">
                <a:solidFill>
                  <a:schemeClr val="bg1"/>
                </a:solidFill>
                <a:latin typeface="Sakkal Majalla" panose="02000000000000000000" pitchFamily="2" charset="-78"/>
                <a:cs typeface="Sakkal Majalla" panose="02000000000000000000" pitchFamily="2" charset="-78"/>
              </a:rPr>
              <a:t>وتسمّى </a:t>
            </a:r>
            <a:r>
              <a:rPr lang="ar-BH" altLang="ko-KR" sz="3800" b="1" dirty="0">
                <a:solidFill>
                  <a:schemeClr val="bg1"/>
                </a:solidFill>
                <a:latin typeface="Sakkal Majalla" panose="02000000000000000000" pitchFamily="2" charset="-78"/>
                <a:cs typeface="Sakkal Majalla" panose="02000000000000000000" pitchFamily="2" charset="-78"/>
              </a:rPr>
              <a:t>أركان الدِّين الظ</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اه</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ر</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ة</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 أو الأركان الع</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م</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ل</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ي</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ة</a:t>
            </a:r>
            <a:r>
              <a:rPr lang="ar-SA" altLang="ko-KR" sz="3800" b="1" dirty="0">
                <a:solidFill>
                  <a:schemeClr val="bg1"/>
                </a:solidFill>
                <a:latin typeface="Sakkal Majalla" panose="02000000000000000000" pitchFamily="2" charset="-78"/>
                <a:cs typeface="Sakkal Majalla" panose="02000000000000000000" pitchFamily="2" charset="-78"/>
              </a:rPr>
              <a:t>ِ</a:t>
            </a:r>
            <a:r>
              <a:rPr lang="ar-BH" altLang="ko-KR" sz="3800" b="1" dirty="0">
                <a:solidFill>
                  <a:schemeClr val="bg1"/>
                </a:solidFill>
                <a:latin typeface="Sakkal Majalla" panose="02000000000000000000" pitchFamily="2" charset="-78"/>
                <a:cs typeface="Sakkal Majalla" panose="02000000000000000000" pitchFamily="2" charset="-78"/>
              </a:rPr>
              <a:t>، وهي خمسة:</a:t>
            </a:r>
            <a:endParaRPr lang="ko-KR" altLang="en-US" sz="3800" dirty="0">
              <a:solidFill>
                <a:schemeClr val="bg1"/>
              </a:solidFill>
              <a:latin typeface="Sakkal Majalla" panose="02000000000000000000" pitchFamily="2" charset="-78"/>
              <a:cs typeface="Sakkal Majalla" panose="02000000000000000000" pitchFamily="2" charset="-78"/>
            </a:endParaRPr>
          </a:p>
        </p:txBody>
      </p:sp>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403444" y="2892762"/>
            <a:ext cx="10882948" cy="1090837"/>
          </a:xfrm>
          <a:prstGeom prst="round2DiagRect">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شهادة أن لا إله إلا الله وأنَّ محمَّدًا رسول الله:</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أي الاعتقاد الجازم بأنَّه لا معبود بحقٍّ إلا الله </a:t>
            </a:r>
            <a:r>
              <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2800"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وأنّ </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محمَّدًا عَبْدُ الله ورسولُه وخاتم الأنبياء والمرسلين.</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32" name="Flowchart: Magnetic Disk 31">
            <a:extLst>
              <a:ext uri="{FF2B5EF4-FFF2-40B4-BE49-F238E27FC236}">
                <a16:creationId xmlns="" xmlns:a16="http://schemas.microsoft.com/office/drawing/2014/main" id="{A1C8A1C7-516F-4DF7-8044-D10B676CB0CC}"/>
              </a:ext>
            </a:extLst>
          </p:cNvPr>
          <p:cNvSpPr/>
          <p:nvPr/>
        </p:nvSpPr>
        <p:spPr>
          <a:xfrm>
            <a:off x="6661124" y="2352368"/>
            <a:ext cx="4537954" cy="585489"/>
          </a:xfrm>
          <a:prstGeom prst="flowChartMagneticDisk">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lang="ar-BH" sz="2800" b="1" dirty="0">
                <a:solidFill>
                  <a:prstClr val="white"/>
                </a:solidFill>
                <a:latin typeface="Sakkal Majalla" panose="02000000000000000000" pitchFamily="2" charset="-78"/>
                <a:cs typeface="Sakkal Majalla" panose="02000000000000000000" pitchFamily="2" charset="-78"/>
              </a:rPr>
              <a:t>الشهادتان</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Star: 24 Points 32">
            <a:extLst>
              <a:ext uri="{FF2B5EF4-FFF2-40B4-BE49-F238E27FC236}">
                <a16:creationId xmlns="" xmlns:a16="http://schemas.microsoft.com/office/drawing/2014/main" id="{9622D280-B19E-4718-9651-F089AD7BEEF8}"/>
              </a:ext>
            </a:extLst>
          </p:cNvPr>
          <p:cNvSpPr/>
          <p:nvPr/>
        </p:nvSpPr>
        <p:spPr>
          <a:xfrm>
            <a:off x="10916503" y="2336835"/>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4" name="مستطيل ذو زوايا قطرية مستديرة 26">
            <a:extLst>
              <a:ext uri="{FF2B5EF4-FFF2-40B4-BE49-F238E27FC236}">
                <a16:creationId xmlns="" xmlns:a16="http://schemas.microsoft.com/office/drawing/2014/main" id="{B87E9BA5-2E84-412B-BBB3-A881E52CDE89}"/>
              </a:ext>
            </a:extLst>
          </p:cNvPr>
          <p:cNvSpPr/>
          <p:nvPr/>
        </p:nvSpPr>
        <p:spPr>
          <a:xfrm>
            <a:off x="403444" y="4540121"/>
            <a:ext cx="10882948" cy="689574"/>
          </a:xfrm>
          <a:prstGeom prst="round2DiagRect">
            <a:avLst/>
          </a:prstGeom>
          <a:solidFill>
            <a:schemeClr val="bg1"/>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أي الإتيان بها على الوجه المطلوب شرعًا، والمداومة على فعلها في أوقاتها.</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5" name="Flowchart: Magnetic Disk 34">
            <a:extLst>
              <a:ext uri="{FF2B5EF4-FFF2-40B4-BE49-F238E27FC236}">
                <a16:creationId xmlns="" xmlns:a16="http://schemas.microsoft.com/office/drawing/2014/main" id="{7D2B8330-92AF-44F1-8AC5-E3AB13356D1F}"/>
              </a:ext>
            </a:extLst>
          </p:cNvPr>
          <p:cNvSpPr/>
          <p:nvPr/>
        </p:nvSpPr>
        <p:spPr>
          <a:xfrm>
            <a:off x="6748439" y="4046430"/>
            <a:ext cx="4537953" cy="585489"/>
          </a:xfrm>
          <a:prstGeom prst="flowChartMagneticDisk">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إقام الصلاة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6" name="Star: 24 Points 35">
            <a:extLst>
              <a:ext uri="{FF2B5EF4-FFF2-40B4-BE49-F238E27FC236}">
                <a16:creationId xmlns="" xmlns:a16="http://schemas.microsoft.com/office/drawing/2014/main" id="{44717437-9015-4615-8B3C-ECBBA921706D}"/>
              </a:ext>
            </a:extLst>
          </p:cNvPr>
          <p:cNvSpPr/>
          <p:nvPr/>
        </p:nvSpPr>
        <p:spPr>
          <a:xfrm>
            <a:off x="11003818" y="4022952"/>
            <a:ext cx="914400" cy="620769"/>
          </a:xfrm>
          <a:prstGeom prst="star24">
            <a:avLst/>
          </a:prstGeom>
          <a:solidFill>
            <a:schemeClr val="accent6">
              <a:lumMod val="40000"/>
              <a:lumOff val="6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7" name="مستطيل ذو زوايا قطرية مستديرة 26">
            <a:extLst>
              <a:ext uri="{FF2B5EF4-FFF2-40B4-BE49-F238E27FC236}">
                <a16:creationId xmlns="" xmlns:a16="http://schemas.microsoft.com/office/drawing/2014/main" id="{05A8FDAC-15FA-429B-9507-FA61106877F7}"/>
              </a:ext>
            </a:extLst>
          </p:cNvPr>
          <p:cNvSpPr/>
          <p:nvPr/>
        </p:nvSpPr>
        <p:spPr>
          <a:xfrm>
            <a:off x="403444" y="5799029"/>
            <a:ext cx="10882948" cy="689574"/>
          </a:xfrm>
          <a:prstGeom prst="round2Diag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أي إخراج المقدار الواجب من أموال المسلمين وإعطاؤه إلى مستحقيه.</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8" name="Flowchart: Magnetic Disk 37">
            <a:extLst>
              <a:ext uri="{FF2B5EF4-FFF2-40B4-BE49-F238E27FC236}">
                <a16:creationId xmlns="" xmlns:a16="http://schemas.microsoft.com/office/drawing/2014/main" id="{ED1B55B9-B252-424D-9B38-55731FD89D00}"/>
              </a:ext>
            </a:extLst>
          </p:cNvPr>
          <p:cNvSpPr/>
          <p:nvPr/>
        </p:nvSpPr>
        <p:spPr>
          <a:xfrm>
            <a:off x="6748439" y="5305338"/>
            <a:ext cx="4537953" cy="585489"/>
          </a:xfrm>
          <a:prstGeom prst="flowChartMagneticDisk">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إيتاء الزكاة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9" name="Star: 24 Points 38">
            <a:extLst>
              <a:ext uri="{FF2B5EF4-FFF2-40B4-BE49-F238E27FC236}">
                <a16:creationId xmlns="" xmlns:a16="http://schemas.microsoft.com/office/drawing/2014/main" id="{6F236C89-2D0B-40DB-A941-D778A9586A93}"/>
              </a:ext>
            </a:extLst>
          </p:cNvPr>
          <p:cNvSpPr/>
          <p:nvPr/>
        </p:nvSpPr>
        <p:spPr>
          <a:xfrm>
            <a:off x="11003818" y="5281860"/>
            <a:ext cx="914400" cy="620769"/>
          </a:xfrm>
          <a:prstGeom prst="star24">
            <a:avLst/>
          </a:prstGeom>
          <a:solidFill>
            <a:schemeClr val="accent2">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0723033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80">
                                          <p:stCondLst>
                                            <p:cond delay="0"/>
                                          </p:stCondLst>
                                        </p:cTn>
                                        <p:tgtEl>
                                          <p:spTgt spid="33"/>
                                        </p:tgtEl>
                                      </p:cBhvr>
                                    </p:animEffect>
                                    <p:anim calcmode="lin" valueType="num">
                                      <p:cBhvr>
                                        <p:cTn id="2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5" dur="26">
                                          <p:stCondLst>
                                            <p:cond delay="650"/>
                                          </p:stCondLst>
                                        </p:cTn>
                                        <p:tgtEl>
                                          <p:spTgt spid="33"/>
                                        </p:tgtEl>
                                      </p:cBhvr>
                                      <p:to x="100000" y="60000"/>
                                    </p:animScale>
                                    <p:animScale>
                                      <p:cBhvr>
                                        <p:cTn id="26" dur="166" decel="50000">
                                          <p:stCondLst>
                                            <p:cond delay="676"/>
                                          </p:stCondLst>
                                        </p:cTn>
                                        <p:tgtEl>
                                          <p:spTgt spid="33"/>
                                        </p:tgtEl>
                                      </p:cBhvr>
                                      <p:to x="100000" y="100000"/>
                                    </p:animScale>
                                    <p:animScale>
                                      <p:cBhvr>
                                        <p:cTn id="27" dur="26">
                                          <p:stCondLst>
                                            <p:cond delay="1312"/>
                                          </p:stCondLst>
                                        </p:cTn>
                                        <p:tgtEl>
                                          <p:spTgt spid="33"/>
                                        </p:tgtEl>
                                      </p:cBhvr>
                                      <p:to x="100000" y="80000"/>
                                    </p:animScale>
                                    <p:animScale>
                                      <p:cBhvr>
                                        <p:cTn id="28" dur="166" decel="50000">
                                          <p:stCondLst>
                                            <p:cond delay="1338"/>
                                          </p:stCondLst>
                                        </p:cTn>
                                        <p:tgtEl>
                                          <p:spTgt spid="33"/>
                                        </p:tgtEl>
                                      </p:cBhvr>
                                      <p:to x="100000" y="100000"/>
                                    </p:animScale>
                                    <p:animScale>
                                      <p:cBhvr>
                                        <p:cTn id="29" dur="26">
                                          <p:stCondLst>
                                            <p:cond delay="1642"/>
                                          </p:stCondLst>
                                        </p:cTn>
                                        <p:tgtEl>
                                          <p:spTgt spid="33"/>
                                        </p:tgtEl>
                                      </p:cBhvr>
                                      <p:to x="100000" y="90000"/>
                                    </p:animScale>
                                    <p:animScale>
                                      <p:cBhvr>
                                        <p:cTn id="30" dur="166" decel="50000">
                                          <p:stCondLst>
                                            <p:cond delay="1668"/>
                                          </p:stCondLst>
                                        </p:cTn>
                                        <p:tgtEl>
                                          <p:spTgt spid="33"/>
                                        </p:tgtEl>
                                      </p:cBhvr>
                                      <p:to x="100000" y="100000"/>
                                    </p:animScale>
                                    <p:animScale>
                                      <p:cBhvr>
                                        <p:cTn id="31" dur="26">
                                          <p:stCondLst>
                                            <p:cond delay="1808"/>
                                          </p:stCondLst>
                                        </p:cTn>
                                        <p:tgtEl>
                                          <p:spTgt spid="33"/>
                                        </p:tgtEl>
                                      </p:cBhvr>
                                      <p:to x="100000" y="95000"/>
                                    </p:animScale>
                                    <p:animScale>
                                      <p:cBhvr>
                                        <p:cTn id="32" dur="166" decel="50000">
                                          <p:stCondLst>
                                            <p:cond delay="1834"/>
                                          </p:stCondLst>
                                        </p:cTn>
                                        <p:tgtEl>
                                          <p:spTgt spid="33"/>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80">
                                          <p:stCondLst>
                                            <p:cond delay="0"/>
                                          </p:stCondLst>
                                        </p:cTn>
                                        <p:tgtEl>
                                          <p:spTgt spid="32"/>
                                        </p:tgtEl>
                                      </p:cBhvr>
                                    </p:animEffect>
                                    <p:anim calcmode="lin" valueType="num">
                                      <p:cBhvr>
                                        <p:cTn id="3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1" dur="26">
                                          <p:stCondLst>
                                            <p:cond delay="650"/>
                                          </p:stCondLst>
                                        </p:cTn>
                                        <p:tgtEl>
                                          <p:spTgt spid="32"/>
                                        </p:tgtEl>
                                      </p:cBhvr>
                                      <p:to x="100000" y="60000"/>
                                    </p:animScale>
                                    <p:animScale>
                                      <p:cBhvr>
                                        <p:cTn id="42" dur="166" decel="50000">
                                          <p:stCondLst>
                                            <p:cond delay="676"/>
                                          </p:stCondLst>
                                        </p:cTn>
                                        <p:tgtEl>
                                          <p:spTgt spid="32"/>
                                        </p:tgtEl>
                                      </p:cBhvr>
                                      <p:to x="100000" y="100000"/>
                                    </p:animScale>
                                    <p:animScale>
                                      <p:cBhvr>
                                        <p:cTn id="43" dur="26">
                                          <p:stCondLst>
                                            <p:cond delay="1312"/>
                                          </p:stCondLst>
                                        </p:cTn>
                                        <p:tgtEl>
                                          <p:spTgt spid="32"/>
                                        </p:tgtEl>
                                      </p:cBhvr>
                                      <p:to x="100000" y="80000"/>
                                    </p:animScale>
                                    <p:animScale>
                                      <p:cBhvr>
                                        <p:cTn id="44" dur="166" decel="50000">
                                          <p:stCondLst>
                                            <p:cond delay="1338"/>
                                          </p:stCondLst>
                                        </p:cTn>
                                        <p:tgtEl>
                                          <p:spTgt spid="32"/>
                                        </p:tgtEl>
                                      </p:cBhvr>
                                      <p:to x="100000" y="100000"/>
                                    </p:animScale>
                                    <p:animScale>
                                      <p:cBhvr>
                                        <p:cTn id="45" dur="26">
                                          <p:stCondLst>
                                            <p:cond delay="1642"/>
                                          </p:stCondLst>
                                        </p:cTn>
                                        <p:tgtEl>
                                          <p:spTgt spid="32"/>
                                        </p:tgtEl>
                                      </p:cBhvr>
                                      <p:to x="100000" y="90000"/>
                                    </p:animScale>
                                    <p:animScale>
                                      <p:cBhvr>
                                        <p:cTn id="46" dur="166" decel="50000">
                                          <p:stCondLst>
                                            <p:cond delay="1668"/>
                                          </p:stCondLst>
                                        </p:cTn>
                                        <p:tgtEl>
                                          <p:spTgt spid="32"/>
                                        </p:tgtEl>
                                      </p:cBhvr>
                                      <p:to x="100000" y="100000"/>
                                    </p:animScale>
                                    <p:animScale>
                                      <p:cBhvr>
                                        <p:cTn id="47" dur="26">
                                          <p:stCondLst>
                                            <p:cond delay="1808"/>
                                          </p:stCondLst>
                                        </p:cTn>
                                        <p:tgtEl>
                                          <p:spTgt spid="32"/>
                                        </p:tgtEl>
                                      </p:cBhvr>
                                      <p:to x="100000" y="95000"/>
                                    </p:animScale>
                                    <p:animScale>
                                      <p:cBhvr>
                                        <p:cTn id="48" dur="166" decel="50000">
                                          <p:stCondLst>
                                            <p:cond delay="1834"/>
                                          </p:stCondLst>
                                        </p:cTn>
                                        <p:tgtEl>
                                          <p:spTgt spid="32"/>
                                        </p:tgtEl>
                                      </p:cBhvr>
                                      <p:to x="100000" y="100000"/>
                                    </p:animScale>
                                  </p:childTnLst>
                                </p:cTn>
                              </p:par>
                            </p:childTnLst>
                          </p:cTn>
                        </p:par>
                        <p:par>
                          <p:cTn id="49" fill="hold">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26"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80">
                                          <p:stCondLst>
                                            <p:cond delay="0"/>
                                          </p:stCondLst>
                                        </p:cTn>
                                        <p:tgtEl>
                                          <p:spTgt spid="36"/>
                                        </p:tgtEl>
                                      </p:cBhvr>
                                    </p:animEffect>
                                    <p:anim calcmode="lin" valueType="num">
                                      <p:cBhvr>
                                        <p:cTn id="5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64" dur="26">
                                          <p:stCondLst>
                                            <p:cond delay="650"/>
                                          </p:stCondLst>
                                        </p:cTn>
                                        <p:tgtEl>
                                          <p:spTgt spid="36"/>
                                        </p:tgtEl>
                                      </p:cBhvr>
                                      <p:to x="100000" y="60000"/>
                                    </p:animScale>
                                    <p:animScale>
                                      <p:cBhvr>
                                        <p:cTn id="65" dur="166" decel="50000">
                                          <p:stCondLst>
                                            <p:cond delay="676"/>
                                          </p:stCondLst>
                                        </p:cTn>
                                        <p:tgtEl>
                                          <p:spTgt spid="36"/>
                                        </p:tgtEl>
                                      </p:cBhvr>
                                      <p:to x="100000" y="100000"/>
                                    </p:animScale>
                                    <p:animScale>
                                      <p:cBhvr>
                                        <p:cTn id="66" dur="26">
                                          <p:stCondLst>
                                            <p:cond delay="1312"/>
                                          </p:stCondLst>
                                        </p:cTn>
                                        <p:tgtEl>
                                          <p:spTgt spid="36"/>
                                        </p:tgtEl>
                                      </p:cBhvr>
                                      <p:to x="100000" y="80000"/>
                                    </p:animScale>
                                    <p:animScale>
                                      <p:cBhvr>
                                        <p:cTn id="67" dur="166" decel="50000">
                                          <p:stCondLst>
                                            <p:cond delay="1338"/>
                                          </p:stCondLst>
                                        </p:cTn>
                                        <p:tgtEl>
                                          <p:spTgt spid="36"/>
                                        </p:tgtEl>
                                      </p:cBhvr>
                                      <p:to x="100000" y="100000"/>
                                    </p:animScale>
                                    <p:animScale>
                                      <p:cBhvr>
                                        <p:cTn id="68" dur="26">
                                          <p:stCondLst>
                                            <p:cond delay="1642"/>
                                          </p:stCondLst>
                                        </p:cTn>
                                        <p:tgtEl>
                                          <p:spTgt spid="36"/>
                                        </p:tgtEl>
                                      </p:cBhvr>
                                      <p:to x="100000" y="90000"/>
                                    </p:animScale>
                                    <p:animScale>
                                      <p:cBhvr>
                                        <p:cTn id="69" dur="166" decel="50000">
                                          <p:stCondLst>
                                            <p:cond delay="1668"/>
                                          </p:stCondLst>
                                        </p:cTn>
                                        <p:tgtEl>
                                          <p:spTgt spid="36"/>
                                        </p:tgtEl>
                                      </p:cBhvr>
                                      <p:to x="100000" y="100000"/>
                                    </p:animScale>
                                    <p:animScale>
                                      <p:cBhvr>
                                        <p:cTn id="70" dur="26">
                                          <p:stCondLst>
                                            <p:cond delay="1808"/>
                                          </p:stCondLst>
                                        </p:cTn>
                                        <p:tgtEl>
                                          <p:spTgt spid="36"/>
                                        </p:tgtEl>
                                      </p:cBhvr>
                                      <p:to x="100000" y="95000"/>
                                    </p:animScale>
                                    <p:animScale>
                                      <p:cBhvr>
                                        <p:cTn id="71" dur="166" decel="50000">
                                          <p:stCondLst>
                                            <p:cond delay="1834"/>
                                          </p:stCondLst>
                                        </p:cTn>
                                        <p:tgtEl>
                                          <p:spTgt spid="36"/>
                                        </p:tgtEl>
                                      </p:cBhvr>
                                      <p:to x="100000" y="100000"/>
                                    </p:animScale>
                                  </p:childTnLst>
                                </p:cTn>
                              </p:par>
                              <p:par>
                                <p:cTn id="72" presetID="26"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down)">
                                      <p:cBhvr>
                                        <p:cTn id="74" dur="580">
                                          <p:stCondLst>
                                            <p:cond delay="0"/>
                                          </p:stCondLst>
                                        </p:cTn>
                                        <p:tgtEl>
                                          <p:spTgt spid="35"/>
                                        </p:tgtEl>
                                      </p:cBhvr>
                                    </p:animEffect>
                                    <p:anim calcmode="lin" valueType="num">
                                      <p:cBhvr>
                                        <p:cTn id="75"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0" dur="26">
                                          <p:stCondLst>
                                            <p:cond delay="650"/>
                                          </p:stCondLst>
                                        </p:cTn>
                                        <p:tgtEl>
                                          <p:spTgt spid="35"/>
                                        </p:tgtEl>
                                      </p:cBhvr>
                                      <p:to x="100000" y="60000"/>
                                    </p:animScale>
                                    <p:animScale>
                                      <p:cBhvr>
                                        <p:cTn id="81" dur="166" decel="50000">
                                          <p:stCondLst>
                                            <p:cond delay="676"/>
                                          </p:stCondLst>
                                        </p:cTn>
                                        <p:tgtEl>
                                          <p:spTgt spid="35"/>
                                        </p:tgtEl>
                                      </p:cBhvr>
                                      <p:to x="100000" y="100000"/>
                                    </p:animScale>
                                    <p:animScale>
                                      <p:cBhvr>
                                        <p:cTn id="82" dur="26">
                                          <p:stCondLst>
                                            <p:cond delay="1312"/>
                                          </p:stCondLst>
                                        </p:cTn>
                                        <p:tgtEl>
                                          <p:spTgt spid="35"/>
                                        </p:tgtEl>
                                      </p:cBhvr>
                                      <p:to x="100000" y="80000"/>
                                    </p:animScale>
                                    <p:animScale>
                                      <p:cBhvr>
                                        <p:cTn id="83" dur="166" decel="50000">
                                          <p:stCondLst>
                                            <p:cond delay="1338"/>
                                          </p:stCondLst>
                                        </p:cTn>
                                        <p:tgtEl>
                                          <p:spTgt spid="35"/>
                                        </p:tgtEl>
                                      </p:cBhvr>
                                      <p:to x="100000" y="100000"/>
                                    </p:animScale>
                                    <p:animScale>
                                      <p:cBhvr>
                                        <p:cTn id="84" dur="26">
                                          <p:stCondLst>
                                            <p:cond delay="1642"/>
                                          </p:stCondLst>
                                        </p:cTn>
                                        <p:tgtEl>
                                          <p:spTgt spid="35"/>
                                        </p:tgtEl>
                                      </p:cBhvr>
                                      <p:to x="100000" y="90000"/>
                                    </p:animScale>
                                    <p:animScale>
                                      <p:cBhvr>
                                        <p:cTn id="85" dur="166" decel="50000">
                                          <p:stCondLst>
                                            <p:cond delay="1668"/>
                                          </p:stCondLst>
                                        </p:cTn>
                                        <p:tgtEl>
                                          <p:spTgt spid="35"/>
                                        </p:tgtEl>
                                      </p:cBhvr>
                                      <p:to x="100000" y="100000"/>
                                    </p:animScale>
                                    <p:animScale>
                                      <p:cBhvr>
                                        <p:cTn id="86" dur="26">
                                          <p:stCondLst>
                                            <p:cond delay="1808"/>
                                          </p:stCondLst>
                                        </p:cTn>
                                        <p:tgtEl>
                                          <p:spTgt spid="35"/>
                                        </p:tgtEl>
                                      </p:cBhvr>
                                      <p:to x="100000" y="95000"/>
                                    </p:animScale>
                                    <p:animScale>
                                      <p:cBhvr>
                                        <p:cTn id="87" dur="166" decel="50000">
                                          <p:stCondLst>
                                            <p:cond delay="1834"/>
                                          </p:stCondLst>
                                        </p:cTn>
                                        <p:tgtEl>
                                          <p:spTgt spid="35"/>
                                        </p:tgtEl>
                                      </p:cBhvr>
                                      <p:to x="100000" y="100000"/>
                                    </p:animScale>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26"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80">
                                          <p:stCondLst>
                                            <p:cond delay="0"/>
                                          </p:stCondLst>
                                        </p:cTn>
                                        <p:tgtEl>
                                          <p:spTgt spid="39"/>
                                        </p:tgtEl>
                                      </p:cBhvr>
                                    </p:animEffect>
                                    <p:anim calcmode="lin" valueType="num">
                                      <p:cBhvr>
                                        <p:cTn id="9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3" dur="26">
                                          <p:stCondLst>
                                            <p:cond delay="650"/>
                                          </p:stCondLst>
                                        </p:cTn>
                                        <p:tgtEl>
                                          <p:spTgt spid="39"/>
                                        </p:tgtEl>
                                      </p:cBhvr>
                                      <p:to x="100000" y="60000"/>
                                    </p:animScale>
                                    <p:animScale>
                                      <p:cBhvr>
                                        <p:cTn id="104" dur="166" decel="50000">
                                          <p:stCondLst>
                                            <p:cond delay="676"/>
                                          </p:stCondLst>
                                        </p:cTn>
                                        <p:tgtEl>
                                          <p:spTgt spid="39"/>
                                        </p:tgtEl>
                                      </p:cBhvr>
                                      <p:to x="100000" y="100000"/>
                                    </p:animScale>
                                    <p:animScale>
                                      <p:cBhvr>
                                        <p:cTn id="105" dur="26">
                                          <p:stCondLst>
                                            <p:cond delay="1312"/>
                                          </p:stCondLst>
                                        </p:cTn>
                                        <p:tgtEl>
                                          <p:spTgt spid="39"/>
                                        </p:tgtEl>
                                      </p:cBhvr>
                                      <p:to x="100000" y="80000"/>
                                    </p:animScale>
                                    <p:animScale>
                                      <p:cBhvr>
                                        <p:cTn id="106" dur="166" decel="50000">
                                          <p:stCondLst>
                                            <p:cond delay="1338"/>
                                          </p:stCondLst>
                                        </p:cTn>
                                        <p:tgtEl>
                                          <p:spTgt spid="39"/>
                                        </p:tgtEl>
                                      </p:cBhvr>
                                      <p:to x="100000" y="100000"/>
                                    </p:animScale>
                                    <p:animScale>
                                      <p:cBhvr>
                                        <p:cTn id="107" dur="26">
                                          <p:stCondLst>
                                            <p:cond delay="1642"/>
                                          </p:stCondLst>
                                        </p:cTn>
                                        <p:tgtEl>
                                          <p:spTgt spid="39"/>
                                        </p:tgtEl>
                                      </p:cBhvr>
                                      <p:to x="100000" y="90000"/>
                                    </p:animScale>
                                    <p:animScale>
                                      <p:cBhvr>
                                        <p:cTn id="108" dur="166" decel="50000">
                                          <p:stCondLst>
                                            <p:cond delay="1668"/>
                                          </p:stCondLst>
                                        </p:cTn>
                                        <p:tgtEl>
                                          <p:spTgt spid="39"/>
                                        </p:tgtEl>
                                      </p:cBhvr>
                                      <p:to x="100000" y="100000"/>
                                    </p:animScale>
                                    <p:animScale>
                                      <p:cBhvr>
                                        <p:cTn id="109" dur="26">
                                          <p:stCondLst>
                                            <p:cond delay="1808"/>
                                          </p:stCondLst>
                                        </p:cTn>
                                        <p:tgtEl>
                                          <p:spTgt spid="39"/>
                                        </p:tgtEl>
                                      </p:cBhvr>
                                      <p:to x="100000" y="95000"/>
                                    </p:animScale>
                                    <p:animScale>
                                      <p:cBhvr>
                                        <p:cTn id="110" dur="166" decel="50000">
                                          <p:stCondLst>
                                            <p:cond delay="1834"/>
                                          </p:stCondLst>
                                        </p:cTn>
                                        <p:tgtEl>
                                          <p:spTgt spid="39"/>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80">
                                          <p:stCondLst>
                                            <p:cond delay="0"/>
                                          </p:stCondLst>
                                        </p:cTn>
                                        <p:tgtEl>
                                          <p:spTgt spid="38"/>
                                        </p:tgtEl>
                                      </p:cBhvr>
                                    </p:animEffect>
                                    <p:anim calcmode="lin" valueType="num">
                                      <p:cBhvr>
                                        <p:cTn id="11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19" dur="26">
                                          <p:stCondLst>
                                            <p:cond delay="650"/>
                                          </p:stCondLst>
                                        </p:cTn>
                                        <p:tgtEl>
                                          <p:spTgt spid="38"/>
                                        </p:tgtEl>
                                      </p:cBhvr>
                                      <p:to x="100000" y="60000"/>
                                    </p:animScale>
                                    <p:animScale>
                                      <p:cBhvr>
                                        <p:cTn id="120" dur="166" decel="50000">
                                          <p:stCondLst>
                                            <p:cond delay="676"/>
                                          </p:stCondLst>
                                        </p:cTn>
                                        <p:tgtEl>
                                          <p:spTgt spid="38"/>
                                        </p:tgtEl>
                                      </p:cBhvr>
                                      <p:to x="100000" y="100000"/>
                                    </p:animScale>
                                    <p:animScale>
                                      <p:cBhvr>
                                        <p:cTn id="121" dur="26">
                                          <p:stCondLst>
                                            <p:cond delay="1312"/>
                                          </p:stCondLst>
                                        </p:cTn>
                                        <p:tgtEl>
                                          <p:spTgt spid="38"/>
                                        </p:tgtEl>
                                      </p:cBhvr>
                                      <p:to x="100000" y="80000"/>
                                    </p:animScale>
                                    <p:animScale>
                                      <p:cBhvr>
                                        <p:cTn id="122" dur="166" decel="50000">
                                          <p:stCondLst>
                                            <p:cond delay="1338"/>
                                          </p:stCondLst>
                                        </p:cTn>
                                        <p:tgtEl>
                                          <p:spTgt spid="38"/>
                                        </p:tgtEl>
                                      </p:cBhvr>
                                      <p:to x="100000" y="100000"/>
                                    </p:animScale>
                                    <p:animScale>
                                      <p:cBhvr>
                                        <p:cTn id="123" dur="26">
                                          <p:stCondLst>
                                            <p:cond delay="1642"/>
                                          </p:stCondLst>
                                        </p:cTn>
                                        <p:tgtEl>
                                          <p:spTgt spid="38"/>
                                        </p:tgtEl>
                                      </p:cBhvr>
                                      <p:to x="100000" y="90000"/>
                                    </p:animScale>
                                    <p:animScale>
                                      <p:cBhvr>
                                        <p:cTn id="124" dur="166" decel="50000">
                                          <p:stCondLst>
                                            <p:cond delay="1668"/>
                                          </p:stCondLst>
                                        </p:cTn>
                                        <p:tgtEl>
                                          <p:spTgt spid="38"/>
                                        </p:tgtEl>
                                      </p:cBhvr>
                                      <p:to x="100000" y="100000"/>
                                    </p:animScale>
                                    <p:animScale>
                                      <p:cBhvr>
                                        <p:cTn id="125" dur="26">
                                          <p:stCondLst>
                                            <p:cond delay="1808"/>
                                          </p:stCondLst>
                                        </p:cTn>
                                        <p:tgtEl>
                                          <p:spTgt spid="38"/>
                                        </p:tgtEl>
                                      </p:cBhvr>
                                      <p:to x="100000" y="95000"/>
                                    </p:animScale>
                                    <p:animScale>
                                      <p:cBhvr>
                                        <p:cTn id="126" dur="166" decel="50000">
                                          <p:stCondLst>
                                            <p:cond delay="1834"/>
                                          </p:stCondLst>
                                        </p:cTn>
                                        <p:tgtEl>
                                          <p:spTgt spid="38"/>
                                        </p:tgtEl>
                                      </p:cBhvr>
                                      <p:to x="100000" y="100000"/>
                                    </p:animScale>
                                  </p:childTnLst>
                                </p:cTn>
                              </p:par>
                            </p:childTnLst>
                          </p:cTn>
                        </p:par>
                        <p:par>
                          <p:cTn id="127" fill="hold">
                            <p:stCondLst>
                              <p:cond delay="10000"/>
                            </p:stCondLst>
                            <p:childTnLst>
                              <p:par>
                                <p:cTn id="128" presetID="47" presetClass="entr" presetSubtype="0" fill="hold" grpId="0" nodeType="after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1000"/>
                                        <p:tgtEl>
                                          <p:spTgt spid="37"/>
                                        </p:tgtEl>
                                      </p:cBhvr>
                                    </p:animEffect>
                                    <p:anim calcmode="lin" valueType="num">
                                      <p:cBhvr>
                                        <p:cTn id="131" dur="1000" fill="hold"/>
                                        <p:tgtEl>
                                          <p:spTgt spid="37"/>
                                        </p:tgtEl>
                                        <p:attrNameLst>
                                          <p:attrName>ppt_x</p:attrName>
                                        </p:attrNameLst>
                                      </p:cBhvr>
                                      <p:tavLst>
                                        <p:tav tm="0">
                                          <p:val>
                                            <p:strVal val="#ppt_x"/>
                                          </p:val>
                                        </p:tav>
                                        <p:tav tm="100000">
                                          <p:val>
                                            <p:strVal val="#ppt_x"/>
                                          </p:val>
                                        </p:tav>
                                      </p:tavLst>
                                    </p:anim>
                                    <p:anim calcmode="lin" valueType="num">
                                      <p:cBhvr>
                                        <p:cTn id="1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10" name="Group 9"/>
          <p:cNvGrpSpPr/>
          <p:nvPr/>
        </p:nvGrpSpPr>
        <p:grpSpPr>
          <a:xfrm>
            <a:off x="2990831" y="541046"/>
            <a:ext cx="6210336" cy="829892"/>
            <a:chOff x="3757022" y="382040"/>
            <a:chExt cx="4951854" cy="829892"/>
          </a:xfrm>
        </p:grpSpPr>
        <p:sp>
          <p:nvSpPr>
            <p:cNvPr id="11" name="Rounded Rectangle 1032">
              <a:extLst>
                <a:ext uri="{FF2B5EF4-FFF2-40B4-BE49-F238E27FC236}">
                  <a16:creationId xmlns=""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3600" b="1" dirty="0">
                  <a:solidFill>
                    <a:schemeClr val="tx1"/>
                  </a:solidFill>
                  <a:latin typeface="Sakkal Majalla" panose="02000000000000000000" pitchFamily="2" charset="-78"/>
                  <a:cs typeface="Sakkal Majalla" panose="02000000000000000000" pitchFamily="2" charset="-78"/>
                </a:rPr>
                <a:t>أركان الإسلام</a:t>
              </a:r>
              <a:endParaRPr lang="ko-KR" altLang="en-US" sz="3600" b="1" dirty="0">
                <a:solidFill>
                  <a:schemeClr val="tx1"/>
                </a:solidFill>
                <a:latin typeface="Sakkal Majalla" panose="02000000000000000000" pitchFamily="2" charset="-78"/>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sp>
            <p:nvSpPr>
              <p:cNvPr id="15" name="Rounded Rectangle 1032">
                <a:extLst>
                  <a:ext uri="{FF2B5EF4-FFF2-40B4-BE49-F238E27FC236}">
                    <a16:creationId xmlns=""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rgbClr val="92D050"/>
              </a:solidFill>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ko-KR" altLang="en-US" sz="2800">
                  <a:ln w="0"/>
                  <a:solidFill>
                    <a:schemeClr val="accent1"/>
                  </a:solidFill>
                  <a:effectLst>
                    <a:outerShdw blurRad="38100" dist="25400" dir="5400000" algn="ctr" rotWithShape="0">
                      <a:srgbClr val="6E747A">
                        <a:alpha val="43000"/>
                      </a:srgbClr>
                    </a:outerShdw>
                  </a:effectLst>
                  <a:latin typeface="Sakkal Majalla" panose="02000000000000000000" pitchFamily="2" charset="-78"/>
                  <a:cs typeface="Sakkal Majalla" panose="02000000000000000000" pitchFamily="2" charset="-78"/>
                </a:endParaRPr>
              </a:p>
            </p:txBody>
          </p:sp>
        </p:grpSp>
      </p:grpSp>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403444" y="1978380"/>
            <a:ext cx="10882948" cy="767488"/>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أي الإمساك عن كلِّ المفطرات من الف</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ج</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الص</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اد</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إلى غروب الشمس ب</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ص</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د</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الت</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رُّب</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إلى الله تعالى.</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32" name="Flowchart: Magnetic Disk 31">
            <a:extLst>
              <a:ext uri="{FF2B5EF4-FFF2-40B4-BE49-F238E27FC236}">
                <a16:creationId xmlns="" xmlns:a16="http://schemas.microsoft.com/office/drawing/2014/main" id="{A1C8A1C7-516F-4DF7-8044-D10B676CB0CC}"/>
              </a:ext>
            </a:extLst>
          </p:cNvPr>
          <p:cNvSpPr/>
          <p:nvPr/>
        </p:nvSpPr>
        <p:spPr>
          <a:xfrm>
            <a:off x="6661124" y="1437985"/>
            <a:ext cx="4537954" cy="585489"/>
          </a:xfrm>
          <a:prstGeom prst="flowChartMagneticDisk">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صوم رمضان</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Star: 24 Points 32">
            <a:extLst>
              <a:ext uri="{FF2B5EF4-FFF2-40B4-BE49-F238E27FC236}">
                <a16:creationId xmlns="" xmlns:a16="http://schemas.microsoft.com/office/drawing/2014/main" id="{9622D280-B19E-4718-9651-F089AD7BEEF8}"/>
              </a:ext>
            </a:extLst>
          </p:cNvPr>
          <p:cNvSpPr/>
          <p:nvPr/>
        </p:nvSpPr>
        <p:spPr>
          <a:xfrm>
            <a:off x="10916503" y="1422452"/>
            <a:ext cx="914400" cy="620769"/>
          </a:xfrm>
          <a:prstGeom prst="star24">
            <a:avLst/>
          </a:prstGeom>
          <a:solidFill>
            <a:schemeClr val="accent4">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4" name="مستطيل ذو زوايا قطرية مستديرة 26">
            <a:extLst>
              <a:ext uri="{FF2B5EF4-FFF2-40B4-BE49-F238E27FC236}">
                <a16:creationId xmlns="" xmlns:a16="http://schemas.microsoft.com/office/drawing/2014/main" id="{B87E9BA5-2E84-412B-BBB3-A881E52CDE89}"/>
              </a:ext>
            </a:extLst>
          </p:cNvPr>
          <p:cNvSpPr/>
          <p:nvPr/>
        </p:nvSpPr>
        <p:spPr>
          <a:xfrm>
            <a:off x="403444" y="3377770"/>
            <a:ext cx="10882948" cy="985578"/>
          </a:xfrm>
          <a:prstGeom prst="round2DiagRect">
            <a:avLst/>
          </a:prstGeom>
          <a:solidFill>
            <a:schemeClr val="bg1"/>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500"/>
              </a:spcAft>
            </a:pPr>
            <a:r>
              <a:rPr lang="ar-BH" sz="2800" b="1" dirty="0">
                <a:solidFill>
                  <a:prstClr val="black"/>
                </a:solidFill>
                <a:latin typeface="Sakkal Majalla" panose="02000000000000000000" pitchFamily="2" charset="-78"/>
                <a:cs typeface="Sakkal Majalla" panose="02000000000000000000" pitchFamily="2" charset="-78"/>
              </a:rPr>
              <a:t>أي ق</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ص</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د</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 بيت الله تعالى على هيئة مخصوصةٍ وفي وقت مخصوصٍ، للقيام بأعمال مخصوصةٍ، وهو مشروط بالاستطاعة والأمن على الن</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فس والمال.</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5" name="Flowchart: Magnetic Disk 34">
            <a:extLst>
              <a:ext uri="{FF2B5EF4-FFF2-40B4-BE49-F238E27FC236}">
                <a16:creationId xmlns="" xmlns:a16="http://schemas.microsoft.com/office/drawing/2014/main" id="{7D2B8330-92AF-44F1-8AC5-E3AB13356D1F}"/>
              </a:ext>
            </a:extLst>
          </p:cNvPr>
          <p:cNvSpPr/>
          <p:nvPr/>
        </p:nvSpPr>
        <p:spPr>
          <a:xfrm>
            <a:off x="6748439" y="2884079"/>
            <a:ext cx="4537953" cy="585489"/>
          </a:xfrm>
          <a:prstGeom prst="flowChartMagneticDisk">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2800" b="1" dirty="0">
                <a:solidFill>
                  <a:prstClr val="white"/>
                </a:solidFill>
                <a:latin typeface="Sakkal Majalla" panose="02000000000000000000" pitchFamily="2" charset="-78"/>
                <a:cs typeface="Sakkal Majalla" panose="02000000000000000000" pitchFamily="2" charset="-78"/>
              </a:rPr>
              <a:t>حج البيت لمن استطاع إليه سبيلا</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6" name="Star: 24 Points 35">
            <a:extLst>
              <a:ext uri="{FF2B5EF4-FFF2-40B4-BE49-F238E27FC236}">
                <a16:creationId xmlns="" xmlns:a16="http://schemas.microsoft.com/office/drawing/2014/main" id="{44717437-9015-4615-8B3C-ECBBA921706D}"/>
              </a:ext>
            </a:extLst>
          </p:cNvPr>
          <p:cNvSpPr/>
          <p:nvPr/>
        </p:nvSpPr>
        <p:spPr>
          <a:xfrm>
            <a:off x="11003818" y="2860601"/>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 name="Scroll: Vertical 1">
            <a:extLst>
              <a:ext uri="{FF2B5EF4-FFF2-40B4-BE49-F238E27FC236}">
                <a16:creationId xmlns="" xmlns:a16="http://schemas.microsoft.com/office/drawing/2014/main" id="{DA866A4A-49F0-48A4-9B3C-CB9593C89B86}"/>
              </a:ext>
            </a:extLst>
          </p:cNvPr>
          <p:cNvSpPr/>
          <p:nvPr/>
        </p:nvSpPr>
        <p:spPr>
          <a:xfrm>
            <a:off x="683845" y="5119233"/>
            <a:ext cx="10824306" cy="1312563"/>
          </a:xfrm>
          <a:prstGeom prst="vertic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أركان الإسلام هي أظهر شعائر الإسلام وأعظمها، وب</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ف</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ع</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ل</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ه</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 ي</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ث</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ب</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ت</a:t>
            </a:r>
            <a:r>
              <a:rPr lang="ar-SA"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استسلام الإنسان لله </a:t>
            </a:r>
            <a:r>
              <a:rPr lang="en-US"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en-US"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32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وانقياده لأوامره ونواهيه. </a:t>
            </a:r>
            <a:endParaRPr lang="fr-FR" sz="3200" b="1"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0" name="Flowchart: Magnetic Disk 19">
            <a:extLst>
              <a:ext uri="{FF2B5EF4-FFF2-40B4-BE49-F238E27FC236}">
                <a16:creationId xmlns="" xmlns:a16="http://schemas.microsoft.com/office/drawing/2014/main" id="{89A3F7D7-93F6-453D-B240-95970ED1AB37}"/>
              </a:ext>
            </a:extLst>
          </p:cNvPr>
          <p:cNvSpPr/>
          <p:nvPr/>
        </p:nvSpPr>
        <p:spPr>
          <a:xfrm>
            <a:off x="4338995" y="4448546"/>
            <a:ext cx="3514005" cy="585489"/>
          </a:xfrm>
          <a:prstGeom prst="flowChartMagneticDisk">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lvl="0" algn="ctr" rtl="1">
              <a:lnSpc>
                <a:spcPct val="90000"/>
              </a:lnSpc>
              <a:spcBef>
                <a:spcPts val="1000"/>
              </a:spcBef>
              <a:defRPr/>
            </a:pPr>
            <a:r>
              <a:rPr lang="ar-BH" sz="3200" b="1" noProof="0" dirty="0">
                <a:solidFill>
                  <a:schemeClr val="tx1"/>
                </a:solidFill>
                <a:latin typeface="Sakkal Majalla" panose="02000000000000000000" pitchFamily="2" charset="-78"/>
                <a:cs typeface="Sakkal Majalla" panose="02000000000000000000" pitchFamily="2" charset="-78"/>
              </a:rPr>
              <a:t>فائدة</a:t>
            </a:r>
            <a:endParaRPr kumimoji="0" lang="en-US"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16481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80">
                                          <p:stCondLst>
                                            <p:cond delay="0"/>
                                          </p:stCondLst>
                                        </p:cTn>
                                        <p:tgtEl>
                                          <p:spTgt spid="33"/>
                                        </p:tgtEl>
                                      </p:cBhvr>
                                    </p:animEffect>
                                    <p:anim calcmode="lin" valueType="num">
                                      <p:cBhvr>
                                        <p:cTn id="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 dur="26">
                                          <p:stCondLst>
                                            <p:cond delay="650"/>
                                          </p:stCondLst>
                                        </p:cTn>
                                        <p:tgtEl>
                                          <p:spTgt spid="33"/>
                                        </p:tgtEl>
                                      </p:cBhvr>
                                      <p:to x="100000" y="60000"/>
                                    </p:animScale>
                                    <p:animScale>
                                      <p:cBhvr>
                                        <p:cTn id="20" dur="166" decel="50000">
                                          <p:stCondLst>
                                            <p:cond delay="676"/>
                                          </p:stCondLst>
                                        </p:cTn>
                                        <p:tgtEl>
                                          <p:spTgt spid="33"/>
                                        </p:tgtEl>
                                      </p:cBhvr>
                                      <p:to x="100000" y="100000"/>
                                    </p:animScale>
                                    <p:animScale>
                                      <p:cBhvr>
                                        <p:cTn id="21" dur="26">
                                          <p:stCondLst>
                                            <p:cond delay="1312"/>
                                          </p:stCondLst>
                                        </p:cTn>
                                        <p:tgtEl>
                                          <p:spTgt spid="33"/>
                                        </p:tgtEl>
                                      </p:cBhvr>
                                      <p:to x="100000" y="80000"/>
                                    </p:animScale>
                                    <p:animScale>
                                      <p:cBhvr>
                                        <p:cTn id="22" dur="166" decel="50000">
                                          <p:stCondLst>
                                            <p:cond delay="1338"/>
                                          </p:stCondLst>
                                        </p:cTn>
                                        <p:tgtEl>
                                          <p:spTgt spid="33"/>
                                        </p:tgtEl>
                                      </p:cBhvr>
                                      <p:to x="100000" y="100000"/>
                                    </p:animScale>
                                    <p:animScale>
                                      <p:cBhvr>
                                        <p:cTn id="23" dur="26">
                                          <p:stCondLst>
                                            <p:cond delay="1642"/>
                                          </p:stCondLst>
                                        </p:cTn>
                                        <p:tgtEl>
                                          <p:spTgt spid="33"/>
                                        </p:tgtEl>
                                      </p:cBhvr>
                                      <p:to x="100000" y="90000"/>
                                    </p:animScale>
                                    <p:animScale>
                                      <p:cBhvr>
                                        <p:cTn id="24" dur="166" decel="50000">
                                          <p:stCondLst>
                                            <p:cond delay="1668"/>
                                          </p:stCondLst>
                                        </p:cTn>
                                        <p:tgtEl>
                                          <p:spTgt spid="33"/>
                                        </p:tgtEl>
                                      </p:cBhvr>
                                      <p:to x="100000" y="100000"/>
                                    </p:animScale>
                                    <p:animScale>
                                      <p:cBhvr>
                                        <p:cTn id="25" dur="26">
                                          <p:stCondLst>
                                            <p:cond delay="1808"/>
                                          </p:stCondLst>
                                        </p:cTn>
                                        <p:tgtEl>
                                          <p:spTgt spid="33"/>
                                        </p:tgtEl>
                                      </p:cBhvr>
                                      <p:to x="100000" y="95000"/>
                                    </p:animScale>
                                    <p:animScale>
                                      <p:cBhvr>
                                        <p:cTn id="26" dur="166" decel="50000">
                                          <p:stCondLst>
                                            <p:cond delay="1834"/>
                                          </p:stCondLst>
                                        </p:cTn>
                                        <p:tgtEl>
                                          <p:spTgt spid="33"/>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80">
                                          <p:stCondLst>
                                            <p:cond delay="0"/>
                                          </p:stCondLst>
                                        </p:cTn>
                                        <p:tgtEl>
                                          <p:spTgt spid="32"/>
                                        </p:tgtEl>
                                      </p:cBhvr>
                                    </p:animEffect>
                                    <p:anim calcmode="lin" valueType="num">
                                      <p:cBhvr>
                                        <p:cTn id="3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5" dur="26">
                                          <p:stCondLst>
                                            <p:cond delay="650"/>
                                          </p:stCondLst>
                                        </p:cTn>
                                        <p:tgtEl>
                                          <p:spTgt spid="32"/>
                                        </p:tgtEl>
                                      </p:cBhvr>
                                      <p:to x="100000" y="60000"/>
                                    </p:animScale>
                                    <p:animScale>
                                      <p:cBhvr>
                                        <p:cTn id="36" dur="166" decel="50000">
                                          <p:stCondLst>
                                            <p:cond delay="676"/>
                                          </p:stCondLst>
                                        </p:cTn>
                                        <p:tgtEl>
                                          <p:spTgt spid="32"/>
                                        </p:tgtEl>
                                      </p:cBhvr>
                                      <p:to x="100000" y="100000"/>
                                    </p:animScale>
                                    <p:animScale>
                                      <p:cBhvr>
                                        <p:cTn id="37" dur="26">
                                          <p:stCondLst>
                                            <p:cond delay="1312"/>
                                          </p:stCondLst>
                                        </p:cTn>
                                        <p:tgtEl>
                                          <p:spTgt spid="32"/>
                                        </p:tgtEl>
                                      </p:cBhvr>
                                      <p:to x="100000" y="80000"/>
                                    </p:animScale>
                                    <p:animScale>
                                      <p:cBhvr>
                                        <p:cTn id="38" dur="166" decel="50000">
                                          <p:stCondLst>
                                            <p:cond delay="1338"/>
                                          </p:stCondLst>
                                        </p:cTn>
                                        <p:tgtEl>
                                          <p:spTgt spid="32"/>
                                        </p:tgtEl>
                                      </p:cBhvr>
                                      <p:to x="100000" y="100000"/>
                                    </p:animScale>
                                    <p:animScale>
                                      <p:cBhvr>
                                        <p:cTn id="39" dur="26">
                                          <p:stCondLst>
                                            <p:cond delay="1642"/>
                                          </p:stCondLst>
                                        </p:cTn>
                                        <p:tgtEl>
                                          <p:spTgt spid="32"/>
                                        </p:tgtEl>
                                      </p:cBhvr>
                                      <p:to x="100000" y="90000"/>
                                    </p:animScale>
                                    <p:animScale>
                                      <p:cBhvr>
                                        <p:cTn id="40" dur="166" decel="50000">
                                          <p:stCondLst>
                                            <p:cond delay="1668"/>
                                          </p:stCondLst>
                                        </p:cTn>
                                        <p:tgtEl>
                                          <p:spTgt spid="32"/>
                                        </p:tgtEl>
                                      </p:cBhvr>
                                      <p:to x="100000" y="100000"/>
                                    </p:animScale>
                                    <p:animScale>
                                      <p:cBhvr>
                                        <p:cTn id="41" dur="26">
                                          <p:stCondLst>
                                            <p:cond delay="1808"/>
                                          </p:stCondLst>
                                        </p:cTn>
                                        <p:tgtEl>
                                          <p:spTgt spid="32"/>
                                        </p:tgtEl>
                                      </p:cBhvr>
                                      <p:to x="100000" y="95000"/>
                                    </p:animScale>
                                    <p:animScale>
                                      <p:cBhvr>
                                        <p:cTn id="42" dur="166" decel="50000">
                                          <p:stCondLst>
                                            <p:cond delay="1834"/>
                                          </p:stCondLst>
                                        </p:cTn>
                                        <p:tgtEl>
                                          <p:spTgt spid="32"/>
                                        </p:tgtEl>
                                      </p:cBhvr>
                                      <p:to x="100000" y="100000"/>
                                    </p:animScale>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6"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80">
                                          <p:stCondLst>
                                            <p:cond delay="0"/>
                                          </p:stCondLst>
                                        </p:cTn>
                                        <p:tgtEl>
                                          <p:spTgt spid="36"/>
                                        </p:tgtEl>
                                      </p:cBhvr>
                                    </p:animEffect>
                                    <p:anim calcmode="lin" valueType="num">
                                      <p:cBhvr>
                                        <p:cTn id="5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8" dur="26">
                                          <p:stCondLst>
                                            <p:cond delay="650"/>
                                          </p:stCondLst>
                                        </p:cTn>
                                        <p:tgtEl>
                                          <p:spTgt spid="36"/>
                                        </p:tgtEl>
                                      </p:cBhvr>
                                      <p:to x="100000" y="60000"/>
                                    </p:animScale>
                                    <p:animScale>
                                      <p:cBhvr>
                                        <p:cTn id="59" dur="166" decel="50000">
                                          <p:stCondLst>
                                            <p:cond delay="676"/>
                                          </p:stCondLst>
                                        </p:cTn>
                                        <p:tgtEl>
                                          <p:spTgt spid="36"/>
                                        </p:tgtEl>
                                      </p:cBhvr>
                                      <p:to x="100000" y="100000"/>
                                    </p:animScale>
                                    <p:animScale>
                                      <p:cBhvr>
                                        <p:cTn id="60" dur="26">
                                          <p:stCondLst>
                                            <p:cond delay="1312"/>
                                          </p:stCondLst>
                                        </p:cTn>
                                        <p:tgtEl>
                                          <p:spTgt spid="36"/>
                                        </p:tgtEl>
                                      </p:cBhvr>
                                      <p:to x="100000" y="80000"/>
                                    </p:animScale>
                                    <p:animScale>
                                      <p:cBhvr>
                                        <p:cTn id="61" dur="166" decel="50000">
                                          <p:stCondLst>
                                            <p:cond delay="1338"/>
                                          </p:stCondLst>
                                        </p:cTn>
                                        <p:tgtEl>
                                          <p:spTgt spid="36"/>
                                        </p:tgtEl>
                                      </p:cBhvr>
                                      <p:to x="100000" y="100000"/>
                                    </p:animScale>
                                    <p:animScale>
                                      <p:cBhvr>
                                        <p:cTn id="62" dur="26">
                                          <p:stCondLst>
                                            <p:cond delay="1642"/>
                                          </p:stCondLst>
                                        </p:cTn>
                                        <p:tgtEl>
                                          <p:spTgt spid="36"/>
                                        </p:tgtEl>
                                      </p:cBhvr>
                                      <p:to x="100000" y="90000"/>
                                    </p:animScale>
                                    <p:animScale>
                                      <p:cBhvr>
                                        <p:cTn id="63" dur="166" decel="50000">
                                          <p:stCondLst>
                                            <p:cond delay="1668"/>
                                          </p:stCondLst>
                                        </p:cTn>
                                        <p:tgtEl>
                                          <p:spTgt spid="36"/>
                                        </p:tgtEl>
                                      </p:cBhvr>
                                      <p:to x="100000" y="100000"/>
                                    </p:animScale>
                                    <p:animScale>
                                      <p:cBhvr>
                                        <p:cTn id="64" dur="26">
                                          <p:stCondLst>
                                            <p:cond delay="1808"/>
                                          </p:stCondLst>
                                        </p:cTn>
                                        <p:tgtEl>
                                          <p:spTgt spid="36"/>
                                        </p:tgtEl>
                                      </p:cBhvr>
                                      <p:to x="100000" y="95000"/>
                                    </p:animScale>
                                    <p:animScale>
                                      <p:cBhvr>
                                        <p:cTn id="65" dur="166" decel="50000">
                                          <p:stCondLst>
                                            <p:cond delay="1834"/>
                                          </p:stCondLst>
                                        </p:cTn>
                                        <p:tgtEl>
                                          <p:spTgt spid="36"/>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down)">
                                      <p:cBhvr>
                                        <p:cTn id="68" dur="580">
                                          <p:stCondLst>
                                            <p:cond delay="0"/>
                                          </p:stCondLst>
                                        </p:cTn>
                                        <p:tgtEl>
                                          <p:spTgt spid="35"/>
                                        </p:tgtEl>
                                      </p:cBhvr>
                                    </p:animEffect>
                                    <p:anim calcmode="lin" valueType="num">
                                      <p:cBhvr>
                                        <p:cTn id="69"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4" dur="26">
                                          <p:stCondLst>
                                            <p:cond delay="650"/>
                                          </p:stCondLst>
                                        </p:cTn>
                                        <p:tgtEl>
                                          <p:spTgt spid="35"/>
                                        </p:tgtEl>
                                      </p:cBhvr>
                                      <p:to x="100000" y="60000"/>
                                    </p:animScale>
                                    <p:animScale>
                                      <p:cBhvr>
                                        <p:cTn id="75" dur="166" decel="50000">
                                          <p:stCondLst>
                                            <p:cond delay="676"/>
                                          </p:stCondLst>
                                        </p:cTn>
                                        <p:tgtEl>
                                          <p:spTgt spid="35"/>
                                        </p:tgtEl>
                                      </p:cBhvr>
                                      <p:to x="100000" y="100000"/>
                                    </p:animScale>
                                    <p:animScale>
                                      <p:cBhvr>
                                        <p:cTn id="76" dur="26">
                                          <p:stCondLst>
                                            <p:cond delay="1312"/>
                                          </p:stCondLst>
                                        </p:cTn>
                                        <p:tgtEl>
                                          <p:spTgt spid="35"/>
                                        </p:tgtEl>
                                      </p:cBhvr>
                                      <p:to x="100000" y="80000"/>
                                    </p:animScale>
                                    <p:animScale>
                                      <p:cBhvr>
                                        <p:cTn id="77" dur="166" decel="50000">
                                          <p:stCondLst>
                                            <p:cond delay="1338"/>
                                          </p:stCondLst>
                                        </p:cTn>
                                        <p:tgtEl>
                                          <p:spTgt spid="35"/>
                                        </p:tgtEl>
                                      </p:cBhvr>
                                      <p:to x="100000" y="100000"/>
                                    </p:animScale>
                                    <p:animScale>
                                      <p:cBhvr>
                                        <p:cTn id="78" dur="26">
                                          <p:stCondLst>
                                            <p:cond delay="1642"/>
                                          </p:stCondLst>
                                        </p:cTn>
                                        <p:tgtEl>
                                          <p:spTgt spid="35"/>
                                        </p:tgtEl>
                                      </p:cBhvr>
                                      <p:to x="100000" y="90000"/>
                                    </p:animScale>
                                    <p:animScale>
                                      <p:cBhvr>
                                        <p:cTn id="79" dur="166" decel="50000">
                                          <p:stCondLst>
                                            <p:cond delay="1668"/>
                                          </p:stCondLst>
                                        </p:cTn>
                                        <p:tgtEl>
                                          <p:spTgt spid="35"/>
                                        </p:tgtEl>
                                      </p:cBhvr>
                                      <p:to x="100000" y="100000"/>
                                    </p:animScale>
                                    <p:animScale>
                                      <p:cBhvr>
                                        <p:cTn id="80" dur="26">
                                          <p:stCondLst>
                                            <p:cond delay="1808"/>
                                          </p:stCondLst>
                                        </p:cTn>
                                        <p:tgtEl>
                                          <p:spTgt spid="35"/>
                                        </p:tgtEl>
                                      </p:cBhvr>
                                      <p:to x="100000" y="95000"/>
                                    </p:animScale>
                                    <p:animScale>
                                      <p:cBhvr>
                                        <p:cTn id="81" dur="166" decel="50000">
                                          <p:stCondLst>
                                            <p:cond delay="1834"/>
                                          </p:stCondLst>
                                        </p:cTn>
                                        <p:tgtEl>
                                          <p:spTgt spid="35"/>
                                        </p:tgtEl>
                                      </p:cBhvr>
                                      <p:to x="100000" y="100000"/>
                                    </p:animScale>
                                  </p:childTnLst>
                                </p:cTn>
                              </p:par>
                            </p:childTnLst>
                          </p:cTn>
                        </p:par>
                        <p:par>
                          <p:cTn id="82" fill="hold">
                            <p:stCondLst>
                              <p:cond delay="6000"/>
                            </p:stCondLst>
                            <p:childTnLst>
                              <p:par>
                                <p:cTn id="83" presetID="47"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80">
                                          <p:stCondLst>
                                            <p:cond delay="0"/>
                                          </p:stCondLst>
                                        </p:cTn>
                                        <p:tgtEl>
                                          <p:spTgt spid="20"/>
                                        </p:tgtEl>
                                      </p:cBhvr>
                                    </p:animEffect>
                                    <p:anim calcmode="lin" valueType="num">
                                      <p:cBhvr>
                                        <p:cTn id="9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8" dur="26">
                                          <p:stCondLst>
                                            <p:cond delay="650"/>
                                          </p:stCondLst>
                                        </p:cTn>
                                        <p:tgtEl>
                                          <p:spTgt spid="20"/>
                                        </p:tgtEl>
                                      </p:cBhvr>
                                      <p:to x="100000" y="60000"/>
                                    </p:animScale>
                                    <p:animScale>
                                      <p:cBhvr>
                                        <p:cTn id="99" dur="166" decel="50000">
                                          <p:stCondLst>
                                            <p:cond delay="676"/>
                                          </p:stCondLst>
                                        </p:cTn>
                                        <p:tgtEl>
                                          <p:spTgt spid="20"/>
                                        </p:tgtEl>
                                      </p:cBhvr>
                                      <p:to x="100000" y="100000"/>
                                    </p:animScale>
                                    <p:animScale>
                                      <p:cBhvr>
                                        <p:cTn id="100" dur="26">
                                          <p:stCondLst>
                                            <p:cond delay="1312"/>
                                          </p:stCondLst>
                                        </p:cTn>
                                        <p:tgtEl>
                                          <p:spTgt spid="20"/>
                                        </p:tgtEl>
                                      </p:cBhvr>
                                      <p:to x="100000" y="80000"/>
                                    </p:animScale>
                                    <p:animScale>
                                      <p:cBhvr>
                                        <p:cTn id="101" dur="166" decel="50000">
                                          <p:stCondLst>
                                            <p:cond delay="1338"/>
                                          </p:stCondLst>
                                        </p:cTn>
                                        <p:tgtEl>
                                          <p:spTgt spid="20"/>
                                        </p:tgtEl>
                                      </p:cBhvr>
                                      <p:to x="100000" y="100000"/>
                                    </p:animScale>
                                    <p:animScale>
                                      <p:cBhvr>
                                        <p:cTn id="102" dur="26">
                                          <p:stCondLst>
                                            <p:cond delay="1642"/>
                                          </p:stCondLst>
                                        </p:cTn>
                                        <p:tgtEl>
                                          <p:spTgt spid="20"/>
                                        </p:tgtEl>
                                      </p:cBhvr>
                                      <p:to x="100000" y="90000"/>
                                    </p:animScale>
                                    <p:animScale>
                                      <p:cBhvr>
                                        <p:cTn id="103" dur="166" decel="50000">
                                          <p:stCondLst>
                                            <p:cond delay="1668"/>
                                          </p:stCondLst>
                                        </p:cTn>
                                        <p:tgtEl>
                                          <p:spTgt spid="20"/>
                                        </p:tgtEl>
                                      </p:cBhvr>
                                      <p:to x="100000" y="100000"/>
                                    </p:animScale>
                                    <p:animScale>
                                      <p:cBhvr>
                                        <p:cTn id="104" dur="26">
                                          <p:stCondLst>
                                            <p:cond delay="1808"/>
                                          </p:stCondLst>
                                        </p:cTn>
                                        <p:tgtEl>
                                          <p:spTgt spid="20"/>
                                        </p:tgtEl>
                                      </p:cBhvr>
                                      <p:to x="100000" y="95000"/>
                                    </p:animScale>
                                    <p:animScale>
                                      <p:cBhvr>
                                        <p:cTn id="105" dur="166" decel="50000">
                                          <p:stCondLst>
                                            <p:cond delay="1834"/>
                                          </p:stCondLst>
                                        </p:cTn>
                                        <p:tgtEl>
                                          <p:spTgt spid="20"/>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randombar(horizontal)">
                                      <p:cBhvr>
                                        <p:cTn id="1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2"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ar-BH" sz="2000" b="1" dirty="0">
                <a:solidFill>
                  <a:schemeClr val="accent6">
                    <a:lumMod val="50000"/>
                  </a:schemeClr>
                </a:solidFill>
                <a:latin typeface="Sakkal Majalla" panose="02000000000000000000" pitchFamily="2" charset="-78"/>
                <a:cs typeface="Sakkal Majalla" panose="02000000000000000000" pitchFamily="2" charset="-78"/>
              </a:rPr>
              <a:t>مراتب الدِّين </a:t>
            </a:r>
            <a:r>
              <a:rPr lang="ar-BH" sz="2000" b="1" dirty="0">
                <a:solidFill>
                  <a:schemeClr val="tx1"/>
                </a:solidFill>
                <a:latin typeface="Sakkal Majalla" panose="02000000000000000000" pitchFamily="2" charset="-78"/>
                <a:cs typeface="Sakkal Majalla" panose="02000000000000000000" pitchFamily="2" charset="-78"/>
              </a:rPr>
              <a:t>- </a:t>
            </a:r>
            <a:r>
              <a:rPr lang="ar-BH" sz="2000" b="1" dirty="0">
                <a:solidFill>
                  <a:schemeClr val="accent5">
                    <a:lumMod val="50000"/>
                  </a:schemeClr>
                </a:solidFill>
                <a:latin typeface="Sakkal Majalla" panose="02000000000000000000" pitchFamily="2" charset="-78"/>
                <a:cs typeface="Sakkal Majalla" panose="02000000000000000000" pitchFamily="2" charset="-78"/>
              </a:rPr>
              <a:t>التربية الإسلاميّة</a:t>
            </a:r>
          </a:p>
        </p:txBody>
      </p:sp>
      <p:sp>
        <p:nvSpPr>
          <p:cNvPr id="31" name="مستطيل ذو زوايا قطرية مستديرة 26">
            <a:extLst>
              <a:ext uri="{FF2B5EF4-FFF2-40B4-BE49-F238E27FC236}">
                <a16:creationId xmlns="" xmlns:a16="http://schemas.microsoft.com/office/drawing/2014/main" id="{14215DBD-B1B8-4891-A092-92A7EAF61465}"/>
              </a:ext>
            </a:extLst>
          </p:cNvPr>
          <p:cNvSpPr/>
          <p:nvPr/>
        </p:nvSpPr>
        <p:spPr>
          <a:xfrm>
            <a:off x="1861593" y="1585287"/>
            <a:ext cx="8468806" cy="767488"/>
          </a:xfrm>
          <a:prstGeom prst="round2DiagRect">
            <a:avLst/>
          </a:prstGeom>
          <a:solidFill>
            <a:schemeClr val="bg1"/>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spcAft>
                <a:spcPts val="1000"/>
              </a:spcAft>
            </a:pPr>
            <a:r>
              <a:rPr lang="ar-SA"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استدل</a:t>
            </a:r>
            <a:r>
              <a:rPr lang="ar-BH"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بنصٍّ </a:t>
            </a:r>
            <a:r>
              <a:rPr lang="ar-SA" sz="2800" b="1" dirty="0" smtClean="0">
                <a:solidFill>
                  <a:schemeClr val="tx1"/>
                </a:solidFill>
                <a:latin typeface="Sakkal Majalla" panose="02000000000000000000" pitchFamily="2" charset="-78"/>
                <a:ea typeface="Calibri" panose="020F0502020204030204" pitchFamily="34" charset="0"/>
                <a:cs typeface="Sakkal Majalla" panose="02000000000000000000" pitchFamily="2" charset="-78"/>
              </a:rPr>
              <a:t>شرعي </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على أركان الإسلام.</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grpSp>
        <p:nvGrpSpPr>
          <p:cNvPr id="17" name="Group 16">
            <a:extLst>
              <a:ext uri="{FF2B5EF4-FFF2-40B4-BE49-F238E27FC236}">
                <a16:creationId xmlns="" xmlns:a16="http://schemas.microsoft.com/office/drawing/2014/main" id="{68F24417-53C7-4403-9C72-AE086B99550B}"/>
              </a:ext>
            </a:extLst>
          </p:cNvPr>
          <p:cNvGrpSpPr/>
          <p:nvPr/>
        </p:nvGrpSpPr>
        <p:grpSpPr>
          <a:xfrm>
            <a:off x="4069247" y="374012"/>
            <a:ext cx="4053505" cy="890868"/>
            <a:chOff x="4279814" y="213353"/>
            <a:chExt cx="4053505" cy="890868"/>
          </a:xfrm>
        </p:grpSpPr>
        <p:sp>
          <p:nvSpPr>
            <p:cNvPr id="18" name="مستطيل مستدير الزوايا 14">
              <a:extLst>
                <a:ext uri="{FF2B5EF4-FFF2-40B4-BE49-F238E27FC236}">
                  <a16:creationId xmlns="" xmlns:a16="http://schemas.microsoft.com/office/drawing/2014/main" id="{6FF4614C-F110-4D8A-B972-134DFA51FDC0}"/>
                </a:ext>
              </a:extLst>
            </p:cNvPr>
            <p:cNvSpPr/>
            <p:nvPr/>
          </p:nvSpPr>
          <p:spPr>
            <a:xfrm>
              <a:off x="4279814" y="216503"/>
              <a:ext cx="4053505" cy="784911"/>
            </a:xfrm>
            <a:prstGeom prst="roundRect">
              <a:avLst>
                <a:gd name="adj" fmla="val 9592"/>
              </a:avLst>
            </a:prstGeom>
            <a:no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kumimoji="0" lang="ar-SA" sz="4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نشاط</a:t>
              </a:r>
              <a:endParaRPr lang="ar-BH" dirty="0">
                <a:latin typeface="Sakkal Majalla" panose="02000000000000000000" pitchFamily="2" charset="-78"/>
                <a:cs typeface="Sakkal Majalla" panose="02000000000000000000" pitchFamily="2" charset="-78"/>
              </a:endParaRPr>
            </a:p>
          </p:txBody>
        </p:sp>
        <p:sp>
          <p:nvSpPr>
            <p:cNvPr id="19" name="مستطيل مستدير الزوايا 15">
              <a:extLst>
                <a:ext uri="{FF2B5EF4-FFF2-40B4-BE49-F238E27FC236}">
                  <a16:creationId xmlns="" xmlns:a16="http://schemas.microsoft.com/office/drawing/2014/main" id="{7FB63E1B-959C-4A85-9163-93A929AA2C3B}"/>
                </a:ext>
              </a:extLst>
            </p:cNvPr>
            <p:cNvSpPr/>
            <p:nvPr/>
          </p:nvSpPr>
          <p:spPr>
            <a:xfrm>
              <a:off x="7883152" y="213353"/>
              <a:ext cx="450165" cy="890868"/>
            </a:xfrm>
            <a:prstGeom prst="roundRect">
              <a:avLst>
                <a:gd name="adj" fmla="val 9592"/>
              </a:avLst>
            </a:prstGeom>
            <a:solidFill>
              <a:srgbClr val="FFC000"/>
            </a:solidFill>
            <a:ln w="9525" cap="flat" cmpd="sng" algn="ctr">
              <a:solidFill>
                <a:schemeClr val="accent4">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21" name="Group 20">
            <a:extLst>
              <a:ext uri="{FF2B5EF4-FFF2-40B4-BE49-F238E27FC236}">
                <a16:creationId xmlns="" xmlns:a16="http://schemas.microsoft.com/office/drawing/2014/main" id="{FC592FBE-CCAF-4361-B52B-D3A5CF1C59B2}"/>
              </a:ext>
            </a:extLst>
          </p:cNvPr>
          <p:cNvGrpSpPr/>
          <p:nvPr/>
        </p:nvGrpSpPr>
        <p:grpSpPr>
          <a:xfrm>
            <a:off x="4069244" y="374012"/>
            <a:ext cx="4053505" cy="932279"/>
            <a:chOff x="4496940" y="123237"/>
            <a:chExt cx="4053505" cy="932279"/>
          </a:xfrm>
        </p:grpSpPr>
        <p:sp>
          <p:nvSpPr>
            <p:cNvPr id="22" name="مستطيل مستدير الزوايا 14">
              <a:extLst>
                <a:ext uri="{FF2B5EF4-FFF2-40B4-BE49-F238E27FC236}">
                  <a16:creationId xmlns="" xmlns:a16="http://schemas.microsoft.com/office/drawing/2014/main" id="{CF979F90-4A18-4DB6-AA4D-577CA91FE39F}"/>
                </a:ext>
              </a:extLst>
            </p:cNvPr>
            <p:cNvSpPr/>
            <p:nvPr/>
          </p:nvSpPr>
          <p:spPr>
            <a:xfrm>
              <a:off x="4496940" y="126387"/>
              <a:ext cx="4053505" cy="784911"/>
            </a:xfrm>
            <a:prstGeom prst="roundRect">
              <a:avLst>
                <a:gd name="adj" fmla="val 9592"/>
              </a:avLst>
            </a:prstGeom>
            <a:solidFill>
              <a:schemeClr val="bg1"/>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rtl="1"/>
              <a:r>
                <a:rPr lang="ar-SA" sz="4800" b="1" dirty="0">
                  <a:solidFill>
                    <a:prstClr val="black"/>
                  </a:solidFill>
                  <a:latin typeface="Sakkal Majalla" panose="02000000000000000000" pitchFamily="2" charset="-78"/>
                  <a:cs typeface="Sakkal Majalla" panose="02000000000000000000" pitchFamily="2" charset="-78"/>
                </a:rPr>
                <a:t>ال</a:t>
              </a:r>
              <a:r>
                <a:rPr lang="ar-BH" sz="4800" b="1" dirty="0">
                  <a:solidFill>
                    <a:prstClr val="black"/>
                  </a:solidFill>
                  <a:latin typeface="Sakkal Majalla" panose="02000000000000000000" pitchFamily="2" charset="-78"/>
                  <a:cs typeface="Sakkal Majalla" panose="02000000000000000000" pitchFamily="2" charset="-78"/>
                </a:rPr>
                <a:t>إجابة</a:t>
              </a:r>
              <a:endParaRPr lang="ar-BH" dirty="0">
                <a:latin typeface="Sakkal Majalla" panose="02000000000000000000" pitchFamily="2" charset="-78"/>
                <a:cs typeface="Sakkal Majalla" panose="02000000000000000000" pitchFamily="2" charset="-78"/>
              </a:endParaRPr>
            </a:p>
          </p:txBody>
        </p:sp>
        <p:sp>
          <p:nvSpPr>
            <p:cNvPr id="24" name="مستطيل مستدير الزوايا 15">
              <a:extLst>
                <a:ext uri="{FF2B5EF4-FFF2-40B4-BE49-F238E27FC236}">
                  <a16:creationId xmlns="" xmlns:a16="http://schemas.microsoft.com/office/drawing/2014/main" id="{2F78C54E-E66C-489B-B1F1-9DD2BC2C1E4F}"/>
                </a:ext>
              </a:extLst>
            </p:cNvPr>
            <p:cNvSpPr/>
            <p:nvPr/>
          </p:nvSpPr>
          <p:spPr>
            <a:xfrm>
              <a:off x="8100278" y="123237"/>
              <a:ext cx="450165" cy="932279"/>
            </a:xfrm>
            <a:prstGeom prst="roundRect">
              <a:avLst>
                <a:gd name="adj" fmla="val 9592"/>
              </a:avLst>
            </a:prstGeom>
            <a:solidFill>
              <a:schemeClr val="accent5">
                <a:lumMod val="40000"/>
                <a:lumOff val="60000"/>
              </a:schemeClr>
            </a:solidFill>
            <a:ln w="9525" cap="flat" cmpd="sng" algn="ctr">
              <a:solidFill>
                <a:schemeClr val="accent5">
                  <a:lumMod val="40000"/>
                  <a:lumOff val="6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endParaRPr lang="ar-BH">
                <a:solidFill>
                  <a:schemeClr val="accent2">
                    <a:lumMod val="75000"/>
                  </a:schemeClr>
                </a:solidFill>
                <a:latin typeface="Sakkal Majalla" panose="02000000000000000000" pitchFamily="2" charset="-78"/>
                <a:cs typeface="Sakkal Majalla" panose="02000000000000000000" pitchFamily="2" charset="-78"/>
              </a:endParaRPr>
            </a:p>
          </p:txBody>
        </p:sp>
      </p:grpSp>
      <p:grpSp>
        <p:nvGrpSpPr>
          <p:cNvPr id="54" name="Group 53">
            <a:extLst>
              <a:ext uri="{FF2B5EF4-FFF2-40B4-BE49-F238E27FC236}">
                <a16:creationId xmlns="" xmlns:a16="http://schemas.microsoft.com/office/drawing/2014/main" id="{B5CE2428-8845-4220-98E0-FAAD07E0D863}"/>
              </a:ext>
            </a:extLst>
          </p:cNvPr>
          <p:cNvGrpSpPr/>
          <p:nvPr/>
        </p:nvGrpSpPr>
        <p:grpSpPr>
          <a:xfrm>
            <a:off x="315568" y="2147975"/>
            <a:ext cx="11535702" cy="2275913"/>
            <a:chOff x="315568" y="2201405"/>
            <a:chExt cx="11535702" cy="2275913"/>
          </a:xfrm>
        </p:grpSpPr>
        <p:grpSp>
          <p:nvGrpSpPr>
            <p:cNvPr id="55" name="مجموعة 13">
              <a:extLst>
                <a:ext uri="{FF2B5EF4-FFF2-40B4-BE49-F238E27FC236}">
                  <a16:creationId xmlns="" xmlns:a16="http://schemas.microsoft.com/office/drawing/2014/main" id="{8C9EC927-DE86-4BA9-A38E-0FB659BEBFD1}"/>
                </a:ext>
              </a:extLst>
            </p:cNvPr>
            <p:cNvGrpSpPr/>
            <p:nvPr/>
          </p:nvGrpSpPr>
          <p:grpSpPr>
            <a:xfrm>
              <a:off x="7381461" y="2201405"/>
              <a:ext cx="4469809" cy="956671"/>
              <a:chOff x="2549565" y="820627"/>
              <a:chExt cx="6729411" cy="956671"/>
            </a:xfrm>
            <a:solidFill>
              <a:schemeClr val="accent6">
                <a:lumMod val="60000"/>
                <a:lumOff val="40000"/>
              </a:schemeClr>
            </a:solidFill>
          </p:grpSpPr>
          <p:sp>
            <p:nvSpPr>
              <p:cNvPr id="60" name="Freeform 6">
                <a:extLst>
                  <a:ext uri="{FF2B5EF4-FFF2-40B4-BE49-F238E27FC236}">
                    <a16:creationId xmlns="" xmlns:a16="http://schemas.microsoft.com/office/drawing/2014/main" id="{C8C61C17-0DEA-40FB-BEC9-B099C7D4D983}"/>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grp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sp>
            <p:nvSpPr>
              <p:cNvPr id="61" name="Text Placeholder 4">
                <a:extLst>
                  <a:ext uri="{FF2B5EF4-FFF2-40B4-BE49-F238E27FC236}">
                    <a16:creationId xmlns="" xmlns:a16="http://schemas.microsoft.com/office/drawing/2014/main" id="{1586F12D-2EA3-41A3-910D-A777123AE529}"/>
                  </a:ext>
                </a:extLst>
              </p:cNvPr>
              <p:cNvSpPr txBox="1">
                <a:spLocks/>
              </p:cNvSpPr>
              <p:nvPr/>
            </p:nvSpPr>
            <p:spPr>
              <a:xfrm>
                <a:off x="8469353" y="882239"/>
                <a:ext cx="638745" cy="274511"/>
              </a:xfrm>
              <a:prstGeom prst="rect">
                <a:avLst/>
              </a:prstGeom>
              <a:grp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Sakkal Majalla" panose="02000000000000000000" pitchFamily="2" charset="-78"/>
                    <a:cs typeface="Sakkal Majalla" panose="02000000000000000000" pitchFamily="2" charset="-78"/>
                  </a:rPr>
                  <a:t>1</a:t>
                </a:r>
              </a:p>
            </p:txBody>
          </p:sp>
          <p:sp>
            <p:nvSpPr>
              <p:cNvPr id="62" name="مستطيل ذو زوايا قطرية مستديرة 21">
                <a:extLst>
                  <a:ext uri="{FF2B5EF4-FFF2-40B4-BE49-F238E27FC236}">
                    <a16:creationId xmlns="" xmlns:a16="http://schemas.microsoft.com/office/drawing/2014/main" id="{00417D36-939E-4A3D-964E-F7BDFA11D074}"/>
                  </a:ext>
                </a:extLst>
              </p:cNvPr>
              <p:cNvSpPr/>
              <p:nvPr/>
            </p:nvSpPr>
            <p:spPr>
              <a:xfrm>
                <a:off x="2549565" y="1282397"/>
                <a:ext cx="6311899" cy="494901"/>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000">
                  <a:latin typeface="Sakkal Majalla" panose="02000000000000000000" pitchFamily="2" charset="-78"/>
                  <a:cs typeface="Sakkal Majalla" panose="02000000000000000000" pitchFamily="2" charset="-78"/>
                </a:endParaRPr>
              </a:p>
            </p:txBody>
          </p:sp>
          <p:sp>
            <p:nvSpPr>
              <p:cNvPr id="63" name="Freeform 7">
                <a:extLst>
                  <a:ext uri="{FF2B5EF4-FFF2-40B4-BE49-F238E27FC236}">
                    <a16:creationId xmlns="" xmlns:a16="http://schemas.microsoft.com/office/drawing/2014/main" id="{A8A08084-CE39-453F-98C3-3C3B224C5AF5}"/>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grpSp>
        <p:sp>
          <p:nvSpPr>
            <p:cNvPr id="56" name="مستطيل 4">
              <a:extLst>
                <a:ext uri="{FF2B5EF4-FFF2-40B4-BE49-F238E27FC236}">
                  <a16:creationId xmlns="" xmlns:a16="http://schemas.microsoft.com/office/drawing/2014/main" id="{B52624CF-B41D-4E8F-8DA1-4F1DEA08288C}"/>
                </a:ext>
              </a:extLst>
            </p:cNvPr>
            <p:cNvSpPr/>
            <p:nvPr/>
          </p:nvSpPr>
          <p:spPr>
            <a:xfrm>
              <a:off x="7458263" y="2634831"/>
              <a:ext cx="3785644" cy="523220"/>
            </a:xfrm>
            <a:prstGeom prst="rect">
              <a:avLst/>
            </a:prstGeom>
          </p:spPr>
          <p:txBody>
            <a:bodyPr wrap="square">
              <a:spAutoFit/>
            </a:bodyPr>
            <a:lstStyle/>
            <a:p>
              <a:pPr algn="ctr" rtl="1"/>
              <a:r>
                <a:rPr lang="ar-BH" sz="2800" b="1" dirty="0">
                  <a:solidFill>
                    <a:prstClr val="black"/>
                  </a:solidFill>
                  <a:latin typeface="Sakkal Majalla" panose="02000000000000000000" pitchFamily="2" charset="-78"/>
                  <a:cs typeface="Sakkal Majalla" panose="02000000000000000000" pitchFamily="2" charset="-78"/>
                </a:rPr>
                <a:t>حديث ابن عمر رضي الله عنهما</a:t>
              </a:r>
              <a:endParaRPr lang="ar-BH" sz="2800" b="1" dirty="0">
                <a:latin typeface="Sakkal Majalla" panose="02000000000000000000" pitchFamily="2" charset="-78"/>
                <a:cs typeface="Sakkal Majalla" panose="02000000000000000000" pitchFamily="2" charset="-78"/>
              </a:endParaRPr>
            </a:p>
          </p:txBody>
        </p:sp>
        <p:pic>
          <p:nvPicPr>
            <p:cNvPr id="57" name="Picture 2" descr="E:\002-KIMS BUSINESS\007-04-1-FIVERR\01-PPT-TEMPLATE\COVER-PSD\05-cut-01.png">
              <a:extLst>
                <a:ext uri="{FF2B5EF4-FFF2-40B4-BE49-F238E27FC236}">
                  <a16:creationId xmlns="" xmlns:a16="http://schemas.microsoft.com/office/drawing/2014/main" id="{52393CDB-47AB-433A-AD8E-8C8E6265AA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15569" y="2876053"/>
              <a:ext cx="7142693" cy="4680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E:\002-KIMS BUSINESS\007-04-1-FIVERR\01-PPT-TEMPLATE\COVER-PSD\05-cut-01.png">
              <a:extLst>
                <a:ext uri="{FF2B5EF4-FFF2-40B4-BE49-F238E27FC236}">
                  <a16:creationId xmlns="" xmlns:a16="http://schemas.microsoft.com/office/drawing/2014/main" id="{0F7F3BA9-C998-42C6-8151-A4FD8F5781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568" y="2518577"/>
              <a:ext cx="7142693" cy="468021"/>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 xmlns:a16="http://schemas.microsoft.com/office/drawing/2014/main" id="{5653033C-89D3-4373-8789-6E34B7647B4C}"/>
                </a:ext>
              </a:extLst>
            </p:cNvPr>
            <p:cNvSpPr/>
            <p:nvPr/>
          </p:nvSpPr>
          <p:spPr>
            <a:xfrm>
              <a:off x="454229" y="3146184"/>
              <a:ext cx="10789678" cy="1331134"/>
            </a:xfrm>
            <a:prstGeom prst="rect">
              <a:avLst/>
            </a:prstGeom>
          </p:spPr>
          <p:txBody>
            <a:bodyPr wrap="square">
              <a:spAutoFit/>
            </a:bodyPr>
            <a:lstStyle/>
            <a:p>
              <a:pPr lvl="0" algn="just" rtl="1">
                <a:lnSpc>
                  <a:spcPct val="150000"/>
                </a:lnSpc>
                <a:spcAft>
                  <a:spcPts val="500"/>
                </a:spcAft>
              </a:pPr>
              <a:r>
                <a:rPr lang="ar-BH" sz="2800" b="1" dirty="0">
                  <a:solidFill>
                    <a:prstClr val="black"/>
                  </a:solidFill>
                  <a:latin typeface="Sakkal Majalla" panose="02000000000000000000" pitchFamily="2" charset="-78"/>
                  <a:cs typeface="Sakkal Majalla" panose="02000000000000000000" pitchFamily="2" charset="-78"/>
                </a:rPr>
                <a:t>عنِ ابْنِ عُمَرَ، عَنِ النَّبِيِّ </a:t>
              </a:r>
              <a:r>
                <a:rPr lang="ar-BH" sz="2800" b="1" dirty="0">
                  <a:solidFill>
                    <a:prstClr val="black"/>
                  </a:solidFill>
                  <a:latin typeface="Sakkal Majalla" panose="02000000000000000000" pitchFamily="2" charset="-78"/>
                  <a:cs typeface="Sakkal Majalla" panose="02000000000000000000" pitchFamily="2" charset="-78"/>
                  <a:sym typeface="AGA Arabesque" panose="05000000000000000000" pitchFamily="2" charset="2"/>
                </a:rPr>
                <a:t></a:t>
              </a:r>
              <a:r>
                <a:rPr lang="ar-BH" sz="2800" b="1" dirty="0">
                  <a:solidFill>
                    <a:prstClr val="black"/>
                  </a:solidFill>
                  <a:latin typeface="Sakkal Majalla" panose="02000000000000000000" pitchFamily="2" charset="-78"/>
                  <a:cs typeface="Sakkal Majalla" panose="02000000000000000000" pitchFamily="2" charset="-78"/>
                </a:rPr>
                <a:t>، قَالَ: "بُنِيَ الْإِسْلَامُ عَلَى خَمْسٍ، شَهَادَةِ أَنْ لَا إِلَهَ إِلَّا اللهُ، وَأَنَّ مُحَمَّدًا عَبْدُهُ وَرَسُولُهُ، وَإِقَامِ الصَّلَاةِ، وَإِيتَاءِ الزَّكَاةِ، وَحَجِّ الْبَيْتِ، وَصَوْمِ رَمَضَانَ". </a:t>
              </a:r>
              <a:r>
                <a:rPr lang="ar-BH" sz="2000" b="1" dirty="0">
                  <a:solidFill>
                    <a:prstClr val="black"/>
                  </a:solidFill>
                  <a:latin typeface="Sakkal Majalla" panose="02000000000000000000" pitchFamily="2" charset="-78"/>
                  <a:cs typeface="Sakkal Majalla" panose="02000000000000000000" pitchFamily="2" charset="-78"/>
                </a:rPr>
                <a:t>[متفق عليه]</a:t>
              </a:r>
              <a:r>
                <a:rPr lang="ar-BH" sz="2800" b="1"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grpSp>
      <p:grpSp>
        <p:nvGrpSpPr>
          <p:cNvPr id="64" name="Group 63">
            <a:extLst>
              <a:ext uri="{FF2B5EF4-FFF2-40B4-BE49-F238E27FC236}">
                <a16:creationId xmlns="" xmlns:a16="http://schemas.microsoft.com/office/drawing/2014/main" id="{E34DCBA3-8178-4E3E-909A-224EA3866BAE}"/>
              </a:ext>
            </a:extLst>
          </p:cNvPr>
          <p:cNvGrpSpPr/>
          <p:nvPr/>
        </p:nvGrpSpPr>
        <p:grpSpPr>
          <a:xfrm>
            <a:off x="399816" y="4103820"/>
            <a:ext cx="11451454" cy="2258387"/>
            <a:chOff x="399816" y="3412293"/>
            <a:chExt cx="11451454" cy="2258387"/>
          </a:xfrm>
        </p:grpSpPr>
        <p:grpSp>
          <p:nvGrpSpPr>
            <p:cNvPr id="65" name="مجموعة 13">
              <a:extLst>
                <a:ext uri="{FF2B5EF4-FFF2-40B4-BE49-F238E27FC236}">
                  <a16:creationId xmlns="" xmlns:a16="http://schemas.microsoft.com/office/drawing/2014/main" id="{0D3D5CC0-A07D-409E-BB62-9749B9B8D43D}"/>
                </a:ext>
              </a:extLst>
            </p:cNvPr>
            <p:cNvGrpSpPr/>
            <p:nvPr/>
          </p:nvGrpSpPr>
          <p:grpSpPr>
            <a:xfrm>
              <a:off x="7381461" y="3412293"/>
              <a:ext cx="4469809" cy="956671"/>
              <a:chOff x="2549565" y="820627"/>
              <a:chExt cx="6729411" cy="956671"/>
            </a:xfrm>
            <a:solidFill>
              <a:schemeClr val="accent6">
                <a:lumMod val="60000"/>
                <a:lumOff val="40000"/>
              </a:schemeClr>
            </a:solidFill>
          </p:grpSpPr>
          <p:sp>
            <p:nvSpPr>
              <p:cNvPr id="70" name="Freeform 6">
                <a:extLst>
                  <a:ext uri="{FF2B5EF4-FFF2-40B4-BE49-F238E27FC236}">
                    <a16:creationId xmlns="" xmlns:a16="http://schemas.microsoft.com/office/drawing/2014/main" id="{5AF987ED-B1E0-46A6-8216-35EA60602FBC}"/>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sp>
            <p:nvSpPr>
              <p:cNvPr id="71" name="Text Placeholder 4">
                <a:extLst>
                  <a:ext uri="{FF2B5EF4-FFF2-40B4-BE49-F238E27FC236}">
                    <a16:creationId xmlns="" xmlns:a16="http://schemas.microsoft.com/office/drawing/2014/main" id="{D96A392E-BDEF-4A0B-A988-D7C7608E1659}"/>
                  </a:ext>
                </a:extLst>
              </p:cNvPr>
              <p:cNvSpPr txBox="1">
                <a:spLocks/>
              </p:cNvSpPr>
              <p:nvPr/>
            </p:nvSpPr>
            <p:spPr>
              <a:xfrm>
                <a:off x="8469353" y="895887"/>
                <a:ext cx="638745" cy="274511"/>
              </a:xfrm>
              <a:prstGeom prst="rect">
                <a:avLst/>
              </a:prstGeom>
              <a:solidFill>
                <a:schemeClr val="accent1">
                  <a:lumMod val="40000"/>
                  <a:lumOff val="6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800" b="1" dirty="0">
                    <a:solidFill>
                      <a:schemeClr val="tx1"/>
                    </a:solidFill>
                    <a:latin typeface="Sakkal Majalla" panose="02000000000000000000" pitchFamily="2" charset="-78"/>
                    <a:cs typeface="Sakkal Majalla" panose="02000000000000000000" pitchFamily="2" charset="-78"/>
                  </a:rPr>
                  <a:t>2</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72" name="مستطيل ذو زوايا قطرية مستديرة 21">
                <a:extLst>
                  <a:ext uri="{FF2B5EF4-FFF2-40B4-BE49-F238E27FC236}">
                    <a16:creationId xmlns="" xmlns:a16="http://schemas.microsoft.com/office/drawing/2014/main" id="{7F48C8BC-1AD4-4469-BB69-EF201A4FA7A0}"/>
                  </a:ext>
                </a:extLst>
              </p:cNvPr>
              <p:cNvSpPr/>
              <p:nvPr/>
            </p:nvSpPr>
            <p:spPr>
              <a:xfrm>
                <a:off x="2549565" y="1282397"/>
                <a:ext cx="6311899" cy="494901"/>
              </a:xfrm>
              <a:prstGeom prst="round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000">
                  <a:latin typeface="Sakkal Majalla" panose="02000000000000000000" pitchFamily="2" charset="-78"/>
                  <a:cs typeface="Sakkal Majalla" panose="02000000000000000000" pitchFamily="2" charset="-78"/>
                </a:endParaRPr>
              </a:p>
            </p:txBody>
          </p:sp>
          <p:sp>
            <p:nvSpPr>
              <p:cNvPr id="73" name="Freeform 7">
                <a:extLst>
                  <a:ext uri="{FF2B5EF4-FFF2-40B4-BE49-F238E27FC236}">
                    <a16:creationId xmlns="" xmlns:a16="http://schemas.microsoft.com/office/drawing/2014/main" id="{77E17D54-E7E6-4D25-B05B-139ADEC67C12}"/>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5">
                  <a:lumMod val="75000"/>
                </a:schemeClr>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grpSp>
        <p:sp>
          <p:nvSpPr>
            <p:cNvPr id="66" name="مستطيل 5">
              <a:extLst>
                <a:ext uri="{FF2B5EF4-FFF2-40B4-BE49-F238E27FC236}">
                  <a16:creationId xmlns="" xmlns:a16="http://schemas.microsoft.com/office/drawing/2014/main" id="{C388D476-A56F-462C-9370-7CE01EF7DFBA}"/>
                </a:ext>
              </a:extLst>
            </p:cNvPr>
            <p:cNvSpPr/>
            <p:nvPr/>
          </p:nvSpPr>
          <p:spPr>
            <a:xfrm>
              <a:off x="7458262" y="3891065"/>
              <a:ext cx="3914227" cy="523220"/>
            </a:xfrm>
            <a:prstGeom prst="rect">
              <a:avLst/>
            </a:prstGeom>
          </p:spPr>
          <p:txBody>
            <a:bodyPr wrap="square">
              <a:spAutoFit/>
            </a:bodyPr>
            <a:lstStyle/>
            <a:p>
              <a:pPr algn="ctr"/>
              <a:r>
                <a:rPr lang="ar-BH" sz="2800" b="1" dirty="0">
                  <a:solidFill>
                    <a:prstClr val="black">
                      <a:lumMod val="85000"/>
                      <a:lumOff val="15000"/>
                    </a:prstClr>
                  </a:solidFill>
                  <a:latin typeface="Sakkal Majalla" panose="02000000000000000000" pitchFamily="2" charset="-78"/>
                  <a:cs typeface="Sakkal Majalla" panose="02000000000000000000" pitchFamily="2" charset="-78"/>
                  <a:sym typeface="AGA Arabesque" panose="05010101010101010101" pitchFamily="2" charset="2"/>
                </a:rPr>
                <a:t>حديث جبريل </a:t>
              </a:r>
              <a:r>
                <a:rPr lang="ar-BH" sz="2800" b="1" dirty="0">
                  <a:solidFill>
                    <a:prstClr val="black">
                      <a:lumMod val="85000"/>
                      <a:lumOff val="15000"/>
                    </a:prstClr>
                  </a:solidFill>
                  <a:latin typeface="Sakkal Majalla" panose="02000000000000000000" pitchFamily="2" charset="-78"/>
                  <a:cs typeface="Sakkal Majalla" panose="02000000000000000000" pitchFamily="2" charset="-78"/>
                  <a:sym typeface="AGA Arabesque" panose="05000000000000000000" pitchFamily="2" charset="2"/>
                </a:rPr>
                <a:t></a:t>
              </a:r>
              <a:endParaRPr lang="ar-BH" sz="2800" b="1" dirty="0">
                <a:latin typeface="Sakkal Majalla" panose="02000000000000000000" pitchFamily="2" charset="-78"/>
                <a:cs typeface="Sakkal Majalla" panose="02000000000000000000" pitchFamily="2" charset="-78"/>
              </a:endParaRPr>
            </a:p>
          </p:txBody>
        </p:sp>
        <p:pic>
          <p:nvPicPr>
            <p:cNvPr id="67" name="Picture 2" descr="E:\002-KIMS BUSINESS\007-04-1-FIVERR\01-PPT-TEMPLATE\COVER-PSD\05-cut-01.png">
              <a:extLst>
                <a:ext uri="{FF2B5EF4-FFF2-40B4-BE49-F238E27FC236}">
                  <a16:creationId xmlns="" xmlns:a16="http://schemas.microsoft.com/office/drawing/2014/main" id="{C904EF35-9C6F-4E12-83AB-97825C218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54230" y="4061618"/>
              <a:ext cx="7230851" cy="51150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E:\002-KIMS BUSINESS\007-04-1-FIVERR\01-PPT-TEMPLATE\COVER-PSD\05-cut-01.png">
              <a:extLst>
                <a:ext uri="{FF2B5EF4-FFF2-40B4-BE49-F238E27FC236}">
                  <a16:creationId xmlns="" xmlns:a16="http://schemas.microsoft.com/office/drawing/2014/main" id="{D244AF7F-AE8F-4624-8A0A-CE3DC01F70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16" y="3715343"/>
              <a:ext cx="7015386" cy="511508"/>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 xmlns:a16="http://schemas.microsoft.com/office/drawing/2014/main" id="{311D2A09-123E-4778-A7B6-E91C345FF735}"/>
                </a:ext>
              </a:extLst>
            </p:cNvPr>
            <p:cNvSpPr/>
            <p:nvPr/>
          </p:nvSpPr>
          <p:spPr>
            <a:xfrm>
              <a:off x="454229" y="4339546"/>
              <a:ext cx="10789678" cy="1331134"/>
            </a:xfrm>
            <a:prstGeom prst="rect">
              <a:avLst/>
            </a:prstGeom>
          </p:spPr>
          <p:txBody>
            <a:bodyPr wrap="square">
              <a:spAutoFit/>
            </a:bodyPr>
            <a:lstStyle/>
            <a:p>
              <a:pPr algn="just" rtl="1">
                <a:lnSpc>
                  <a:spcPct val="150000"/>
                </a:lnSpc>
              </a:pPr>
              <a:r>
                <a:rPr lang="ar-BH" sz="2800" b="1" dirty="0">
                  <a:solidFill>
                    <a:srgbClr val="000000"/>
                  </a:solidFill>
                  <a:latin typeface="Sakkal Majalla" panose="02000000000000000000" pitchFamily="2" charset="-78"/>
                  <a:cs typeface="Sakkal Majalla" panose="02000000000000000000" pitchFamily="2" charset="-78"/>
                </a:rPr>
                <a:t>قَالَ رَسُولُ اللهِ </a:t>
              </a:r>
              <a:r>
                <a:rPr lang="ar-BH" sz="2800" b="1" dirty="0">
                  <a:solidFill>
                    <a:srgbClr val="000000"/>
                  </a:solidFill>
                  <a:latin typeface="Sakkal Majalla" panose="02000000000000000000" pitchFamily="2" charset="-78"/>
                  <a:cs typeface="Sakkal Majalla" panose="02000000000000000000" pitchFamily="2" charset="-78"/>
                  <a:sym typeface="AGA Arabesque" panose="05000000000000000000" pitchFamily="2" charset="2"/>
                </a:rPr>
                <a:t></a:t>
              </a:r>
              <a:r>
                <a:rPr lang="ar-BH" sz="2800" b="1" dirty="0">
                  <a:solidFill>
                    <a:srgbClr val="000000"/>
                  </a:solidFill>
                  <a:latin typeface="Sakkal Majalla" panose="02000000000000000000" pitchFamily="2" charset="-78"/>
                  <a:cs typeface="Sakkal Majalla" panose="02000000000000000000" pitchFamily="2" charset="-78"/>
                </a:rPr>
                <a:t>: "الْإِسْلَامُ أَنْ تَشْهَدَ أَنْ لَا إِلَهَ إِلَّا اللهُ وَأَنَّ مُحَمَّدًا رَسُولُ اللهِ، وَتُقِيمَ الصَّلَاةَ، وَتُؤْتِيَ الزَّكَاةَ، وَتَصُومَ رَمَضَانَ، وَتَحُجَّ الْبَيْتَ إِنِ اسْتَطَعْتَ إِلَيْهِ سَبِيلًا". </a:t>
              </a:r>
              <a:r>
                <a:rPr lang="ar-BH" sz="2000" b="1" dirty="0">
                  <a:solidFill>
                    <a:srgbClr val="000000"/>
                  </a:solidFill>
                  <a:latin typeface="Sakkal Majalla" panose="02000000000000000000" pitchFamily="2" charset="-78"/>
                  <a:cs typeface="Sakkal Majalla" panose="02000000000000000000" pitchFamily="2" charset="-78"/>
                </a:rPr>
                <a:t>[رواه مسلم].</a:t>
              </a:r>
              <a:endParaRPr lang="en-US" sz="20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5230239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B4B602-9A30-4C4E-BDB8-0094D960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10" name="Group 9"/>
          <p:cNvGrpSpPr/>
          <p:nvPr/>
        </p:nvGrpSpPr>
        <p:grpSpPr>
          <a:xfrm>
            <a:off x="2990831" y="587540"/>
            <a:ext cx="6210336" cy="829892"/>
            <a:chOff x="3757022" y="382040"/>
            <a:chExt cx="4951854" cy="829892"/>
          </a:xfrm>
        </p:grpSpPr>
        <p:sp>
          <p:nvSpPr>
            <p:cNvPr id="11" name="Rounded Rectangle 1032">
              <a:extLst>
                <a:ext uri="{FF2B5EF4-FFF2-40B4-BE49-F238E27FC236}">
                  <a16:creationId xmlns="" xmlns:a16="http://schemas.microsoft.com/office/drawing/2014/main" id="{D6AFECDD-1E2E-4F85-B5E2-B890AB28AFAC}"/>
                </a:ext>
              </a:extLst>
            </p:cNvPr>
            <p:cNvSpPr/>
            <p:nvPr/>
          </p:nvSpPr>
          <p:spPr>
            <a:xfrm flipH="1">
              <a:off x="3757022" y="382040"/>
              <a:ext cx="4951853" cy="823708"/>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المرتبة ال</a:t>
              </a:r>
              <a:r>
                <a:rPr kumimoji="0" lang="ar-BH"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ثانية</a:t>
              </a:r>
              <a:r>
                <a:rPr kumimoji="0" lang="ar-SA" altLang="ko-KR"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 الإيمان</a:t>
              </a:r>
              <a:endParaRPr kumimoji="0" lang="ko-KR" altLang="en-US" sz="3600" b="1"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nvGrpSpPr>
            <p:cNvPr id="12" name="Group 11"/>
            <p:cNvGrpSpPr/>
            <p:nvPr/>
          </p:nvGrpSpPr>
          <p:grpSpPr>
            <a:xfrm>
              <a:off x="3757023" y="382041"/>
              <a:ext cx="4951853" cy="829891"/>
              <a:chOff x="3531935" y="382041"/>
              <a:chExt cx="4951853" cy="829891"/>
            </a:xfrm>
          </p:grpSpPr>
          <p:sp>
            <p:nvSpPr>
              <p:cNvPr id="13" name="Rounded Rectangle 1032">
                <a:extLst>
                  <a:ext uri="{FF2B5EF4-FFF2-40B4-BE49-F238E27FC236}">
                    <a16:creationId xmlns="" xmlns:a16="http://schemas.microsoft.com/office/drawing/2014/main" id="{03230D65-7072-464C-B45A-480A136379A0}"/>
                  </a:ext>
                </a:extLst>
              </p:cNvPr>
              <p:cNvSpPr/>
              <p:nvPr/>
            </p:nvSpPr>
            <p:spPr>
              <a:xfrm flipH="1">
                <a:off x="7342741" y="388224"/>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15" name="Rounded Rectangle 1032">
                <a:extLst>
                  <a:ext uri="{FF2B5EF4-FFF2-40B4-BE49-F238E27FC236}">
                    <a16:creationId xmlns="" xmlns:a16="http://schemas.microsoft.com/office/drawing/2014/main" id="{03230D65-7072-464C-B45A-480A136379A0}"/>
                  </a:ext>
                </a:extLst>
              </p:cNvPr>
              <p:cNvSpPr/>
              <p:nvPr/>
            </p:nvSpPr>
            <p:spPr>
              <a:xfrm>
                <a:off x="3531935" y="382041"/>
                <a:ext cx="1141047" cy="823708"/>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lumMod val="20000"/>
                  <a:lumOff val="80000"/>
                </a:schemeClr>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grpSp>
        <p:nvGrpSpPr>
          <p:cNvPr id="2" name="Group 1"/>
          <p:cNvGrpSpPr/>
          <p:nvPr/>
        </p:nvGrpSpPr>
        <p:grpSpPr>
          <a:xfrm>
            <a:off x="963675" y="3521679"/>
            <a:ext cx="10264646" cy="1395888"/>
            <a:chOff x="3737364" y="3112617"/>
            <a:chExt cx="5079818" cy="1395888"/>
          </a:xfrm>
        </p:grpSpPr>
        <p:sp>
          <p:nvSpPr>
            <p:cNvPr id="18" name="Parallelogram 117">
              <a:extLst>
                <a:ext uri="{FF2B5EF4-FFF2-40B4-BE49-F238E27FC236}">
                  <a16:creationId xmlns="" xmlns:a16="http://schemas.microsoft.com/office/drawing/2014/main" id="{E11EB0C5-D75F-4A90-8CAF-03B749A81B66}"/>
                </a:ext>
              </a:extLst>
            </p:cNvPr>
            <p:cNvSpPr/>
            <p:nvPr/>
          </p:nvSpPr>
          <p:spPr>
            <a:xfrm>
              <a:off x="3737364" y="3115973"/>
              <a:ext cx="4845986" cy="1190752"/>
            </a:xfrm>
            <a:prstGeom prst="parallelogram">
              <a:avLst>
                <a:gd name="adj" fmla="val 47206"/>
              </a:avLst>
            </a:prstGeom>
            <a:solidFill>
              <a:schemeClr val="accent6">
                <a:lumMod val="20000"/>
                <a:lumOff val="80000"/>
              </a:schemeClr>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وال</a:t>
              </a:r>
              <a:r>
                <a:rPr lang="ar-BH"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إيمان</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لغةً هو: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التصديق</a:t>
              </a: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Parallelogram 39">
              <a:extLst>
                <a:ext uri="{FF2B5EF4-FFF2-40B4-BE49-F238E27FC236}">
                  <a16:creationId xmlns="" xmlns:a16="http://schemas.microsoft.com/office/drawing/2014/main" id="{6F4CFC8F-CCF9-4F38-AFFA-88D40EB07A02}"/>
                </a:ext>
              </a:extLst>
            </p:cNvPr>
            <p:cNvSpPr/>
            <p:nvPr/>
          </p:nvSpPr>
          <p:spPr>
            <a:xfrm>
              <a:off x="5150570" y="3112617"/>
              <a:ext cx="3666612" cy="1395888"/>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grpSp>
        <p:nvGrpSpPr>
          <p:cNvPr id="20" name="Group 19">
            <a:extLst>
              <a:ext uri="{FF2B5EF4-FFF2-40B4-BE49-F238E27FC236}">
                <a16:creationId xmlns="" xmlns:a16="http://schemas.microsoft.com/office/drawing/2014/main" id="{BE1EBDCE-28E7-4081-A309-56E1D69C2D8C}"/>
              </a:ext>
            </a:extLst>
          </p:cNvPr>
          <p:cNvGrpSpPr/>
          <p:nvPr/>
        </p:nvGrpSpPr>
        <p:grpSpPr>
          <a:xfrm>
            <a:off x="940940" y="5063331"/>
            <a:ext cx="10263933" cy="1413312"/>
            <a:chOff x="3909146" y="3095193"/>
            <a:chExt cx="4908036" cy="1413312"/>
          </a:xfrm>
        </p:grpSpPr>
        <p:sp>
          <p:nvSpPr>
            <p:cNvPr id="21" name="Parallelogram 117">
              <a:extLst>
                <a:ext uri="{FF2B5EF4-FFF2-40B4-BE49-F238E27FC236}">
                  <a16:creationId xmlns="" xmlns:a16="http://schemas.microsoft.com/office/drawing/2014/main" id="{D6B0E10E-4A03-4A54-9D32-AFA1839143EB}"/>
                </a:ext>
              </a:extLst>
            </p:cNvPr>
            <p:cNvSpPr/>
            <p:nvPr/>
          </p:nvSpPr>
          <p:spPr>
            <a:xfrm>
              <a:off x="3909146" y="3095193"/>
              <a:ext cx="4682437" cy="1190752"/>
            </a:xfrm>
            <a:prstGeom prst="parallelogram">
              <a:avLst>
                <a:gd name="adj" fmla="val 47206"/>
              </a:avLst>
            </a:prstGeom>
            <a:solidFill>
              <a:schemeClr val="accent1">
                <a:lumMod val="20000"/>
                <a:lumOff val="80000"/>
              </a:schemeClr>
            </a:solid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spcBef>
                  <a:spcPts val="0"/>
                </a:spcBef>
                <a:spcAft>
                  <a:spcPts val="80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واصطلاحًا: قولٌ باللسان، واعتقادٌ وعمل بالجَنان -أي: القلب- وعملٌ بالجوارح والأركان.</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22" name="Parallelogram 39">
              <a:extLst>
                <a:ext uri="{FF2B5EF4-FFF2-40B4-BE49-F238E27FC236}">
                  <a16:creationId xmlns="" xmlns:a16="http://schemas.microsoft.com/office/drawing/2014/main" id="{96F5CF7D-3A37-4578-8BCD-E3FB6B5804FE}"/>
                </a:ext>
              </a:extLst>
            </p:cNvPr>
            <p:cNvSpPr/>
            <p:nvPr/>
          </p:nvSpPr>
          <p:spPr>
            <a:xfrm>
              <a:off x="5274316" y="3109261"/>
              <a:ext cx="3542866" cy="1399244"/>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grpSp>
      <p:sp>
        <p:nvSpPr>
          <p:cNvPr id="23" name="مستطيل مستدير الزوايا 20">
            <a:extLst>
              <a:ext uri="{FF2B5EF4-FFF2-40B4-BE49-F238E27FC236}">
                <a16:creationId xmlns="" xmlns:a16="http://schemas.microsoft.com/office/drawing/2014/main" id="{1CB9921A-9DFE-46E7-B1BC-C8C528C3CC87}"/>
              </a:ext>
            </a:extLst>
          </p:cNvPr>
          <p:cNvSpPr/>
          <p:nvPr/>
        </p:nvSpPr>
        <p:spPr>
          <a:xfrm>
            <a:off x="88902" y="93451"/>
            <a:ext cx="3552655" cy="391433"/>
          </a:xfrm>
          <a:prstGeom prst="roundRect">
            <a:avLst>
              <a:gd name="adj" fmla="val 50000"/>
            </a:avLst>
          </a:prstGeom>
          <a:solidFill>
            <a:schemeClr val="accent6">
              <a:lumMod val="20000"/>
              <a:lumOff val="8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000" b="1" i="0" u="none" strike="noStrike" kern="1200" cap="none" spc="0" normalizeH="0" baseline="0" noProof="0" dirty="0">
                <a:ln>
                  <a:noFill/>
                </a:ln>
                <a:solidFill>
                  <a:srgbClr val="70AD47">
                    <a:lumMod val="50000"/>
                  </a:srgbClr>
                </a:solidFill>
                <a:effectLst/>
                <a:uLnTx/>
                <a:uFillTx/>
                <a:latin typeface="Sakkal Majalla" panose="02000000000000000000" pitchFamily="2" charset="-78"/>
                <a:ea typeface="+mn-ea"/>
                <a:cs typeface="Sakkal Majalla" panose="02000000000000000000" pitchFamily="2" charset="-78"/>
              </a:rPr>
              <a:t>مراتب الدِّين </a:t>
            </a:r>
            <a:r>
              <a:rPr kumimoji="0" lang="ar-BH" sz="20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000" b="1" i="0" u="none" strike="noStrike" kern="1200" cap="none" spc="0" normalizeH="0" baseline="0" noProof="0" dirty="0">
                <a:ln>
                  <a:noFill/>
                </a:ln>
                <a:solidFill>
                  <a:srgbClr val="5B9BD5">
                    <a:lumMod val="50000"/>
                  </a:srgbClr>
                </a:solidFill>
                <a:effectLst/>
                <a:uLnTx/>
                <a:uFillTx/>
                <a:latin typeface="Sakkal Majalla" panose="02000000000000000000" pitchFamily="2" charset="-78"/>
                <a:ea typeface="+mn-ea"/>
                <a:cs typeface="Sakkal Majalla" panose="02000000000000000000" pitchFamily="2" charset="-78"/>
              </a:rPr>
              <a:t>التربية الإسلاميّة</a:t>
            </a:r>
          </a:p>
        </p:txBody>
      </p:sp>
      <p:pic>
        <p:nvPicPr>
          <p:cNvPr id="3" name="Picture 2">
            <a:extLst>
              <a:ext uri="{FF2B5EF4-FFF2-40B4-BE49-F238E27FC236}">
                <a16:creationId xmlns="" xmlns:a16="http://schemas.microsoft.com/office/drawing/2014/main" id="{917E1CC5-74C6-4F32-90F4-D829B1F4685B}"/>
              </a:ext>
            </a:extLst>
          </p:cNvPr>
          <p:cNvPicPr>
            <a:picLocks noChangeAspect="1"/>
          </p:cNvPicPr>
          <p:nvPr/>
        </p:nvPicPr>
        <p:blipFill>
          <a:blip r:embed="rId3"/>
          <a:stretch>
            <a:fillRect/>
          </a:stretch>
        </p:blipFill>
        <p:spPr>
          <a:xfrm>
            <a:off x="551205" y="1393431"/>
            <a:ext cx="11089585" cy="2139881"/>
          </a:xfrm>
          <a:prstGeom prst="rect">
            <a:avLst/>
          </a:prstGeom>
        </p:spPr>
      </p:pic>
    </p:spTree>
    <p:extLst>
      <p:ext uri="{BB962C8B-B14F-4D97-AF65-F5344CB8AC3E}">
        <p14:creationId xmlns:p14="http://schemas.microsoft.com/office/powerpoint/2010/main" val="6520803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4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ppt_x</p:attrName>
                                        </p:attrNameLst>
                                      </p:cBhvr>
                                      <p:tavLst>
                                        <p:tav tm="0">
                                          <p:val>
                                            <p:strVal val="#ppt_x"/>
                                          </p:val>
                                        </p:tav>
                                        <p:tav tm="100000">
                                          <p:val>
                                            <p:strVal val="#ppt_x"/>
                                          </p:val>
                                        </p:tav>
                                      </p:tavLst>
                                    </p:anim>
                                    <p:anim calcmode="lin" valueType="num">
                                      <p:cBhvr>
                                        <p:cTn id="19" dur="2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2"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anim calcmode="lin" valueType="num">
                                      <p:cBhvr>
                                        <p:cTn id="24" dur="2000" fill="hold"/>
                                        <p:tgtEl>
                                          <p:spTgt spid="20"/>
                                        </p:tgtEl>
                                        <p:attrNameLst>
                                          <p:attrName>ppt_x</p:attrName>
                                        </p:attrNameLst>
                                      </p:cBhvr>
                                      <p:tavLst>
                                        <p:tav tm="0">
                                          <p:val>
                                            <p:strVal val="#ppt_x"/>
                                          </p:val>
                                        </p:tav>
                                        <p:tav tm="100000">
                                          <p:val>
                                            <p:strVal val="#ppt_x"/>
                                          </p:val>
                                        </p:tav>
                                      </p:tavLst>
                                    </p:anim>
                                    <p:anim calcmode="lin" valueType="num">
                                      <p:cBhvr>
                                        <p:cTn id="25" dur="2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TotalTime>
  <Words>1408</Words>
  <Application>Microsoft Office PowerPoint</Application>
  <PresentationFormat>ملء الشاشة</PresentationFormat>
  <Paragraphs>167</Paragraphs>
  <Slides>19</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19</vt:i4>
      </vt:variant>
    </vt:vector>
  </HeadingPairs>
  <TitlesOfParts>
    <vt:vector size="30" baseType="lpstr">
      <vt:lpstr>맑은 고딕</vt:lpstr>
      <vt:lpstr>AGA Arabesque</vt:lpstr>
      <vt:lpstr>Arial</vt:lpstr>
      <vt:lpstr>Avenir Next</vt:lpstr>
      <vt:lpstr>Calibri</vt:lpstr>
      <vt:lpstr>Calibri Light</vt:lpstr>
      <vt:lpstr>DecoType Naskh</vt:lpstr>
      <vt:lpstr>HY헤드라인M</vt:lpstr>
      <vt:lpstr>Sakkal Majalla</vt:lpstr>
      <vt:lpstr>Times New Roman</vt:lpstr>
      <vt:lpstr>Office Theme</vt:lpstr>
      <vt:lpstr>عرض تقديمي في PowerPoint</vt:lpstr>
      <vt:lpstr>أهداف الدّرس: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mohamed hassan fathelbab mohamed</cp:lastModifiedBy>
  <cp:revision>51</cp:revision>
  <dcterms:created xsi:type="dcterms:W3CDTF">2021-01-20T05:08:23Z</dcterms:created>
  <dcterms:modified xsi:type="dcterms:W3CDTF">2021-02-09T08:04:28Z</dcterms:modified>
</cp:coreProperties>
</file>