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2866-A006-48FE-9190-69207BBE1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AFD99-DA8D-45B3-B3EA-E37350F93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EACEA-D1E0-4DCD-9F4D-43B5DA0E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7853F-BF5C-4368-B7F9-52973F7C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DB07-3ACF-4AAB-8849-429BF868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DC61-567A-4A5A-AED5-E6478620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63B5C-1051-4DAE-B2F1-6DFF8CA97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6DDF-03DC-42AB-8039-EFB9B016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8AC8B-A49C-4885-B6F3-D3581E79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D4EE2-B5C6-45DF-9E0D-8C21E42E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39C42-A724-4269-B446-B7E7A08DF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BB90C-BAD3-46B0-A4E4-80D1E2000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86F84-4A62-4507-8AC1-B310F5B2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59D5-08A4-4E27-BFAC-6D1F96C0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10A86-1FFF-45AD-BC37-BCE10938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8860-7BA9-4371-8BB2-BB0823DB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20D85-08A1-414B-A923-82A63F99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3D043-895B-4277-A220-3640CD26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F5785-2941-4888-9970-2B3B6881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42490-2BAC-4793-8582-F105B287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BDE1-EBB8-462D-99BE-ED36FB2A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361C2-08C3-46BA-8F49-D9A3A8F2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A3A18-D448-46EF-9476-43E5D076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5451F-A659-4BBE-96C5-3B5C7918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F3FE0-6678-4EF3-AE55-9DE32067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6203-8588-4F82-8A0F-0EA76B3E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9E67-5052-4531-B23F-30BE7B849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16815-68E8-4925-931B-397A12890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A8FC5-E9A1-44AA-B529-5DB8CEC1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3E088-ED4F-4A94-8DE1-E8960013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FEC1C-C6B2-4432-B029-7EAAD59C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1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37FB-2D18-43A5-B2A9-E1178E09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17A06-FBFF-4699-8C94-A475A738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41A0E-B393-4124-A727-9D7C2EBEA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A747B-3969-4DEF-A56D-FADB894C2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3DDC0-165D-4788-8C5C-1AD12A198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4050D-6157-43DD-9F3D-8ED24B3C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EEDF2-AB9D-45FF-8BB5-FC3FE652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E0320-2EB9-49FF-8B03-45B08A1E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4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0D1C-9E81-466A-ACFA-F5303014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3816-254E-4EBD-A822-1F5ABA23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0DA8A-79DB-4D2E-884B-4B7E9CDC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8D806-B5AA-499A-89AA-41B8BE8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82DDB-D360-4AD8-8D2E-77985024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DAAF5-1B65-48A9-A5EF-D1B7D9DC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7381-B7C9-4E5F-B754-0A4F5272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8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0D0A-A893-48A1-A0B4-93673A8B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EC8C-9046-48BA-9D73-CA215B601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91389-1159-4406-8A75-6CD800CFE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53B2-ACE5-42D2-93F7-29FAF6ED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F5D6A-5DBD-4D28-8223-169F1B10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EE26-D199-4784-A75C-6A0DD3FB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D5F6-C85A-4B3A-9C26-464329BC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CCD14-5891-4194-AE6B-D4AE49853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A9BED-BFF0-427D-8CC0-37EA3DF31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AC850-2883-45E8-AE7B-DECBA2D1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25697-F55F-4A37-B3C6-570298D7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97FC9-1DBD-4944-9127-FFE1E50D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31C2A-92B3-408B-99C0-969B485C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9E799-E122-4B28-A3BA-CB0C39B81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2938E-C8D9-4345-B628-2BC50AB4E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CF5F-3501-4D57-B73B-65096119FBC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162DF-610F-4DE2-978A-2B4FD7CFB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1759E-7DCB-4F53-8255-088FD9E55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4421-D528-49DD-8A8F-7F0971C1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1678812597173025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1678812597173025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C2841B-BFE1-466A-A82E-6A17E2F0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204019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7940" y="2480948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المتّصل والم</a:t>
            </a:r>
            <a:r>
              <a:rPr lang="ar-BH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فصل</a:t>
            </a:r>
            <a:endParaRPr lang="en-US" sz="6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62500" t="45610" r="24841" b="37571"/>
          <a:stretch/>
        </p:blipFill>
        <p:spPr bwMode="auto">
          <a:xfrm>
            <a:off x="1709677" y="4021687"/>
            <a:ext cx="1866810" cy="1562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1FC120-807C-42B3-9DB1-83839AC44EB8}"/>
              </a:ext>
            </a:extLst>
          </p:cNvPr>
          <p:cNvSpPr/>
          <p:nvPr/>
        </p:nvSpPr>
        <p:spPr>
          <a:xfrm>
            <a:off x="3619871" y="4506682"/>
            <a:ext cx="4936337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200" b="1" dirty="0">
                <a:ln w="0"/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 – الجزء الثاني</a:t>
            </a:r>
          </a:p>
          <a:p>
            <a:pPr algn="ctr"/>
            <a:r>
              <a:rPr lang="ar-SA" sz="2800" b="1" dirty="0">
                <a:ln w="0"/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dirty="0">
                <a:ln w="0"/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لصف الأول الإعدادي</a:t>
            </a:r>
            <a:endParaRPr lang="en-US" sz="2800" b="1" dirty="0">
              <a:ln w="0"/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800" b="1" dirty="0">
                <a:ln w="0"/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</a:p>
        </p:txBody>
      </p:sp>
    </p:spTree>
    <p:extLst>
      <p:ext uri="{BB962C8B-B14F-4D97-AF65-F5344CB8AC3E}">
        <p14:creationId xmlns:p14="http://schemas.microsoft.com/office/powerpoint/2010/main" val="10412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14E5CDD8-0152-45FF-8A15-7AF77FD963C0}"/>
              </a:ext>
            </a:extLst>
          </p:cNvPr>
          <p:cNvGrpSpPr/>
          <p:nvPr/>
        </p:nvGrpSpPr>
        <p:grpSpPr>
          <a:xfrm>
            <a:off x="4496938" y="121204"/>
            <a:ext cx="4053505" cy="890868"/>
            <a:chOff x="4279814" y="213353"/>
            <a:chExt cx="4053505" cy="890868"/>
          </a:xfrm>
        </p:grpSpPr>
        <p:sp>
          <p:nvSpPr>
            <p:cNvPr id="67" name="مستطيل مستدير الزوايا 14">
              <a:extLst>
                <a:ext uri="{FF2B5EF4-FFF2-40B4-BE49-F238E27FC236}">
                  <a16:creationId xmlns:a16="http://schemas.microsoft.com/office/drawing/2014/main" id="{91DF79D7-A1FE-4884-B90A-A19EE5054EAA}"/>
                </a:ext>
              </a:extLst>
            </p:cNvPr>
            <p:cNvSpPr/>
            <p:nvPr/>
          </p:nvSpPr>
          <p:spPr>
            <a:xfrm>
              <a:off x="4279814" y="216503"/>
              <a:ext cx="4053505" cy="784911"/>
            </a:xfrm>
            <a:prstGeom prst="roundRect">
              <a:avLst>
                <a:gd name="adj" fmla="val 9592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 rtl="1"/>
              <a:r>
                <a:rPr kumimoji="0" lang="ar-B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نشاط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:</a:t>
              </a:r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" name="مستطيل مستدير الزوايا 15">
              <a:extLst>
                <a:ext uri="{FF2B5EF4-FFF2-40B4-BE49-F238E27FC236}">
                  <a16:creationId xmlns:a16="http://schemas.microsoft.com/office/drawing/2014/main" id="{B7D4C44C-9516-42A3-8448-AD0FFBFBF298}"/>
                </a:ext>
              </a:extLst>
            </p:cNvPr>
            <p:cNvSpPr/>
            <p:nvPr/>
          </p:nvSpPr>
          <p:spPr>
            <a:xfrm>
              <a:off x="7883152" y="213353"/>
              <a:ext cx="450165" cy="890868"/>
            </a:xfrm>
            <a:prstGeom prst="roundRect">
              <a:avLst>
                <a:gd name="adj" fmla="val 9592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215EFAF3-FC52-4429-AD88-DB7E75F3FD3D}"/>
              </a:ext>
            </a:extLst>
          </p:cNvPr>
          <p:cNvGrpSpPr/>
          <p:nvPr/>
        </p:nvGrpSpPr>
        <p:grpSpPr>
          <a:xfrm>
            <a:off x="405265" y="1194233"/>
            <a:ext cx="11172444" cy="1453717"/>
            <a:chOff x="405265" y="1194233"/>
            <a:chExt cx="11172444" cy="1453717"/>
          </a:xfrm>
        </p:grpSpPr>
        <p:sp>
          <p:nvSpPr>
            <p:cNvPr id="3" name="모서리가 둥근 직사각형 70"/>
            <p:cNvSpPr/>
            <p:nvPr/>
          </p:nvSpPr>
          <p:spPr>
            <a:xfrm>
              <a:off x="405265" y="1194233"/>
              <a:ext cx="11172444" cy="145371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مستطيل مستدير الزوايا 20"/>
            <p:cNvSpPr/>
            <p:nvPr/>
          </p:nvSpPr>
          <p:spPr>
            <a:xfrm>
              <a:off x="537881" y="1338105"/>
              <a:ext cx="10855847" cy="1170982"/>
            </a:xfrm>
            <a:prstGeom prst="roundRect">
              <a:avLst>
                <a:gd name="adj" fmla="val 9592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lvl="0" algn="ctr" rtl="1"/>
              <a:r>
                <a:rPr lang="ar-BH" sz="3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ضع كلمة (صح) أمام العبارة الصحيحة، وكلمة (خطأ) أمام العبارة غير الصحيحة فيما يأتي: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326DDF-C673-438B-8A72-9F72F67FD247}"/>
              </a:ext>
            </a:extLst>
          </p:cNvPr>
          <p:cNvGrpSpPr/>
          <p:nvPr/>
        </p:nvGrpSpPr>
        <p:grpSpPr>
          <a:xfrm>
            <a:off x="4496936" y="123029"/>
            <a:ext cx="4053505" cy="932279"/>
            <a:chOff x="4496940" y="123237"/>
            <a:chExt cx="4053505" cy="932279"/>
          </a:xfrm>
        </p:grpSpPr>
        <p:sp>
          <p:nvSpPr>
            <p:cNvPr id="7" name="مستطيل مستدير الزوايا 14"/>
            <p:cNvSpPr/>
            <p:nvPr/>
          </p:nvSpPr>
          <p:spPr>
            <a:xfrm>
              <a:off x="4496940" y="126387"/>
              <a:ext cx="4053505" cy="784911"/>
            </a:xfrm>
            <a:prstGeom prst="roundRect">
              <a:avLst>
                <a:gd name="adj" fmla="val 9592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 rtl="1"/>
              <a:r>
                <a:rPr lang="ar-BH" sz="4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إجابة النشاط</a:t>
              </a:r>
              <a:r>
                <a:rPr lang="en-US" sz="4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مستطيل مستدير الزوايا 15"/>
            <p:cNvSpPr/>
            <p:nvPr/>
          </p:nvSpPr>
          <p:spPr>
            <a:xfrm>
              <a:off x="8100278" y="123237"/>
              <a:ext cx="450165" cy="932279"/>
            </a:xfrm>
            <a:prstGeom prst="roundRect">
              <a:avLst>
                <a:gd name="adj" fmla="val 9592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2DC47A6-E95A-4D6E-AE51-984C73EDAF93}"/>
              </a:ext>
            </a:extLst>
          </p:cNvPr>
          <p:cNvGrpSpPr/>
          <p:nvPr/>
        </p:nvGrpSpPr>
        <p:grpSpPr>
          <a:xfrm>
            <a:off x="1241944" y="2743141"/>
            <a:ext cx="10708728" cy="668740"/>
            <a:chOff x="1241944" y="2743141"/>
            <a:chExt cx="10708728" cy="668740"/>
          </a:xfrm>
        </p:grpSpPr>
        <p:grpSp>
          <p:nvGrpSpPr>
            <p:cNvPr id="20" name="مجموعة 30"/>
            <p:cNvGrpSpPr/>
            <p:nvPr/>
          </p:nvGrpSpPr>
          <p:grpSpPr>
            <a:xfrm>
              <a:off x="1241944" y="2820960"/>
              <a:ext cx="10708728" cy="500066"/>
              <a:chOff x="-559883" y="1430310"/>
              <a:chExt cx="11346765" cy="500066"/>
            </a:xfrm>
          </p:grpSpPr>
          <p:grpSp>
            <p:nvGrpSpPr>
              <p:cNvPr id="21" name="مجموعة 31"/>
              <p:cNvGrpSpPr/>
              <p:nvPr/>
            </p:nvGrpSpPr>
            <p:grpSpPr>
              <a:xfrm>
                <a:off x="9966796" y="1430310"/>
                <a:ext cx="820086" cy="500066"/>
                <a:chOff x="10011834" y="1116412"/>
                <a:chExt cx="820086" cy="500066"/>
              </a:xfrm>
            </p:grpSpPr>
            <p:sp>
              <p:nvSpPr>
                <p:cNvPr id="24" name="모서리가 둥근 직사각형 70"/>
                <p:cNvSpPr/>
                <p:nvPr/>
              </p:nvSpPr>
              <p:spPr>
                <a:xfrm>
                  <a:off x="10011834" y="1116412"/>
                  <a:ext cx="775105" cy="50006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5" name="TextBox 76"/>
                <p:cNvSpPr txBox="1"/>
                <p:nvPr/>
              </p:nvSpPr>
              <p:spPr>
                <a:xfrm>
                  <a:off x="10374720" y="1156658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ko-KR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ea typeface="HY헤드라인M" pitchFamily="18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6" name="갈매기형 수장 103"/>
                <p:cNvSpPr/>
                <p:nvPr/>
              </p:nvSpPr>
              <p:spPr>
                <a:xfrm flipH="1">
                  <a:off x="10115056" y="1225950"/>
                  <a:ext cx="159532" cy="285762"/>
                </a:xfrm>
                <a:prstGeom prst="chevr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7" name="갈매기형 수장 104"/>
                <p:cNvSpPr/>
                <p:nvPr/>
              </p:nvSpPr>
              <p:spPr>
                <a:xfrm flipH="1">
                  <a:off x="10267456" y="1225950"/>
                  <a:ext cx="159532" cy="285762"/>
                </a:xfrm>
                <a:prstGeom prst="chevr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22" name="مستطيل مستدير الزوايا 32"/>
              <p:cNvSpPr/>
              <p:nvPr/>
            </p:nvSpPr>
            <p:spPr>
              <a:xfrm>
                <a:off x="-559883" y="1430310"/>
                <a:ext cx="10426547" cy="500066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B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المدّ </a:t>
                </a:r>
                <a:r>
                  <a:rPr kumimoji="0" lang="ar-BH" sz="27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هو: </a:t>
                </a: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إطالة الصوت بأحد حرو</a:t>
                </a:r>
                <a:r>
                  <a:rPr kumimoji="0" lang="ar-B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ف</a:t>
                </a: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ه (الألف أو الواو أو الياء)</a:t>
                </a:r>
                <a:r>
                  <a:rPr kumimoji="0" lang="ar-B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2" name="قوس ممتلئ 1"/>
            <p:cNvSpPr/>
            <p:nvPr/>
          </p:nvSpPr>
          <p:spPr>
            <a:xfrm rot="5400000">
              <a:off x="1835268" y="2800042"/>
              <a:ext cx="668740" cy="554938"/>
            </a:xfrm>
            <a:prstGeom prst="blockArc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0F1329B-89A0-402A-B31D-AE9530C9D8DA}"/>
              </a:ext>
            </a:extLst>
          </p:cNvPr>
          <p:cNvGrpSpPr/>
          <p:nvPr/>
        </p:nvGrpSpPr>
        <p:grpSpPr>
          <a:xfrm>
            <a:off x="1241944" y="3523679"/>
            <a:ext cx="10708728" cy="668740"/>
            <a:chOff x="1241944" y="3523679"/>
            <a:chExt cx="10708728" cy="668740"/>
          </a:xfrm>
        </p:grpSpPr>
        <p:grpSp>
          <p:nvGrpSpPr>
            <p:cNvPr id="28" name="مجموعة 38"/>
            <p:cNvGrpSpPr/>
            <p:nvPr/>
          </p:nvGrpSpPr>
          <p:grpSpPr>
            <a:xfrm>
              <a:off x="1241944" y="3577421"/>
              <a:ext cx="10708728" cy="500066"/>
              <a:chOff x="-559883" y="2397593"/>
              <a:chExt cx="11346765" cy="500066"/>
            </a:xfrm>
          </p:grpSpPr>
          <p:grpSp>
            <p:nvGrpSpPr>
              <p:cNvPr id="29" name="مجموعة 39"/>
              <p:cNvGrpSpPr/>
              <p:nvPr/>
            </p:nvGrpSpPr>
            <p:grpSpPr>
              <a:xfrm>
                <a:off x="9966796" y="2397593"/>
                <a:ext cx="820086" cy="500066"/>
                <a:chOff x="9966796" y="2183722"/>
                <a:chExt cx="820086" cy="500066"/>
              </a:xfrm>
            </p:grpSpPr>
            <p:sp>
              <p:nvSpPr>
                <p:cNvPr id="32" name="모서리가 둥근 직사각형 70"/>
                <p:cNvSpPr/>
                <p:nvPr/>
              </p:nvSpPr>
              <p:spPr>
                <a:xfrm>
                  <a:off x="9966796" y="2183722"/>
                  <a:ext cx="775105" cy="5000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33" name="TextBox 76"/>
                <p:cNvSpPr txBox="1"/>
                <p:nvPr/>
              </p:nvSpPr>
              <p:spPr>
                <a:xfrm>
                  <a:off x="10329682" y="2223968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ko-KR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ea typeface="HY헤드라인M" pitchFamily="18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34" name="갈매기형 수장 103"/>
                <p:cNvSpPr/>
                <p:nvPr/>
              </p:nvSpPr>
              <p:spPr>
                <a:xfrm flipH="1">
                  <a:off x="10070018" y="2293260"/>
                  <a:ext cx="159532" cy="285762"/>
                </a:xfrm>
                <a:prstGeom prst="chevr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35" name="갈매기형 수장 104"/>
                <p:cNvSpPr/>
                <p:nvPr/>
              </p:nvSpPr>
              <p:spPr>
                <a:xfrm flipH="1">
                  <a:off x="10222418" y="2293260"/>
                  <a:ext cx="159532" cy="285762"/>
                </a:xfrm>
                <a:prstGeom prst="chevr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30" name="مستطيل مستدير الزوايا 40"/>
              <p:cNvSpPr/>
              <p:nvPr/>
            </p:nvSpPr>
            <p:spPr>
              <a:xfrm>
                <a:off x="-559883" y="2397593"/>
                <a:ext cx="10426547" cy="500066"/>
              </a:xfrm>
              <a:prstGeom prst="round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B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يسمى </a:t>
                </a:r>
                <a:r>
                  <a:rPr kumimoji="0" lang="ar-SA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المدّ الفرعي</a:t>
                </a:r>
                <a:r>
                  <a:rPr kumimoji="0" lang="ar-BH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 بالمدّ الطبيعي، </a:t>
                </a:r>
                <a:r>
                  <a:rPr kumimoji="0" lang="ar-SA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ويكون في أحد حروف المدّ الثلاثة</a:t>
                </a:r>
                <a:r>
                  <a:rPr kumimoji="0" lang="ar-B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 (الألف، والواو، والياء).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3" name="قوس ممتلئ 62"/>
            <p:cNvSpPr/>
            <p:nvPr/>
          </p:nvSpPr>
          <p:spPr>
            <a:xfrm rot="5400000">
              <a:off x="1835268" y="3580580"/>
              <a:ext cx="668740" cy="554938"/>
            </a:xfrm>
            <a:prstGeom prst="blockArc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5C6F9A7-859A-4750-88B1-9F90411C9BD3}"/>
              </a:ext>
            </a:extLst>
          </p:cNvPr>
          <p:cNvGrpSpPr/>
          <p:nvPr/>
        </p:nvGrpSpPr>
        <p:grpSpPr>
          <a:xfrm>
            <a:off x="1241944" y="4220132"/>
            <a:ext cx="10708728" cy="668740"/>
            <a:chOff x="1241944" y="4220132"/>
            <a:chExt cx="10708728" cy="668740"/>
          </a:xfrm>
        </p:grpSpPr>
        <p:grpSp>
          <p:nvGrpSpPr>
            <p:cNvPr id="36" name="مجموعة 46"/>
            <p:cNvGrpSpPr/>
            <p:nvPr/>
          </p:nvGrpSpPr>
          <p:grpSpPr>
            <a:xfrm>
              <a:off x="1241944" y="4293193"/>
              <a:ext cx="10708728" cy="500064"/>
              <a:chOff x="-559883" y="3364876"/>
              <a:chExt cx="11346765" cy="500066"/>
            </a:xfrm>
          </p:grpSpPr>
          <p:grpSp>
            <p:nvGrpSpPr>
              <p:cNvPr id="37" name="مجموعة 47"/>
              <p:cNvGrpSpPr/>
              <p:nvPr/>
            </p:nvGrpSpPr>
            <p:grpSpPr>
              <a:xfrm>
                <a:off x="9966796" y="3364876"/>
                <a:ext cx="820086" cy="500066"/>
                <a:chOff x="10011834" y="3251032"/>
                <a:chExt cx="820086" cy="500066"/>
              </a:xfrm>
            </p:grpSpPr>
            <p:sp>
              <p:nvSpPr>
                <p:cNvPr id="40" name="모서리가 둥근 직사각형 70"/>
                <p:cNvSpPr/>
                <p:nvPr/>
              </p:nvSpPr>
              <p:spPr>
                <a:xfrm>
                  <a:off x="10011834" y="3251032"/>
                  <a:ext cx="775105" cy="500066"/>
                </a:xfrm>
                <a:prstGeom prst="roundRect">
                  <a:avLst/>
                </a:prstGeom>
                <a:solidFill>
                  <a:srgbClr val="27E818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1" name="TextBox 76"/>
                <p:cNvSpPr txBox="1"/>
                <p:nvPr/>
              </p:nvSpPr>
              <p:spPr>
                <a:xfrm>
                  <a:off x="10374720" y="3291278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ko-KR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ea typeface="HY헤드라인M" pitchFamily="18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2" name="갈매기형 수장 103"/>
                <p:cNvSpPr/>
                <p:nvPr/>
              </p:nvSpPr>
              <p:spPr>
                <a:xfrm flipH="1">
                  <a:off x="10115056" y="3360570"/>
                  <a:ext cx="159532" cy="285762"/>
                </a:xfrm>
                <a:prstGeom prst="chevr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3" name="갈매기형 수장 104"/>
                <p:cNvSpPr/>
                <p:nvPr/>
              </p:nvSpPr>
              <p:spPr>
                <a:xfrm flipH="1">
                  <a:off x="10267456" y="3360570"/>
                  <a:ext cx="159532" cy="285762"/>
                </a:xfrm>
                <a:prstGeom prst="chevr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38" name="مستطيل مستدير الزوايا 48"/>
              <p:cNvSpPr/>
              <p:nvPr/>
            </p:nvSpPr>
            <p:spPr>
              <a:xfrm>
                <a:off x="-559883" y="3364876"/>
                <a:ext cx="10426547" cy="500066"/>
              </a:xfrm>
              <a:prstGeom prst="roundRect">
                <a:avLst/>
              </a:prstGeom>
              <a:noFill/>
              <a:ln>
                <a:solidFill>
                  <a:srgbClr val="27E8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ينقسم المدّ</a:t>
                </a:r>
                <a:r>
                  <a:rPr kumimoji="0" lang="ar-B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 الأصلي </a:t>
                </a:r>
                <a:r>
                  <a:rPr kumimoji="0" lang="ar-S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قسمين</a:t>
                </a:r>
                <a:r>
                  <a:rPr kumimoji="0" lang="ar-B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: مدّ متصل ومدّ منفصل.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 </a:t>
                </a:r>
                <a:endPara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4" name="قوس ممتلئ 63"/>
            <p:cNvSpPr/>
            <p:nvPr/>
          </p:nvSpPr>
          <p:spPr>
            <a:xfrm rot="5400000">
              <a:off x="1835268" y="4277033"/>
              <a:ext cx="668740" cy="554938"/>
            </a:xfrm>
            <a:prstGeom prst="blockArc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31FA85-7ABF-4D9C-8FB3-74B81535EB49}"/>
              </a:ext>
            </a:extLst>
          </p:cNvPr>
          <p:cNvGrpSpPr/>
          <p:nvPr/>
        </p:nvGrpSpPr>
        <p:grpSpPr>
          <a:xfrm>
            <a:off x="1241944" y="4929938"/>
            <a:ext cx="10708728" cy="668740"/>
            <a:chOff x="1241944" y="4929938"/>
            <a:chExt cx="10708728" cy="668740"/>
          </a:xfrm>
        </p:grpSpPr>
        <p:grpSp>
          <p:nvGrpSpPr>
            <p:cNvPr id="12" name="مجموعة 22"/>
            <p:cNvGrpSpPr/>
            <p:nvPr/>
          </p:nvGrpSpPr>
          <p:grpSpPr>
            <a:xfrm>
              <a:off x="1241944" y="5000351"/>
              <a:ext cx="10708728" cy="507072"/>
              <a:chOff x="-559884" y="4332159"/>
              <a:chExt cx="11346766" cy="507072"/>
            </a:xfrm>
          </p:grpSpPr>
          <p:grpSp>
            <p:nvGrpSpPr>
              <p:cNvPr id="14" name="مجموعة 24"/>
              <p:cNvGrpSpPr/>
              <p:nvPr/>
            </p:nvGrpSpPr>
            <p:grpSpPr>
              <a:xfrm>
                <a:off x="9966796" y="4332159"/>
                <a:ext cx="820086" cy="500066"/>
                <a:chOff x="9966796" y="4318343"/>
                <a:chExt cx="820086" cy="500066"/>
              </a:xfrm>
            </p:grpSpPr>
            <p:sp>
              <p:nvSpPr>
                <p:cNvPr id="16" name="모서리가 둥근 직사각형 70"/>
                <p:cNvSpPr/>
                <p:nvPr/>
              </p:nvSpPr>
              <p:spPr>
                <a:xfrm>
                  <a:off x="9966796" y="4318343"/>
                  <a:ext cx="775105" cy="500066"/>
                </a:xfrm>
                <a:prstGeom prst="roundRect">
                  <a:avLst/>
                </a:prstGeom>
                <a:solidFill>
                  <a:srgbClr val="A61DE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7" name="TextBox 76"/>
                <p:cNvSpPr txBox="1"/>
                <p:nvPr/>
              </p:nvSpPr>
              <p:spPr>
                <a:xfrm>
                  <a:off x="10329682" y="4358589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ko-KR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ea typeface="HY헤드라인M" pitchFamily="18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8" name="갈매기형 수장 103"/>
                <p:cNvSpPr/>
                <p:nvPr/>
              </p:nvSpPr>
              <p:spPr>
                <a:xfrm flipH="1">
                  <a:off x="10070018" y="4427881"/>
                  <a:ext cx="159532" cy="285762"/>
                </a:xfrm>
                <a:prstGeom prst="chevr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9" name="갈매기형 수장 104"/>
                <p:cNvSpPr/>
                <p:nvPr/>
              </p:nvSpPr>
              <p:spPr>
                <a:xfrm flipH="1">
                  <a:off x="10222418" y="4427881"/>
                  <a:ext cx="159532" cy="285762"/>
                </a:xfrm>
                <a:prstGeom prst="chevr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15" name="مستطيل مستدير الزوايا 25"/>
              <p:cNvSpPr/>
              <p:nvPr/>
            </p:nvSpPr>
            <p:spPr>
              <a:xfrm>
                <a:off x="-559884" y="4339165"/>
                <a:ext cx="10426547" cy="500066"/>
              </a:xfrm>
              <a:prstGeom prst="roundRect">
                <a:avLst/>
              </a:prstGeom>
              <a:noFill/>
              <a:ln>
                <a:solidFill>
                  <a:srgbClr val="A61D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B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المدّ في قوله تعالى: </a:t>
                </a:r>
                <a:r>
                  <a:rPr kumimoji="0" lang="ar-B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(</a:t>
                </a:r>
                <a:r>
                  <a:rPr kumimoji="0" lang="ar-BH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الرَّحْمَٰنِ</a:t>
                </a:r>
                <a:r>
                  <a:rPr kumimoji="0" lang="ar-B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 الرَّحِيمِ) مدّ طبيعي.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5" name="قوس ممتلئ 64"/>
            <p:cNvSpPr/>
            <p:nvPr/>
          </p:nvSpPr>
          <p:spPr>
            <a:xfrm rot="5400000">
              <a:off x="1835268" y="4986839"/>
              <a:ext cx="668740" cy="554938"/>
            </a:xfrm>
            <a:prstGeom prst="blockArc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7" name="مستطيل 2"/>
          <p:cNvSpPr/>
          <p:nvPr/>
        </p:nvSpPr>
        <p:spPr>
          <a:xfrm>
            <a:off x="1407033" y="2743456"/>
            <a:ext cx="675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BH" sz="3200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ستطيل 66"/>
          <p:cNvSpPr/>
          <p:nvPr/>
        </p:nvSpPr>
        <p:spPr>
          <a:xfrm>
            <a:off x="1398277" y="3589625"/>
            <a:ext cx="813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67"/>
          <p:cNvSpPr/>
          <p:nvPr/>
        </p:nvSpPr>
        <p:spPr>
          <a:xfrm>
            <a:off x="1386484" y="4932028"/>
            <a:ext cx="675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BH" sz="3200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مستطيل 68"/>
          <p:cNvSpPr/>
          <p:nvPr/>
        </p:nvSpPr>
        <p:spPr>
          <a:xfrm>
            <a:off x="1398277" y="5657136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مستطيل 69"/>
          <p:cNvSpPr/>
          <p:nvPr/>
        </p:nvSpPr>
        <p:spPr>
          <a:xfrm>
            <a:off x="1372628" y="4301521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EA0DF2C-16EA-43C9-9F4C-FF12F4D2E855}"/>
              </a:ext>
            </a:extLst>
          </p:cNvPr>
          <p:cNvGrpSpPr/>
          <p:nvPr/>
        </p:nvGrpSpPr>
        <p:grpSpPr>
          <a:xfrm>
            <a:off x="1115684" y="5583086"/>
            <a:ext cx="10834988" cy="726848"/>
            <a:chOff x="1115684" y="5583086"/>
            <a:chExt cx="10834988" cy="726848"/>
          </a:xfrm>
        </p:grpSpPr>
        <p:grpSp>
          <p:nvGrpSpPr>
            <p:cNvPr id="44" name="مجموعة 54"/>
            <p:cNvGrpSpPr/>
            <p:nvPr/>
          </p:nvGrpSpPr>
          <p:grpSpPr>
            <a:xfrm>
              <a:off x="1115684" y="5583086"/>
              <a:ext cx="10834988" cy="619851"/>
              <a:chOff x="-693666" y="5183036"/>
              <a:chExt cx="11480548" cy="619851"/>
            </a:xfrm>
          </p:grpSpPr>
          <p:grpSp>
            <p:nvGrpSpPr>
              <p:cNvPr id="45" name="مجموعة 55"/>
              <p:cNvGrpSpPr/>
              <p:nvPr/>
            </p:nvGrpSpPr>
            <p:grpSpPr>
              <a:xfrm>
                <a:off x="9966796" y="5299441"/>
                <a:ext cx="820086" cy="500066"/>
                <a:chOff x="9966796" y="4985543"/>
                <a:chExt cx="820086" cy="500066"/>
              </a:xfrm>
            </p:grpSpPr>
            <p:sp>
              <p:nvSpPr>
                <p:cNvPr id="48" name="모서리가 둥근 직사각형 70"/>
                <p:cNvSpPr/>
                <p:nvPr/>
              </p:nvSpPr>
              <p:spPr>
                <a:xfrm>
                  <a:off x="9966796" y="4985543"/>
                  <a:ext cx="775105" cy="500066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9" name="TextBox 76"/>
                <p:cNvSpPr txBox="1"/>
                <p:nvPr/>
              </p:nvSpPr>
              <p:spPr>
                <a:xfrm>
                  <a:off x="10329682" y="5025789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ko-KR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ea typeface="HY헤드라인M" pitchFamily="18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0" name="갈매기형 수장 103"/>
                <p:cNvSpPr/>
                <p:nvPr/>
              </p:nvSpPr>
              <p:spPr>
                <a:xfrm flipH="1">
                  <a:off x="10070018" y="5095081"/>
                  <a:ext cx="159532" cy="285762"/>
                </a:xfrm>
                <a:prstGeom prst="chevr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1" name="갈매기형 수장 104"/>
                <p:cNvSpPr/>
                <p:nvPr/>
              </p:nvSpPr>
              <p:spPr>
                <a:xfrm flipH="1">
                  <a:off x="10222418" y="5095081"/>
                  <a:ext cx="159532" cy="285762"/>
                </a:xfrm>
                <a:prstGeom prst="chevr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46" name="مستطيل مستدير الزوايا 56"/>
              <p:cNvSpPr/>
              <p:nvPr/>
            </p:nvSpPr>
            <p:spPr>
              <a:xfrm>
                <a:off x="-559883" y="5302821"/>
                <a:ext cx="10426547" cy="500066"/>
              </a:xfrm>
              <a:prstGeom prst="round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B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المدّ في قوله تعالى: (</a:t>
                </a:r>
                <a:r>
                  <a:rPr kumimoji="0" lang="ar-B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إِلاَّ مَا</a:t>
                </a:r>
                <a:r>
                  <a:rPr kumimoji="0" lang="ar-BH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 </a:t>
                </a:r>
                <a:r>
                  <a:rPr kumimoji="0" lang="ar-BH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شَآء</a:t>
                </a:r>
                <a:r>
                  <a:rPr kumimoji="0" lang="ar-BH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 </a:t>
                </a:r>
                <a:r>
                  <a:rPr kumimoji="0" lang="ar-B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rPr>
                  <a:t>اللَّهُ) مدّ منفصل.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endParaRPr>
              </a:p>
            </p:txBody>
          </p:sp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36D0A5D6-38F5-4136-B0A5-3C2A195BF53E}"/>
                  </a:ext>
                </a:extLst>
              </p:cNvPr>
              <p:cNvSpPr/>
              <p:nvPr/>
            </p:nvSpPr>
            <p:spPr>
              <a:xfrm>
                <a:off x="-693666" y="5183036"/>
                <a:ext cx="10523430" cy="502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>
                  <a:lnSpc>
                    <a:spcPct val="150000"/>
                  </a:lnSpc>
                </a:pPr>
                <a:endPara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6" name="قوس ممتلئ 65"/>
            <p:cNvSpPr/>
            <p:nvPr/>
          </p:nvSpPr>
          <p:spPr>
            <a:xfrm rot="5400000">
              <a:off x="1835268" y="5698095"/>
              <a:ext cx="668740" cy="554938"/>
            </a:xfrm>
            <a:prstGeom prst="blockArc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5" name="مستطيل مستدير الزوايا 20">
            <a:extLst>
              <a:ext uri="{FF2B5EF4-FFF2-40B4-BE49-F238E27FC236}">
                <a16:creationId xmlns:a16="http://schemas.microsoft.com/office/drawing/2014/main" id="{14E08FFB-8023-411D-98E7-4A7B62EF576E}"/>
              </a:ext>
            </a:extLst>
          </p:cNvPr>
          <p:cNvSpPr/>
          <p:nvPr/>
        </p:nvSpPr>
        <p:spPr>
          <a:xfrm>
            <a:off x="88902" y="93451"/>
            <a:ext cx="3552655" cy="391433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المتّصل والمنفصل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</a:t>
            </a:r>
          </a:p>
        </p:txBody>
      </p:sp>
    </p:spTree>
    <p:extLst>
      <p:ext uri="{BB962C8B-B14F-4D97-AF65-F5344CB8AC3E}">
        <p14:creationId xmlns:p14="http://schemas.microsoft.com/office/powerpoint/2010/main" val="40035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AF3967-B793-4536-B7BB-17CD87D4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255" y="2559843"/>
            <a:ext cx="9311662" cy="173831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BH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الدّرس</a:t>
            </a:r>
            <a:br>
              <a:rPr lang="ar-BH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وفقكم الله وسدّد خطاكم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95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DAA1AD-602D-43E5-B1FC-33C96843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مستطيل مستدير الزوايا 3"/>
          <p:cNvSpPr/>
          <p:nvPr/>
        </p:nvSpPr>
        <p:spPr>
          <a:xfrm>
            <a:off x="1145668" y="956506"/>
            <a:ext cx="9455381" cy="5401316"/>
          </a:xfrm>
          <a:prstGeom prst="roundRect">
            <a:avLst>
              <a:gd name="adj" fmla="val 9592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مجموعة 47"/>
          <p:cNvGrpSpPr/>
          <p:nvPr/>
        </p:nvGrpSpPr>
        <p:grpSpPr>
          <a:xfrm>
            <a:off x="1953263" y="3308651"/>
            <a:ext cx="7963570" cy="928142"/>
            <a:chOff x="627797" y="1819264"/>
            <a:chExt cx="10927762" cy="928142"/>
          </a:xfrm>
        </p:grpSpPr>
        <p:sp>
          <p:nvSpPr>
            <p:cNvPr id="6" name="한쪽 모서리가 둥근 사각형 45"/>
            <p:cNvSpPr/>
            <p:nvPr/>
          </p:nvSpPr>
          <p:spPr>
            <a:xfrm>
              <a:off x="627797" y="2010189"/>
              <a:ext cx="10734732" cy="737217"/>
            </a:xfrm>
            <a:prstGeom prst="round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" name="모서리가 둥근 직사각형 70"/>
            <p:cNvSpPr/>
            <p:nvPr/>
          </p:nvSpPr>
          <p:spPr>
            <a:xfrm>
              <a:off x="10563367" y="1819264"/>
              <a:ext cx="992192" cy="50006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TextBox 76"/>
            <p:cNvSpPr txBox="1"/>
            <p:nvPr/>
          </p:nvSpPr>
          <p:spPr>
            <a:xfrm>
              <a:off x="10772346" y="1845890"/>
              <a:ext cx="595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b="1" dirty="0">
                  <a:latin typeface="Sakkal Majalla" panose="02000000000000000000" pitchFamily="2" charset="-78"/>
                  <a:ea typeface="HY헤드라인M" pitchFamily="18" charset="-127"/>
                  <a:cs typeface="Sakkal Majalla" panose="02000000000000000000" pitchFamily="2" charset="-78"/>
                </a:rPr>
                <a:t>2</a:t>
              </a:r>
              <a:endParaRPr kumimoji="1" lang="ko-KR" altLang="ko-KR" sz="2800" b="1" dirty="0">
                <a:latin typeface="Sakkal Majalla" panose="02000000000000000000" pitchFamily="2" charset="-78"/>
                <a:ea typeface="HY헤드라인M" pitchFamily="18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" name="مجموعة 53"/>
          <p:cNvGrpSpPr/>
          <p:nvPr/>
        </p:nvGrpSpPr>
        <p:grpSpPr>
          <a:xfrm>
            <a:off x="1969047" y="4326439"/>
            <a:ext cx="8022599" cy="928142"/>
            <a:chOff x="627797" y="1819264"/>
            <a:chExt cx="10814300" cy="928142"/>
          </a:xfrm>
        </p:grpSpPr>
        <p:sp>
          <p:nvSpPr>
            <p:cNvPr id="10" name="한쪽 모서리가 둥근 사각형 45"/>
            <p:cNvSpPr/>
            <p:nvPr/>
          </p:nvSpPr>
          <p:spPr>
            <a:xfrm>
              <a:off x="627797" y="2010189"/>
              <a:ext cx="10734730" cy="737217"/>
            </a:xfrm>
            <a:prstGeom prst="round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모서리가 둥근 직사각형 70"/>
            <p:cNvSpPr/>
            <p:nvPr/>
          </p:nvSpPr>
          <p:spPr>
            <a:xfrm>
              <a:off x="10443293" y="1819264"/>
              <a:ext cx="998804" cy="500066"/>
            </a:xfrm>
            <a:prstGeom prst="roundRect">
              <a:avLst/>
            </a:prstGeom>
            <a:solidFill>
              <a:srgbClr val="27E81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TextBox 76"/>
            <p:cNvSpPr txBox="1"/>
            <p:nvPr/>
          </p:nvSpPr>
          <p:spPr>
            <a:xfrm>
              <a:off x="10682709" y="1859128"/>
              <a:ext cx="486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b="1" dirty="0">
                  <a:latin typeface="Sakkal Majalla" panose="02000000000000000000" pitchFamily="2" charset="-78"/>
                  <a:ea typeface="HY헤드라인M" pitchFamily="18" charset="-127"/>
                  <a:cs typeface="Sakkal Majalla" panose="02000000000000000000" pitchFamily="2" charset="-78"/>
                </a:rPr>
                <a:t>3</a:t>
              </a:r>
              <a:endParaRPr kumimoji="1" lang="ko-KR" altLang="ko-KR" sz="2800" b="1" dirty="0">
                <a:latin typeface="Sakkal Majalla" panose="02000000000000000000" pitchFamily="2" charset="-78"/>
                <a:ea typeface="HY헤드라인M" pitchFamily="18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" name="مجموعة 2"/>
          <p:cNvGrpSpPr/>
          <p:nvPr/>
        </p:nvGrpSpPr>
        <p:grpSpPr>
          <a:xfrm>
            <a:off x="1953263" y="2264026"/>
            <a:ext cx="7996573" cy="928142"/>
            <a:chOff x="627797" y="1819264"/>
            <a:chExt cx="10907633" cy="928142"/>
          </a:xfrm>
        </p:grpSpPr>
        <p:sp>
          <p:nvSpPr>
            <p:cNvPr id="14" name="한쪽 모서리가 둥근 사각형 45"/>
            <p:cNvSpPr/>
            <p:nvPr/>
          </p:nvSpPr>
          <p:spPr>
            <a:xfrm>
              <a:off x="627797" y="2010189"/>
              <a:ext cx="10734730" cy="737217"/>
            </a:xfrm>
            <a:prstGeom prst="round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모서리가 둥근 직사각형 70"/>
            <p:cNvSpPr/>
            <p:nvPr/>
          </p:nvSpPr>
          <p:spPr>
            <a:xfrm>
              <a:off x="10563367" y="1819264"/>
              <a:ext cx="972063" cy="50006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TextBox 76"/>
            <p:cNvSpPr txBox="1"/>
            <p:nvPr/>
          </p:nvSpPr>
          <p:spPr>
            <a:xfrm>
              <a:off x="10697692" y="1844369"/>
              <a:ext cx="665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b="1" dirty="0">
                  <a:latin typeface="Sakkal Majalla" panose="02000000000000000000" pitchFamily="2" charset="-78"/>
                  <a:ea typeface="HY헤드라인M" pitchFamily="18" charset="-127"/>
                  <a:cs typeface="Sakkal Majalla" panose="02000000000000000000" pitchFamily="2" charset="-78"/>
                </a:rPr>
                <a:t>1</a:t>
              </a:r>
              <a:endParaRPr kumimoji="1" lang="ko-KR" altLang="ko-KR" sz="2800" b="1" dirty="0">
                <a:latin typeface="Sakkal Majalla" panose="02000000000000000000" pitchFamily="2" charset="-78"/>
                <a:ea typeface="HY헤드라인M" pitchFamily="18" charset="-127"/>
                <a:cs typeface="Sakkal Majalla" panose="02000000000000000000" pitchFamily="2" charset="-78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365FEAFE-0357-4021-9386-D792823E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65" y="1012787"/>
            <a:ext cx="7707186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ar-BH" sz="4800" b="1" u="sng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الدّرس: </a:t>
            </a:r>
            <a:br>
              <a:rPr lang="ar-BH" sz="4800" b="1" u="sng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b="1" u="sng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ستكون في نهاية الدّرس قادرًا على:</a:t>
            </a:r>
            <a:endParaRPr lang="en-US" sz="4800" b="1" u="sng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E61914-0277-4ADD-AE68-672E411939E9}"/>
              </a:ext>
            </a:extLst>
          </p:cNvPr>
          <p:cNvSpPr/>
          <p:nvPr/>
        </p:nvSpPr>
        <p:spPr>
          <a:xfrm>
            <a:off x="2802211" y="4468147"/>
            <a:ext cx="616063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 algn="r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حكم كل قسم من أقسامه.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E61914-0277-4ADD-AE68-672E411939E9}"/>
              </a:ext>
            </a:extLst>
          </p:cNvPr>
          <p:cNvSpPr/>
          <p:nvPr/>
        </p:nvSpPr>
        <p:spPr>
          <a:xfrm>
            <a:off x="3225062" y="2466317"/>
            <a:ext cx="57418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تَعريف المدّ اصطلاحا.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E61914-0277-4ADD-AE68-672E411939E9}"/>
              </a:ext>
            </a:extLst>
          </p:cNvPr>
          <p:cNvSpPr/>
          <p:nvPr/>
        </p:nvSpPr>
        <p:spPr>
          <a:xfrm>
            <a:off x="2031903" y="3454774"/>
            <a:ext cx="693094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r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تبيين حروف المدّ وأقسامه.</a:t>
            </a:r>
          </a:p>
        </p:txBody>
      </p:sp>
      <p:grpSp>
        <p:nvGrpSpPr>
          <p:cNvPr id="24" name="مجموعة 53"/>
          <p:cNvGrpSpPr/>
          <p:nvPr/>
        </p:nvGrpSpPr>
        <p:grpSpPr>
          <a:xfrm>
            <a:off x="1955410" y="5325925"/>
            <a:ext cx="8038383" cy="928142"/>
            <a:chOff x="627797" y="1819264"/>
            <a:chExt cx="10814302" cy="928142"/>
          </a:xfrm>
        </p:grpSpPr>
        <p:sp>
          <p:nvSpPr>
            <p:cNvPr id="25" name="한쪽 모서리가 둥근 사각형 45"/>
            <p:cNvSpPr/>
            <p:nvPr/>
          </p:nvSpPr>
          <p:spPr>
            <a:xfrm>
              <a:off x="627797" y="2010189"/>
              <a:ext cx="10734730" cy="737217"/>
            </a:xfrm>
            <a:prstGeom prst="round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모서리가 둥근 직사각형 70"/>
            <p:cNvSpPr/>
            <p:nvPr/>
          </p:nvSpPr>
          <p:spPr>
            <a:xfrm>
              <a:off x="10419287" y="1819264"/>
              <a:ext cx="1022812" cy="500066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TextBox 76"/>
            <p:cNvSpPr txBox="1"/>
            <p:nvPr/>
          </p:nvSpPr>
          <p:spPr>
            <a:xfrm>
              <a:off x="10802202" y="1861298"/>
              <a:ext cx="389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b="1" dirty="0">
                  <a:latin typeface="Sakkal Majalla" panose="02000000000000000000" pitchFamily="2" charset="-78"/>
                  <a:ea typeface="HY헤드라인M" pitchFamily="18" charset="-127"/>
                  <a:cs typeface="Sakkal Majalla" panose="02000000000000000000" pitchFamily="2" charset="-78"/>
                </a:rPr>
                <a:t>4</a:t>
              </a:r>
              <a:endParaRPr kumimoji="1" lang="ko-KR" altLang="ko-KR" sz="2800" b="1" dirty="0">
                <a:latin typeface="Sakkal Majalla" panose="02000000000000000000" pitchFamily="2" charset="-78"/>
                <a:ea typeface="HY헤드라인M" pitchFamily="18" charset="-127"/>
                <a:cs typeface="Sakkal Majalla" panose="02000000000000000000" pitchFamily="2" charset="-78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AE61914-0277-4ADD-AE68-672E411939E9}"/>
              </a:ext>
            </a:extLst>
          </p:cNvPr>
          <p:cNvSpPr/>
          <p:nvPr/>
        </p:nvSpPr>
        <p:spPr>
          <a:xfrm>
            <a:off x="2001215" y="5410923"/>
            <a:ext cx="6961628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 algn="r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لكلّ قسم بمثال من القرآن الكريم.</a:t>
            </a:r>
          </a:p>
        </p:txBody>
      </p:sp>
      <p:sp>
        <p:nvSpPr>
          <p:cNvPr id="29" name="مستطيل مستدير الزوايا 20">
            <a:extLst>
              <a:ext uri="{FF2B5EF4-FFF2-40B4-BE49-F238E27FC236}">
                <a16:creationId xmlns:a16="http://schemas.microsoft.com/office/drawing/2014/main" id="{B027CFBF-5657-4E48-AF74-59C82D4DDBC0}"/>
              </a:ext>
            </a:extLst>
          </p:cNvPr>
          <p:cNvSpPr/>
          <p:nvPr/>
        </p:nvSpPr>
        <p:spPr>
          <a:xfrm>
            <a:off x="88902" y="93451"/>
            <a:ext cx="3552655" cy="391433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المتّصل والمنفصل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</a:t>
            </a:r>
          </a:p>
        </p:txBody>
      </p:sp>
    </p:spTree>
    <p:extLst>
      <p:ext uri="{BB962C8B-B14F-4D97-AF65-F5344CB8AC3E}">
        <p14:creationId xmlns:p14="http://schemas.microsoft.com/office/powerpoint/2010/main" val="27026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20" grpId="0"/>
      <p:bldP spid="21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3" name="مجموعة 19"/>
          <p:cNvGrpSpPr/>
          <p:nvPr/>
        </p:nvGrpSpPr>
        <p:grpSpPr>
          <a:xfrm>
            <a:off x="1001010" y="4008821"/>
            <a:ext cx="10189979" cy="1965264"/>
            <a:chOff x="1156250" y="1258316"/>
            <a:chExt cx="10013442" cy="4982063"/>
          </a:xfrm>
        </p:grpSpPr>
        <p:sp>
          <p:nvSpPr>
            <p:cNvPr id="5" name="Round Diagonal Corner Rectangle 13">
              <a:extLst>
                <a:ext uri="{FF2B5EF4-FFF2-40B4-BE49-F238E27FC236}">
                  <a16:creationId xmlns:a16="http://schemas.microsoft.com/office/drawing/2014/main" id="{E18AD0F1-5799-4C2E-9CBF-CEA2DE8D31D9}"/>
                </a:ext>
              </a:extLst>
            </p:cNvPr>
            <p:cNvSpPr/>
            <p:nvPr/>
          </p:nvSpPr>
          <p:spPr>
            <a:xfrm>
              <a:off x="1245342" y="1342396"/>
              <a:ext cx="9793415" cy="4771150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ko-KR" altLang="en-US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Round Diagonal Corner Rectangle 13">
              <a:extLst>
                <a:ext uri="{FF2B5EF4-FFF2-40B4-BE49-F238E27FC236}">
                  <a16:creationId xmlns:a16="http://schemas.microsoft.com/office/drawing/2014/main" id="{E18AD0F1-5799-4C2E-9CBF-CEA2DE8D31D9}"/>
                </a:ext>
              </a:extLst>
            </p:cNvPr>
            <p:cNvSpPr/>
            <p:nvPr/>
          </p:nvSpPr>
          <p:spPr>
            <a:xfrm>
              <a:off x="1156250" y="1258316"/>
              <a:ext cx="10013442" cy="4982063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ar-BH" altLang="ko-KR" sz="35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.........................................................................................................................................................................................................</a:t>
              </a:r>
              <a:endParaRPr lang="ko-KR" altLang="en-US" sz="35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047137E3-8906-4426-AE32-39CF5F9B2464}"/>
              </a:ext>
            </a:extLst>
          </p:cNvPr>
          <p:cNvSpPr>
            <a:spLocks/>
          </p:cNvSpPr>
          <p:nvPr/>
        </p:nvSpPr>
        <p:spPr bwMode="auto">
          <a:xfrm flipH="1">
            <a:off x="1112293" y="2540986"/>
            <a:ext cx="9967413" cy="1176925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عرف </a:t>
            </a:r>
            <a:r>
              <a:rPr lang="ar-BH" sz="3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بأسلوبك الخاص،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مستعينا ب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 المدّرسي. (ص 12)</a:t>
            </a: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defTabSz="457200"/>
            <a:endParaRPr lang="ko-KR" altLang="en-US" sz="24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047137E3-8906-4426-AE32-39CF5F9B2464}"/>
              </a:ext>
            </a:extLst>
          </p:cNvPr>
          <p:cNvSpPr>
            <a:spLocks/>
          </p:cNvSpPr>
          <p:nvPr/>
        </p:nvSpPr>
        <p:spPr bwMode="auto">
          <a:xfrm flipH="1">
            <a:off x="6259493" y="782898"/>
            <a:ext cx="2640284" cy="1252127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ar-BH" altLang="ko-KR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endParaRPr lang="ko-KR" altLang="en-US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047137E3-8906-4426-AE32-39CF5F9B2464}"/>
              </a:ext>
            </a:extLst>
          </p:cNvPr>
          <p:cNvSpPr>
            <a:spLocks/>
          </p:cNvSpPr>
          <p:nvPr/>
        </p:nvSpPr>
        <p:spPr bwMode="auto">
          <a:xfrm flipH="1">
            <a:off x="3577150" y="883915"/>
            <a:ext cx="2682343" cy="988025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ar-BH" altLang="ko-KR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تقييم ذاتي</a:t>
            </a:r>
            <a:endParaRPr lang="ko-KR" altLang="en-US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047137E3-8906-4426-AE32-39CF5F9B2464}"/>
              </a:ext>
            </a:extLst>
          </p:cNvPr>
          <p:cNvSpPr>
            <a:spLocks/>
          </p:cNvSpPr>
          <p:nvPr/>
        </p:nvSpPr>
        <p:spPr bwMode="auto">
          <a:xfrm flipH="1">
            <a:off x="6259493" y="782898"/>
            <a:ext cx="2640284" cy="1252127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ar-BH" altLang="ko-KR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نموذج الإجابة</a:t>
            </a:r>
            <a:endParaRPr lang="ko-KR" altLang="en-US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C76EE7-AAFB-47F9-8ECF-E2B0FFE69E7B}"/>
              </a:ext>
            </a:extLst>
          </p:cNvPr>
          <p:cNvSpPr/>
          <p:nvPr/>
        </p:nvSpPr>
        <p:spPr>
          <a:xfrm>
            <a:off x="1350498" y="4612693"/>
            <a:ext cx="9707248" cy="80132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ar-SA" sz="35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</a:t>
            </a:r>
            <a:r>
              <a:rPr lang="ar-BH" sz="35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5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</a:t>
            </a:r>
            <a:r>
              <a:rPr lang="ar-BH" sz="35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35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إطالة الصوت بأحد حرو</a:t>
            </a:r>
            <a:r>
              <a:rPr lang="ar-BH" sz="35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35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(الألف أو الواو أو الياء).</a:t>
            </a:r>
            <a:endParaRPr lang="en-US" sz="35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مستدير الزوايا 20">
            <a:extLst>
              <a:ext uri="{FF2B5EF4-FFF2-40B4-BE49-F238E27FC236}">
                <a16:creationId xmlns:a16="http://schemas.microsoft.com/office/drawing/2014/main" id="{D63D220B-5CD4-4CF1-991E-2A77C0563D61}"/>
              </a:ext>
            </a:extLst>
          </p:cNvPr>
          <p:cNvSpPr/>
          <p:nvPr/>
        </p:nvSpPr>
        <p:spPr>
          <a:xfrm>
            <a:off x="88902" y="93451"/>
            <a:ext cx="3552655" cy="391433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المتّصل والمنفصل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</a:t>
            </a:r>
          </a:p>
        </p:txBody>
      </p:sp>
    </p:spTree>
    <p:extLst>
      <p:ext uri="{BB962C8B-B14F-4D97-AF65-F5344CB8AC3E}">
        <p14:creationId xmlns:p14="http://schemas.microsoft.com/office/powerpoint/2010/main" val="25876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D5EBCC81-3307-430D-AFB5-6BEB4367E24B}"/>
              </a:ext>
            </a:extLst>
          </p:cNvPr>
          <p:cNvSpPr/>
          <p:nvPr/>
        </p:nvSpPr>
        <p:spPr>
          <a:xfrm rot="5400000">
            <a:off x="4604983" y="2554318"/>
            <a:ext cx="1175555" cy="3347287"/>
          </a:xfrm>
          <a:prstGeom prst="roundRect">
            <a:avLst>
              <a:gd name="adj" fmla="val 806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D5EBCC81-3307-430D-AFB5-6BEB4367E24B}"/>
              </a:ext>
            </a:extLst>
          </p:cNvPr>
          <p:cNvSpPr/>
          <p:nvPr/>
        </p:nvSpPr>
        <p:spPr>
          <a:xfrm rot="5400000">
            <a:off x="4685834" y="940855"/>
            <a:ext cx="1175557" cy="3386578"/>
          </a:xfrm>
          <a:prstGeom prst="roundRect">
            <a:avLst>
              <a:gd name="adj" fmla="val 806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201">
            <a:extLst>
              <a:ext uri="{FF2B5EF4-FFF2-40B4-BE49-F238E27FC236}">
                <a16:creationId xmlns:a16="http://schemas.microsoft.com/office/drawing/2014/main" id="{C61C1DE9-DFC0-46B7-9680-3FA4C589BFA4}"/>
              </a:ext>
            </a:extLst>
          </p:cNvPr>
          <p:cNvSpPr txBox="1"/>
          <p:nvPr/>
        </p:nvSpPr>
        <p:spPr>
          <a:xfrm>
            <a:off x="4536264" y="2238558"/>
            <a:ext cx="2398868" cy="923330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ar-BH" altLang="ko-KR" sz="3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 المدّ والحركة التي قبله</a:t>
            </a:r>
            <a:endParaRPr lang="ko-KR" altLang="en-US" sz="3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62685" y="121844"/>
            <a:ext cx="3462273" cy="1025678"/>
            <a:chOff x="865819" y="842230"/>
            <a:chExt cx="10362908" cy="102567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C28A5A-E7AF-4ACA-A0FD-6109EFF27CA4}"/>
                </a:ext>
              </a:extLst>
            </p:cNvPr>
            <p:cNvGrpSpPr/>
            <p:nvPr/>
          </p:nvGrpSpPr>
          <p:grpSpPr>
            <a:xfrm>
              <a:off x="865819" y="945951"/>
              <a:ext cx="10362908" cy="826459"/>
              <a:chOff x="607367" y="4014588"/>
              <a:chExt cx="7920881" cy="1584177"/>
            </a:xfrm>
            <a:solidFill>
              <a:schemeClr val="accent2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55E2535-A8A2-4558-8554-BC0BA5CA85F6}"/>
                  </a:ext>
                </a:extLst>
              </p:cNvPr>
              <p:cNvSpPr/>
              <p:nvPr/>
            </p:nvSpPr>
            <p:spPr>
              <a:xfrm>
                <a:off x="607368" y="4014589"/>
                <a:ext cx="7920880" cy="15841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5" name="Rectangle 19">
                <a:extLst>
                  <a:ext uri="{FF2B5EF4-FFF2-40B4-BE49-F238E27FC236}">
                    <a16:creationId xmlns:a16="http://schemas.microsoft.com/office/drawing/2014/main" id="{BF4E54A5-16EA-4AD1-AD68-F135CA392108}"/>
                  </a:ext>
                </a:extLst>
              </p:cNvPr>
              <p:cNvSpPr/>
              <p:nvPr/>
            </p:nvSpPr>
            <p:spPr>
              <a:xfrm flipH="1">
                <a:off x="607367" y="4014588"/>
                <a:ext cx="5908848" cy="1584176"/>
              </a:xfrm>
              <a:custGeom>
                <a:avLst/>
                <a:gdLst/>
                <a:ahLst/>
                <a:cxnLst/>
                <a:rect l="l" t="t" r="r" b="b"/>
                <a:pathLst>
                  <a:path w="6327249" h="1584176">
                    <a:moveTo>
                      <a:pt x="4827425" y="0"/>
                    </a:moveTo>
                    <a:lnTo>
                      <a:pt x="6327249" y="0"/>
                    </a:lnTo>
                    <a:lnTo>
                      <a:pt x="6327249" y="1584176"/>
                    </a:lnTo>
                    <a:lnTo>
                      <a:pt x="0" y="1584176"/>
                    </a:lnTo>
                    <a:cubicBezTo>
                      <a:pt x="280401" y="1456864"/>
                      <a:pt x="542948" y="1352503"/>
                      <a:pt x="761276" y="1303776"/>
                    </a:cubicBezTo>
                    <a:cubicBezTo>
                      <a:pt x="1678851" y="1098989"/>
                      <a:pt x="2534514" y="1372038"/>
                      <a:pt x="3113951" y="1179951"/>
                    </a:cubicBezTo>
                    <a:cubicBezTo>
                      <a:pt x="3693388" y="987864"/>
                      <a:pt x="3745776" y="386201"/>
                      <a:pt x="4237901" y="151251"/>
                    </a:cubicBezTo>
                    <a:cubicBezTo>
                      <a:pt x="4382970" y="81992"/>
                      <a:pt x="4596598" y="34805"/>
                      <a:pt x="4827425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9" name="그룹 111">
              <a:extLst>
                <a:ext uri="{FF2B5EF4-FFF2-40B4-BE49-F238E27FC236}">
                  <a16:creationId xmlns:a16="http://schemas.microsoft.com/office/drawing/2014/main" id="{DEB324A5-DF89-4CC4-9E94-05723E2D2D83}"/>
                </a:ext>
              </a:extLst>
            </p:cNvPr>
            <p:cNvGrpSpPr/>
            <p:nvPr/>
          </p:nvGrpSpPr>
          <p:grpSpPr>
            <a:xfrm>
              <a:off x="1513107" y="842230"/>
              <a:ext cx="1479395" cy="1025678"/>
              <a:chOff x="1470455" y="3726115"/>
              <a:chExt cx="1479395" cy="2076767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55978EEC-EE56-4ACA-9837-8B9336C62829}"/>
                  </a:ext>
                </a:extLst>
              </p:cNvPr>
              <p:cNvSpPr/>
              <p:nvPr/>
            </p:nvSpPr>
            <p:spPr>
              <a:xfrm flipH="1">
                <a:off x="1994115" y="3796333"/>
                <a:ext cx="955735" cy="185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0573CF94-840C-4549-AAE2-9905AAC14EA6}"/>
                  </a:ext>
                </a:extLst>
              </p:cNvPr>
              <p:cNvSpPr/>
              <p:nvPr/>
            </p:nvSpPr>
            <p:spPr>
              <a:xfrm>
                <a:off x="1470455" y="3726115"/>
                <a:ext cx="812184" cy="207676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0" name="Rectangle 48">
              <a:extLst>
                <a:ext uri="{FF2B5EF4-FFF2-40B4-BE49-F238E27FC236}">
                  <a16:creationId xmlns:a16="http://schemas.microsoft.com/office/drawing/2014/main" id="{7D5A8840-540F-44CE-851E-32597125C9FF}"/>
                </a:ext>
              </a:extLst>
            </p:cNvPr>
            <p:cNvSpPr/>
            <p:nvPr/>
          </p:nvSpPr>
          <p:spPr>
            <a:xfrm rot="10954661">
              <a:off x="9800616" y="847012"/>
              <a:ext cx="720080" cy="100539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مستطيل 2"/>
            <p:cNvSpPr/>
            <p:nvPr/>
          </p:nvSpPr>
          <p:spPr>
            <a:xfrm>
              <a:off x="2467508" y="964557"/>
              <a:ext cx="708570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44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حروف المدّ:</a:t>
              </a:r>
              <a:endParaRPr lang="ar-BH" sz="28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847" y="1975095"/>
            <a:ext cx="4326937" cy="1341062"/>
            <a:chOff x="6722688" y="2698335"/>
            <a:chExt cx="3577823" cy="165121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B837B580-03B6-4BB4-8016-65DC8A6185FF}"/>
                </a:ext>
              </a:extLst>
            </p:cNvPr>
            <p:cNvSpPr/>
            <p:nvPr/>
          </p:nvSpPr>
          <p:spPr>
            <a:xfrm rot="5400000">
              <a:off x="7729327" y="1778370"/>
              <a:ext cx="1651219" cy="3491149"/>
            </a:xfrm>
            <a:custGeom>
              <a:avLst/>
              <a:gdLst/>
              <a:ahLst/>
              <a:cxnLst/>
              <a:rect l="l" t="t" r="r" b="b"/>
              <a:pathLst>
                <a:path w="1728192" h="1648171">
                  <a:moveTo>
                    <a:pt x="85738" y="0"/>
                  </a:moveTo>
                  <a:lnTo>
                    <a:pt x="432048" y="0"/>
                  </a:lnTo>
                  <a:cubicBezTo>
                    <a:pt x="432048" y="238614"/>
                    <a:pt x="625482" y="432048"/>
                    <a:pt x="864096" y="432048"/>
                  </a:cubicBezTo>
                  <a:cubicBezTo>
                    <a:pt x="1102710" y="432048"/>
                    <a:pt x="1296144" y="238614"/>
                    <a:pt x="1296144" y="0"/>
                  </a:cubicBezTo>
                  <a:lnTo>
                    <a:pt x="1642454" y="0"/>
                  </a:lnTo>
                  <a:cubicBezTo>
                    <a:pt x="1689806" y="0"/>
                    <a:pt x="1728192" y="38386"/>
                    <a:pt x="1728192" y="85738"/>
                  </a:cubicBezTo>
                  <a:lnTo>
                    <a:pt x="1728192" y="1562433"/>
                  </a:lnTo>
                  <a:cubicBezTo>
                    <a:pt x="1728192" y="1609785"/>
                    <a:pt x="1689806" y="1648171"/>
                    <a:pt x="1642454" y="1648171"/>
                  </a:cubicBezTo>
                  <a:lnTo>
                    <a:pt x="85738" y="1648171"/>
                  </a:lnTo>
                  <a:cubicBezTo>
                    <a:pt x="38386" y="1648171"/>
                    <a:pt x="0" y="1609785"/>
                    <a:pt x="0" y="1562433"/>
                  </a:cubicBezTo>
                  <a:lnTo>
                    <a:pt x="0" y="85738"/>
                  </a:lnTo>
                  <a:cubicBezTo>
                    <a:pt x="0" y="38386"/>
                    <a:pt x="38386" y="0"/>
                    <a:pt x="857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" name="مستطيل 42"/>
            <p:cNvSpPr/>
            <p:nvPr/>
          </p:nvSpPr>
          <p:spPr>
            <a:xfrm>
              <a:off x="6722688" y="3005547"/>
              <a:ext cx="2829572" cy="1326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spcAft>
                  <a:spcPts val="800"/>
                </a:spcAft>
              </a:pPr>
              <a:r>
                <a:rPr lang="ar-SA" sz="3200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- </a:t>
              </a:r>
              <a:r>
                <a:rPr lang="ar-SA" sz="3200" dirty="0">
                  <a:solidFill>
                    <a:srgbClr val="FF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الألف</a:t>
              </a:r>
              <a:r>
                <a:rPr lang="ar-SA" sz="3200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r>
                <a:rPr lang="ar-SA" sz="3200" dirty="0">
                  <a:solidFill>
                    <a:srgbClr val="FF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الساكنة</a:t>
              </a:r>
              <a:r>
                <a:rPr lang="ar-SA" sz="3200" dirty="0">
                  <a:solidFill>
                    <a:srgbClr val="0070C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المفتوح ما قبلها</a:t>
              </a:r>
              <a:r>
                <a:rPr lang="ar-BH" sz="3200" dirty="0">
                  <a:solidFill>
                    <a:srgbClr val="0070C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</a:t>
              </a:r>
              <a:endParaRPr lang="en-US" sz="32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9" name="TextBox 180">
            <a:extLst>
              <a:ext uri="{FF2B5EF4-FFF2-40B4-BE49-F238E27FC236}">
                <a16:creationId xmlns:a16="http://schemas.microsoft.com/office/drawing/2014/main" id="{288F898D-342E-458F-86BF-F2E5C9BCC812}"/>
              </a:ext>
            </a:extLst>
          </p:cNvPr>
          <p:cNvSpPr txBox="1"/>
          <p:nvPr/>
        </p:nvSpPr>
        <p:spPr>
          <a:xfrm>
            <a:off x="6093822" y="5513408"/>
            <a:ext cx="108625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ar-BH" altLang="ko-KR" sz="3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حكمه</a:t>
            </a:r>
            <a:endParaRPr lang="ko-KR" altLang="en-US" sz="36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918021" y="2177636"/>
            <a:ext cx="3364072" cy="975130"/>
            <a:chOff x="4104715" y="2708388"/>
            <a:chExt cx="3431915" cy="1659775"/>
          </a:xfrm>
        </p:grpSpPr>
        <p:grpSp>
          <p:nvGrpSpPr>
            <p:cNvPr id="22" name="Group 54">
              <a:extLst>
                <a:ext uri="{FF2B5EF4-FFF2-40B4-BE49-F238E27FC236}">
                  <a16:creationId xmlns:a16="http://schemas.microsoft.com/office/drawing/2014/main" id="{06F0E1FD-EB8C-47F8-B5E4-EC6CA8BA8D27}"/>
                </a:ext>
              </a:extLst>
            </p:cNvPr>
            <p:cNvGrpSpPr/>
            <p:nvPr/>
          </p:nvGrpSpPr>
          <p:grpSpPr>
            <a:xfrm rot="5400000">
              <a:off x="4990785" y="1822318"/>
              <a:ext cx="1659775" cy="3431915"/>
              <a:chOff x="6898491" y="1705548"/>
              <a:chExt cx="1732384" cy="3854183"/>
            </a:xfrm>
          </p:grpSpPr>
          <p:sp>
            <p:nvSpPr>
              <p:cNvPr id="24" name="Rounded Rectangle 25">
                <a:extLst>
                  <a:ext uri="{FF2B5EF4-FFF2-40B4-BE49-F238E27FC236}">
                    <a16:creationId xmlns:a16="http://schemas.microsoft.com/office/drawing/2014/main" id="{D8FC3076-9B47-490F-A67C-B46824B04E9A}"/>
                  </a:ext>
                </a:extLst>
              </p:cNvPr>
              <p:cNvSpPr/>
              <p:nvPr/>
            </p:nvSpPr>
            <p:spPr>
              <a:xfrm>
                <a:off x="6967189" y="1705548"/>
                <a:ext cx="1636148" cy="1488682"/>
              </a:xfrm>
              <a:prstGeom prst="roundRect">
                <a:avLst>
                  <a:gd name="adj" fmla="val 8069"/>
                </a:avLst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5" name="Rounded Rectangle 5">
                <a:extLst>
                  <a:ext uri="{FF2B5EF4-FFF2-40B4-BE49-F238E27FC236}">
                    <a16:creationId xmlns:a16="http://schemas.microsoft.com/office/drawing/2014/main" id="{A0008D64-AF00-48BE-835E-C933AA728852}"/>
                  </a:ext>
                </a:extLst>
              </p:cNvPr>
              <p:cNvSpPr/>
              <p:nvPr/>
            </p:nvSpPr>
            <p:spPr>
              <a:xfrm>
                <a:off x="6898491" y="2674391"/>
                <a:ext cx="1732384" cy="2885340"/>
              </a:xfrm>
              <a:custGeom>
                <a:avLst/>
                <a:gdLst/>
                <a:ahLst/>
                <a:cxnLst/>
                <a:rect l="l" t="t" r="r" b="b"/>
                <a:pathLst>
                  <a:path w="1732384" h="3096340">
                    <a:moveTo>
                      <a:pt x="85738" y="0"/>
                    </a:moveTo>
                    <a:lnTo>
                      <a:pt x="432048" y="0"/>
                    </a:lnTo>
                    <a:cubicBezTo>
                      <a:pt x="432048" y="238614"/>
                      <a:pt x="625482" y="432048"/>
                      <a:pt x="864096" y="432048"/>
                    </a:cubicBezTo>
                    <a:cubicBezTo>
                      <a:pt x="1102710" y="432048"/>
                      <a:pt x="1296144" y="238614"/>
                      <a:pt x="1296144" y="0"/>
                    </a:cubicBezTo>
                    <a:lnTo>
                      <a:pt x="1642454" y="0"/>
                    </a:lnTo>
                    <a:cubicBezTo>
                      <a:pt x="1689806" y="0"/>
                      <a:pt x="1728192" y="38386"/>
                      <a:pt x="1728192" y="85738"/>
                    </a:cubicBezTo>
                    <a:lnTo>
                      <a:pt x="1728192" y="721059"/>
                    </a:lnTo>
                    <a:cubicBezTo>
                      <a:pt x="1731471" y="727431"/>
                      <a:pt x="1732384" y="734520"/>
                      <a:pt x="1732384" y="741823"/>
                    </a:cubicBezTo>
                    <a:lnTo>
                      <a:pt x="1732384" y="2218518"/>
                    </a:lnTo>
                    <a:lnTo>
                      <a:pt x="1728192" y="2239282"/>
                    </a:lnTo>
                    <a:lnTo>
                      <a:pt x="1728192" y="3010602"/>
                    </a:lnTo>
                    <a:cubicBezTo>
                      <a:pt x="1728192" y="3057954"/>
                      <a:pt x="1689806" y="3096340"/>
                      <a:pt x="1642454" y="3096340"/>
                    </a:cubicBezTo>
                    <a:lnTo>
                      <a:pt x="85738" y="3096340"/>
                    </a:lnTo>
                    <a:cubicBezTo>
                      <a:pt x="38386" y="3096340"/>
                      <a:pt x="0" y="3057954"/>
                      <a:pt x="0" y="3010602"/>
                    </a:cubicBezTo>
                    <a:lnTo>
                      <a:pt x="0" y="1562433"/>
                    </a:lnTo>
                    <a:lnTo>
                      <a:pt x="0" y="1533907"/>
                    </a:lnTo>
                    <a:lnTo>
                      <a:pt x="0" y="85738"/>
                    </a:lnTo>
                    <a:cubicBezTo>
                      <a:pt x="0" y="38386"/>
                      <a:pt x="38386" y="0"/>
                      <a:pt x="857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TextBox 180">
                <a:extLst>
                  <a:ext uri="{FF2B5EF4-FFF2-40B4-BE49-F238E27FC236}">
                    <a16:creationId xmlns:a16="http://schemas.microsoft.com/office/drawing/2014/main" id="{288F898D-342E-458F-86BF-F2E5C9BCC812}"/>
                  </a:ext>
                </a:extLst>
              </p:cNvPr>
              <p:cNvSpPr txBox="1"/>
              <p:nvPr/>
            </p:nvSpPr>
            <p:spPr>
              <a:xfrm rot="16200000">
                <a:off x="7118118" y="1916401"/>
                <a:ext cx="1313817" cy="929535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ctr"/>
                <a:r>
                  <a:rPr lang="ar-BH" altLang="ko-KR" sz="3400" b="1" dirty="0">
                    <a:solidFill>
                      <a:prstClr val="white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المثال 1</a:t>
                </a:r>
                <a:endParaRPr lang="ko-KR" altLang="en-US" sz="34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4967244" y="2942829"/>
              <a:ext cx="844159" cy="1414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4800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ق</a:t>
              </a:r>
              <a:r>
                <a:rPr lang="ar-BH" sz="4800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َ</a:t>
              </a:r>
              <a:r>
                <a:rPr lang="ar-SA" sz="4800" dirty="0">
                  <a:solidFill>
                    <a:srgbClr val="C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</a:t>
              </a:r>
              <a:r>
                <a:rPr lang="ar-SA" sz="4800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ل</a:t>
              </a:r>
              <a:endParaRPr lang="ar-BH" sz="4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918022" y="3760500"/>
            <a:ext cx="3385062" cy="975130"/>
            <a:chOff x="3918430" y="2545086"/>
            <a:chExt cx="3545500" cy="1659775"/>
          </a:xfrm>
        </p:grpSpPr>
        <p:grpSp>
          <p:nvGrpSpPr>
            <p:cNvPr id="28" name="Group 54">
              <a:extLst>
                <a:ext uri="{FF2B5EF4-FFF2-40B4-BE49-F238E27FC236}">
                  <a16:creationId xmlns:a16="http://schemas.microsoft.com/office/drawing/2014/main" id="{06F0E1FD-EB8C-47F8-B5E4-EC6CA8BA8D27}"/>
                </a:ext>
              </a:extLst>
            </p:cNvPr>
            <p:cNvGrpSpPr/>
            <p:nvPr/>
          </p:nvGrpSpPr>
          <p:grpSpPr>
            <a:xfrm rot="5400000">
              <a:off x="4861292" y="1602224"/>
              <a:ext cx="1659775" cy="3545500"/>
              <a:chOff x="6728048" y="1787184"/>
              <a:chExt cx="1732384" cy="3981743"/>
            </a:xfrm>
          </p:grpSpPr>
          <p:sp>
            <p:nvSpPr>
              <p:cNvPr id="30" name="Rounded Rectangle 25">
                <a:extLst>
                  <a:ext uri="{FF2B5EF4-FFF2-40B4-BE49-F238E27FC236}">
                    <a16:creationId xmlns:a16="http://schemas.microsoft.com/office/drawing/2014/main" id="{D8FC3076-9B47-490F-A67C-B46824B04E9A}"/>
                  </a:ext>
                </a:extLst>
              </p:cNvPr>
              <p:cNvSpPr/>
              <p:nvPr/>
            </p:nvSpPr>
            <p:spPr>
              <a:xfrm>
                <a:off x="6832651" y="1811890"/>
                <a:ext cx="1440158" cy="1400328"/>
              </a:xfrm>
              <a:prstGeom prst="roundRect">
                <a:avLst>
                  <a:gd name="adj" fmla="val 8069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1" name="Rounded Rectangle 5">
                <a:extLst>
                  <a:ext uri="{FF2B5EF4-FFF2-40B4-BE49-F238E27FC236}">
                    <a16:creationId xmlns:a16="http://schemas.microsoft.com/office/drawing/2014/main" id="{A0008D64-AF00-48BE-835E-C933AA728852}"/>
                  </a:ext>
                </a:extLst>
              </p:cNvPr>
              <p:cNvSpPr/>
              <p:nvPr/>
            </p:nvSpPr>
            <p:spPr>
              <a:xfrm>
                <a:off x="6728048" y="2780927"/>
                <a:ext cx="1732384" cy="2988000"/>
              </a:xfrm>
              <a:custGeom>
                <a:avLst/>
                <a:gdLst/>
                <a:ahLst/>
                <a:cxnLst/>
                <a:rect l="l" t="t" r="r" b="b"/>
                <a:pathLst>
                  <a:path w="1732384" h="3096340">
                    <a:moveTo>
                      <a:pt x="85738" y="0"/>
                    </a:moveTo>
                    <a:lnTo>
                      <a:pt x="432048" y="0"/>
                    </a:lnTo>
                    <a:cubicBezTo>
                      <a:pt x="432048" y="238614"/>
                      <a:pt x="625482" y="432048"/>
                      <a:pt x="864096" y="432048"/>
                    </a:cubicBezTo>
                    <a:cubicBezTo>
                      <a:pt x="1102710" y="432048"/>
                      <a:pt x="1296144" y="238614"/>
                      <a:pt x="1296144" y="0"/>
                    </a:cubicBezTo>
                    <a:lnTo>
                      <a:pt x="1642454" y="0"/>
                    </a:lnTo>
                    <a:cubicBezTo>
                      <a:pt x="1689806" y="0"/>
                      <a:pt x="1728192" y="38386"/>
                      <a:pt x="1728192" y="85738"/>
                    </a:cubicBezTo>
                    <a:lnTo>
                      <a:pt x="1728192" y="721059"/>
                    </a:lnTo>
                    <a:cubicBezTo>
                      <a:pt x="1731471" y="727431"/>
                      <a:pt x="1732384" y="734520"/>
                      <a:pt x="1732384" y="741823"/>
                    </a:cubicBezTo>
                    <a:lnTo>
                      <a:pt x="1732384" y="2218518"/>
                    </a:lnTo>
                    <a:lnTo>
                      <a:pt x="1728192" y="2239282"/>
                    </a:lnTo>
                    <a:lnTo>
                      <a:pt x="1728192" y="3010602"/>
                    </a:lnTo>
                    <a:cubicBezTo>
                      <a:pt x="1728192" y="3057954"/>
                      <a:pt x="1689806" y="3096340"/>
                      <a:pt x="1642454" y="3096340"/>
                    </a:cubicBezTo>
                    <a:lnTo>
                      <a:pt x="85738" y="3096340"/>
                    </a:lnTo>
                    <a:cubicBezTo>
                      <a:pt x="38386" y="3096340"/>
                      <a:pt x="0" y="3057954"/>
                      <a:pt x="0" y="3010602"/>
                    </a:cubicBezTo>
                    <a:lnTo>
                      <a:pt x="0" y="1562433"/>
                    </a:lnTo>
                    <a:lnTo>
                      <a:pt x="0" y="1533907"/>
                    </a:lnTo>
                    <a:lnTo>
                      <a:pt x="0" y="85738"/>
                    </a:lnTo>
                    <a:cubicBezTo>
                      <a:pt x="0" y="38386"/>
                      <a:pt x="38386" y="0"/>
                      <a:pt x="857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2" name="TextBox 180">
                <a:extLst>
                  <a:ext uri="{FF2B5EF4-FFF2-40B4-BE49-F238E27FC236}">
                    <a16:creationId xmlns:a16="http://schemas.microsoft.com/office/drawing/2014/main" id="{288F898D-342E-458F-86BF-F2E5C9BCC812}"/>
                  </a:ext>
                </a:extLst>
              </p:cNvPr>
              <p:cNvSpPr txBox="1"/>
              <p:nvPr/>
            </p:nvSpPr>
            <p:spPr>
              <a:xfrm rot="16200000">
                <a:off x="6999074" y="1975786"/>
                <a:ext cx="1306739" cy="929536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ctr"/>
                <a:r>
                  <a:rPr lang="ar-BH" altLang="ko-KR" sz="3400" b="1" dirty="0">
                    <a:solidFill>
                      <a:prstClr val="white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المثال 2</a:t>
                </a:r>
                <a:endParaRPr lang="ko-KR" altLang="en-US" sz="34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617792" y="2680373"/>
              <a:ext cx="1125252" cy="1414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4800" dirty="0" err="1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يق</a:t>
              </a:r>
              <a:r>
                <a:rPr lang="ar-BH" sz="4800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ُ</a:t>
              </a:r>
              <a:r>
                <a:rPr lang="ar-SA" sz="4800" dirty="0">
                  <a:solidFill>
                    <a:srgbClr val="C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و</a:t>
              </a:r>
              <a:r>
                <a:rPr lang="ar-SA" sz="4800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ل</a:t>
              </a:r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986D29-7A38-477B-B4A0-27401453A440}"/>
              </a:ext>
            </a:extLst>
          </p:cNvPr>
          <p:cNvGrpSpPr/>
          <p:nvPr/>
        </p:nvGrpSpPr>
        <p:grpSpPr>
          <a:xfrm>
            <a:off x="3434993" y="5226068"/>
            <a:ext cx="3621707" cy="1117551"/>
            <a:chOff x="3434993" y="5226068"/>
            <a:chExt cx="3621707" cy="1117551"/>
          </a:xfrm>
        </p:grpSpPr>
        <p:sp>
          <p:nvSpPr>
            <p:cNvPr id="34" name="Rounded Rectangle 15">
              <a:extLst>
                <a:ext uri="{FF2B5EF4-FFF2-40B4-BE49-F238E27FC236}">
                  <a16:creationId xmlns:a16="http://schemas.microsoft.com/office/drawing/2014/main" id="{D5EBCC81-3307-430D-AFB5-6BEB4367E24B}"/>
                </a:ext>
              </a:extLst>
            </p:cNvPr>
            <p:cNvSpPr/>
            <p:nvPr/>
          </p:nvSpPr>
          <p:spPr>
            <a:xfrm rot="5400000">
              <a:off x="4687071" y="3973990"/>
              <a:ext cx="1117551" cy="3621707"/>
            </a:xfrm>
            <a:prstGeom prst="roundRect">
              <a:avLst>
                <a:gd name="adj" fmla="val 8069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6" name="TextBox 201">
              <a:extLst>
                <a:ext uri="{FF2B5EF4-FFF2-40B4-BE49-F238E27FC236}">
                  <a16:creationId xmlns:a16="http://schemas.microsoft.com/office/drawing/2014/main" id="{C61C1DE9-DFC0-46B7-9680-3FA4C589BFA4}"/>
                </a:ext>
              </a:extLst>
            </p:cNvPr>
            <p:cNvSpPr txBox="1"/>
            <p:nvPr/>
          </p:nvSpPr>
          <p:spPr>
            <a:xfrm>
              <a:off x="4572541" y="5327718"/>
              <a:ext cx="2336974" cy="923330"/>
            </a:xfrm>
            <a:prstGeom prst="rect">
              <a:avLst/>
            </a:prstGeom>
            <a:noFill/>
          </p:spPr>
          <p:txBody>
            <a:bodyPr wrap="square" lIns="72000" tIns="0" rIns="72000" bIns="0" rtlCol="0">
              <a:spAutoFit/>
            </a:bodyPr>
            <a:lstStyle/>
            <a:p>
              <a:pPr algn="ctr"/>
              <a:r>
                <a:rPr lang="ar-BH" altLang="ko-KR" sz="30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حرف المدّ والحركة التي قبله</a:t>
              </a:r>
              <a:endParaRPr lang="ko-KR" altLang="en-US" sz="3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B837B580-03B6-4BB4-8016-65DC8A6185FF}"/>
              </a:ext>
            </a:extLst>
          </p:cNvPr>
          <p:cNvSpPr/>
          <p:nvPr/>
        </p:nvSpPr>
        <p:spPr>
          <a:xfrm rot="5400000">
            <a:off x="1870313" y="3708142"/>
            <a:ext cx="1268407" cy="4093409"/>
          </a:xfrm>
          <a:custGeom>
            <a:avLst/>
            <a:gdLst/>
            <a:ahLst/>
            <a:cxnLst/>
            <a:rect l="l" t="t" r="r" b="b"/>
            <a:pathLst>
              <a:path w="1728192" h="1648171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1562433"/>
                </a:lnTo>
                <a:cubicBezTo>
                  <a:pt x="1728192" y="1609785"/>
                  <a:pt x="1689806" y="1648171"/>
                  <a:pt x="1642454" y="1648171"/>
                </a:cubicBezTo>
                <a:lnTo>
                  <a:pt x="85738" y="1648171"/>
                </a:lnTo>
                <a:cubicBezTo>
                  <a:pt x="38386" y="1648171"/>
                  <a:pt x="0" y="1609785"/>
                  <a:pt x="0" y="1562433"/>
                </a:cubicBez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897277" y="5322431"/>
            <a:ext cx="3384805" cy="975131"/>
            <a:chOff x="3918430" y="2545086"/>
            <a:chExt cx="3469572" cy="1659775"/>
          </a:xfrm>
        </p:grpSpPr>
        <p:grpSp>
          <p:nvGrpSpPr>
            <p:cNvPr id="38" name="Group 54">
              <a:extLst>
                <a:ext uri="{FF2B5EF4-FFF2-40B4-BE49-F238E27FC236}">
                  <a16:creationId xmlns:a16="http://schemas.microsoft.com/office/drawing/2014/main" id="{06F0E1FD-EB8C-47F8-B5E4-EC6CA8BA8D27}"/>
                </a:ext>
              </a:extLst>
            </p:cNvPr>
            <p:cNvGrpSpPr/>
            <p:nvPr/>
          </p:nvGrpSpPr>
          <p:grpSpPr>
            <a:xfrm rot="5400000">
              <a:off x="4823328" y="1640188"/>
              <a:ext cx="1659775" cy="3469572"/>
              <a:chOff x="6728048" y="1872456"/>
              <a:chExt cx="1732384" cy="3896471"/>
            </a:xfrm>
          </p:grpSpPr>
          <p:sp>
            <p:nvSpPr>
              <p:cNvPr id="40" name="Rounded Rectangle 25">
                <a:extLst>
                  <a:ext uri="{FF2B5EF4-FFF2-40B4-BE49-F238E27FC236}">
                    <a16:creationId xmlns:a16="http://schemas.microsoft.com/office/drawing/2014/main" id="{D8FC3076-9B47-490F-A67C-B46824B04E9A}"/>
                  </a:ext>
                </a:extLst>
              </p:cNvPr>
              <p:cNvSpPr/>
              <p:nvPr/>
            </p:nvSpPr>
            <p:spPr>
              <a:xfrm>
                <a:off x="6898486" y="1872456"/>
                <a:ext cx="1440161" cy="1321772"/>
              </a:xfrm>
              <a:prstGeom prst="roundRect">
                <a:avLst>
                  <a:gd name="adj" fmla="val 8069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1" name="Rounded Rectangle 5">
                <a:extLst>
                  <a:ext uri="{FF2B5EF4-FFF2-40B4-BE49-F238E27FC236}">
                    <a16:creationId xmlns:a16="http://schemas.microsoft.com/office/drawing/2014/main" id="{A0008D64-AF00-48BE-835E-C933AA728852}"/>
                  </a:ext>
                </a:extLst>
              </p:cNvPr>
              <p:cNvSpPr/>
              <p:nvPr/>
            </p:nvSpPr>
            <p:spPr>
              <a:xfrm>
                <a:off x="6728048" y="2780927"/>
                <a:ext cx="1732384" cy="2988000"/>
              </a:xfrm>
              <a:custGeom>
                <a:avLst/>
                <a:gdLst/>
                <a:ahLst/>
                <a:cxnLst/>
                <a:rect l="l" t="t" r="r" b="b"/>
                <a:pathLst>
                  <a:path w="1732384" h="3096340">
                    <a:moveTo>
                      <a:pt x="85738" y="0"/>
                    </a:moveTo>
                    <a:lnTo>
                      <a:pt x="432048" y="0"/>
                    </a:lnTo>
                    <a:cubicBezTo>
                      <a:pt x="432048" y="238614"/>
                      <a:pt x="625482" y="432048"/>
                      <a:pt x="864096" y="432048"/>
                    </a:cubicBezTo>
                    <a:cubicBezTo>
                      <a:pt x="1102710" y="432048"/>
                      <a:pt x="1296144" y="238614"/>
                      <a:pt x="1296144" y="0"/>
                    </a:cubicBezTo>
                    <a:lnTo>
                      <a:pt x="1642454" y="0"/>
                    </a:lnTo>
                    <a:cubicBezTo>
                      <a:pt x="1689806" y="0"/>
                      <a:pt x="1728192" y="38386"/>
                      <a:pt x="1728192" y="85738"/>
                    </a:cubicBezTo>
                    <a:lnTo>
                      <a:pt x="1728192" y="721059"/>
                    </a:lnTo>
                    <a:cubicBezTo>
                      <a:pt x="1731471" y="727431"/>
                      <a:pt x="1732384" y="734520"/>
                      <a:pt x="1732384" y="741823"/>
                    </a:cubicBezTo>
                    <a:lnTo>
                      <a:pt x="1732384" y="2218518"/>
                    </a:lnTo>
                    <a:lnTo>
                      <a:pt x="1728192" y="2239282"/>
                    </a:lnTo>
                    <a:lnTo>
                      <a:pt x="1728192" y="3010602"/>
                    </a:lnTo>
                    <a:cubicBezTo>
                      <a:pt x="1728192" y="3057954"/>
                      <a:pt x="1689806" y="3096340"/>
                      <a:pt x="1642454" y="3096340"/>
                    </a:cubicBezTo>
                    <a:lnTo>
                      <a:pt x="85738" y="3096340"/>
                    </a:lnTo>
                    <a:cubicBezTo>
                      <a:pt x="38386" y="3096340"/>
                      <a:pt x="0" y="3057954"/>
                      <a:pt x="0" y="3010602"/>
                    </a:cubicBezTo>
                    <a:lnTo>
                      <a:pt x="0" y="1562433"/>
                    </a:lnTo>
                    <a:lnTo>
                      <a:pt x="0" y="1533907"/>
                    </a:lnTo>
                    <a:lnTo>
                      <a:pt x="0" y="85738"/>
                    </a:lnTo>
                    <a:cubicBezTo>
                      <a:pt x="0" y="38386"/>
                      <a:pt x="38386" y="0"/>
                      <a:pt x="857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2" name="TextBox 180">
                <a:extLst>
                  <a:ext uri="{FF2B5EF4-FFF2-40B4-BE49-F238E27FC236}">
                    <a16:creationId xmlns:a16="http://schemas.microsoft.com/office/drawing/2014/main" id="{288F898D-342E-458F-86BF-F2E5C9BCC812}"/>
                  </a:ext>
                </a:extLst>
              </p:cNvPr>
              <p:cNvSpPr txBox="1"/>
              <p:nvPr/>
            </p:nvSpPr>
            <p:spPr>
              <a:xfrm rot="16200000">
                <a:off x="6987673" y="2058798"/>
                <a:ext cx="1302209" cy="929535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ctr"/>
                <a:r>
                  <a:rPr lang="ar-BH" altLang="ko-KR" sz="3400" b="1" dirty="0">
                    <a:solidFill>
                      <a:prstClr val="white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المثال 3</a:t>
                </a:r>
                <a:endParaRPr lang="ko-KR" altLang="en-US" sz="34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4789915" y="2758847"/>
              <a:ext cx="881057" cy="1414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4800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ق</a:t>
              </a:r>
              <a:r>
                <a:rPr lang="ar-BH" sz="4800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ِ</a:t>
              </a:r>
              <a:r>
                <a:rPr lang="ar-SA" sz="4800" dirty="0">
                  <a:solidFill>
                    <a:srgbClr val="C0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ي</a:t>
              </a:r>
              <a:r>
                <a:rPr lang="ar-SA" sz="4800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ل</a:t>
              </a:r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B837B580-03B6-4BB4-8016-65DC8A6185FF}"/>
              </a:ext>
            </a:extLst>
          </p:cNvPr>
          <p:cNvSpPr/>
          <p:nvPr/>
        </p:nvSpPr>
        <p:spPr>
          <a:xfrm rot="5400000">
            <a:off x="1920225" y="2161833"/>
            <a:ext cx="1268407" cy="4081105"/>
          </a:xfrm>
          <a:custGeom>
            <a:avLst/>
            <a:gdLst/>
            <a:ahLst/>
            <a:cxnLst/>
            <a:rect l="l" t="t" r="r" b="b"/>
            <a:pathLst>
              <a:path w="1728192" h="1648171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1562433"/>
                </a:lnTo>
                <a:cubicBezTo>
                  <a:pt x="1728192" y="1609785"/>
                  <a:pt x="1689806" y="1648171"/>
                  <a:pt x="1642454" y="1648171"/>
                </a:cubicBezTo>
                <a:lnTo>
                  <a:pt x="85738" y="1648171"/>
                </a:lnTo>
                <a:cubicBezTo>
                  <a:pt x="38386" y="1648171"/>
                  <a:pt x="0" y="1609785"/>
                  <a:pt x="0" y="1562433"/>
                </a:cubicBez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94885" y="994200"/>
            <a:ext cx="10197873" cy="901680"/>
            <a:chOff x="865819" y="347956"/>
            <a:chExt cx="10362908" cy="16124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C28A5A-E7AF-4ACA-A0FD-6109EFF27CA4}"/>
                </a:ext>
              </a:extLst>
            </p:cNvPr>
            <p:cNvGrpSpPr/>
            <p:nvPr/>
          </p:nvGrpSpPr>
          <p:grpSpPr>
            <a:xfrm>
              <a:off x="865819" y="609824"/>
              <a:ext cx="10362908" cy="1162587"/>
              <a:chOff x="607367" y="3370290"/>
              <a:chExt cx="7920881" cy="2228475"/>
            </a:xfrm>
            <a:solidFill>
              <a:schemeClr val="accent2"/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55E2535-A8A2-4558-8554-BC0BA5CA85F6}"/>
                  </a:ext>
                </a:extLst>
              </p:cNvPr>
              <p:cNvSpPr/>
              <p:nvPr/>
            </p:nvSpPr>
            <p:spPr>
              <a:xfrm>
                <a:off x="607368" y="3370290"/>
                <a:ext cx="7920880" cy="2228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2" name="Rectangle 19">
                <a:extLst>
                  <a:ext uri="{FF2B5EF4-FFF2-40B4-BE49-F238E27FC236}">
                    <a16:creationId xmlns:a16="http://schemas.microsoft.com/office/drawing/2014/main" id="{BF4E54A5-16EA-4AD1-AD68-F135CA392108}"/>
                  </a:ext>
                </a:extLst>
              </p:cNvPr>
              <p:cNvSpPr/>
              <p:nvPr/>
            </p:nvSpPr>
            <p:spPr>
              <a:xfrm flipH="1">
                <a:off x="607367" y="4014588"/>
                <a:ext cx="5908848" cy="1584176"/>
              </a:xfrm>
              <a:custGeom>
                <a:avLst/>
                <a:gdLst/>
                <a:ahLst/>
                <a:cxnLst/>
                <a:rect l="l" t="t" r="r" b="b"/>
                <a:pathLst>
                  <a:path w="6327249" h="1584176">
                    <a:moveTo>
                      <a:pt x="4827425" y="0"/>
                    </a:moveTo>
                    <a:lnTo>
                      <a:pt x="6327249" y="0"/>
                    </a:lnTo>
                    <a:lnTo>
                      <a:pt x="6327249" y="1584176"/>
                    </a:lnTo>
                    <a:lnTo>
                      <a:pt x="0" y="1584176"/>
                    </a:lnTo>
                    <a:cubicBezTo>
                      <a:pt x="280401" y="1456864"/>
                      <a:pt x="542948" y="1352503"/>
                      <a:pt x="761276" y="1303776"/>
                    </a:cubicBezTo>
                    <a:cubicBezTo>
                      <a:pt x="1678851" y="1098989"/>
                      <a:pt x="2534514" y="1372038"/>
                      <a:pt x="3113951" y="1179951"/>
                    </a:cubicBezTo>
                    <a:cubicBezTo>
                      <a:pt x="3693388" y="987864"/>
                      <a:pt x="3745776" y="386201"/>
                      <a:pt x="4237901" y="151251"/>
                    </a:cubicBezTo>
                    <a:cubicBezTo>
                      <a:pt x="4382970" y="81992"/>
                      <a:pt x="4596598" y="34805"/>
                      <a:pt x="48274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46" name="그룹 111">
              <a:extLst>
                <a:ext uri="{FF2B5EF4-FFF2-40B4-BE49-F238E27FC236}">
                  <a16:creationId xmlns:a16="http://schemas.microsoft.com/office/drawing/2014/main" id="{DEB324A5-DF89-4CC4-9E94-05723E2D2D83}"/>
                </a:ext>
              </a:extLst>
            </p:cNvPr>
            <p:cNvGrpSpPr/>
            <p:nvPr/>
          </p:nvGrpSpPr>
          <p:grpSpPr>
            <a:xfrm>
              <a:off x="1141619" y="347956"/>
              <a:ext cx="1160970" cy="1434691"/>
              <a:chOff x="1098967" y="2725323"/>
              <a:chExt cx="1160970" cy="2904926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9" name="Flowchart: Data 6">
                <a:extLst>
                  <a:ext uri="{FF2B5EF4-FFF2-40B4-BE49-F238E27FC236}">
                    <a16:creationId xmlns:a16="http://schemas.microsoft.com/office/drawing/2014/main" id="{55978EEC-EE56-4ACA-9837-8B9336C62829}"/>
                  </a:ext>
                </a:extLst>
              </p:cNvPr>
              <p:cNvSpPr/>
              <p:nvPr/>
            </p:nvSpPr>
            <p:spPr>
              <a:xfrm flipH="1">
                <a:off x="1304203" y="2846398"/>
                <a:ext cx="955734" cy="437532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0" name="Rectangle 41">
                <a:extLst>
                  <a:ext uri="{FF2B5EF4-FFF2-40B4-BE49-F238E27FC236}">
                    <a16:creationId xmlns:a16="http://schemas.microsoft.com/office/drawing/2014/main" id="{0573CF94-840C-4549-AAE2-9905AAC14EA6}"/>
                  </a:ext>
                </a:extLst>
              </p:cNvPr>
              <p:cNvSpPr/>
              <p:nvPr/>
            </p:nvSpPr>
            <p:spPr>
              <a:xfrm>
                <a:off x="1098967" y="2725323"/>
                <a:ext cx="812182" cy="290492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7D5A8840-540F-44CE-851E-32597125C9FF}"/>
                </a:ext>
              </a:extLst>
            </p:cNvPr>
            <p:cNvSpPr/>
            <p:nvPr/>
          </p:nvSpPr>
          <p:spPr>
            <a:xfrm rot="10954661">
              <a:off x="10403748" y="554270"/>
              <a:ext cx="720081" cy="140618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8" name="مستطيل 2"/>
            <p:cNvSpPr/>
            <p:nvPr/>
          </p:nvSpPr>
          <p:spPr>
            <a:xfrm>
              <a:off x="925879" y="503519"/>
              <a:ext cx="10207684" cy="1155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تأمل المثال الأول ثم أتمم على النسق</a:t>
              </a:r>
              <a:r>
                <a:rPr lang="en-US" sz="36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نفسه الأمثلة التي تليه:</a:t>
              </a:r>
              <a:endPara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3" name="Block Arc 32">
            <a:extLst>
              <a:ext uri="{FF2B5EF4-FFF2-40B4-BE49-F238E27FC236}">
                <a16:creationId xmlns:a16="http://schemas.microsoft.com/office/drawing/2014/main" id="{2C1F7280-2A2D-485F-B63F-76DFB3D3AAA0}"/>
              </a:ext>
            </a:extLst>
          </p:cNvPr>
          <p:cNvSpPr/>
          <p:nvPr/>
        </p:nvSpPr>
        <p:spPr>
          <a:xfrm>
            <a:off x="6724451" y="1904320"/>
            <a:ext cx="2398869" cy="702985"/>
          </a:xfrm>
          <a:prstGeom prst="blockArc">
            <a:avLst>
              <a:gd name="adj1" fmla="val 10762423"/>
              <a:gd name="adj2" fmla="val 21403479"/>
              <a:gd name="adj3" fmla="val 36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4" name="مجموعة 33">
            <a:extLst>
              <a:ext uri="{FF2B5EF4-FFF2-40B4-BE49-F238E27FC236}">
                <a16:creationId xmlns:a16="http://schemas.microsoft.com/office/drawing/2014/main" id="{15D5F3D0-45DB-4CDB-8398-41F75642C502}"/>
              </a:ext>
            </a:extLst>
          </p:cNvPr>
          <p:cNvGrpSpPr/>
          <p:nvPr/>
        </p:nvGrpSpPr>
        <p:grpSpPr>
          <a:xfrm>
            <a:off x="1464060" y="1845956"/>
            <a:ext cx="2300059" cy="509832"/>
            <a:chOff x="791005" y="2147933"/>
            <a:chExt cx="2300059" cy="719607"/>
          </a:xfrm>
        </p:grpSpPr>
        <p:sp>
          <p:nvSpPr>
            <p:cNvPr id="55" name="شكل بيضاوي 34">
              <a:extLst>
                <a:ext uri="{FF2B5EF4-FFF2-40B4-BE49-F238E27FC236}">
                  <a16:creationId xmlns:a16="http://schemas.microsoft.com/office/drawing/2014/main" id="{50B4126D-4355-4E03-BB05-9890B702A93C}"/>
                </a:ext>
              </a:extLst>
            </p:cNvPr>
            <p:cNvSpPr/>
            <p:nvPr/>
          </p:nvSpPr>
          <p:spPr>
            <a:xfrm>
              <a:off x="791005" y="2147933"/>
              <a:ext cx="2300059" cy="5523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86E444C0-FAAA-4F57-ACB9-65D45C83832B}"/>
                </a:ext>
              </a:extLst>
            </p:cNvPr>
            <p:cNvSpPr/>
            <p:nvPr/>
          </p:nvSpPr>
          <p:spPr>
            <a:xfrm>
              <a:off x="882243" y="2174649"/>
              <a:ext cx="2064525" cy="6928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ar-BH" sz="2800" b="1" dirty="0">
                  <a:ln w="0"/>
                  <a:solidFill>
                    <a:srgbClr val="0065B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الإجابة</a:t>
              </a:r>
              <a:endParaRPr lang="en-US" sz="2800" b="1" dirty="0">
                <a:ln w="0"/>
                <a:solidFill>
                  <a:srgbClr val="0065B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7" name="Block Arc 32">
            <a:extLst>
              <a:ext uri="{FF2B5EF4-FFF2-40B4-BE49-F238E27FC236}">
                <a16:creationId xmlns:a16="http://schemas.microsoft.com/office/drawing/2014/main" id="{2C1F7280-2A2D-485F-B63F-76DFB3D3AAA0}"/>
              </a:ext>
            </a:extLst>
          </p:cNvPr>
          <p:cNvSpPr/>
          <p:nvPr/>
        </p:nvSpPr>
        <p:spPr>
          <a:xfrm>
            <a:off x="6749599" y="3422127"/>
            <a:ext cx="2398869" cy="702985"/>
          </a:xfrm>
          <a:prstGeom prst="blockArc">
            <a:avLst>
              <a:gd name="adj1" fmla="val 10762423"/>
              <a:gd name="adj2" fmla="val 21403479"/>
              <a:gd name="adj3" fmla="val 36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8" name="مجموعة 33">
            <a:extLst>
              <a:ext uri="{FF2B5EF4-FFF2-40B4-BE49-F238E27FC236}">
                <a16:creationId xmlns:a16="http://schemas.microsoft.com/office/drawing/2014/main" id="{15D5F3D0-45DB-4CDB-8398-41F75642C502}"/>
              </a:ext>
            </a:extLst>
          </p:cNvPr>
          <p:cNvGrpSpPr/>
          <p:nvPr/>
        </p:nvGrpSpPr>
        <p:grpSpPr>
          <a:xfrm>
            <a:off x="1622081" y="3364870"/>
            <a:ext cx="2300059" cy="509832"/>
            <a:chOff x="791005" y="2147933"/>
            <a:chExt cx="2300059" cy="719607"/>
          </a:xfrm>
        </p:grpSpPr>
        <p:sp>
          <p:nvSpPr>
            <p:cNvPr id="59" name="شكل بيضاوي 34">
              <a:extLst>
                <a:ext uri="{FF2B5EF4-FFF2-40B4-BE49-F238E27FC236}">
                  <a16:creationId xmlns:a16="http://schemas.microsoft.com/office/drawing/2014/main" id="{50B4126D-4355-4E03-BB05-9890B702A93C}"/>
                </a:ext>
              </a:extLst>
            </p:cNvPr>
            <p:cNvSpPr/>
            <p:nvPr/>
          </p:nvSpPr>
          <p:spPr>
            <a:xfrm>
              <a:off x="791005" y="2147933"/>
              <a:ext cx="2300059" cy="5523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86E444C0-FAAA-4F57-ACB9-65D45C83832B}"/>
                </a:ext>
              </a:extLst>
            </p:cNvPr>
            <p:cNvSpPr/>
            <p:nvPr/>
          </p:nvSpPr>
          <p:spPr>
            <a:xfrm>
              <a:off x="882243" y="2174649"/>
              <a:ext cx="2064525" cy="6928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ar-BH" sz="2800" b="1" dirty="0">
                  <a:ln w="0"/>
                  <a:solidFill>
                    <a:srgbClr val="0065B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نموذج الإجابة</a:t>
              </a:r>
              <a:endParaRPr lang="en-US" sz="2800" b="1" dirty="0">
                <a:ln w="0"/>
                <a:solidFill>
                  <a:srgbClr val="0065B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Block Arc 32">
            <a:extLst>
              <a:ext uri="{FF2B5EF4-FFF2-40B4-BE49-F238E27FC236}">
                <a16:creationId xmlns:a16="http://schemas.microsoft.com/office/drawing/2014/main" id="{2C1F7280-2A2D-485F-B63F-76DFB3D3AAA0}"/>
              </a:ext>
            </a:extLst>
          </p:cNvPr>
          <p:cNvSpPr/>
          <p:nvPr/>
        </p:nvSpPr>
        <p:spPr>
          <a:xfrm>
            <a:off x="6724451" y="4991355"/>
            <a:ext cx="2398869" cy="702985"/>
          </a:xfrm>
          <a:prstGeom prst="blockArc">
            <a:avLst>
              <a:gd name="adj1" fmla="val 10762423"/>
              <a:gd name="adj2" fmla="val 21403479"/>
              <a:gd name="adj3" fmla="val 36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2" name="مجموعة 33">
            <a:extLst>
              <a:ext uri="{FF2B5EF4-FFF2-40B4-BE49-F238E27FC236}">
                <a16:creationId xmlns:a16="http://schemas.microsoft.com/office/drawing/2014/main" id="{15D5F3D0-45DB-4CDB-8398-41F75642C502}"/>
              </a:ext>
            </a:extLst>
          </p:cNvPr>
          <p:cNvGrpSpPr/>
          <p:nvPr/>
        </p:nvGrpSpPr>
        <p:grpSpPr>
          <a:xfrm>
            <a:off x="1513367" y="4938185"/>
            <a:ext cx="2300059" cy="509832"/>
            <a:chOff x="791005" y="2147933"/>
            <a:chExt cx="2300059" cy="719607"/>
          </a:xfrm>
        </p:grpSpPr>
        <p:sp>
          <p:nvSpPr>
            <p:cNvPr id="63" name="شكل بيضاوي 34">
              <a:extLst>
                <a:ext uri="{FF2B5EF4-FFF2-40B4-BE49-F238E27FC236}">
                  <a16:creationId xmlns:a16="http://schemas.microsoft.com/office/drawing/2014/main" id="{50B4126D-4355-4E03-BB05-9890B702A93C}"/>
                </a:ext>
              </a:extLst>
            </p:cNvPr>
            <p:cNvSpPr/>
            <p:nvPr/>
          </p:nvSpPr>
          <p:spPr>
            <a:xfrm>
              <a:off x="791005" y="2147933"/>
              <a:ext cx="2300059" cy="5523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id="{86E444C0-FAAA-4F57-ACB9-65D45C83832B}"/>
                </a:ext>
              </a:extLst>
            </p:cNvPr>
            <p:cNvSpPr/>
            <p:nvPr/>
          </p:nvSpPr>
          <p:spPr>
            <a:xfrm>
              <a:off x="882243" y="2174649"/>
              <a:ext cx="2064525" cy="6928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ar-BH" sz="2800" b="1" dirty="0">
                  <a:ln w="0"/>
                  <a:solidFill>
                    <a:srgbClr val="0065B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نموذج الإجابة</a:t>
              </a:r>
              <a:endParaRPr lang="en-US" sz="2800" b="1" dirty="0">
                <a:ln w="0"/>
                <a:solidFill>
                  <a:srgbClr val="0065B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545187" y="3760500"/>
            <a:ext cx="2994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ar-SA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الواو</a:t>
            </a:r>
            <a:r>
              <a:rPr lang="ar-SA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الساكنة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المضموم ما قبلها</a:t>
            </a:r>
            <a:r>
              <a:rPr lang="ar-BH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SA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32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7809" y="5354339"/>
            <a:ext cx="3122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ar-SA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الياء</a:t>
            </a:r>
            <a:r>
              <a:rPr lang="ar-SA" sz="32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الساكنة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المكسور ما قبله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ا.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7" name="TextBox 201">
            <a:extLst>
              <a:ext uri="{FF2B5EF4-FFF2-40B4-BE49-F238E27FC236}">
                <a16:creationId xmlns:a16="http://schemas.microsoft.com/office/drawing/2014/main" id="{C61C1DE9-DFC0-46B7-9680-3FA4C589BFA4}"/>
              </a:ext>
            </a:extLst>
          </p:cNvPr>
          <p:cNvSpPr txBox="1"/>
          <p:nvPr/>
        </p:nvSpPr>
        <p:spPr>
          <a:xfrm>
            <a:off x="4497238" y="3745743"/>
            <a:ext cx="2537100" cy="923330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ar-BH" altLang="ko-KR" sz="3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 المدّ والحركة التي قبله</a:t>
            </a:r>
            <a:endParaRPr lang="ko-KR" altLang="en-US" sz="3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مستطيل مستدير الزوايا 20">
            <a:extLst>
              <a:ext uri="{FF2B5EF4-FFF2-40B4-BE49-F238E27FC236}">
                <a16:creationId xmlns:a16="http://schemas.microsoft.com/office/drawing/2014/main" id="{9CC79CE9-6200-410F-847F-C6A03660CF54}"/>
              </a:ext>
            </a:extLst>
          </p:cNvPr>
          <p:cNvSpPr/>
          <p:nvPr/>
        </p:nvSpPr>
        <p:spPr>
          <a:xfrm>
            <a:off x="88902" y="93451"/>
            <a:ext cx="3552655" cy="391433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المتّصل والمنفصل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</a:t>
            </a:r>
          </a:p>
        </p:txBody>
      </p:sp>
    </p:spTree>
    <p:extLst>
      <p:ext uri="{BB962C8B-B14F-4D97-AF65-F5344CB8AC3E}">
        <p14:creationId xmlns:p14="http://schemas.microsoft.com/office/powerpoint/2010/main" val="389711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35" grpId="0" animBg="1"/>
      <p:bldP spid="43" grpId="0" animBg="1"/>
      <p:bldP spid="53" grpId="0" animBg="1"/>
      <p:bldP spid="57" grpId="0" animBg="1"/>
      <p:bldP spid="61" grpId="0" animBg="1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ight Arrow 9">
            <a:extLst>
              <a:ext uri="{FF2B5EF4-FFF2-40B4-BE49-F238E27FC236}">
                <a16:creationId xmlns:a16="http://schemas.microsoft.com/office/drawing/2014/main" id="{7C3C1126-DFC2-4AD2-98FD-BFFDBAF3265D}"/>
              </a:ext>
            </a:extLst>
          </p:cNvPr>
          <p:cNvSpPr/>
          <p:nvPr/>
        </p:nvSpPr>
        <p:spPr>
          <a:xfrm rot="16200000" flipH="1">
            <a:off x="5746610" y="1489156"/>
            <a:ext cx="698780" cy="58787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مستدير الزوايا 20">
            <a:extLst>
              <a:ext uri="{FF2B5EF4-FFF2-40B4-BE49-F238E27FC236}">
                <a16:creationId xmlns:a16="http://schemas.microsoft.com/office/drawing/2014/main" id="{E796A4D3-1FC7-4C16-BC81-56F808ADE824}"/>
              </a:ext>
            </a:extLst>
          </p:cNvPr>
          <p:cNvSpPr/>
          <p:nvPr/>
        </p:nvSpPr>
        <p:spPr>
          <a:xfrm>
            <a:off x="88902" y="93451"/>
            <a:ext cx="3552655" cy="391433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المتّصل والمنفصل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F107814-1AF3-48EE-A181-50948C8160EB}"/>
              </a:ext>
            </a:extLst>
          </p:cNvPr>
          <p:cNvSpPr/>
          <p:nvPr/>
        </p:nvSpPr>
        <p:spPr>
          <a:xfrm>
            <a:off x="5232000" y="5005427"/>
            <a:ext cx="1728000" cy="54443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altLang="ko-KR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مقداره:</a:t>
            </a:r>
            <a:endParaRPr lang="ko-KR" alt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6350D10-659D-4204-A52B-E28BF8C0DBBA}"/>
              </a:ext>
            </a:extLst>
          </p:cNvPr>
          <p:cNvSpPr/>
          <p:nvPr/>
        </p:nvSpPr>
        <p:spPr>
          <a:xfrm>
            <a:off x="3326073" y="5621159"/>
            <a:ext cx="5539854" cy="806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حركتان</a:t>
            </a:r>
            <a:r>
              <a:rPr lang="ar-SA" sz="2800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والحركة مقدار قبض الإصبع أو بسطها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SA" sz="2800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Right Arrow 5">
            <a:extLst>
              <a:ext uri="{FF2B5EF4-FFF2-40B4-BE49-F238E27FC236}">
                <a16:creationId xmlns:a16="http://schemas.microsoft.com/office/drawing/2014/main" id="{48CA19AB-AC66-487E-96CA-E23B020EBFF7}"/>
              </a:ext>
            </a:extLst>
          </p:cNvPr>
          <p:cNvSpPr/>
          <p:nvPr/>
        </p:nvSpPr>
        <p:spPr>
          <a:xfrm rot="16200000" flipH="1">
            <a:off x="6020127" y="4640293"/>
            <a:ext cx="291407" cy="44821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7067" y="85175"/>
            <a:ext cx="4557866" cy="829891"/>
            <a:chOff x="3757023" y="382041"/>
            <a:chExt cx="4951854" cy="829891"/>
          </a:xfrm>
        </p:grpSpPr>
        <p:sp>
          <p:nvSpPr>
            <p:cNvPr id="11" name="Rounded Rectangle 1032">
              <a:extLst>
                <a:ext uri="{FF2B5EF4-FFF2-40B4-BE49-F238E27FC236}">
                  <a16:creationId xmlns:a16="http://schemas.microsoft.com/office/drawing/2014/main" id="{D6AFECDD-1E2E-4F85-B5E2-B890AB28AFAC}"/>
                </a:ext>
              </a:extLst>
            </p:cNvPr>
            <p:cNvSpPr/>
            <p:nvPr/>
          </p:nvSpPr>
          <p:spPr>
            <a:xfrm flipH="1">
              <a:off x="3757024" y="411643"/>
              <a:ext cx="4951853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altLang="ko-KR" sz="3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أقسام المدّ:</a:t>
              </a:r>
              <a:endParaRPr lang="ko-KR" alt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757023" y="382041"/>
              <a:ext cx="4951854" cy="829891"/>
              <a:chOff x="3531935" y="382041"/>
              <a:chExt cx="4951854" cy="829891"/>
            </a:xfrm>
          </p:grpSpPr>
          <p:sp>
            <p:nvSpPr>
              <p:cNvPr id="13" name="Rounded Rectangle 1032">
                <a:extLst>
                  <a:ext uri="{FF2B5EF4-FFF2-40B4-BE49-F238E27FC236}">
                    <a16:creationId xmlns:a16="http://schemas.microsoft.com/office/drawing/2014/main" id="{03230D65-7072-464C-B45A-480A136379A0}"/>
                  </a:ext>
                </a:extLst>
              </p:cNvPr>
              <p:cNvSpPr/>
              <p:nvPr/>
            </p:nvSpPr>
            <p:spPr>
              <a:xfrm flipH="1">
                <a:off x="7342741" y="388224"/>
                <a:ext cx="1141048" cy="823708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4" name="مستطيل 2"/>
              <p:cNvSpPr/>
              <p:nvPr/>
            </p:nvSpPr>
            <p:spPr>
              <a:xfrm>
                <a:off x="3731992" y="454852"/>
                <a:ext cx="47046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endParaRPr lang="en-US" sz="40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5" name="Rounded Rectangle 1032">
                <a:extLst>
                  <a:ext uri="{FF2B5EF4-FFF2-40B4-BE49-F238E27FC236}">
                    <a16:creationId xmlns:a16="http://schemas.microsoft.com/office/drawing/2014/main" id="{03230D65-7072-464C-B45A-480A136379A0}"/>
                  </a:ext>
                </a:extLst>
              </p:cNvPr>
              <p:cNvSpPr/>
              <p:nvPr/>
            </p:nvSpPr>
            <p:spPr>
              <a:xfrm>
                <a:off x="3531935" y="382041"/>
                <a:ext cx="1141047" cy="823708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3EAFE072-928D-4C67-8186-548B5B37EB20}"/>
              </a:ext>
            </a:extLst>
          </p:cNvPr>
          <p:cNvSpPr/>
          <p:nvPr/>
        </p:nvSpPr>
        <p:spPr>
          <a:xfrm>
            <a:off x="4398093" y="2191175"/>
            <a:ext cx="3404813" cy="792022"/>
          </a:xfrm>
          <a:prstGeom prst="roundRect">
            <a:avLst>
              <a:gd name="adj" fmla="val 9116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altLang="ko-KR" sz="3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أولًا: </a:t>
            </a:r>
            <a:r>
              <a:rPr lang="ar-BH" altLang="ko-KR" sz="3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الأصلي</a:t>
            </a:r>
            <a:endParaRPr lang="ko-KR" altLang="en-US" sz="38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4931" y="3121025"/>
            <a:ext cx="8822137" cy="1597668"/>
            <a:chOff x="3737364" y="2910837"/>
            <a:chExt cx="5062034" cy="1597668"/>
          </a:xfrm>
        </p:grpSpPr>
        <p:sp>
          <p:nvSpPr>
            <p:cNvPr id="18" name="Parallelogram 117">
              <a:extLst>
                <a:ext uri="{FF2B5EF4-FFF2-40B4-BE49-F238E27FC236}">
                  <a16:creationId xmlns:a16="http://schemas.microsoft.com/office/drawing/2014/main" id="{E11EB0C5-D75F-4A90-8CAF-03B749A81B66}"/>
                </a:ext>
              </a:extLst>
            </p:cNvPr>
            <p:cNvSpPr/>
            <p:nvPr/>
          </p:nvSpPr>
          <p:spPr>
            <a:xfrm>
              <a:off x="3737364" y="2910837"/>
              <a:ext cx="4908377" cy="1395888"/>
            </a:xfrm>
            <a:prstGeom prst="parallelogram">
              <a:avLst>
                <a:gd name="adj" fmla="val 47206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وهو ما يسمى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بالمدّ</a:t>
              </a:r>
              <a:r>
                <a: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الطبيعي</a:t>
              </a:r>
              <a:r>
                <a: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الذي لا تقوم ذات</a:t>
              </a:r>
              <a:r>
                <a:rPr kumimoji="0" lang="ar-B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r>
                <a: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حرف المدّ إلا به، ويكون في أحد حروف المدّ الثلاثة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)</a:t>
              </a:r>
              <a:r>
                <a: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</a:t>
              </a:r>
              <a:r>
                <a:rPr kumimoji="0" lang="ar-B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لألف، والواو، والياء)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9" name="Parallelogram 39">
              <a:extLst>
                <a:ext uri="{FF2B5EF4-FFF2-40B4-BE49-F238E27FC236}">
                  <a16:creationId xmlns:a16="http://schemas.microsoft.com/office/drawing/2014/main" id="{6F4CFC8F-CCF9-4F38-AFFA-88D40EB07A02}"/>
                </a:ext>
              </a:extLst>
            </p:cNvPr>
            <p:cNvSpPr/>
            <p:nvPr/>
          </p:nvSpPr>
          <p:spPr>
            <a:xfrm>
              <a:off x="4853962" y="3112617"/>
              <a:ext cx="3945436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33485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1"/>
                <a:gd name="connsiteY0" fmla="*/ 0 h 1364082"/>
                <a:gd name="connsiteX1" fmla="*/ 3364221 w 3364221"/>
                <a:gd name="connsiteY1" fmla="*/ 0 h 1364082"/>
                <a:gd name="connsiteX2" fmla="*/ 3060687 w 3364221"/>
                <a:gd name="connsiteY2" fmla="*/ 1364082 h 1364082"/>
                <a:gd name="connsiteX3" fmla="*/ 0 w 3364221"/>
                <a:gd name="connsiteY3" fmla="*/ 1364082 h 1364082"/>
                <a:gd name="connsiteX4" fmla="*/ 37796 w 3364221"/>
                <a:gd name="connsiteY4" fmla="*/ 1212899 h 1364082"/>
                <a:gd name="connsiteX5" fmla="*/ 2933485 w 3364221"/>
                <a:gd name="connsiteY5" fmla="*/ 1212899 h 1364082"/>
                <a:gd name="connsiteX6" fmla="*/ 3206721 w 3364221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1" h="1364082">
                  <a:moveTo>
                    <a:pt x="3206721" y="0"/>
                  </a:moveTo>
                  <a:lnTo>
                    <a:pt x="3364221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33485" y="1212899"/>
                  </a:lnTo>
                  <a:cubicBezTo>
                    <a:pt x="3034560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" name="모서리가 둥근 직사각형 70"/>
          <p:cNvSpPr/>
          <p:nvPr/>
        </p:nvSpPr>
        <p:spPr>
          <a:xfrm>
            <a:off x="4001207" y="1001951"/>
            <a:ext cx="4192394" cy="6266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ينقسم المدّ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قسمين:</a:t>
            </a:r>
            <a:endParaRPr lang="en-US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44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6350D10-659D-4204-A52B-E28BF8C0DBBA}"/>
              </a:ext>
            </a:extLst>
          </p:cNvPr>
          <p:cNvSpPr/>
          <p:nvPr/>
        </p:nvSpPr>
        <p:spPr>
          <a:xfrm>
            <a:off x="1534050" y="5862474"/>
            <a:ext cx="3045626" cy="55283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dirty="0">
                <a:solidFill>
                  <a:srgbClr val="2D2C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ومثاله:</a:t>
            </a:r>
            <a:r>
              <a:rPr lang="ar-BH" sz="2800" dirty="0">
                <a:solidFill>
                  <a:srgbClr val="2D2C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Wingdings" panose="05000000000000000000" pitchFamily="2" charset="2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8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إِنَّآ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أَعْطَيْنَاكَ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2800" dirty="0">
                <a:solidFill>
                  <a:srgbClr val="2D2C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50D747-1EA7-4003-90B5-DA4ECF480865}"/>
              </a:ext>
            </a:extLst>
          </p:cNvPr>
          <p:cNvGrpSpPr/>
          <p:nvPr/>
        </p:nvGrpSpPr>
        <p:grpSpPr>
          <a:xfrm>
            <a:off x="4029558" y="230188"/>
            <a:ext cx="4132884" cy="824462"/>
            <a:chOff x="4341196" y="389370"/>
            <a:chExt cx="4132884" cy="824462"/>
          </a:xfrm>
        </p:grpSpPr>
        <p:sp>
          <p:nvSpPr>
            <p:cNvPr id="7" name="مستطيل 2"/>
            <p:cNvSpPr/>
            <p:nvPr/>
          </p:nvSpPr>
          <p:spPr>
            <a:xfrm>
              <a:off x="4689735" y="396035"/>
              <a:ext cx="3469779" cy="6771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BH" sz="3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تابع: أقسام المدّ</a:t>
              </a:r>
              <a:r>
                <a:rPr lang="ar-SA" sz="3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  <a:endParaRPr lang="en-US" sz="3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Rounded Rectangle 1032">
              <a:extLst>
                <a:ext uri="{FF2B5EF4-FFF2-40B4-BE49-F238E27FC236}">
                  <a16:creationId xmlns:a16="http://schemas.microsoft.com/office/drawing/2014/main" id="{03230D65-7072-464C-B45A-480A136379A0}"/>
                </a:ext>
              </a:extLst>
            </p:cNvPr>
            <p:cNvSpPr/>
            <p:nvPr/>
          </p:nvSpPr>
          <p:spPr>
            <a:xfrm flipH="1">
              <a:off x="7767300" y="389370"/>
              <a:ext cx="706780" cy="818018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Rounded Rectangle 1032">
              <a:extLst>
                <a:ext uri="{FF2B5EF4-FFF2-40B4-BE49-F238E27FC236}">
                  <a16:creationId xmlns:a16="http://schemas.microsoft.com/office/drawing/2014/main" id="{03230D65-7072-464C-B45A-480A136379A0}"/>
                </a:ext>
              </a:extLst>
            </p:cNvPr>
            <p:cNvSpPr/>
            <p:nvPr/>
          </p:nvSpPr>
          <p:spPr>
            <a:xfrm>
              <a:off x="4341196" y="395814"/>
              <a:ext cx="706781" cy="818018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61110" y="1089867"/>
            <a:ext cx="3469779" cy="801539"/>
            <a:chOff x="-50438" y="3222711"/>
            <a:chExt cx="3469779" cy="801539"/>
          </a:xfrm>
        </p:grpSpPr>
        <p:sp>
          <p:nvSpPr>
            <p:cNvPr id="10" name="Pentagon 48">
              <a:extLst>
                <a:ext uri="{FF2B5EF4-FFF2-40B4-BE49-F238E27FC236}">
                  <a16:creationId xmlns:a16="http://schemas.microsoft.com/office/drawing/2014/main" id="{3E87C6F6-47BA-4F30-A530-E02F297EDCE9}"/>
                </a:ext>
              </a:extLst>
            </p:cNvPr>
            <p:cNvSpPr/>
            <p:nvPr/>
          </p:nvSpPr>
          <p:spPr>
            <a:xfrm rot="16200000" flipH="1">
              <a:off x="1308299" y="2146853"/>
              <a:ext cx="709169" cy="3045625"/>
            </a:xfrm>
            <a:prstGeom prst="homePlate">
              <a:avLst>
                <a:gd name="adj" fmla="val 6485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Pentagon 48">
              <a:extLst>
                <a:ext uri="{FF2B5EF4-FFF2-40B4-BE49-F238E27FC236}">
                  <a16:creationId xmlns:a16="http://schemas.microsoft.com/office/drawing/2014/main" id="{CA7A41F6-963F-4F82-BD03-79CEFE3AC72D}"/>
                </a:ext>
              </a:extLst>
            </p:cNvPr>
            <p:cNvSpPr/>
            <p:nvPr/>
          </p:nvSpPr>
          <p:spPr>
            <a:xfrm rot="16200000" flipH="1">
              <a:off x="1336623" y="1835650"/>
              <a:ext cx="695657" cy="3469779"/>
            </a:xfrm>
            <a:prstGeom prst="homePlate">
              <a:avLst>
                <a:gd name="adj" fmla="val 64856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SA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المدّ الفرعي</a:t>
              </a:r>
              <a:r>
                <a:rPr lang="ar-BH" sz="3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 </a:t>
              </a:r>
              <a:endPara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모서리가 둥근 직사각형 70"/>
          <p:cNvSpPr/>
          <p:nvPr/>
        </p:nvSpPr>
        <p:spPr>
          <a:xfrm>
            <a:off x="8591880" y="906434"/>
            <a:ext cx="1339258" cy="5720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altLang="ko-KR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ثانيًا:</a:t>
            </a:r>
            <a:endParaRPr lang="ko-KR" alt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36160" y="1935467"/>
            <a:ext cx="10119677" cy="708508"/>
            <a:chOff x="341533" y="2278998"/>
            <a:chExt cx="5475383" cy="1395888"/>
          </a:xfrm>
        </p:grpSpPr>
        <p:sp>
          <p:nvSpPr>
            <p:cNvPr id="14" name="Parallelogram 117">
              <a:extLst>
                <a:ext uri="{FF2B5EF4-FFF2-40B4-BE49-F238E27FC236}">
                  <a16:creationId xmlns:a16="http://schemas.microsoft.com/office/drawing/2014/main" id="{E11EB0C5-D75F-4A90-8CAF-03B749A81B66}"/>
                </a:ext>
              </a:extLst>
            </p:cNvPr>
            <p:cNvSpPr/>
            <p:nvPr/>
          </p:nvSpPr>
          <p:spPr>
            <a:xfrm>
              <a:off x="341533" y="2318492"/>
              <a:ext cx="5233826" cy="1126988"/>
            </a:xfrm>
            <a:prstGeom prst="parallelogram">
              <a:avLst>
                <a:gd name="adj" fmla="val 90624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r" rtl="1"/>
              <a:r>
                <a:rPr lang="ar-SA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هو المدّ الزائد على المدّ الأصلي؛</a:t>
              </a:r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لوجود </a:t>
              </a:r>
              <a:r>
                <a:rPr lang="ar-SA" sz="28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الهمزة</a:t>
              </a:r>
              <a:r>
                <a:rPr lang="ar-BH" sz="28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 </a:t>
              </a:r>
              <a:r>
                <a:rPr lang="ar-SA" sz="28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السكون،</a:t>
              </a:r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ko-KR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وهو نوعان:</a:t>
              </a:r>
              <a:endParaRPr lang="ko-KR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Parallelogram 39">
              <a:extLst>
                <a:ext uri="{FF2B5EF4-FFF2-40B4-BE49-F238E27FC236}">
                  <a16:creationId xmlns:a16="http://schemas.microsoft.com/office/drawing/2014/main" id="{6F4CFC8F-CCF9-4F38-AFFA-88D40EB07A02}"/>
                </a:ext>
              </a:extLst>
            </p:cNvPr>
            <p:cNvSpPr/>
            <p:nvPr/>
          </p:nvSpPr>
          <p:spPr>
            <a:xfrm>
              <a:off x="1871480" y="2278998"/>
              <a:ext cx="3945436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33485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1"/>
                <a:gd name="connsiteY0" fmla="*/ 0 h 1364082"/>
                <a:gd name="connsiteX1" fmla="*/ 3364221 w 3364221"/>
                <a:gd name="connsiteY1" fmla="*/ 0 h 1364082"/>
                <a:gd name="connsiteX2" fmla="*/ 3060687 w 3364221"/>
                <a:gd name="connsiteY2" fmla="*/ 1364082 h 1364082"/>
                <a:gd name="connsiteX3" fmla="*/ 0 w 3364221"/>
                <a:gd name="connsiteY3" fmla="*/ 1364082 h 1364082"/>
                <a:gd name="connsiteX4" fmla="*/ 37796 w 3364221"/>
                <a:gd name="connsiteY4" fmla="*/ 1212899 h 1364082"/>
                <a:gd name="connsiteX5" fmla="*/ 2933485 w 3364221"/>
                <a:gd name="connsiteY5" fmla="*/ 1212899 h 1364082"/>
                <a:gd name="connsiteX6" fmla="*/ 3206721 w 3364221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1" h="1364082">
                  <a:moveTo>
                    <a:pt x="3206721" y="0"/>
                  </a:moveTo>
                  <a:lnTo>
                    <a:pt x="3364221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33485" y="1212899"/>
                  </a:lnTo>
                  <a:cubicBezTo>
                    <a:pt x="3034560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76350D10-659D-4204-A52B-E28BF8C0DBBA}"/>
              </a:ext>
            </a:extLst>
          </p:cNvPr>
          <p:cNvSpPr/>
          <p:nvPr/>
        </p:nvSpPr>
        <p:spPr>
          <a:xfrm>
            <a:off x="6500894" y="3515010"/>
            <a:ext cx="5269281" cy="13599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مدّ حرف المدّ،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المتبوع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بهمزة في كلمة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واحدة</a:t>
            </a:r>
            <a:r>
              <a: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أربع أو خمس حركات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b="1" dirty="0">
                <a:solidFill>
                  <a:srgbClr val="2D2C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وسمي متصلًا لاتصال الهمزة بحرف المدّ في كلمة واحدة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ko-KR" alt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400644" y="2686019"/>
            <a:ext cx="3469779" cy="814433"/>
            <a:chOff x="244263" y="3191957"/>
            <a:chExt cx="3469779" cy="814433"/>
          </a:xfrm>
        </p:grpSpPr>
        <p:sp>
          <p:nvSpPr>
            <p:cNvPr id="19" name="Pentagon 48">
              <a:extLst>
                <a:ext uri="{FF2B5EF4-FFF2-40B4-BE49-F238E27FC236}">
                  <a16:creationId xmlns:a16="http://schemas.microsoft.com/office/drawing/2014/main" id="{3E87C6F6-47BA-4F30-A530-E02F297EDCE9}"/>
                </a:ext>
              </a:extLst>
            </p:cNvPr>
            <p:cNvSpPr/>
            <p:nvPr/>
          </p:nvSpPr>
          <p:spPr>
            <a:xfrm rot="16200000" flipH="1">
              <a:off x="1624965" y="2128993"/>
              <a:ext cx="709169" cy="3045625"/>
            </a:xfrm>
            <a:prstGeom prst="homePlate">
              <a:avLst>
                <a:gd name="adj" fmla="val 6485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Pentagon 48">
              <a:extLst>
                <a:ext uri="{FF2B5EF4-FFF2-40B4-BE49-F238E27FC236}">
                  <a16:creationId xmlns:a16="http://schemas.microsoft.com/office/drawing/2014/main" id="{CA7A41F6-963F-4F82-BD03-79CEFE3AC72D}"/>
                </a:ext>
              </a:extLst>
            </p:cNvPr>
            <p:cNvSpPr/>
            <p:nvPr/>
          </p:nvSpPr>
          <p:spPr>
            <a:xfrm rot="16200000" flipH="1">
              <a:off x="1631324" y="1804896"/>
              <a:ext cx="695657" cy="3469779"/>
            </a:xfrm>
            <a:prstGeom prst="homePlate">
              <a:avLst>
                <a:gd name="adj" fmla="val 64856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المدّ </a:t>
              </a:r>
              <a:r>
                <a:rPr lang="ar-SA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المتّصل </a:t>
              </a:r>
              <a:endParaRPr lang="en-US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00643" y="4939362"/>
            <a:ext cx="3469779" cy="807419"/>
            <a:chOff x="190197" y="3175121"/>
            <a:chExt cx="3469779" cy="807419"/>
          </a:xfrm>
        </p:grpSpPr>
        <p:sp>
          <p:nvSpPr>
            <p:cNvPr id="23" name="Pentagon 48">
              <a:extLst>
                <a:ext uri="{FF2B5EF4-FFF2-40B4-BE49-F238E27FC236}">
                  <a16:creationId xmlns:a16="http://schemas.microsoft.com/office/drawing/2014/main" id="{3E87C6F6-47BA-4F30-A530-E02F297EDCE9}"/>
                </a:ext>
              </a:extLst>
            </p:cNvPr>
            <p:cNvSpPr/>
            <p:nvPr/>
          </p:nvSpPr>
          <p:spPr>
            <a:xfrm rot="16200000" flipH="1">
              <a:off x="1579640" y="2105143"/>
              <a:ext cx="709169" cy="3045625"/>
            </a:xfrm>
            <a:prstGeom prst="homePlate">
              <a:avLst>
                <a:gd name="adj" fmla="val 6485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Pentagon 48">
              <a:extLst>
                <a:ext uri="{FF2B5EF4-FFF2-40B4-BE49-F238E27FC236}">
                  <a16:creationId xmlns:a16="http://schemas.microsoft.com/office/drawing/2014/main" id="{CA7A41F6-963F-4F82-BD03-79CEFE3AC72D}"/>
                </a:ext>
              </a:extLst>
            </p:cNvPr>
            <p:cNvSpPr/>
            <p:nvPr/>
          </p:nvSpPr>
          <p:spPr>
            <a:xfrm rot="16200000" flipH="1">
              <a:off x="1577258" y="1788060"/>
              <a:ext cx="695657" cy="3469779"/>
            </a:xfrm>
            <a:prstGeom prst="homePlate">
              <a:avLst>
                <a:gd name="adj" fmla="val 64856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حكمه: </a:t>
              </a:r>
              <a:r>
                <a:rPr lang="ar-BH" sz="3600" dirty="0">
                  <a:solidFill>
                    <a:srgbClr val="C00000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واجب</a:t>
              </a:r>
              <a:endParaRPr 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76350D10-659D-4204-A52B-E28BF8C0DBBA}"/>
              </a:ext>
            </a:extLst>
          </p:cNvPr>
          <p:cNvSpPr/>
          <p:nvPr/>
        </p:nvSpPr>
        <p:spPr>
          <a:xfrm>
            <a:off x="7612325" y="5845032"/>
            <a:ext cx="3045625" cy="57220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dirty="0">
                <a:solidFill>
                  <a:srgbClr val="2D2C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ومثاله: </a:t>
            </a:r>
            <a:r>
              <a:rPr lang="ar-BH" sz="2800" b="1" dirty="0">
                <a:solidFill>
                  <a:srgbClr val="2D2C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Wingdings" panose="05000000000000000000" pitchFamily="2" charset="2"/>
              </a:rPr>
              <a:t>(</a:t>
            </a:r>
            <a:r>
              <a:rPr lang="ar-BH" sz="2800" dirty="0">
                <a:solidFill>
                  <a:srgbClr val="2D2C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BH" sz="28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مَآئِدَةً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– (</a:t>
            </a:r>
            <a:r>
              <a:rPr lang="ar-BH" sz="28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ٱلسَّمَآءِ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 </a:t>
            </a:r>
            <a:endParaRPr lang="ko-KR" alt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76350D10-659D-4204-A52B-E28BF8C0DBBA}"/>
              </a:ext>
            </a:extLst>
          </p:cNvPr>
          <p:cNvSpPr/>
          <p:nvPr/>
        </p:nvSpPr>
        <p:spPr>
          <a:xfrm>
            <a:off x="421826" y="3515010"/>
            <a:ext cx="5269282" cy="13599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مدّ حرف المدّ، 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الواقع</a:t>
            </a:r>
            <a:r>
              <a: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آخر الكلمة متبوع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بهمزة في أول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الكلمة التي بعدها</a:t>
            </a:r>
            <a:r>
              <a: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حركت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إلى أربع أو خمس حركا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ت.</a:t>
            </a:r>
            <a:endParaRPr lang="ko-KR" altLang="en-US" sz="27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21577" y="2686019"/>
            <a:ext cx="3469779" cy="814433"/>
            <a:chOff x="244263" y="3191957"/>
            <a:chExt cx="3469779" cy="814433"/>
          </a:xfrm>
        </p:grpSpPr>
        <p:sp>
          <p:nvSpPr>
            <p:cNvPr id="28" name="Pentagon 48">
              <a:extLst>
                <a:ext uri="{FF2B5EF4-FFF2-40B4-BE49-F238E27FC236}">
                  <a16:creationId xmlns:a16="http://schemas.microsoft.com/office/drawing/2014/main" id="{3E87C6F6-47BA-4F30-A530-E02F297EDCE9}"/>
                </a:ext>
              </a:extLst>
            </p:cNvPr>
            <p:cNvSpPr/>
            <p:nvPr/>
          </p:nvSpPr>
          <p:spPr>
            <a:xfrm rot="16200000" flipH="1">
              <a:off x="1624965" y="2128993"/>
              <a:ext cx="709169" cy="3045625"/>
            </a:xfrm>
            <a:prstGeom prst="homePlate">
              <a:avLst>
                <a:gd name="adj" fmla="val 6485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9" name="Pentagon 48">
              <a:extLst>
                <a:ext uri="{FF2B5EF4-FFF2-40B4-BE49-F238E27FC236}">
                  <a16:creationId xmlns:a16="http://schemas.microsoft.com/office/drawing/2014/main" id="{CA7A41F6-963F-4F82-BD03-79CEFE3AC72D}"/>
                </a:ext>
              </a:extLst>
            </p:cNvPr>
            <p:cNvSpPr/>
            <p:nvPr/>
          </p:nvSpPr>
          <p:spPr>
            <a:xfrm rot="16200000" flipH="1">
              <a:off x="1631324" y="1804896"/>
              <a:ext cx="695657" cy="3469779"/>
            </a:xfrm>
            <a:prstGeom prst="homePlate">
              <a:avLst>
                <a:gd name="adj" fmla="val 64856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SA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المدّ المنفصل</a:t>
              </a:r>
              <a:endParaRPr lang="ko-KR" alt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21577" y="4927708"/>
            <a:ext cx="3469779" cy="798934"/>
            <a:chOff x="244263" y="3191957"/>
            <a:chExt cx="3469779" cy="798934"/>
          </a:xfrm>
        </p:grpSpPr>
        <p:sp>
          <p:nvSpPr>
            <p:cNvPr id="31" name="Pentagon 48">
              <a:extLst>
                <a:ext uri="{FF2B5EF4-FFF2-40B4-BE49-F238E27FC236}">
                  <a16:creationId xmlns:a16="http://schemas.microsoft.com/office/drawing/2014/main" id="{3E87C6F6-47BA-4F30-A530-E02F297EDCE9}"/>
                </a:ext>
              </a:extLst>
            </p:cNvPr>
            <p:cNvSpPr/>
            <p:nvPr/>
          </p:nvSpPr>
          <p:spPr>
            <a:xfrm rot="16200000" flipH="1">
              <a:off x="1624965" y="2113494"/>
              <a:ext cx="709169" cy="3045625"/>
            </a:xfrm>
            <a:prstGeom prst="homePlate">
              <a:avLst>
                <a:gd name="adj" fmla="val 6485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" name="Pentagon 48">
              <a:extLst>
                <a:ext uri="{FF2B5EF4-FFF2-40B4-BE49-F238E27FC236}">
                  <a16:creationId xmlns:a16="http://schemas.microsoft.com/office/drawing/2014/main" id="{CA7A41F6-963F-4F82-BD03-79CEFE3AC72D}"/>
                </a:ext>
              </a:extLst>
            </p:cNvPr>
            <p:cNvSpPr/>
            <p:nvPr/>
          </p:nvSpPr>
          <p:spPr>
            <a:xfrm rot="16200000" flipH="1">
              <a:off x="1631324" y="1804896"/>
              <a:ext cx="695657" cy="3469779"/>
            </a:xfrm>
            <a:prstGeom prst="homePlate">
              <a:avLst>
                <a:gd name="adj" fmla="val 64856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BH" sz="36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حكمه</a:t>
              </a:r>
              <a:r>
                <a:rPr lang="ar-BH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 </a:t>
              </a:r>
              <a:r>
                <a:rPr lang="ar-BH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جائز</a:t>
              </a:r>
              <a:endParaRPr lang="ko-KR" alt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3" name="مستطيل مستدير الزوايا 20">
            <a:extLst>
              <a:ext uri="{FF2B5EF4-FFF2-40B4-BE49-F238E27FC236}">
                <a16:creationId xmlns:a16="http://schemas.microsoft.com/office/drawing/2014/main" id="{5A98F602-35FB-4A62-B531-165C4DCE3FDC}"/>
              </a:ext>
            </a:extLst>
          </p:cNvPr>
          <p:cNvSpPr/>
          <p:nvPr/>
        </p:nvSpPr>
        <p:spPr>
          <a:xfrm>
            <a:off x="88902" y="93451"/>
            <a:ext cx="3552655" cy="391433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المتّصل والمنفصل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</a:t>
            </a:r>
          </a:p>
        </p:txBody>
      </p:sp>
    </p:spTree>
    <p:extLst>
      <p:ext uri="{BB962C8B-B14F-4D97-AF65-F5344CB8AC3E}">
        <p14:creationId xmlns:p14="http://schemas.microsoft.com/office/powerpoint/2010/main" val="5935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7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مستطيل: زوايا قطرية مستديرة 80">
            <a:extLst>
              <a:ext uri="{FF2B5EF4-FFF2-40B4-BE49-F238E27FC236}">
                <a16:creationId xmlns:a16="http://schemas.microsoft.com/office/drawing/2014/main" id="{A4239093-AC0D-4FE3-BB07-836CE3D7BD35}"/>
              </a:ext>
            </a:extLst>
          </p:cNvPr>
          <p:cNvSpPr/>
          <p:nvPr/>
        </p:nvSpPr>
        <p:spPr>
          <a:xfrm rot="5400000" flipH="1">
            <a:off x="3629287" y="1553698"/>
            <a:ext cx="1225195" cy="747727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ABDB77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lvl="0" algn="ctr" rtl="1"/>
            <a:r>
              <a:rPr lang="ar-BH" sz="3600" b="1" dirty="0">
                <a:solidFill>
                  <a:srgbClr val="44546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حكم المدّ المتّصل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واجب.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: زوايا قطرية مستديرة 79">
            <a:extLst>
              <a:ext uri="{FF2B5EF4-FFF2-40B4-BE49-F238E27FC236}">
                <a16:creationId xmlns:a16="http://schemas.microsoft.com/office/drawing/2014/main" id="{67DF1BC4-57F2-4446-945B-BC865BA3CFD6}"/>
              </a:ext>
            </a:extLst>
          </p:cNvPr>
          <p:cNvSpPr/>
          <p:nvPr/>
        </p:nvSpPr>
        <p:spPr>
          <a:xfrm rot="5400000" flipH="1">
            <a:off x="3629288" y="-297393"/>
            <a:ext cx="1225195" cy="7477274"/>
          </a:xfrm>
          <a:prstGeom prst="round2DiagRect">
            <a:avLst>
              <a:gd name="adj1" fmla="val 31733"/>
              <a:gd name="adj2" fmla="val 0"/>
            </a:avLst>
          </a:prstGeom>
          <a:solidFill>
            <a:srgbClr val="A6F4D6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44546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مقدار المدّ الطبيعي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حركتان.</a:t>
            </a:r>
            <a:endParaRPr lang="en-GB" sz="3600" b="1" dirty="0">
              <a:ln w="0"/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قطرية مستديرة 78">
            <a:extLst>
              <a:ext uri="{FF2B5EF4-FFF2-40B4-BE49-F238E27FC236}">
                <a16:creationId xmlns:a16="http://schemas.microsoft.com/office/drawing/2014/main" id="{CE6638E0-8BFB-43F7-BDF1-E5F940AC8299}"/>
              </a:ext>
            </a:extLst>
          </p:cNvPr>
          <p:cNvSpPr/>
          <p:nvPr/>
        </p:nvSpPr>
        <p:spPr>
          <a:xfrm rot="5400000" flipH="1">
            <a:off x="3950581" y="-1912683"/>
            <a:ext cx="655244" cy="747727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E699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lvl="0" algn="ctr" rtl="1"/>
            <a:r>
              <a:rPr lang="ar-SA" sz="3600" b="1" dirty="0">
                <a:solidFill>
                  <a:srgbClr val="44546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ينقسم المدّ</a:t>
            </a:r>
            <a:r>
              <a:rPr lang="ar-BH" sz="3600" b="1" dirty="0">
                <a:solidFill>
                  <a:srgbClr val="44546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قسمين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صلي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وفرعي.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: زوايا قطرية مستديرة 25">
            <a:extLst>
              <a:ext uri="{FF2B5EF4-FFF2-40B4-BE49-F238E27FC236}">
                <a16:creationId xmlns:a16="http://schemas.microsoft.com/office/drawing/2014/main" id="{77F4F6BC-353B-4CEA-8B27-27711FC4557D}"/>
              </a:ext>
            </a:extLst>
          </p:cNvPr>
          <p:cNvSpPr/>
          <p:nvPr/>
        </p:nvSpPr>
        <p:spPr>
          <a:xfrm>
            <a:off x="1689936" y="902230"/>
            <a:ext cx="6290587" cy="576000"/>
          </a:xfrm>
          <a:prstGeom prst="round2DiagRect">
            <a:avLst/>
          </a:prstGeom>
          <a:gradFill flip="none" rotWithShape="1">
            <a:gsLst>
              <a:gs pos="0">
                <a:srgbClr val="F3F3F3">
                  <a:alpha val="0"/>
                  <a:lumMod val="0"/>
                  <a:lumOff val="10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accent4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040545050">
                  <a:custGeom>
                    <a:avLst/>
                    <a:gdLst>
                      <a:gd name="connsiteX0" fmla="*/ 701078 w 7908915"/>
                      <a:gd name="connsiteY0" fmla="*/ 0 h 4206384"/>
                      <a:gd name="connsiteX1" fmla="*/ 1399684 w 7908915"/>
                      <a:gd name="connsiteY1" fmla="*/ 0 h 4206384"/>
                      <a:gd name="connsiteX2" fmla="*/ 1954133 w 7908915"/>
                      <a:gd name="connsiteY2" fmla="*/ 0 h 4206384"/>
                      <a:gd name="connsiteX3" fmla="*/ 2508582 w 7908915"/>
                      <a:gd name="connsiteY3" fmla="*/ 0 h 4206384"/>
                      <a:gd name="connsiteX4" fmla="*/ 3207187 w 7908915"/>
                      <a:gd name="connsiteY4" fmla="*/ 0 h 4206384"/>
                      <a:gd name="connsiteX5" fmla="*/ 3761636 w 7908915"/>
                      <a:gd name="connsiteY5" fmla="*/ 0 h 4206384"/>
                      <a:gd name="connsiteX6" fmla="*/ 4316085 w 7908915"/>
                      <a:gd name="connsiteY6" fmla="*/ 0 h 4206384"/>
                      <a:gd name="connsiteX7" fmla="*/ 4654299 w 7908915"/>
                      <a:gd name="connsiteY7" fmla="*/ 0 h 4206384"/>
                      <a:gd name="connsiteX8" fmla="*/ 5352905 w 7908915"/>
                      <a:gd name="connsiteY8" fmla="*/ 0 h 4206384"/>
                      <a:gd name="connsiteX9" fmla="*/ 5979432 w 7908915"/>
                      <a:gd name="connsiteY9" fmla="*/ 0 h 4206384"/>
                      <a:gd name="connsiteX10" fmla="*/ 6605960 w 7908915"/>
                      <a:gd name="connsiteY10" fmla="*/ 0 h 4206384"/>
                      <a:gd name="connsiteX11" fmla="*/ 7232487 w 7908915"/>
                      <a:gd name="connsiteY11" fmla="*/ 0 h 4206384"/>
                      <a:gd name="connsiteX12" fmla="*/ 7908915 w 7908915"/>
                      <a:gd name="connsiteY12" fmla="*/ 0 h 4206384"/>
                      <a:gd name="connsiteX13" fmla="*/ 7908915 w 7908915"/>
                      <a:gd name="connsiteY13" fmla="*/ 0 h 4206384"/>
                      <a:gd name="connsiteX14" fmla="*/ 7908915 w 7908915"/>
                      <a:gd name="connsiteY14" fmla="*/ 584218 h 4206384"/>
                      <a:gd name="connsiteX15" fmla="*/ 7908915 w 7908915"/>
                      <a:gd name="connsiteY15" fmla="*/ 1133382 h 4206384"/>
                      <a:gd name="connsiteX16" fmla="*/ 7908915 w 7908915"/>
                      <a:gd name="connsiteY16" fmla="*/ 1787706 h 4206384"/>
                      <a:gd name="connsiteX17" fmla="*/ 7908915 w 7908915"/>
                      <a:gd name="connsiteY17" fmla="*/ 2301818 h 4206384"/>
                      <a:gd name="connsiteX18" fmla="*/ 7908915 w 7908915"/>
                      <a:gd name="connsiteY18" fmla="*/ 2850982 h 4206384"/>
                      <a:gd name="connsiteX19" fmla="*/ 7908915 w 7908915"/>
                      <a:gd name="connsiteY19" fmla="*/ 3505306 h 4206384"/>
                      <a:gd name="connsiteX20" fmla="*/ 7207837 w 7908915"/>
                      <a:gd name="connsiteY20" fmla="*/ 4206384 h 4206384"/>
                      <a:gd name="connsiteX21" fmla="*/ 6869623 w 7908915"/>
                      <a:gd name="connsiteY21" fmla="*/ 4206384 h 4206384"/>
                      <a:gd name="connsiteX22" fmla="*/ 6387252 w 7908915"/>
                      <a:gd name="connsiteY22" fmla="*/ 4206384 h 4206384"/>
                      <a:gd name="connsiteX23" fmla="*/ 5760725 w 7908915"/>
                      <a:gd name="connsiteY23" fmla="*/ 4206384 h 4206384"/>
                      <a:gd name="connsiteX24" fmla="*/ 5422511 w 7908915"/>
                      <a:gd name="connsiteY24" fmla="*/ 4206384 h 4206384"/>
                      <a:gd name="connsiteX25" fmla="*/ 4868062 w 7908915"/>
                      <a:gd name="connsiteY25" fmla="*/ 4206384 h 4206384"/>
                      <a:gd name="connsiteX26" fmla="*/ 4529848 w 7908915"/>
                      <a:gd name="connsiteY26" fmla="*/ 4206384 h 4206384"/>
                      <a:gd name="connsiteX27" fmla="*/ 3903321 w 7908915"/>
                      <a:gd name="connsiteY27" fmla="*/ 4206384 h 4206384"/>
                      <a:gd name="connsiteX28" fmla="*/ 3420950 w 7908915"/>
                      <a:gd name="connsiteY28" fmla="*/ 4206384 h 4206384"/>
                      <a:gd name="connsiteX29" fmla="*/ 3082736 w 7908915"/>
                      <a:gd name="connsiteY29" fmla="*/ 4206384 h 4206384"/>
                      <a:gd name="connsiteX30" fmla="*/ 2744523 w 7908915"/>
                      <a:gd name="connsiteY30" fmla="*/ 4206384 h 4206384"/>
                      <a:gd name="connsiteX31" fmla="*/ 2117995 w 7908915"/>
                      <a:gd name="connsiteY31" fmla="*/ 4206384 h 4206384"/>
                      <a:gd name="connsiteX32" fmla="*/ 1779781 w 7908915"/>
                      <a:gd name="connsiteY32" fmla="*/ 4206384 h 4206384"/>
                      <a:gd name="connsiteX33" fmla="*/ 1081176 w 7908915"/>
                      <a:gd name="connsiteY33" fmla="*/ 4206384 h 4206384"/>
                      <a:gd name="connsiteX34" fmla="*/ 598805 w 7908915"/>
                      <a:gd name="connsiteY34" fmla="*/ 4206384 h 4206384"/>
                      <a:gd name="connsiteX35" fmla="*/ 0 w 7908915"/>
                      <a:gd name="connsiteY35" fmla="*/ 4206384 h 4206384"/>
                      <a:gd name="connsiteX36" fmla="*/ 0 w 7908915"/>
                      <a:gd name="connsiteY36" fmla="*/ 4206384 h 4206384"/>
                      <a:gd name="connsiteX37" fmla="*/ 0 w 7908915"/>
                      <a:gd name="connsiteY37" fmla="*/ 3727326 h 4206384"/>
                      <a:gd name="connsiteX38" fmla="*/ 0 w 7908915"/>
                      <a:gd name="connsiteY38" fmla="*/ 3213214 h 4206384"/>
                      <a:gd name="connsiteX39" fmla="*/ 0 w 7908915"/>
                      <a:gd name="connsiteY39" fmla="*/ 2699102 h 4206384"/>
                      <a:gd name="connsiteX40" fmla="*/ 0 w 7908915"/>
                      <a:gd name="connsiteY40" fmla="*/ 2184991 h 4206384"/>
                      <a:gd name="connsiteX41" fmla="*/ 0 w 7908915"/>
                      <a:gd name="connsiteY41" fmla="*/ 1635826 h 4206384"/>
                      <a:gd name="connsiteX42" fmla="*/ 0 w 7908915"/>
                      <a:gd name="connsiteY42" fmla="*/ 701078 h 4206384"/>
                      <a:gd name="connsiteX43" fmla="*/ 701078 w 7908915"/>
                      <a:gd name="connsiteY43" fmla="*/ 0 h 4206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7908915" h="4206384" extrusionOk="0">
                        <a:moveTo>
                          <a:pt x="701078" y="0"/>
                        </a:moveTo>
                        <a:cubicBezTo>
                          <a:pt x="996894" y="-5534"/>
                          <a:pt x="1258734" y="3784"/>
                          <a:pt x="1399684" y="0"/>
                        </a:cubicBezTo>
                        <a:cubicBezTo>
                          <a:pt x="1540634" y="-3784"/>
                          <a:pt x="1816744" y="51023"/>
                          <a:pt x="1954133" y="0"/>
                        </a:cubicBezTo>
                        <a:cubicBezTo>
                          <a:pt x="2091522" y="-51023"/>
                          <a:pt x="2316584" y="46215"/>
                          <a:pt x="2508582" y="0"/>
                        </a:cubicBezTo>
                        <a:cubicBezTo>
                          <a:pt x="2700580" y="-46215"/>
                          <a:pt x="2867691" y="70562"/>
                          <a:pt x="3207187" y="0"/>
                        </a:cubicBezTo>
                        <a:cubicBezTo>
                          <a:pt x="3546683" y="-70562"/>
                          <a:pt x="3648124" y="13097"/>
                          <a:pt x="3761636" y="0"/>
                        </a:cubicBezTo>
                        <a:cubicBezTo>
                          <a:pt x="3875148" y="-13097"/>
                          <a:pt x="4041213" y="13831"/>
                          <a:pt x="4316085" y="0"/>
                        </a:cubicBezTo>
                        <a:cubicBezTo>
                          <a:pt x="4590957" y="-13831"/>
                          <a:pt x="4578060" y="33022"/>
                          <a:pt x="4654299" y="0"/>
                        </a:cubicBezTo>
                        <a:cubicBezTo>
                          <a:pt x="4730538" y="-33022"/>
                          <a:pt x="5119276" y="32484"/>
                          <a:pt x="5352905" y="0"/>
                        </a:cubicBezTo>
                        <a:cubicBezTo>
                          <a:pt x="5586534" y="-32484"/>
                          <a:pt x="5852047" y="56033"/>
                          <a:pt x="5979432" y="0"/>
                        </a:cubicBezTo>
                        <a:cubicBezTo>
                          <a:pt x="6106817" y="-56033"/>
                          <a:pt x="6479142" y="176"/>
                          <a:pt x="6605960" y="0"/>
                        </a:cubicBezTo>
                        <a:cubicBezTo>
                          <a:pt x="6732778" y="-176"/>
                          <a:pt x="7017457" y="34377"/>
                          <a:pt x="7232487" y="0"/>
                        </a:cubicBezTo>
                        <a:cubicBezTo>
                          <a:pt x="7447517" y="-34377"/>
                          <a:pt x="7676981" y="26120"/>
                          <a:pt x="7908915" y="0"/>
                        </a:cubicBezTo>
                        <a:lnTo>
                          <a:pt x="7908915" y="0"/>
                        </a:lnTo>
                        <a:cubicBezTo>
                          <a:pt x="7934942" y="285731"/>
                          <a:pt x="7880800" y="437048"/>
                          <a:pt x="7908915" y="584218"/>
                        </a:cubicBezTo>
                        <a:cubicBezTo>
                          <a:pt x="7937030" y="731388"/>
                          <a:pt x="7847834" y="991509"/>
                          <a:pt x="7908915" y="1133382"/>
                        </a:cubicBezTo>
                        <a:cubicBezTo>
                          <a:pt x="7969996" y="1275255"/>
                          <a:pt x="7889604" y="1570006"/>
                          <a:pt x="7908915" y="1787706"/>
                        </a:cubicBezTo>
                        <a:cubicBezTo>
                          <a:pt x="7928226" y="2005406"/>
                          <a:pt x="7857848" y="2108575"/>
                          <a:pt x="7908915" y="2301818"/>
                        </a:cubicBezTo>
                        <a:cubicBezTo>
                          <a:pt x="7959982" y="2495061"/>
                          <a:pt x="7859916" y="2722733"/>
                          <a:pt x="7908915" y="2850982"/>
                        </a:cubicBezTo>
                        <a:cubicBezTo>
                          <a:pt x="7957914" y="2979231"/>
                          <a:pt x="7882128" y="3265016"/>
                          <a:pt x="7908915" y="3505306"/>
                        </a:cubicBezTo>
                        <a:cubicBezTo>
                          <a:pt x="7999661" y="3904013"/>
                          <a:pt x="7565215" y="4196065"/>
                          <a:pt x="7207837" y="4206384"/>
                        </a:cubicBezTo>
                        <a:cubicBezTo>
                          <a:pt x="7085752" y="4217878"/>
                          <a:pt x="7034960" y="4206285"/>
                          <a:pt x="6869623" y="4206384"/>
                        </a:cubicBezTo>
                        <a:cubicBezTo>
                          <a:pt x="6704286" y="4206483"/>
                          <a:pt x="6616526" y="4150485"/>
                          <a:pt x="6387252" y="4206384"/>
                        </a:cubicBezTo>
                        <a:cubicBezTo>
                          <a:pt x="6157978" y="4262283"/>
                          <a:pt x="6018731" y="4167196"/>
                          <a:pt x="5760725" y="4206384"/>
                        </a:cubicBezTo>
                        <a:cubicBezTo>
                          <a:pt x="5502719" y="4245572"/>
                          <a:pt x="5509310" y="4166293"/>
                          <a:pt x="5422511" y="4206384"/>
                        </a:cubicBezTo>
                        <a:cubicBezTo>
                          <a:pt x="5335712" y="4246475"/>
                          <a:pt x="5013014" y="4140243"/>
                          <a:pt x="4868062" y="4206384"/>
                        </a:cubicBezTo>
                        <a:cubicBezTo>
                          <a:pt x="4723110" y="4272525"/>
                          <a:pt x="4694922" y="4172773"/>
                          <a:pt x="4529848" y="4206384"/>
                        </a:cubicBezTo>
                        <a:cubicBezTo>
                          <a:pt x="4364774" y="4239995"/>
                          <a:pt x="4134432" y="4195002"/>
                          <a:pt x="3903321" y="4206384"/>
                        </a:cubicBezTo>
                        <a:cubicBezTo>
                          <a:pt x="3672210" y="4217766"/>
                          <a:pt x="3593287" y="4149713"/>
                          <a:pt x="3420950" y="4206384"/>
                        </a:cubicBezTo>
                        <a:cubicBezTo>
                          <a:pt x="3248613" y="4263055"/>
                          <a:pt x="3152479" y="4186402"/>
                          <a:pt x="3082736" y="4206384"/>
                        </a:cubicBezTo>
                        <a:cubicBezTo>
                          <a:pt x="3012993" y="4226366"/>
                          <a:pt x="2821091" y="4184241"/>
                          <a:pt x="2744523" y="4206384"/>
                        </a:cubicBezTo>
                        <a:cubicBezTo>
                          <a:pt x="2667955" y="4228527"/>
                          <a:pt x="2331767" y="4184609"/>
                          <a:pt x="2117995" y="4206384"/>
                        </a:cubicBezTo>
                        <a:cubicBezTo>
                          <a:pt x="1904223" y="4228159"/>
                          <a:pt x="1936487" y="4203224"/>
                          <a:pt x="1779781" y="4206384"/>
                        </a:cubicBezTo>
                        <a:cubicBezTo>
                          <a:pt x="1623075" y="4209544"/>
                          <a:pt x="1351193" y="4195276"/>
                          <a:pt x="1081176" y="4206384"/>
                        </a:cubicBezTo>
                        <a:cubicBezTo>
                          <a:pt x="811160" y="4217492"/>
                          <a:pt x="724920" y="4178486"/>
                          <a:pt x="598805" y="4206384"/>
                        </a:cubicBezTo>
                        <a:cubicBezTo>
                          <a:pt x="472690" y="4234282"/>
                          <a:pt x="254383" y="4194085"/>
                          <a:pt x="0" y="4206384"/>
                        </a:cubicBezTo>
                        <a:lnTo>
                          <a:pt x="0" y="4206384"/>
                        </a:lnTo>
                        <a:cubicBezTo>
                          <a:pt x="-23161" y="3969262"/>
                          <a:pt x="25715" y="3856288"/>
                          <a:pt x="0" y="3727326"/>
                        </a:cubicBezTo>
                        <a:cubicBezTo>
                          <a:pt x="-25715" y="3598364"/>
                          <a:pt x="33719" y="3461008"/>
                          <a:pt x="0" y="3213214"/>
                        </a:cubicBezTo>
                        <a:cubicBezTo>
                          <a:pt x="-33719" y="2965420"/>
                          <a:pt x="57835" y="2810542"/>
                          <a:pt x="0" y="2699102"/>
                        </a:cubicBezTo>
                        <a:cubicBezTo>
                          <a:pt x="-57835" y="2587662"/>
                          <a:pt x="16998" y="2389550"/>
                          <a:pt x="0" y="2184991"/>
                        </a:cubicBezTo>
                        <a:cubicBezTo>
                          <a:pt x="-16998" y="1980432"/>
                          <a:pt x="51483" y="1780701"/>
                          <a:pt x="0" y="1635826"/>
                        </a:cubicBezTo>
                        <a:cubicBezTo>
                          <a:pt x="-51483" y="1490951"/>
                          <a:pt x="7065" y="1107874"/>
                          <a:pt x="0" y="701078"/>
                        </a:cubicBezTo>
                        <a:cubicBezTo>
                          <a:pt x="7011" y="271667"/>
                          <a:pt x="287934" y="-1887"/>
                          <a:pt x="701078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ينقسم المدّ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إلى: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أربعة أقسام.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2" name="شكل بيضاوي 33">
            <a:extLst>
              <a:ext uri="{FF2B5EF4-FFF2-40B4-BE49-F238E27FC236}">
                <a16:creationId xmlns:a16="http://schemas.microsoft.com/office/drawing/2014/main" id="{D3193668-B1D0-42E1-B1CA-3FAB62149A3C}"/>
              </a:ext>
            </a:extLst>
          </p:cNvPr>
          <p:cNvSpPr/>
          <p:nvPr/>
        </p:nvSpPr>
        <p:spPr>
          <a:xfrm>
            <a:off x="8856991" y="856493"/>
            <a:ext cx="1288644" cy="9614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 w="0"/>
                <a:solidFill>
                  <a:srgbClr val="0065B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نموذج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 w="0"/>
                <a:solidFill>
                  <a:srgbClr val="0065B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الإجابة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65B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14" name="مجموعة 57">
            <a:extLst>
              <a:ext uri="{FF2B5EF4-FFF2-40B4-BE49-F238E27FC236}">
                <a16:creationId xmlns:a16="http://schemas.microsoft.com/office/drawing/2014/main" id="{5558C0EC-941F-4A4A-BE21-BD305658A2D2}"/>
              </a:ext>
            </a:extLst>
          </p:cNvPr>
          <p:cNvGrpSpPr/>
          <p:nvPr/>
        </p:nvGrpSpPr>
        <p:grpSpPr>
          <a:xfrm>
            <a:off x="2187458" y="2294945"/>
            <a:ext cx="7798560" cy="2404624"/>
            <a:chOff x="1565873" y="2380089"/>
            <a:chExt cx="7742512" cy="2305777"/>
          </a:xfrm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64E5A6F0-4B2E-40A8-AB5E-939AA9F3D35D}"/>
                </a:ext>
              </a:extLst>
            </p:cNvPr>
            <p:cNvSpPr/>
            <p:nvPr/>
          </p:nvSpPr>
          <p:spPr>
            <a:xfrm rot="10800000">
              <a:off x="8485488" y="3891605"/>
              <a:ext cx="822897" cy="794261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مستطيل: زوايا قطرية مستديرة 59">
              <a:extLst>
                <a:ext uri="{FF2B5EF4-FFF2-40B4-BE49-F238E27FC236}">
                  <a16:creationId xmlns:a16="http://schemas.microsoft.com/office/drawing/2014/main" id="{0A335811-C802-4550-B7ED-8DAEB92EC5A6}"/>
                </a:ext>
              </a:extLst>
            </p:cNvPr>
            <p:cNvSpPr/>
            <p:nvPr/>
          </p:nvSpPr>
          <p:spPr>
            <a:xfrm>
              <a:off x="1565873" y="2380089"/>
              <a:ext cx="5815479" cy="496901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5B9BD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مقدار المدّ الطبيعي: </a:t>
              </a:r>
              <a:r>
                <a: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أربع أو خمس حركات</a:t>
              </a:r>
              <a:endParaRPr kumimoji="0" lang="en-GB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E3EBC0AE-3A27-4F8D-ABDA-C81B4D267643}"/>
                </a:ext>
              </a:extLst>
            </p:cNvPr>
            <p:cNvSpPr/>
            <p:nvPr/>
          </p:nvSpPr>
          <p:spPr>
            <a:xfrm>
              <a:off x="1655816" y="2491538"/>
              <a:ext cx="5778831" cy="5938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endParaRPr lang="en-GB" sz="3200" b="1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F1D82F2-D009-4A74-B92F-377BC739AAE7}"/>
                </a:ext>
              </a:extLst>
            </p:cNvPr>
            <p:cNvSpPr/>
            <p:nvPr/>
          </p:nvSpPr>
          <p:spPr>
            <a:xfrm flipH="1" flipV="1">
              <a:off x="7392175" y="2656500"/>
              <a:ext cx="900100" cy="1357785"/>
            </a:xfrm>
            <a:custGeom>
              <a:avLst/>
              <a:gdLst>
                <a:gd name="connsiteX0" fmla="*/ 2333625 w 2333625"/>
                <a:gd name="connsiteY0" fmla="*/ 514350 h 514350"/>
                <a:gd name="connsiteX1" fmla="*/ 1952625 w 2333625"/>
                <a:gd name="connsiteY1" fmla="*/ 0 h 514350"/>
                <a:gd name="connsiteX2" fmla="*/ 0 w 2333625"/>
                <a:gd name="connsiteY2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625" h="514350">
                  <a:moveTo>
                    <a:pt x="2333625" y="514350"/>
                  </a:moveTo>
                  <a:lnTo>
                    <a:pt x="1952625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A5A5A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B6CC63B1-2CAD-4553-A157-339096213A5F}"/>
                </a:ext>
              </a:extLst>
            </p:cNvPr>
            <p:cNvSpPr/>
            <p:nvPr/>
          </p:nvSpPr>
          <p:spPr>
            <a:xfrm>
              <a:off x="7791283" y="3653794"/>
              <a:ext cx="634943" cy="6349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ko-KR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0" name="مجموعة 63">
            <a:extLst>
              <a:ext uri="{FF2B5EF4-FFF2-40B4-BE49-F238E27FC236}">
                <a16:creationId xmlns:a16="http://schemas.microsoft.com/office/drawing/2014/main" id="{67B333B8-8390-4C74-A5C4-78A512312916}"/>
              </a:ext>
            </a:extLst>
          </p:cNvPr>
          <p:cNvGrpSpPr/>
          <p:nvPr/>
        </p:nvGrpSpPr>
        <p:grpSpPr>
          <a:xfrm>
            <a:off x="2218455" y="4123221"/>
            <a:ext cx="8453355" cy="1554395"/>
            <a:chOff x="1475434" y="4123221"/>
            <a:chExt cx="8453355" cy="1554395"/>
          </a:xfrm>
        </p:grpSpPr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825EA08F-DFB4-4065-AB28-D8A805120511}"/>
                </a:ext>
              </a:extLst>
            </p:cNvPr>
            <p:cNvSpPr/>
            <p:nvPr/>
          </p:nvSpPr>
          <p:spPr>
            <a:xfrm rot="8033242">
              <a:off x="9120210" y="4627133"/>
              <a:ext cx="822898" cy="794260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مستطيل: زوايا قطرية مستديرة 65">
              <a:extLst>
                <a:ext uri="{FF2B5EF4-FFF2-40B4-BE49-F238E27FC236}">
                  <a16:creationId xmlns:a16="http://schemas.microsoft.com/office/drawing/2014/main" id="{1A17FE19-F598-40F5-AAD4-8AD06A6E7B05}"/>
                </a:ext>
              </a:extLst>
            </p:cNvPr>
            <p:cNvSpPr/>
            <p:nvPr/>
          </p:nvSpPr>
          <p:spPr>
            <a:xfrm>
              <a:off x="1475434" y="4123221"/>
              <a:ext cx="5820664" cy="576132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حكم المدّ المتّصل: جائز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303EF5DB-1882-4189-9E16-F24FEA530365}"/>
                </a:ext>
              </a:extLst>
            </p:cNvPr>
            <p:cNvSpPr/>
            <p:nvPr/>
          </p:nvSpPr>
          <p:spPr>
            <a:xfrm flipH="1" flipV="1">
              <a:off x="7320709" y="4452239"/>
              <a:ext cx="1463996" cy="895995"/>
            </a:xfrm>
            <a:custGeom>
              <a:avLst/>
              <a:gdLst>
                <a:gd name="connsiteX0" fmla="*/ 2333625 w 2333625"/>
                <a:gd name="connsiteY0" fmla="*/ 514350 h 514350"/>
                <a:gd name="connsiteX1" fmla="*/ 1952625 w 2333625"/>
                <a:gd name="connsiteY1" fmla="*/ 0 h 514350"/>
                <a:gd name="connsiteX2" fmla="*/ 0 w 2333625"/>
                <a:gd name="connsiteY2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625" h="514350">
                  <a:moveTo>
                    <a:pt x="2333625" y="514350"/>
                  </a:moveTo>
                  <a:lnTo>
                    <a:pt x="1952625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A5A5A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5" name="Oval 91">
              <a:extLst>
                <a:ext uri="{FF2B5EF4-FFF2-40B4-BE49-F238E27FC236}">
                  <a16:creationId xmlns:a16="http://schemas.microsoft.com/office/drawing/2014/main" id="{04EA5996-EF93-4213-B912-6C5D451CABA0}"/>
                </a:ext>
              </a:extLst>
            </p:cNvPr>
            <p:cNvSpPr/>
            <p:nvPr/>
          </p:nvSpPr>
          <p:spPr>
            <a:xfrm>
              <a:off x="8405692" y="5042672"/>
              <a:ext cx="634943" cy="6349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ko-KR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37C2AD-FC5A-4B23-8CB6-1A728667C23B}"/>
              </a:ext>
            </a:extLst>
          </p:cNvPr>
          <p:cNvGrpSpPr/>
          <p:nvPr/>
        </p:nvGrpSpPr>
        <p:grpSpPr>
          <a:xfrm>
            <a:off x="10005136" y="1758856"/>
            <a:ext cx="1918110" cy="4094756"/>
            <a:chOff x="10144618" y="1758856"/>
            <a:chExt cx="1918110" cy="4094756"/>
          </a:xfrm>
        </p:grpSpPr>
        <p:sp>
          <p:nvSpPr>
            <p:cNvPr id="7" name="مستطيل: زوايا قطرية مستديرة 35">
              <a:extLst>
                <a:ext uri="{FF2B5EF4-FFF2-40B4-BE49-F238E27FC236}">
                  <a16:creationId xmlns:a16="http://schemas.microsoft.com/office/drawing/2014/main" id="{34630596-27CA-41BA-BC07-3453892BA8E3}"/>
                </a:ext>
              </a:extLst>
            </p:cNvPr>
            <p:cNvSpPr/>
            <p:nvPr/>
          </p:nvSpPr>
          <p:spPr>
            <a:xfrm rot="10800000">
              <a:off x="10144618" y="1758856"/>
              <a:ext cx="1912339" cy="409475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E699"/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B55A4520-EE16-4DFE-BD86-BB840294DB0F}"/>
                </a:ext>
              </a:extLst>
            </p:cNvPr>
            <p:cNvSpPr/>
            <p:nvPr/>
          </p:nvSpPr>
          <p:spPr>
            <a:xfrm rot="16200000">
              <a:off x="10150388" y="2933515"/>
              <a:ext cx="1912340" cy="191234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9000"/>
                  </a:schemeClr>
                </a:gs>
              </a:gsLst>
              <a:lin ang="16800000" scaled="0"/>
            </a:gradFill>
            <a:ln w="19050">
              <a:gradFill>
                <a:gsLst>
                  <a:gs pos="0">
                    <a:schemeClr val="bg1"/>
                  </a:gs>
                  <a:gs pos="50000">
                    <a:schemeClr val="bg1">
                      <a:alpha val="6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7200000" scaled="0"/>
              </a:gradFill>
            </a:ln>
            <a:effectLst>
              <a:outerShdw blurRad="25400" dist="12700" dir="8100000" algn="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ar-BH" sz="28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صَوِّب العبارات الآتية:</a:t>
              </a:r>
              <a:endPara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" name="مجموعة 51">
            <a:extLst>
              <a:ext uri="{FF2B5EF4-FFF2-40B4-BE49-F238E27FC236}">
                <a16:creationId xmlns:a16="http://schemas.microsoft.com/office/drawing/2014/main" id="{E1CB18D4-6539-4C04-A5AB-7FFA6EF29818}"/>
              </a:ext>
            </a:extLst>
          </p:cNvPr>
          <p:cNvGrpSpPr/>
          <p:nvPr/>
        </p:nvGrpSpPr>
        <p:grpSpPr>
          <a:xfrm>
            <a:off x="7980523" y="1098922"/>
            <a:ext cx="2130417" cy="2621966"/>
            <a:chOff x="7485315" y="1572990"/>
            <a:chExt cx="1882604" cy="2147898"/>
          </a:xfrm>
        </p:grpSpPr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74444CB5-2423-41ED-8302-320BC36A8DC0}"/>
                </a:ext>
              </a:extLst>
            </p:cNvPr>
            <p:cNvSpPr/>
            <p:nvPr/>
          </p:nvSpPr>
          <p:spPr>
            <a:xfrm rot="13433242">
              <a:off x="8545021" y="2926627"/>
              <a:ext cx="822898" cy="794261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0804CA5A-F4E7-47BA-AC01-4D0A9780A0C2}"/>
                </a:ext>
              </a:extLst>
            </p:cNvPr>
            <p:cNvSpPr/>
            <p:nvPr/>
          </p:nvSpPr>
          <p:spPr>
            <a:xfrm flipH="1" flipV="1">
              <a:off x="7485315" y="1572990"/>
              <a:ext cx="1166594" cy="976460"/>
            </a:xfrm>
            <a:custGeom>
              <a:avLst/>
              <a:gdLst>
                <a:gd name="connsiteX0" fmla="*/ 2333625 w 2333625"/>
                <a:gd name="connsiteY0" fmla="*/ 514350 h 514350"/>
                <a:gd name="connsiteX1" fmla="*/ 1952625 w 2333625"/>
                <a:gd name="connsiteY1" fmla="*/ 0 h 514350"/>
                <a:gd name="connsiteX2" fmla="*/ 0 w 2333625"/>
                <a:gd name="connsiteY2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625" h="514350">
                  <a:moveTo>
                    <a:pt x="2333625" y="514350"/>
                  </a:moveTo>
                  <a:lnTo>
                    <a:pt x="1952625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A5A5A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Oval 99">
              <a:extLst>
                <a:ext uri="{FF2B5EF4-FFF2-40B4-BE49-F238E27FC236}">
                  <a16:creationId xmlns:a16="http://schemas.microsoft.com/office/drawing/2014/main" id="{B9C9F159-A6E3-41F5-99AB-BC267364D6C9}"/>
                </a:ext>
              </a:extLst>
            </p:cNvPr>
            <p:cNvSpPr/>
            <p:nvPr/>
          </p:nvSpPr>
          <p:spPr>
            <a:xfrm>
              <a:off x="8292279" y="2210841"/>
              <a:ext cx="634943" cy="6349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ko-KR" alt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8" name="مجموعة 6"/>
          <p:cNvGrpSpPr/>
          <p:nvPr/>
        </p:nvGrpSpPr>
        <p:grpSpPr>
          <a:xfrm rot="16200000">
            <a:off x="9769150" y="400183"/>
            <a:ext cx="144358" cy="281142"/>
            <a:chOff x="10818989" y="2081202"/>
            <a:chExt cx="311932" cy="285762"/>
          </a:xfrm>
        </p:grpSpPr>
        <p:sp>
          <p:nvSpPr>
            <p:cNvPr id="39" name="갈매기형 수장 103"/>
            <p:cNvSpPr/>
            <p:nvPr/>
          </p:nvSpPr>
          <p:spPr>
            <a:xfrm flipH="1">
              <a:off x="10818989" y="2081202"/>
              <a:ext cx="159532" cy="285762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갈매기형 수장 104"/>
            <p:cNvSpPr/>
            <p:nvPr/>
          </p:nvSpPr>
          <p:spPr>
            <a:xfrm flipH="1">
              <a:off x="10971389" y="2081202"/>
              <a:ext cx="159532" cy="285762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20146" y="66932"/>
            <a:ext cx="3838424" cy="734823"/>
            <a:chOff x="6220146" y="66932"/>
            <a:chExt cx="3838424" cy="734823"/>
          </a:xfrm>
        </p:grpSpPr>
        <p:sp>
          <p:nvSpPr>
            <p:cNvPr id="42" name="مستطيل مستدير الزوايا 4"/>
            <p:cNvSpPr/>
            <p:nvPr/>
          </p:nvSpPr>
          <p:spPr>
            <a:xfrm>
              <a:off x="6673126" y="66932"/>
              <a:ext cx="3295860" cy="559009"/>
            </a:xfrm>
            <a:prstGeom prst="roundRect">
              <a:avLst>
                <a:gd name="adj" fmla="val 9592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3" name="مستطيل مستدير الزوايا 5"/>
            <p:cNvSpPr/>
            <p:nvPr/>
          </p:nvSpPr>
          <p:spPr>
            <a:xfrm>
              <a:off x="9608405" y="109399"/>
              <a:ext cx="450165" cy="571808"/>
            </a:xfrm>
            <a:prstGeom prst="roundRect">
              <a:avLst>
                <a:gd name="adj" fmla="val 9592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>
            <a:xfrm>
              <a:off x="6220146" y="220365"/>
              <a:ext cx="3838424" cy="58139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4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نشاط: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12574" y="18225"/>
            <a:ext cx="2451180" cy="769441"/>
            <a:chOff x="3712574" y="18225"/>
            <a:chExt cx="2451180" cy="769441"/>
          </a:xfrm>
        </p:grpSpPr>
        <p:sp>
          <p:nvSpPr>
            <p:cNvPr id="50" name="شكل بيضاوي 34">
              <a:extLst>
                <a:ext uri="{FF2B5EF4-FFF2-40B4-BE49-F238E27FC236}">
                  <a16:creationId xmlns:a16="http://schemas.microsoft.com/office/drawing/2014/main" id="{4FD3AEA3-7A77-40E5-BEFF-FBCA95CA2578}"/>
                </a:ext>
              </a:extLst>
            </p:cNvPr>
            <p:cNvSpPr/>
            <p:nvPr/>
          </p:nvSpPr>
          <p:spPr>
            <a:xfrm>
              <a:off x="4138381" y="27162"/>
              <a:ext cx="2025373" cy="7605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1" name="Rectangle 5">
              <a:extLst>
                <a:ext uri="{FF2B5EF4-FFF2-40B4-BE49-F238E27FC236}">
                  <a16:creationId xmlns:a16="http://schemas.microsoft.com/office/drawing/2014/main" id="{A4C9F3C3-46A7-4AF6-8A2C-67BA27E8CC89}"/>
                </a:ext>
              </a:extLst>
            </p:cNvPr>
            <p:cNvSpPr/>
            <p:nvPr/>
          </p:nvSpPr>
          <p:spPr>
            <a:xfrm>
              <a:off x="3712574" y="18225"/>
              <a:ext cx="23205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ar-BH" sz="4400" b="1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تقييم ذاتي</a:t>
              </a:r>
            </a:p>
          </p:txBody>
        </p:sp>
      </p:grpSp>
      <p:sp>
        <p:nvSpPr>
          <p:cNvPr id="47" name="مستطيل مستدير الزوايا 20">
            <a:extLst>
              <a:ext uri="{FF2B5EF4-FFF2-40B4-BE49-F238E27FC236}">
                <a16:creationId xmlns:a16="http://schemas.microsoft.com/office/drawing/2014/main" id="{8260DF60-93EE-4EFE-9C02-61E611F15C8B}"/>
              </a:ext>
            </a:extLst>
          </p:cNvPr>
          <p:cNvSpPr/>
          <p:nvPr/>
        </p:nvSpPr>
        <p:spPr>
          <a:xfrm>
            <a:off x="88902" y="93451"/>
            <a:ext cx="3552655" cy="391433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المتّصل والمنفصل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</a:t>
            </a:r>
          </a:p>
        </p:txBody>
      </p:sp>
    </p:spTree>
    <p:extLst>
      <p:ext uri="{BB962C8B-B14F-4D97-AF65-F5344CB8AC3E}">
        <p14:creationId xmlns:p14="http://schemas.microsoft.com/office/powerpoint/2010/main" val="32415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aphicFrame>
        <p:nvGraphicFramePr>
          <p:cNvPr id="3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139343"/>
              </p:ext>
            </p:extLst>
          </p:nvPr>
        </p:nvGraphicFramePr>
        <p:xfrm>
          <a:off x="201958" y="1716496"/>
          <a:ext cx="11398734" cy="433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5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059">
                <a:tc gridSpan="2">
                  <a:txBody>
                    <a:bodyPr/>
                    <a:lstStyle/>
                    <a:p>
                      <a:pPr algn="ctr"/>
                      <a:r>
                        <a:rPr lang="ar-SA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المدّ الفرعي</a:t>
                      </a: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SA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المدّ الأصلي</a:t>
                      </a: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الآيات القرآنية</a:t>
                      </a:r>
                      <a:endParaRPr lang="en-US" sz="3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الرقم</a:t>
                      </a:r>
                      <a:endParaRPr lang="en-US" sz="3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59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منفصل</a:t>
                      </a:r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متصل</a:t>
                      </a:r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ar-BH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401"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</a:t>
                      </a:r>
                      <a:r>
                        <a:rPr lang="ar-BH" sz="3200" b="0" i="0" u="sng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فيمَ </a:t>
                      </a:r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أَنْتَ مِنْ ذ</a:t>
                      </a:r>
                      <a:r>
                        <a:rPr lang="ar-BH" sz="3200" b="0" i="0" u="sng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ِكْرَاهَا</a:t>
                      </a:r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﴾ </a:t>
                      </a:r>
                      <a:r>
                        <a:rPr lang="ar-BH" sz="28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(النازعات - 43)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416"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﴿ي</a:t>
                      </a:r>
                      <a:r>
                        <a:rPr lang="ar-BH" sz="3200" b="0" i="0" u="sng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ُوفُونَ </a:t>
                      </a:r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بِالنَّذْرِ ﴾ </a:t>
                      </a:r>
                      <a:r>
                        <a:rPr lang="ar-BH" sz="24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(الإنسان - 7) </a:t>
                      </a:r>
                      <a:endParaRPr lang="en-US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118"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﴿أأنْتُم أَشَدُّ خَلْقًا أَمِ </a:t>
                      </a:r>
                      <a:r>
                        <a:rPr lang="ar-BH" sz="3200" b="0" i="0" u="sng" kern="1200" dirty="0" err="1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السَّمَآءُ</a:t>
                      </a:r>
                      <a:r>
                        <a:rPr lang="ar-BH" sz="3200" b="0" i="0" u="sng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﴾ </a:t>
                      </a:r>
                      <a:r>
                        <a:rPr lang="ar-BH" sz="24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(النازعات - 27)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401"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</a:t>
                      </a:r>
                      <a:r>
                        <a:rPr lang="ar-BH" sz="3200" b="0" i="0" u="sng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إنَّآ </a:t>
                      </a:r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أَنْزَلْنَاهُ فِي لَيْلَةِ الْقَدْرِ﴾ </a:t>
                      </a:r>
                      <a:r>
                        <a:rPr lang="ar-BH" sz="28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 القدر - 1)</a:t>
                      </a:r>
                      <a:endParaRPr lang="ar-BH" sz="2800" b="0" i="0" u="none" strike="noStrik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hlinkClick r:id="rId3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33954" y="250621"/>
            <a:ext cx="8903486" cy="1318751"/>
            <a:chOff x="1110956" y="250621"/>
            <a:chExt cx="8226483" cy="1318751"/>
          </a:xfrm>
        </p:grpSpPr>
        <p:sp>
          <p:nvSpPr>
            <p:cNvPr id="6" name="한쪽 모서리가 둥근 사각형 45"/>
            <p:cNvSpPr/>
            <p:nvPr/>
          </p:nvSpPr>
          <p:spPr>
            <a:xfrm>
              <a:off x="1110956" y="474418"/>
              <a:ext cx="8018315" cy="1094954"/>
            </a:xfrm>
            <a:prstGeom prst="round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" name="모서리가 둥근 직사각형 70"/>
            <p:cNvSpPr/>
            <p:nvPr/>
          </p:nvSpPr>
          <p:spPr>
            <a:xfrm>
              <a:off x="8560008" y="558363"/>
              <a:ext cx="777431" cy="46775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TextBox 76"/>
            <p:cNvSpPr txBox="1"/>
            <p:nvPr/>
          </p:nvSpPr>
          <p:spPr>
            <a:xfrm>
              <a:off x="7343781" y="250621"/>
              <a:ext cx="1720304" cy="7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ko-KR" sz="2000" b="1" dirty="0">
                <a:solidFill>
                  <a:prstClr val="white"/>
                </a:solidFill>
                <a:latin typeface="Sakkal Majalla" panose="02000000000000000000" pitchFamily="2" charset="-78"/>
                <a:ea typeface="HY헤드라인M" pitchFamily="18" charset="-127"/>
                <a:cs typeface="Sakkal Majalla" panose="02000000000000000000" pitchFamily="2" charset="-78"/>
              </a:endParaRPr>
            </a:p>
          </p:txBody>
        </p:sp>
        <p:sp>
          <p:nvSpPr>
            <p:cNvPr id="9" name="갈매기형 수장 103"/>
            <p:cNvSpPr/>
            <p:nvPr/>
          </p:nvSpPr>
          <p:spPr>
            <a:xfrm flipH="1">
              <a:off x="8795243" y="578157"/>
              <a:ext cx="125001" cy="424429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" name="갈매기형 수장 104"/>
            <p:cNvSpPr/>
            <p:nvPr/>
          </p:nvSpPr>
          <p:spPr>
            <a:xfrm flipH="1">
              <a:off x="8914656" y="578157"/>
              <a:ext cx="125001" cy="424429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7">
            <a:extLst>
              <a:ext uri="{FF2B5EF4-FFF2-40B4-BE49-F238E27FC236}">
                <a16:creationId xmlns:a16="http://schemas.microsoft.com/office/drawing/2014/main" id="{FAE61914-0277-4ADD-AE68-672E411939E9}"/>
              </a:ext>
            </a:extLst>
          </p:cNvPr>
          <p:cNvSpPr/>
          <p:nvPr/>
        </p:nvSpPr>
        <p:spPr>
          <a:xfrm>
            <a:off x="619933" y="543062"/>
            <a:ext cx="780554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الآيات الآتية وحدّد حرف المدّ بوضع دائرة حوله،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صنفها بوضع علامة </a:t>
            </a: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✔</a:t>
            </a: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المكان المناسب حسب  الجدول الآتي.</a:t>
            </a:r>
            <a:endParaRPr lang="ar-BH" sz="4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25810" y="215359"/>
            <a:ext cx="3901564" cy="31188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4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نشاط: </a:t>
            </a:r>
          </a:p>
        </p:txBody>
      </p:sp>
      <p:sp>
        <p:nvSpPr>
          <p:cNvPr id="13" name="مستطيل مستدير الزوايا 4"/>
          <p:cNvSpPr/>
          <p:nvPr/>
        </p:nvSpPr>
        <p:spPr>
          <a:xfrm>
            <a:off x="7000097" y="-10280"/>
            <a:ext cx="3004123" cy="510419"/>
          </a:xfrm>
          <a:prstGeom prst="roundRect">
            <a:avLst>
              <a:gd name="adj" fmla="val 9592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ED7D3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5"/>
          <p:cNvSpPr/>
          <p:nvPr/>
        </p:nvSpPr>
        <p:spPr>
          <a:xfrm>
            <a:off x="9513289" y="0"/>
            <a:ext cx="450165" cy="545761"/>
          </a:xfrm>
          <a:prstGeom prst="roundRect">
            <a:avLst>
              <a:gd name="adj" fmla="val 9592"/>
            </a:avLst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ED7D31">
                  <a:lumMod val="75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مستدير الزوايا 20">
            <a:extLst>
              <a:ext uri="{FF2B5EF4-FFF2-40B4-BE49-F238E27FC236}">
                <a16:creationId xmlns:a16="http://schemas.microsoft.com/office/drawing/2014/main" id="{72123A6D-1FAD-4010-B3EF-3C8A6F3F3F17}"/>
              </a:ext>
            </a:extLst>
          </p:cNvPr>
          <p:cNvSpPr/>
          <p:nvPr/>
        </p:nvSpPr>
        <p:spPr>
          <a:xfrm>
            <a:off x="88902" y="93451"/>
            <a:ext cx="3552655" cy="391433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المتّصل والمنفصل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</a:t>
            </a:r>
          </a:p>
        </p:txBody>
      </p:sp>
    </p:spTree>
    <p:extLst>
      <p:ext uri="{BB962C8B-B14F-4D97-AF65-F5344CB8AC3E}">
        <p14:creationId xmlns:p14="http://schemas.microsoft.com/office/powerpoint/2010/main" val="22409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B602-9A30-4C4E-BDB8-0094D960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aphicFrame>
        <p:nvGraphicFramePr>
          <p:cNvPr id="1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238918"/>
              </p:ext>
            </p:extLst>
          </p:nvPr>
        </p:nvGraphicFramePr>
        <p:xfrm>
          <a:off x="201958" y="1716496"/>
          <a:ext cx="11398734" cy="4575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5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059">
                <a:tc gridSpan="2">
                  <a:txBody>
                    <a:bodyPr/>
                    <a:lstStyle/>
                    <a:p>
                      <a:pPr algn="ctr"/>
                      <a:r>
                        <a:rPr lang="ar-SA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المدّ الفرعي</a:t>
                      </a: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SA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المدّ الأصلي</a:t>
                      </a: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الآيات القرآنية</a:t>
                      </a:r>
                      <a:endParaRPr lang="en-US" sz="3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الرقم</a:t>
                      </a:r>
                      <a:endParaRPr lang="en-US" sz="3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59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منفصل</a:t>
                      </a:r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متصل</a:t>
                      </a:r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ar-BH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401"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﴿فيمَ أَنْتَ مِنْ ذِكْرَاهَا﴾ </a:t>
                      </a:r>
                      <a:r>
                        <a:rPr lang="ar-BH" sz="28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(النازعات - 43)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913"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﴿يُوفُونَ بِالنَّذْرِ ﴾ </a:t>
                      </a:r>
                      <a:r>
                        <a:rPr lang="ar-BH" sz="24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(الانسان - 7) </a:t>
                      </a:r>
                      <a:endParaRPr lang="en-US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118"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﴿أأنْتُم أَشَدُّ خَلْقًا أَمِ </a:t>
                      </a:r>
                      <a:r>
                        <a:rPr lang="ar-BH" sz="3200" b="0" i="0" kern="1200" dirty="0" err="1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السَّمَآءُ</a:t>
                      </a:r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﴾ </a:t>
                      </a:r>
                      <a:r>
                        <a:rPr lang="ar-BH" sz="24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(النازعات - 27)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401"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32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﴿إنَّآ أَنْزَلْنَاهُ فِي لَيْلَةِ الْقَدْرِ﴾ </a:t>
                      </a:r>
                      <a:r>
                        <a:rPr lang="ar-BH" sz="2800" b="0" i="0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 القدر - 1)</a:t>
                      </a:r>
                      <a:endParaRPr lang="ar-BH" sz="2800" b="0" i="0" u="none" strike="noStrik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hlinkClick r:id="rId3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مجموعة 22"/>
          <p:cNvGrpSpPr/>
          <p:nvPr/>
        </p:nvGrpSpPr>
        <p:grpSpPr>
          <a:xfrm>
            <a:off x="92434" y="489840"/>
            <a:ext cx="8267312" cy="1094955"/>
            <a:chOff x="1130801" y="2160399"/>
            <a:chExt cx="10233332" cy="737217"/>
          </a:xfrm>
        </p:grpSpPr>
        <p:sp>
          <p:nvSpPr>
            <p:cNvPr id="18" name="한쪽 모서리가 둥근 사각형 45"/>
            <p:cNvSpPr/>
            <p:nvPr/>
          </p:nvSpPr>
          <p:spPr>
            <a:xfrm>
              <a:off x="1130801" y="2160399"/>
              <a:ext cx="10233332" cy="737217"/>
            </a:xfrm>
            <a:prstGeom prst="round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9" name="모서리가 둥근 직사각형 70"/>
            <p:cNvSpPr/>
            <p:nvPr/>
          </p:nvSpPr>
          <p:spPr>
            <a:xfrm>
              <a:off x="10342165" y="2189869"/>
              <a:ext cx="992191" cy="31493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갈매기형 수장 103"/>
            <p:cNvSpPr/>
            <p:nvPr/>
          </p:nvSpPr>
          <p:spPr>
            <a:xfrm flipH="1">
              <a:off x="10685867" y="2281965"/>
              <a:ext cx="103644" cy="137906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갈매기형 수장 104"/>
            <p:cNvSpPr/>
            <p:nvPr/>
          </p:nvSpPr>
          <p:spPr>
            <a:xfrm flipH="1">
              <a:off x="10838263" y="2281967"/>
              <a:ext cx="188071" cy="137905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2" name="Rectangle 7">
            <a:extLst>
              <a:ext uri="{FF2B5EF4-FFF2-40B4-BE49-F238E27FC236}">
                <a16:creationId xmlns:a16="http://schemas.microsoft.com/office/drawing/2014/main" id="{FAE61914-0277-4ADD-AE68-672E411939E9}"/>
              </a:ext>
            </a:extLst>
          </p:cNvPr>
          <p:cNvSpPr/>
          <p:nvPr/>
        </p:nvSpPr>
        <p:spPr>
          <a:xfrm>
            <a:off x="88901" y="536334"/>
            <a:ext cx="7469269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الآيات الآتية وحدد موضع المدّ بوضع دائرة حوله، ثم صنفها بوضع علامة  (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✔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 في المكان المناسب حسب  الجدول الآتي.</a:t>
            </a:r>
          </a:p>
        </p:txBody>
      </p:sp>
      <p:sp>
        <p:nvSpPr>
          <p:cNvPr id="24" name="مستطيل 70">
            <a:extLst>
              <a:ext uri="{FF2B5EF4-FFF2-40B4-BE49-F238E27FC236}">
                <a16:creationId xmlns:a16="http://schemas.microsoft.com/office/drawing/2014/main" id="{C15B007A-D162-4ACD-9773-30088FB3C02C}"/>
              </a:ext>
            </a:extLst>
          </p:cNvPr>
          <p:cNvSpPr/>
          <p:nvPr/>
        </p:nvSpPr>
        <p:spPr>
          <a:xfrm>
            <a:off x="3714302" y="2701104"/>
            <a:ext cx="896399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54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  <a:endParaRPr lang="en-GB" sz="5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شكل بيضاوي 15">
            <a:extLst>
              <a:ext uri="{FF2B5EF4-FFF2-40B4-BE49-F238E27FC236}">
                <a16:creationId xmlns:a16="http://schemas.microsoft.com/office/drawing/2014/main" id="{67691F7C-9202-4198-A542-91C2D36A304E}"/>
              </a:ext>
            </a:extLst>
          </p:cNvPr>
          <p:cNvSpPr/>
          <p:nvPr/>
        </p:nvSpPr>
        <p:spPr>
          <a:xfrm>
            <a:off x="10232487" y="2973772"/>
            <a:ext cx="177754" cy="5026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شكل بيضاوي 15">
            <a:extLst>
              <a:ext uri="{FF2B5EF4-FFF2-40B4-BE49-F238E27FC236}">
                <a16:creationId xmlns:a16="http://schemas.microsoft.com/office/drawing/2014/main" id="{67691F7C-9202-4198-A542-91C2D36A304E}"/>
              </a:ext>
            </a:extLst>
          </p:cNvPr>
          <p:cNvSpPr/>
          <p:nvPr/>
        </p:nvSpPr>
        <p:spPr>
          <a:xfrm>
            <a:off x="8565185" y="2949705"/>
            <a:ext cx="177754" cy="5026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شكل بيضاوي 15">
            <a:extLst>
              <a:ext uri="{FF2B5EF4-FFF2-40B4-BE49-F238E27FC236}">
                <a16:creationId xmlns:a16="http://schemas.microsoft.com/office/drawing/2014/main" id="{67691F7C-9202-4198-A542-91C2D36A304E}"/>
              </a:ext>
            </a:extLst>
          </p:cNvPr>
          <p:cNvSpPr/>
          <p:nvPr/>
        </p:nvSpPr>
        <p:spPr>
          <a:xfrm>
            <a:off x="10288491" y="3940257"/>
            <a:ext cx="143436" cy="5252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شكل بيضاوي 15">
            <a:extLst>
              <a:ext uri="{FF2B5EF4-FFF2-40B4-BE49-F238E27FC236}">
                <a16:creationId xmlns:a16="http://schemas.microsoft.com/office/drawing/2014/main" id="{67691F7C-9202-4198-A542-91C2D36A304E}"/>
              </a:ext>
            </a:extLst>
          </p:cNvPr>
          <p:cNvSpPr/>
          <p:nvPr/>
        </p:nvSpPr>
        <p:spPr>
          <a:xfrm>
            <a:off x="9975122" y="3933751"/>
            <a:ext cx="153456" cy="5252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مستطيل 70">
            <a:extLst>
              <a:ext uri="{FF2B5EF4-FFF2-40B4-BE49-F238E27FC236}">
                <a16:creationId xmlns:a16="http://schemas.microsoft.com/office/drawing/2014/main" id="{C15B007A-D162-4ACD-9773-30088FB3C02C}"/>
              </a:ext>
            </a:extLst>
          </p:cNvPr>
          <p:cNvSpPr/>
          <p:nvPr/>
        </p:nvSpPr>
        <p:spPr>
          <a:xfrm>
            <a:off x="3714302" y="3618622"/>
            <a:ext cx="896399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54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  <a:endParaRPr lang="en-GB" sz="5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شكل بيضاوي 15">
            <a:extLst>
              <a:ext uri="{FF2B5EF4-FFF2-40B4-BE49-F238E27FC236}">
                <a16:creationId xmlns:a16="http://schemas.microsoft.com/office/drawing/2014/main" id="{67691F7C-9202-4198-A542-91C2D36A304E}"/>
              </a:ext>
            </a:extLst>
          </p:cNvPr>
          <p:cNvSpPr/>
          <p:nvPr/>
        </p:nvSpPr>
        <p:spPr>
          <a:xfrm>
            <a:off x="10225611" y="5580463"/>
            <a:ext cx="143436" cy="5252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شكل بيضاوي 15">
            <a:extLst>
              <a:ext uri="{FF2B5EF4-FFF2-40B4-BE49-F238E27FC236}">
                <a16:creationId xmlns:a16="http://schemas.microsoft.com/office/drawing/2014/main" id="{67691F7C-9202-4198-A542-91C2D36A304E}"/>
              </a:ext>
            </a:extLst>
          </p:cNvPr>
          <p:cNvSpPr/>
          <p:nvPr/>
        </p:nvSpPr>
        <p:spPr>
          <a:xfrm>
            <a:off x="7702658" y="4799954"/>
            <a:ext cx="150426" cy="5252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مستطيل 70">
            <a:extLst>
              <a:ext uri="{FF2B5EF4-FFF2-40B4-BE49-F238E27FC236}">
                <a16:creationId xmlns:a16="http://schemas.microsoft.com/office/drawing/2014/main" id="{C15B007A-D162-4ACD-9773-30088FB3C02C}"/>
              </a:ext>
            </a:extLst>
          </p:cNvPr>
          <p:cNvSpPr/>
          <p:nvPr/>
        </p:nvSpPr>
        <p:spPr>
          <a:xfrm>
            <a:off x="2189053" y="4666601"/>
            <a:ext cx="896399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54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  <a:endParaRPr lang="en-GB" sz="5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مستطيل 70">
            <a:extLst>
              <a:ext uri="{FF2B5EF4-FFF2-40B4-BE49-F238E27FC236}">
                <a16:creationId xmlns:a16="http://schemas.microsoft.com/office/drawing/2014/main" id="{C15B007A-D162-4ACD-9773-30088FB3C02C}"/>
              </a:ext>
            </a:extLst>
          </p:cNvPr>
          <p:cNvSpPr/>
          <p:nvPr/>
        </p:nvSpPr>
        <p:spPr>
          <a:xfrm>
            <a:off x="515538" y="5339241"/>
            <a:ext cx="896399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54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  <a:endParaRPr lang="en-GB" sz="5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27714" y="209224"/>
            <a:ext cx="2451180" cy="769441"/>
            <a:chOff x="7149217" y="72586"/>
            <a:chExt cx="2451180" cy="769441"/>
          </a:xfrm>
        </p:grpSpPr>
        <p:sp>
          <p:nvSpPr>
            <p:cNvPr id="37" name="شكل بيضاوي 34">
              <a:extLst>
                <a:ext uri="{FF2B5EF4-FFF2-40B4-BE49-F238E27FC236}">
                  <a16:creationId xmlns:a16="http://schemas.microsoft.com/office/drawing/2014/main" id="{4FD3AEA3-7A77-40E5-BEFF-FBCA95CA2578}"/>
                </a:ext>
              </a:extLst>
            </p:cNvPr>
            <p:cNvSpPr/>
            <p:nvPr/>
          </p:nvSpPr>
          <p:spPr>
            <a:xfrm>
              <a:off x="7575024" y="81523"/>
              <a:ext cx="2025373" cy="7605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A4C9F3C3-46A7-4AF6-8A2C-67BA27E8CC89}"/>
                </a:ext>
              </a:extLst>
            </p:cNvPr>
            <p:cNvSpPr/>
            <p:nvPr/>
          </p:nvSpPr>
          <p:spPr>
            <a:xfrm>
              <a:off x="7149217" y="72586"/>
              <a:ext cx="23205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ar-BH" sz="4400" b="1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تقييم ذاتي</a:t>
              </a:r>
            </a:p>
          </p:txBody>
        </p:sp>
      </p:grpSp>
      <p:sp>
        <p:nvSpPr>
          <p:cNvPr id="34" name="مستطيل مستدير الزوايا 20">
            <a:extLst>
              <a:ext uri="{FF2B5EF4-FFF2-40B4-BE49-F238E27FC236}">
                <a16:creationId xmlns:a16="http://schemas.microsoft.com/office/drawing/2014/main" id="{ADA736C5-67ED-45E6-9FC2-0714EF286849}"/>
              </a:ext>
            </a:extLst>
          </p:cNvPr>
          <p:cNvSpPr/>
          <p:nvPr/>
        </p:nvSpPr>
        <p:spPr>
          <a:xfrm>
            <a:off x="88902" y="93451"/>
            <a:ext cx="3552655" cy="391433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المدّ المتّصل والمنفصل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الإسلاميّة</a:t>
            </a:r>
          </a:p>
        </p:txBody>
      </p:sp>
    </p:spTree>
    <p:extLst>
      <p:ext uri="{BB962C8B-B14F-4D97-AF65-F5344CB8AC3E}">
        <p14:creationId xmlns:p14="http://schemas.microsoft.com/office/powerpoint/2010/main" val="9726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711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Traditional Arabic</vt:lpstr>
      <vt:lpstr>Wingdings</vt:lpstr>
      <vt:lpstr>Office Theme</vt:lpstr>
      <vt:lpstr>PowerPoint Presentation</vt:lpstr>
      <vt:lpstr>أهداف الدّرس:   ستكون في نهاية الدّرس قادرًا على: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انتهى الدّرس وفقكم الله وسدّد خطاكم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Abdulrahim Alsharifi</dc:creator>
  <cp:lastModifiedBy>Abdulrahim Alsharifi</cp:lastModifiedBy>
  <cp:revision>28</cp:revision>
  <dcterms:created xsi:type="dcterms:W3CDTF">2021-01-20T05:08:23Z</dcterms:created>
  <dcterms:modified xsi:type="dcterms:W3CDTF">2021-02-03T06:05:41Z</dcterms:modified>
</cp:coreProperties>
</file>