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93" r:id="rId5"/>
    <p:sldId id="272" r:id="rId6"/>
    <p:sldId id="359" r:id="rId7"/>
    <p:sldId id="358" r:id="rId8"/>
    <p:sldId id="360" r:id="rId9"/>
    <p:sldId id="361" r:id="rId10"/>
    <p:sldId id="362" r:id="rId11"/>
    <p:sldId id="363" r:id="rId12"/>
    <p:sldId id="330" r:id="rId1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M ADEL SALEH JUMA MANSOOR" initials="MASJM" lastIdx="1" clrIdx="0">
    <p:extLst>
      <p:ext uri="{19B8F6BF-5375-455C-9EA6-DF929625EA0E}">
        <p15:presenceInfo xmlns:p15="http://schemas.microsoft.com/office/powerpoint/2012/main" userId="MARYAM ADEL SALEH JUMA MANSO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B5539B"/>
    <a:srgbClr val="FF33CC"/>
    <a:srgbClr val="FFCCCC"/>
    <a:srgbClr val="FF00FF"/>
    <a:srgbClr val="FF6699"/>
    <a:srgbClr val="E028AB"/>
    <a:srgbClr val="E2E226"/>
    <a:srgbClr val="CC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69910-971B-448F-9BEA-D6B18CADA2AE}" v="67" dt="2020-03-11T12:02:12.246"/>
    <p1510:client id="{808C2F28-49F5-4120-B631-BBD90EEDE246}" v="210" dt="2020-03-12T08:53:24.288"/>
    <p1510:client id="{8A5058BD-D679-4B3B-822F-D3D81D21BD10}" v="799" dt="2020-03-11T10:49:41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EE8-45EB-455D-8EB2-E32E05285107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270C-5938-4749-AD78-E5A8F66315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27519-36B0-4907-A065-A1CF46BF5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3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5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7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9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7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7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9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0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7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1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68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2133-A6CE-4EE9-BEE0-74F96965693D}" type="datetimeFigureOut">
              <a:rPr lang="en-GB" smtClean="0"/>
              <a:t>19/08/2020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205B-9FB3-43AB-BFF2-91B8510E52D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4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jpeg"/><Relationship Id="rId10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3.jpeg"/><Relationship Id="rId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24.jpeg"/><Relationship Id="rId7" Type="http://schemas.openxmlformats.org/officeDocument/2006/relationships/image" Target="../media/image8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0.svg"/><Relationship Id="rId15" Type="http://schemas.openxmlformats.org/officeDocument/2006/relationships/image" Target="../media/image19.svg"/><Relationship Id="rId10" Type="http://schemas.openxmlformats.org/officeDocument/2006/relationships/image" Target="../media/image33.svg"/><Relationship Id="rId4" Type="http://schemas.openxmlformats.org/officeDocument/2006/relationships/image" Target="../media/image9.png"/><Relationship Id="rId9" Type="http://schemas.openxmlformats.org/officeDocument/2006/relationships/image" Target="../media/image32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694" y="526284"/>
            <a:ext cx="9144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English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Family and Friends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Grade 6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Semester 1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Unit 3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Something new to watch!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Lesson1: 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FFB85-B122-4F5A-829D-C8733FA27BE1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28800" y="207590"/>
            <a:ext cx="5932046" cy="883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0" y="2925914"/>
            <a:ext cx="2540976" cy="188974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96962" y="2934724"/>
            <a:ext cx="2628038" cy="1872126"/>
            <a:chOff x="2685044" y="4119206"/>
            <a:chExt cx="1856722" cy="15527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0"/>
            <a:stretch/>
          </p:blipFill>
          <p:spPr>
            <a:xfrm>
              <a:off x="2810505" y="4132385"/>
              <a:ext cx="1731261" cy="153953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685044" y="4119206"/>
              <a:ext cx="10406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660033"/>
                  </a:solidFill>
                  <a:latin typeface="Berlin Sans FB" panose="020E0602020502020306" pitchFamily="34" charset="0"/>
                </a:rPr>
                <a:t>Today’s News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7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4"/>
    </mc:Choice>
    <mc:Fallback xmlns="">
      <p:transition spd="slow" advTm="132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EBE457-1F8C-9D41-A6C0-FDA9D0067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8" y="290218"/>
            <a:ext cx="1645920" cy="1267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2819A-C9F4-41DB-BDB2-D1566A4E1D55}"/>
              </a:ext>
            </a:extLst>
          </p:cNvPr>
          <p:cNvSpPr txBox="1"/>
          <p:nvPr/>
        </p:nvSpPr>
        <p:spPr>
          <a:xfrm>
            <a:off x="607646" y="1311161"/>
            <a:ext cx="899060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Century Gothic" panose="020B0502020202020204" pitchFamily="34" charset="0"/>
              </a:rPr>
              <a:t>Lesson Objectives  </a:t>
            </a:r>
            <a:endParaRPr lang="en-GB" sz="4000" b="1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identify 10 new words.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use the new words accurately.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To write accurate sentences using some of the new words.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A27B4A-D21D-4F41-A20F-10110A99D0E4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487112" y="6545330"/>
            <a:ext cx="318978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3-Lesson1-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2"/>
    </mc:Choice>
    <mc:Fallback xmlns="">
      <p:transition spd="slow" advTm="200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1C58E3-E553-48D1-A580-AE4C86C29D98}"/>
              </a:ext>
            </a:extLst>
          </p:cNvPr>
          <p:cNvCxnSpPr>
            <a:cxnSpLocks/>
          </p:cNvCxnSpPr>
          <p:nvPr/>
        </p:nvCxnSpPr>
        <p:spPr>
          <a:xfrm>
            <a:off x="87355" y="6599199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A445274-4469-40C9-BBFD-6C270D58AA55}"/>
              </a:ext>
            </a:extLst>
          </p:cNvPr>
          <p:cNvSpPr txBox="1"/>
          <p:nvPr/>
        </p:nvSpPr>
        <p:spPr>
          <a:xfrm>
            <a:off x="0" y="6620854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41" name="Rectangle: Diagonal Corners Rounded 40">
            <a:extLst>
              <a:ext uri="{FF2B5EF4-FFF2-40B4-BE49-F238E27FC236}">
                <a16:creationId xmlns:a16="http://schemas.microsoft.com/office/drawing/2014/main" id="{C782AB25-786E-466E-BD35-F735E8EB69A5}"/>
              </a:ext>
            </a:extLst>
          </p:cNvPr>
          <p:cNvSpPr/>
          <p:nvPr/>
        </p:nvSpPr>
        <p:spPr>
          <a:xfrm>
            <a:off x="0" y="243979"/>
            <a:ext cx="9905999" cy="651028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Click, listen and read.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0B4494-7F06-4C1A-B387-88A5D76EBC51}"/>
              </a:ext>
            </a:extLst>
          </p:cNvPr>
          <p:cNvSpPr/>
          <p:nvPr/>
        </p:nvSpPr>
        <p:spPr>
          <a:xfrm>
            <a:off x="5060748" y="3744814"/>
            <a:ext cx="1987761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409B54-BBFB-46AF-A7ED-F9FA7D7D71D7}"/>
              </a:ext>
            </a:extLst>
          </p:cNvPr>
          <p:cNvSpPr/>
          <p:nvPr/>
        </p:nvSpPr>
        <p:spPr>
          <a:xfrm>
            <a:off x="7551012" y="3760755"/>
            <a:ext cx="1987761" cy="173191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D7A72F-CD5D-4776-B204-92DFABAD9851}"/>
              </a:ext>
            </a:extLst>
          </p:cNvPr>
          <p:cNvSpPr/>
          <p:nvPr/>
        </p:nvSpPr>
        <p:spPr>
          <a:xfrm>
            <a:off x="193974" y="3789551"/>
            <a:ext cx="1987761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8307F8-62DE-4D52-BB5E-71F6A94A4436}"/>
              </a:ext>
            </a:extLst>
          </p:cNvPr>
          <p:cNvSpPr/>
          <p:nvPr/>
        </p:nvSpPr>
        <p:spPr>
          <a:xfrm>
            <a:off x="2672932" y="3790465"/>
            <a:ext cx="1987761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9C3403A-48C5-49DA-A10B-832312B7DA42}"/>
              </a:ext>
            </a:extLst>
          </p:cNvPr>
          <p:cNvSpPr/>
          <p:nvPr/>
        </p:nvSpPr>
        <p:spPr>
          <a:xfrm>
            <a:off x="193974" y="1082161"/>
            <a:ext cx="1987761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5A67F8-00BA-4DBB-BEF0-A50DFBEF5F60}"/>
              </a:ext>
            </a:extLst>
          </p:cNvPr>
          <p:cNvSpPr/>
          <p:nvPr/>
        </p:nvSpPr>
        <p:spPr>
          <a:xfrm>
            <a:off x="5086149" y="1106139"/>
            <a:ext cx="1987761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EDFB548-C60F-432C-9C57-C4AA3668B105}"/>
              </a:ext>
            </a:extLst>
          </p:cNvPr>
          <p:cNvSpPr/>
          <p:nvPr/>
        </p:nvSpPr>
        <p:spPr>
          <a:xfrm>
            <a:off x="2672932" y="1050027"/>
            <a:ext cx="1987761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791A55B-D525-4BCA-9EFF-5E61BC7033C7}"/>
              </a:ext>
            </a:extLst>
          </p:cNvPr>
          <p:cNvSpPr/>
          <p:nvPr/>
        </p:nvSpPr>
        <p:spPr>
          <a:xfrm>
            <a:off x="7544829" y="1106139"/>
            <a:ext cx="1987761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21E53C4-95C9-4DEA-BB11-E31B0748F9E4}"/>
              </a:ext>
            </a:extLst>
          </p:cNvPr>
          <p:cNvSpPr/>
          <p:nvPr/>
        </p:nvSpPr>
        <p:spPr>
          <a:xfrm>
            <a:off x="193974" y="1099254"/>
            <a:ext cx="1987761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8CBC2EA-0FF6-4451-9281-6A39C033CE88}"/>
              </a:ext>
            </a:extLst>
          </p:cNvPr>
          <p:cNvSpPr/>
          <p:nvPr/>
        </p:nvSpPr>
        <p:spPr>
          <a:xfrm>
            <a:off x="2672932" y="1067120"/>
            <a:ext cx="1987761" cy="17319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C3E3B7-AB2A-4561-A45A-9BE67DF2A62F}"/>
              </a:ext>
            </a:extLst>
          </p:cNvPr>
          <p:cNvSpPr/>
          <p:nvPr/>
        </p:nvSpPr>
        <p:spPr>
          <a:xfrm>
            <a:off x="7551012" y="5425740"/>
            <a:ext cx="2147422" cy="9193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C08B7E-E290-4865-A16A-3268C7A32AC0}"/>
              </a:ext>
            </a:extLst>
          </p:cNvPr>
          <p:cNvSpPr/>
          <p:nvPr/>
        </p:nvSpPr>
        <p:spPr>
          <a:xfrm>
            <a:off x="7564479" y="5425741"/>
            <a:ext cx="2133955" cy="919398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remote control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1A43C5-F05A-4AD8-A59E-B7B14EDB4426}"/>
              </a:ext>
            </a:extLst>
          </p:cNvPr>
          <p:cNvSpPr/>
          <p:nvPr/>
        </p:nvSpPr>
        <p:spPr>
          <a:xfrm>
            <a:off x="7601239" y="2902343"/>
            <a:ext cx="1905950" cy="7680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7904E70-0BE8-4688-9CC2-CE89024ACCDD}"/>
              </a:ext>
            </a:extLst>
          </p:cNvPr>
          <p:cNvSpPr/>
          <p:nvPr/>
        </p:nvSpPr>
        <p:spPr>
          <a:xfrm>
            <a:off x="7582355" y="2886906"/>
            <a:ext cx="1905950" cy="7680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advert</a:t>
            </a:r>
          </a:p>
        </p:txBody>
      </p:sp>
      <p:pic>
        <p:nvPicPr>
          <p:cNvPr id="34" name="Ink 33">
            <a:extLst>
              <a:ext uri="{FF2B5EF4-FFF2-40B4-BE49-F238E27FC236}">
                <a16:creationId xmlns:a16="http://schemas.microsoft.com/office/drawing/2014/main" id="{93CCC14F-7147-4C1C-B11E-7CCD43FD4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378186" y="1786581"/>
            <a:ext cx="36000" cy="21600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A998D97-721C-46B6-B7A2-FD923F3AC9FE}"/>
              </a:ext>
            </a:extLst>
          </p:cNvPr>
          <p:cNvSpPr/>
          <p:nvPr/>
        </p:nvSpPr>
        <p:spPr>
          <a:xfrm>
            <a:off x="2610050" y="5471954"/>
            <a:ext cx="2031525" cy="7680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CA12AA-21D5-4F2C-8016-CEB3BB454586}"/>
              </a:ext>
            </a:extLst>
          </p:cNvPr>
          <p:cNvSpPr/>
          <p:nvPr/>
        </p:nvSpPr>
        <p:spPr>
          <a:xfrm>
            <a:off x="2613607" y="5479496"/>
            <a:ext cx="2016778" cy="7680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the news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255B63-006E-4556-B11B-E096E7B8F2CA}"/>
              </a:ext>
            </a:extLst>
          </p:cNvPr>
          <p:cNvSpPr/>
          <p:nvPr/>
        </p:nvSpPr>
        <p:spPr>
          <a:xfrm>
            <a:off x="2772739" y="2913398"/>
            <a:ext cx="1905950" cy="7680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3BCAED6-4DFF-4D32-B627-843CDEE96F79}"/>
              </a:ext>
            </a:extLst>
          </p:cNvPr>
          <p:cNvSpPr/>
          <p:nvPr/>
        </p:nvSpPr>
        <p:spPr>
          <a:xfrm>
            <a:off x="2772739" y="2905856"/>
            <a:ext cx="1905950" cy="7680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radio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9C010FB-0779-4306-BD3C-CB8A3E98F649}"/>
              </a:ext>
            </a:extLst>
          </p:cNvPr>
          <p:cNvSpPr/>
          <p:nvPr/>
        </p:nvSpPr>
        <p:spPr>
          <a:xfrm>
            <a:off x="240295" y="5471954"/>
            <a:ext cx="1905950" cy="7680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B4D4F60-2214-49B2-BCF1-3C85DA911038}"/>
              </a:ext>
            </a:extLst>
          </p:cNvPr>
          <p:cNvSpPr/>
          <p:nvPr/>
        </p:nvSpPr>
        <p:spPr>
          <a:xfrm>
            <a:off x="229105" y="5471955"/>
            <a:ext cx="1905950" cy="7680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channel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C598D8A-F9DB-453E-B6BA-2022D0BD4769}"/>
              </a:ext>
            </a:extLst>
          </p:cNvPr>
          <p:cNvSpPr/>
          <p:nvPr/>
        </p:nvSpPr>
        <p:spPr>
          <a:xfrm>
            <a:off x="5154471" y="5439071"/>
            <a:ext cx="1905950" cy="9224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CB1092B-03AE-4CA4-9FC8-B246730F3CFA}"/>
              </a:ext>
            </a:extLst>
          </p:cNvPr>
          <p:cNvSpPr/>
          <p:nvPr/>
        </p:nvSpPr>
        <p:spPr>
          <a:xfrm>
            <a:off x="5146116" y="5439071"/>
            <a:ext cx="1905950" cy="922489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mobile phone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C53CD57-2BB3-4A32-8058-278477A084DD}"/>
              </a:ext>
            </a:extLst>
          </p:cNvPr>
          <p:cNvSpPr/>
          <p:nvPr/>
        </p:nvSpPr>
        <p:spPr>
          <a:xfrm>
            <a:off x="4927359" y="2900236"/>
            <a:ext cx="2484556" cy="7680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4A6E877-8633-4E5A-ABD4-5A74359CB826}"/>
              </a:ext>
            </a:extLst>
          </p:cNvPr>
          <p:cNvSpPr/>
          <p:nvPr/>
        </p:nvSpPr>
        <p:spPr>
          <a:xfrm>
            <a:off x="4926600" y="2900236"/>
            <a:ext cx="2485315" cy="7680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camcorder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CE1D3C7-D4EB-4000-8B60-830F43F4331C}"/>
              </a:ext>
            </a:extLst>
          </p:cNvPr>
          <p:cNvSpPr/>
          <p:nvPr/>
        </p:nvSpPr>
        <p:spPr>
          <a:xfrm>
            <a:off x="252593" y="2883257"/>
            <a:ext cx="1998400" cy="7680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ACB455-2BFD-43A8-BA4B-B9CEB703FD47}"/>
              </a:ext>
            </a:extLst>
          </p:cNvPr>
          <p:cNvSpPr/>
          <p:nvPr/>
        </p:nvSpPr>
        <p:spPr>
          <a:xfrm>
            <a:off x="252592" y="2880716"/>
            <a:ext cx="1998401" cy="76804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cartoon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9" y="1160588"/>
            <a:ext cx="1814775" cy="16213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0" b="90000" l="9993" r="89940">
                        <a14:foregroundMark x1="48180" y1="58062" x2="57842" y2="56313"/>
                        <a14:foregroundMark x1="32429" y1="67188" x2="64064" y2="66938"/>
                        <a14:foregroundMark x1="35672" y1="70875" x2="64328" y2="70125"/>
                        <a14:foregroundMark x1="37856" y1="73438" x2="63534" y2="73563"/>
                        <a14:foregroundMark x1="36267" y1="77563" x2="63137" y2="77063"/>
                        <a14:foregroundMark x1="70880" y1="74625" x2="70483" y2="56000"/>
                        <a14:foregroundMark x1="27664" y1="34250" x2="28127" y2="1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7" r="23666" b="15625"/>
          <a:stretch/>
        </p:blipFill>
        <p:spPr>
          <a:xfrm>
            <a:off x="5694645" y="3722778"/>
            <a:ext cx="808892" cy="170296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85044" y="3873030"/>
            <a:ext cx="1856722" cy="1552710"/>
            <a:chOff x="2685044" y="4119206"/>
            <a:chExt cx="1856722" cy="15527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0"/>
            <a:stretch/>
          </p:blipFill>
          <p:spPr>
            <a:xfrm>
              <a:off x="2810505" y="4132385"/>
              <a:ext cx="1731261" cy="1539531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2685044" y="4119206"/>
              <a:ext cx="10406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50" b="1" dirty="0">
                  <a:solidFill>
                    <a:srgbClr val="660033"/>
                  </a:solidFill>
                  <a:latin typeface="Berlin Sans FB" panose="020E0602020502020306" pitchFamily="34" charset="0"/>
                </a:rPr>
                <a:t>Today’s News</a:t>
              </a:r>
            </a:p>
          </p:txBody>
        </p:sp>
      </p:grpSp>
      <p:pic>
        <p:nvPicPr>
          <p:cNvPr id="73" name="Graphic 4" descr="Remote control">
            <a:extLst>
              <a:ext uri="{FF2B5EF4-FFF2-40B4-BE49-F238E27FC236}">
                <a16:creationId xmlns:a16="http://schemas.microsoft.com/office/drawing/2014/main" id="{37988B17-1A99-4FDC-B15F-0267C1BF3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10206" y="3794313"/>
            <a:ext cx="1606203" cy="1606203"/>
          </a:xfrm>
          <a:prstGeom prst="rect">
            <a:avLst/>
          </a:prstGeom>
        </p:spPr>
      </p:pic>
      <p:pic>
        <p:nvPicPr>
          <p:cNvPr id="74" name="Graphic 6" descr="Video camera">
            <a:extLst>
              <a:ext uri="{FF2B5EF4-FFF2-40B4-BE49-F238E27FC236}">
                <a16:creationId xmlns:a16="http://schemas.microsoft.com/office/drawing/2014/main" id="{718C6ED8-EB9D-408D-99A9-E835BB40E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2122" y="1079001"/>
            <a:ext cx="1868970" cy="1868970"/>
          </a:xfrm>
          <a:prstGeom prst="rect">
            <a:avLst/>
          </a:prstGeom>
        </p:spPr>
      </p:pic>
      <p:pic>
        <p:nvPicPr>
          <p:cNvPr id="75" name="Graphic 4" descr="Radio">
            <a:extLst>
              <a:ext uri="{FF2B5EF4-FFF2-40B4-BE49-F238E27FC236}">
                <a16:creationId xmlns:a16="http://schemas.microsoft.com/office/drawing/2014/main" id="{C5E2D262-E5D7-40AB-813F-CE4C7205B6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61457" y="1067120"/>
            <a:ext cx="1780309" cy="178030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564479" y="1006118"/>
            <a:ext cx="2005445" cy="2005445"/>
            <a:chOff x="7564479" y="1252294"/>
            <a:chExt cx="2005445" cy="2005445"/>
          </a:xfrm>
        </p:grpSpPr>
        <p:pic>
          <p:nvPicPr>
            <p:cNvPr id="76" name="Graphic 5" descr="Advertising">
              <a:extLst>
                <a:ext uri="{FF2B5EF4-FFF2-40B4-BE49-F238E27FC236}">
                  <a16:creationId xmlns:a16="http://schemas.microsoft.com/office/drawing/2014/main" id="{28040103-BB93-474E-8E18-2D2DA295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64479" y="1252294"/>
              <a:ext cx="2005445" cy="2005445"/>
            </a:xfrm>
            <a:prstGeom prst="rect">
              <a:avLst/>
            </a:prstGeom>
          </p:spPr>
        </p:pic>
        <p:sp>
          <p:nvSpPr>
            <p:cNvPr id="12" name="Explosion 2 11"/>
            <p:cNvSpPr/>
            <p:nvPr/>
          </p:nvSpPr>
          <p:spPr>
            <a:xfrm>
              <a:off x="7930663" y="1633929"/>
              <a:ext cx="1385746" cy="698079"/>
            </a:xfrm>
            <a:prstGeom prst="irregularSeal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BUY NOW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8917" y="3806367"/>
            <a:ext cx="1816138" cy="1629224"/>
            <a:chOff x="318917" y="4052543"/>
            <a:chExt cx="1816138" cy="1629224"/>
          </a:xfrm>
        </p:grpSpPr>
        <p:pic>
          <p:nvPicPr>
            <p:cNvPr id="62" name="Picture 61" descr="Multimedia video concept on TV set in dark room. Man watching TV with remote control in hand.">
              <a:extLst>
                <a:ext uri="{FF2B5EF4-FFF2-40B4-BE49-F238E27FC236}">
                  <a16:creationId xmlns:a16="http://schemas.microsoft.com/office/drawing/2014/main" id="{28582858-7E4F-451E-8415-227B916BB575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17" y="4052543"/>
              <a:ext cx="1816138" cy="162922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395654" y="4221292"/>
              <a:ext cx="369277" cy="42958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503537" y="6561800"/>
            <a:ext cx="318978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3-Lesson1-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5" grpId="0" animBg="1"/>
      <p:bldP spid="37" grpId="0" animBg="1"/>
      <p:bldP spid="42" grpId="0" animBg="1"/>
      <p:bldP spid="45" grpId="0" animBg="1"/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9FD50EC-739E-45C1-A1BC-91B665D9861A}"/>
              </a:ext>
            </a:extLst>
          </p:cNvPr>
          <p:cNvSpPr/>
          <p:nvPr/>
        </p:nvSpPr>
        <p:spPr>
          <a:xfrm>
            <a:off x="5715511" y="4434982"/>
            <a:ext cx="3345476" cy="15819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1C58E3-E553-48D1-A580-AE4C86C29D98}"/>
              </a:ext>
            </a:extLst>
          </p:cNvPr>
          <p:cNvCxnSpPr>
            <a:cxnSpLocks/>
          </p:cNvCxnSpPr>
          <p:nvPr/>
        </p:nvCxnSpPr>
        <p:spPr>
          <a:xfrm>
            <a:off x="181164" y="6592595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A445274-4469-40C9-BBFD-6C270D58AA55}"/>
              </a:ext>
            </a:extLst>
          </p:cNvPr>
          <p:cNvSpPr txBox="1"/>
          <p:nvPr/>
        </p:nvSpPr>
        <p:spPr>
          <a:xfrm>
            <a:off x="110130" y="7211779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9C3403A-48C5-49DA-A10B-832312B7DA42}"/>
              </a:ext>
            </a:extLst>
          </p:cNvPr>
          <p:cNvSpPr/>
          <p:nvPr/>
        </p:nvSpPr>
        <p:spPr>
          <a:xfrm>
            <a:off x="1372142" y="1707461"/>
            <a:ext cx="3404095" cy="25837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5A67F8-00BA-4DBB-BEF0-A50DFBEF5F60}"/>
              </a:ext>
            </a:extLst>
          </p:cNvPr>
          <p:cNvSpPr/>
          <p:nvPr/>
        </p:nvSpPr>
        <p:spPr>
          <a:xfrm>
            <a:off x="5706114" y="1707461"/>
            <a:ext cx="3272623" cy="25837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21E53C4-95C9-4DEA-BB11-E31B0748F9E4}"/>
              </a:ext>
            </a:extLst>
          </p:cNvPr>
          <p:cNvSpPr/>
          <p:nvPr/>
        </p:nvSpPr>
        <p:spPr>
          <a:xfrm>
            <a:off x="1372143" y="1707461"/>
            <a:ext cx="3404095" cy="2583710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4A6E877-8633-4E5A-ABD4-5A74359CB826}"/>
              </a:ext>
            </a:extLst>
          </p:cNvPr>
          <p:cNvSpPr/>
          <p:nvPr/>
        </p:nvSpPr>
        <p:spPr>
          <a:xfrm>
            <a:off x="5685904" y="4421986"/>
            <a:ext cx="3345477" cy="1554591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documentary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CE1D3C7-D4EB-4000-8B60-830F43F4331C}"/>
              </a:ext>
            </a:extLst>
          </p:cNvPr>
          <p:cNvSpPr/>
          <p:nvPr/>
        </p:nvSpPr>
        <p:spPr>
          <a:xfrm>
            <a:off x="1437956" y="4368744"/>
            <a:ext cx="3345476" cy="15819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ACB455-2BFD-43A8-BA4B-B9CEB703FD47}"/>
              </a:ext>
            </a:extLst>
          </p:cNvPr>
          <p:cNvSpPr/>
          <p:nvPr/>
        </p:nvSpPr>
        <p:spPr>
          <a:xfrm>
            <a:off x="1424705" y="4399584"/>
            <a:ext cx="3345477" cy="1576993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TV programme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B1683F-1E69-4556-BDF3-5BA6207CED83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56" name="Rectangle: Diagonal Corners Rounded 40">
            <a:extLst>
              <a:ext uri="{FF2B5EF4-FFF2-40B4-BE49-F238E27FC236}">
                <a16:creationId xmlns:a16="http://schemas.microsoft.com/office/drawing/2014/main" id="{C782AB25-786E-466E-BD35-F735E8EB69A5}"/>
              </a:ext>
            </a:extLst>
          </p:cNvPr>
          <p:cNvSpPr/>
          <p:nvPr/>
        </p:nvSpPr>
        <p:spPr>
          <a:xfrm>
            <a:off x="0" y="243979"/>
            <a:ext cx="9905999" cy="651028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Click, listen and read.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5295" y="1770881"/>
            <a:ext cx="3437318" cy="2569496"/>
            <a:chOff x="1365295" y="1770881"/>
            <a:chExt cx="3437318" cy="2569496"/>
          </a:xfrm>
        </p:grpSpPr>
        <p:grpSp>
          <p:nvGrpSpPr>
            <p:cNvPr id="8" name="Group 7"/>
            <p:cNvGrpSpPr/>
            <p:nvPr/>
          </p:nvGrpSpPr>
          <p:grpSpPr>
            <a:xfrm>
              <a:off x="1543259" y="1770881"/>
              <a:ext cx="3259354" cy="2569496"/>
              <a:chOff x="1543259" y="1770881"/>
              <a:chExt cx="3259354" cy="256949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082" y="1770881"/>
                <a:ext cx="2174531" cy="2569496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1543259" y="1813889"/>
                <a:ext cx="24192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66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empus Sans ITC" panose="04020404030D07020202" pitchFamily="82" charset="0"/>
                  </a:rPr>
                  <a:t>The Art Show programme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25" t="11154" r="25039" b="67820"/>
            <a:stretch/>
          </p:blipFill>
          <p:spPr>
            <a:xfrm>
              <a:off x="1365295" y="2102960"/>
              <a:ext cx="1582617" cy="144193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814204" y="1511191"/>
            <a:ext cx="3088875" cy="3088875"/>
            <a:chOff x="5814204" y="1511191"/>
            <a:chExt cx="3088875" cy="3088875"/>
          </a:xfrm>
        </p:grpSpPr>
        <p:pic>
          <p:nvPicPr>
            <p:cNvPr id="20" name="Graphic 6" descr="Television">
              <a:extLst>
                <a:ext uri="{FF2B5EF4-FFF2-40B4-BE49-F238E27FC236}">
                  <a16:creationId xmlns:a16="http://schemas.microsoft.com/office/drawing/2014/main" id="{EC63BEB5-5460-4742-A3BC-5EEFDAD7B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14204" y="1511191"/>
              <a:ext cx="3088875" cy="308887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6058552" y="2151002"/>
              <a:ext cx="2584286" cy="1497805"/>
              <a:chOff x="6058552" y="2151002"/>
              <a:chExt cx="2584286" cy="149780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838" y="2152442"/>
                <a:ext cx="1143000" cy="1496365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552" y="2151002"/>
                <a:ext cx="1472418" cy="1497805"/>
              </a:xfrm>
              <a:prstGeom prst="rect">
                <a:avLst/>
              </a:prstGeom>
            </p:spPr>
          </p:pic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487112" y="6545330"/>
            <a:ext cx="318978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3-Lesson1-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0305805-66DE-4C70-AE34-EAC585A7041E}"/>
              </a:ext>
            </a:extLst>
          </p:cNvPr>
          <p:cNvSpPr/>
          <p:nvPr/>
        </p:nvSpPr>
        <p:spPr>
          <a:xfrm>
            <a:off x="2184041" y="2629242"/>
            <a:ext cx="2427935" cy="737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radio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1C58E3-E553-48D1-A580-AE4C86C29D98}"/>
              </a:ext>
            </a:extLst>
          </p:cNvPr>
          <p:cNvCxnSpPr>
            <a:cxnSpLocks/>
          </p:cNvCxnSpPr>
          <p:nvPr/>
        </p:nvCxnSpPr>
        <p:spPr>
          <a:xfrm>
            <a:off x="137244" y="6600230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A445274-4469-40C9-BBFD-6C270D58AA55}"/>
              </a:ext>
            </a:extLst>
          </p:cNvPr>
          <p:cNvSpPr txBox="1"/>
          <p:nvPr/>
        </p:nvSpPr>
        <p:spPr>
          <a:xfrm>
            <a:off x="133224" y="6600230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41" name="Rectangle: Diagonal Corners Rounded 40">
            <a:extLst>
              <a:ext uri="{FF2B5EF4-FFF2-40B4-BE49-F238E27FC236}">
                <a16:creationId xmlns:a16="http://schemas.microsoft.com/office/drawing/2014/main" id="{C782AB25-786E-466E-BD35-F735E8EB69A5}"/>
              </a:ext>
            </a:extLst>
          </p:cNvPr>
          <p:cNvSpPr/>
          <p:nvPr/>
        </p:nvSpPr>
        <p:spPr>
          <a:xfrm>
            <a:off x="1" y="128854"/>
            <a:ext cx="9905999" cy="871915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Century Gothic" panose="020B0502020202020204" pitchFamily="34" charset="0"/>
              </a:rPr>
              <a:t>Look at the picture and choose the correct word. The correct answer will grow with colour. 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BEABE2-C57B-4617-A8C4-BCA879729C9E}"/>
              </a:ext>
            </a:extLst>
          </p:cNvPr>
          <p:cNvSpPr/>
          <p:nvPr/>
        </p:nvSpPr>
        <p:spPr>
          <a:xfrm>
            <a:off x="1940844" y="4239064"/>
            <a:ext cx="2677796" cy="9770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TV </a:t>
            </a:r>
            <a:r>
              <a:rPr lang="en-US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programme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AD02EC6-DB67-409A-AF10-6750CE734781}"/>
              </a:ext>
            </a:extLst>
          </p:cNvPr>
          <p:cNvSpPr/>
          <p:nvPr/>
        </p:nvSpPr>
        <p:spPr>
          <a:xfrm>
            <a:off x="7294949" y="1651407"/>
            <a:ext cx="2427935" cy="737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 news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2A70953-DA34-4F60-90EA-724D5C774B23}"/>
              </a:ext>
            </a:extLst>
          </p:cNvPr>
          <p:cNvSpPr/>
          <p:nvPr/>
        </p:nvSpPr>
        <p:spPr>
          <a:xfrm>
            <a:off x="7353841" y="5489582"/>
            <a:ext cx="2427935" cy="737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channel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37C3C0D-2E07-4037-AF5F-7F2E2DD746E2}"/>
              </a:ext>
            </a:extLst>
          </p:cNvPr>
          <p:cNvSpPr/>
          <p:nvPr/>
        </p:nvSpPr>
        <p:spPr>
          <a:xfrm>
            <a:off x="1883440" y="5398733"/>
            <a:ext cx="3363905" cy="891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documentary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942B9C1-0AD0-46D1-9D1D-8099E3E5D386}"/>
              </a:ext>
            </a:extLst>
          </p:cNvPr>
          <p:cNvSpPr/>
          <p:nvPr/>
        </p:nvSpPr>
        <p:spPr>
          <a:xfrm>
            <a:off x="2210889" y="1635375"/>
            <a:ext cx="2545749" cy="7364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camcorder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2C299F6-E26F-4C98-A95B-80D1B0991817}"/>
              </a:ext>
            </a:extLst>
          </p:cNvPr>
          <p:cNvSpPr/>
          <p:nvPr/>
        </p:nvSpPr>
        <p:spPr>
          <a:xfrm>
            <a:off x="7294948" y="2669427"/>
            <a:ext cx="2427935" cy="7364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advert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B4F8BE9-E3DA-467A-9D6C-080CD70E443B}"/>
              </a:ext>
            </a:extLst>
          </p:cNvPr>
          <p:cNvSpPr/>
          <p:nvPr/>
        </p:nvSpPr>
        <p:spPr>
          <a:xfrm>
            <a:off x="7353841" y="4278500"/>
            <a:ext cx="2427935" cy="10169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remote control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Graphic 4" descr="Remote control">
            <a:extLst>
              <a:ext uri="{FF2B5EF4-FFF2-40B4-BE49-F238E27FC236}">
                <a16:creationId xmlns:a16="http://schemas.microsoft.com/office/drawing/2014/main" id="{37988B17-1A99-4FDC-B15F-0267C1BF3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0947" y="4339665"/>
            <a:ext cx="1828378" cy="1828378"/>
          </a:xfrm>
          <a:prstGeom prst="rect">
            <a:avLst/>
          </a:prstGeom>
        </p:spPr>
      </p:pic>
      <p:pic>
        <p:nvPicPr>
          <p:cNvPr id="23" name="Graphic 6" descr="Video camera">
            <a:extLst>
              <a:ext uri="{FF2B5EF4-FFF2-40B4-BE49-F238E27FC236}">
                <a16:creationId xmlns:a16="http://schemas.microsoft.com/office/drawing/2014/main" id="{718C6ED8-EB9D-408D-99A9-E835BB40E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414" y="1201097"/>
            <a:ext cx="1770535" cy="220535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348396" y="1544866"/>
            <a:ext cx="2005445" cy="2005445"/>
            <a:chOff x="7564479" y="1252294"/>
            <a:chExt cx="2005445" cy="2005445"/>
          </a:xfrm>
        </p:grpSpPr>
        <p:pic>
          <p:nvPicPr>
            <p:cNvPr id="25" name="Graphic 5" descr="Advertising">
              <a:extLst>
                <a:ext uri="{FF2B5EF4-FFF2-40B4-BE49-F238E27FC236}">
                  <a16:creationId xmlns:a16="http://schemas.microsoft.com/office/drawing/2014/main" id="{28040103-BB93-474E-8E18-2D2DA295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64479" y="1252294"/>
              <a:ext cx="2005445" cy="2005445"/>
            </a:xfrm>
            <a:prstGeom prst="rect">
              <a:avLst/>
            </a:prstGeom>
          </p:spPr>
        </p:pic>
        <p:sp>
          <p:nvSpPr>
            <p:cNvPr id="27" name="Explosion 2 26"/>
            <p:cNvSpPr/>
            <p:nvPr/>
          </p:nvSpPr>
          <p:spPr>
            <a:xfrm>
              <a:off x="7930663" y="1633929"/>
              <a:ext cx="1385746" cy="698079"/>
            </a:xfrm>
            <a:prstGeom prst="irregularSeal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BUY NOW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3224" y="4194543"/>
            <a:ext cx="1719783" cy="1909494"/>
            <a:chOff x="5814204" y="1511191"/>
            <a:chExt cx="3088875" cy="3088875"/>
          </a:xfrm>
        </p:grpSpPr>
        <p:pic>
          <p:nvPicPr>
            <p:cNvPr id="20" name="Graphic 6" descr="Television">
              <a:extLst>
                <a:ext uri="{FF2B5EF4-FFF2-40B4-BE49-F238E27FC236}">
                  <a16:creationId xmlns:a16="http://schemas.microsoft.com/office/drawing/2014/main" id="{EC63BEB5-5460-4742-A3BC-5EEFDAD7B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14204" y="1511191"/>
              <a:ext cx="3088875" cy="3088875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058552" y="2151002"/>
              <a:ext cx="2584286" cy="1497805"/>
              <a:chOff x="6058552" y="2151002"/>
              <a:chExt cx="2584286" cy="149780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838" y="2152442"/>
                <a:ext cx="1143000" cy="149636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552" y="2151002"/>
                <a:ext cx="1472418" cy="1497805"/>
              </a:xfrm>
              <a:prstGeom prst="rect">
                <a:avLst/>
              </a:prstGeom>
            </p:spPr>
          </p:pic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487112" y="6545330"/>
            <a:ext cx="318978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3-Lesson1-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  <p:pic>
        <p:nvPicPr>
          <p:cNvPr id="31" name="Picture 3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1274607B-D63F-41DF-995B-88C6454B83F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8851210" y="490505"/>
            <a:ext cx="1230821" cy="1248968"/>
          </a:xfrm>
          <a:prstGeom prst="rect">
            <a:avLst/>
          </a:prstGeom>
        </p:spPr>
      </p:pic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85F0DE02-D232-46CC-800C-E6849B0BE204}"/>
              </a:ext>
            </a:extLst>
          </p:cNvPr>
          <p:cNvSpPr/>
          <p:nvPr/>
        </p:nvSpPr>
        <p:spPr>
          <a:xfrm>
            <a:off x="7137611" y="633695"/>
            <a:ext cx="1666639" cy="1022567"/>
          </a:xfrm>
          <a:prstGeom prst="cloudCallout">
            <a:avLst>
              <a:gd name="adj1" fmla="val 61671"/>
              <a:gd name="adj2" fmla="val 1187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</a:t>
            </a:r>
          </a:p>
        </p:txBody>
      </p:sp>
    </p:spTree>
    <p:extLst>
      <p:ext uri="{BB962C8B-B14F-4D97-AF65-F5344CB8AC3E}">
        <p14:creationId xmlns:p14="http://schemas.microsoft.com/office/powerpoint/2010/main" val="40993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6" grpId="0" animBg="1"/>
      <p:bldP spid="47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4E3C07-95DF-44EA-8B6C-565E502C4566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2ECF44-B582-4665-8714-43624597F8CA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124CB6E3-03E9-4B14-82AA-32CA0F6FF55F}"/>
              </a:ext>
            </a:extLst>
          </p:cNvPr>
          <p:cNvSpPr/>
          <p:nvPr/>
        </p:nvSpPr>
        <p:spPr>
          <a:xfrm>
            <a:off x="1" y="23091"/>
            <a:ext cx="9905999" cy="651028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Century Gothic" panose="020B0502020202020204" pitchFamily="34" charset="0"/>
              </a:rPr>
              <a:t>Try to guess what it is. There are extra words that you don’t need.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3DD05644-ACE1-47FC-86EC-5C9403E7F438}"/>
              </a:ext>
            </a:extLst>
          </p:cNvPr>
          <p:cNvSpPr/>
          <p:nvPr/>
        </p:nvSpPr>
        <p:spPr>
          <a:xfrm>
            <a:off x="133224" y="653312"/>
            <a:ext cx="4087295" cy="182719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00000"/>
                </a:solidFill>
                <a:latin typeface="Century Gothic" panose="020B0502020202020204" pitchFamily="34" charset="0"/>
              </a:rPr>
              <a:t>I’m in your hand. Sometimes I ring. Sometimes I vibrate. You talk through me.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66" name="Picture 6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5445DDE-99CD-4664-80C5-D20A9CCE8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8851210" y="490505"/>
            <a:ext cx="1230821" cy="1248968"/>
          </a:xfrm>
          <a:prstGeom prst="rect">
            <a:avLst/>
          </a:prstGeom>
        </p:spPr>
      </p:pic>
      <p:sp>
        <p:nvSpPr>
          <p:cNvPr id="67" name="Thought Bubble: Cloud 66">
            <a:extLst>
              <a:ext uri="{FF2B5EF4-FFF2-40B4-BE49-F238E27FC236}">
                <a16:creationId xmlns:a16="http://schemas.microsoft.com/office/drawing/2014/main" id="{E4981B8A-3E2A-4739-ADF7-A0FC7BE0F129}"/>
              </a:ext>
            </a:extLst>
          </p:cNvPr>
          <p:cNvSpPr/>
          <p:nvPr/>
        </p:nvSpPr>
        <p:spPr>
          <a:xfrm>
            <a:off x="7137611" y="633695"/>
            <a:ext cx="1666639" cy="1022567"/>
          </a:xfrm>
          <a:prstGeom prst="cloudCallout">
            <a:avLst>
              <a:gd name="adj1" fmla="val 61671"/>
              <a:gd name="adj2" fmla="val 1187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658CC9DF-E8FE-4369-B046-1EBEFB8E9E2C}"/>
              </a:ext>
            </a:extLst>
          </p:cNvPr>
          <p:cNvSpPr/>
          <p:nvPr/>
        </p:nvSpPr>
        <p:spPr>
          <a:xfrm>
            <a:off x="222031" y="2503260"/>
            <a:ext cx="4262046" cy="126498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I’m two in one. I can be a video camera and a video cassette recorder.</a:t>
            </a:r>
            <a:endParaRPr lang="en-GB" sz="1600" dirty="0">
              <a:solidFill>
                <a:srgbClr val="800000"/>
              </a:solidFill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6D0A7099-975E-4949-8004-57AB2BEC0E05}"/>
              </a:ext>
            </a:extLst>
          </p:cNvPr>
          <p:cNvSpPr/>
          <p:nvPr/>
        </p:nvSpPr>
        <p:spPr>
          <a:xfrm>
            <a:off x="28086" y="3828720"/>
            <a:ext cx="4747845" cy="126498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When you switch on the TV you get me. You can change me from one to another.</a:t>
            </a:r>
            <a:endParaRPr lang="en-GB" sz="1600" dirty="0">
              <a:solidFill>
                <a:srgbClr val="800000"/>
              </a:solidFill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FFA6CB7A-FBA1-40F7-B68E-4573ED84266E}"/>
              </a:ext>
            </a:extLst>
          </p:cNvPr>
          <p:cNvSpPr/>
          <p:nvPr/>
        </p:nvSpPr>
        <p:spPr>
          <a:xfrm>
            <a:off x="6527340" y="3066216"/>
            <a:ext cx="2408927" cy="6090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camcorder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27ADE538-FA28-4A0E-883E-D2C7E52EBA86}"/>
              </a:ext>
            </a:extLst>
          </p:cNvPr>
          <p:cNvSpPr/>
          <p:nvPr/>
        </p:nvSpPr>
        <p:spPr>
          <a:xfrm>
            <a:off x="8316858" y="3696449"/>
            <a:ext cx="1508508" cy="6090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advert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A5BFAB31-1576-42CD-A4A9-0563A8826511}"/>
              </a:ext>
            </a:extLst>
          </p:cNvPr>
          <p:cNvSpPr/>
          <p:nvPr/>
        </p:nvSpPr>
        <p:spPr>
          <a:xfrm>
            <a:off x="6651360" y="4041627"/>
            <a:ext cx="1589033" cy="107757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mobile</a:t>
            </a:r>
          </a:p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phone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6B02870A-61FA-4E95-BD30-F5E52E151BEF}"/>
              </a:ext>
            </a:extLst>
          </p:cNvPr>
          <p:cNvSpPr/>
          <p:nvPr/>
        </p:nvSpPr>
        <p:spPr>
          <a:xfrm>
            <a:off x="8099396" y="4552527"/>
            <a:ext cx="1762285" cy="6090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cartoon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6EA72B54-A2D3-473A-AB21-6141E2A95322}"/>
              </a:ext>
            </a:extLst>
          </p:cNvPr>
          <p:cNvSpPr/>
          <p:nvPr/>
        </p:nvSpPr>
        <p:spPr>
          <a:xfrm>
            <a:off x="6877621" y="5278290"/>
            <a:ext cx="1833049" cy="6090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channel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155196F0-255C-4003-BCAF-0BE728495ABD}"/>
              </a:ext>
            </a:extLst>
          </p:cNvPr>
          <p:cNvSpPr/>
          <p:nvPr/>
        </p:nvSpPr>
        <p:spPr>
          <a:xfrm>
            <a:off x="7380172" y="2413303"/>
            <a:ext cx="2848156" cy="6090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documentary</a:t>
            </a:r>
            <a:endParaRPr lang="en-GB" sz="2000" dirty="0">
              <a:solidFill>
                <a:srgbClr val="80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3C3013-A417-4205-AC23-85A40E1001D1}"/>
              </a:ext>
            </a:extLst>
          </p:cNvPr>
          <p:cNvCxnSpPr/>
          <p:nvPr/>
        </p:nvCxnSpPr>
        <p:spPr>
          <a:xfrm>
            <a:off x="6437663" y="1598686"/>
            <a:ext cx="0" cy="4802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87638510-DA05-45B9-994C-CDB3A21ECE45}"/>
              </a:ext>
            </a:extLst>
          </p:cNvPr>
          <p:cNvSpPr/>
          <p:nvPr/>
        </p:nvSpPr>
        <p:spPr>
          <a:xfrm>
            <a:off x="-36995" y="5074066"/>
            <a:ext cx="4657186" cy="126498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When you watch me you get to know the latest of what is happening in the world.</a:t>
            </a:r>
            <a:endParaRPr lang="en-GB" sz="1600" dirty="0">
              <a:solidFill>
                <a:srgbClr val="800000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D2D46385-AB2D-4E4E-B20C-9C030659EABB}"/>
              </a:ext>
            </a:extLst>
          </p:cNvPr>
          <p:cNvSpPr/>
          <p:nvPr/>
        </p:nvSpPr>
        <p:spPr>
          <a:xfrm>
            <a:off x="7147871" y="1871441"/>
            <a:ext cx="1957498" cy="60906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the news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487112" y="6545330"/>
            <a:ext cx="318978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3-Lesson1-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4.07407E-6 L -0.2774 -0.484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8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4.81481E-6 L -0.28526 -0.05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3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2 -0.02546 L -0.30866 -0.1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7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79 0.00347 L -0.3258 0.483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1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9" grpId="0" animBg="1"/>
      <p:bldP spid="24" grpId="0" animBg="1"/>
      <p:bldP spid="2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2CECE7E9-B34D-4B74-BA02-DF36BD0A6671}"/>
              </a:ext>
            </a:extLst>
          </p:cNvPr>
          <p:cNvSpPr txBox="1"/>
          <p:nvPr/>
        </p:nvSpPr>
        <p:spPr>
          <a:xfrm>
            <a:off x="3534069" y="2314360"/>
            <a:ext cx="4013154" cy="4024967"/>
          </a:xfrm>
          <a:prstGeom prst="wedgeEllipseCallout">
            <a:avLst>
              <a:gd name="adj1" fmla="val -80940"/>
              <a:gd name="adj2" fmla="val -293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In the basket, there is a _______________ ,             a ____________   , and a __________________.</a:t>
            </a:r>
          </a:p>
          <a:p>
            <a:pPr>
              <a:lnSpc>
                <a:spcPct val="150000"/>
              </a:lnSpc>
            </a:pP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4E3C07-95DF-44EA-8B6C-565E502C4566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2ECF44-B582-4665-8714-43624597F8CA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124CB6E3-03E9-4B14-82AA-32CA0F6FF55F}"/>
              </a:ext>
            </a:extLst>
          </p:cNvPr>
          <p:cNvSpPr/>
          <p:nvPr/>
        </p:nvSpPr>
        <p:spPr>
          <a:xfrm>
            <a:off x="-22924" y="82202"/>
            <a:ext cx="9905999" cy="651028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Century Gothic" panose="020B0502020202020204" pitchFamily="34" charset="0"/>
              </a:rPr>
              <a:t>Read and complete using the correct words.</a:t>
            </a:r>
          </a:p>
        </p:txBody>
      </p:sp>
      <p:pic>
        <p:nvPicPr>
          <p:cNvPr id="66" name="Picture 6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5445DDE-99CD-4664-80C5-D20A9CCE8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8877861" y="598050"/>
            <a:ext cx="1230821" cy="1248968"/>
          </a:xfrm>
          <a:prstGeom prst="rect">
            <a:avLst/>
          </a:prstGeom>
        </p:spPr>
      </p:pic>
      <p:sp>
        <p:nvSpPr>
          <p:cNvPr id="67" name="Thought Bubble: Cloud 66">
            <a:extLst>
              <a:ext uri="{FF2B5EF4-FFF2-40B4-BE49-F238E27FC236}">
                <a16:creationId xmlns:a16="http://schemas.microsoft.com/office/drawing/2014/main" id="{E4981B8A-3E2A-4739-ADF7-A0FC7BE0F129}"/>
              </a:ext>
            </a:extLst>
          </p:cNvPr>
          <p:cNvSpPr/>
          <p:nvPr/>
        </p:nvSpPr>
        <p:spPr>
          <a:xfrm>
            <a:off x="6968931" y="244168"/>
            <a:ext cx="1816055" cy="805985"/>
          </a:xfrm>
          <a:prstGeom prst="cloudCallout">
            <a:avLst>
              <a:gd name="adj1" fmla="val 60445"/>
              <a:gd name="adj2" fmla="val 4167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C638D7-A7F8-40BD-B983-4D7E4B50B354}"/>
              </a:ext>
            </a:extLst>
          </p:cNvPr>
          <p:cNvSpPr/>
          <p:nvPr/>
        </p:nvSpPr>
        <p:spPr>
          <a:xfrm>
            <a:off x="6197835" y="1570177"/>
            <a:ext cx="199445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mobile phone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A20BB6-6DF6-4445-A561-DCD8800611EA}"/>
              </a:ext>
            </a:extLst>
          </p:cNvPr>
          <p:cNvSpPr/>
          <p:nvPr/>
        </p:nvSpPr>
        <p:spPr>
          <a:xfrm>
            <a:off x="208721" y="1017151"/>
            <a:ext cx="158248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camcorder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AB9B3B-247D-460D-A6CE-32463D5BF689}"/>
              </a:ext>
            </a:extLst>
          </p:cNvPr>
          <p:cNvSpPr/>
          <p:nvPr/>
        </p:nvSpPr>
        <p:spPr>
          <a:xfrm>
            <a:off x="4059614" y="1041977"/>
            <a:ext cx="120417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channel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0B5562-E26D-4807-9939-36124E250C64}"/>
              </a:ext>
            </a:extLst>
          </p:cNvPr>
          <p:cNvSpPr/>
          <p:nvPr/>
        </p:nvSpPr>
        <p:spPr>
          <a:xfrm>
            <a:off x="2438659" y="1567414"/>
            <a:ext cx="207781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remote control</a:t>
            </a:r>
            <a:endParaRPr lang="en-GB" sz="2000" dirty="0">
              <a:solidFill>
                <a:srgbClr val="8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2315" y="2060928"/>
            <a:ext cx="3084607" cy="4378549"/>
            <a:chOff x="432315" y="2060928"/>
            <a:chExt cx="3084607" cy="437854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979F3C-77F6-4E9D-A424-B14996C44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182"/>
            <a:stretch/>
          </p:blipFill>
          <p:spPr>
            <a:xfrm>
              <a:off x="432315" y="2060928"/>
              <a:ext cx="3084607" cy="437854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725" y="3852340"/>
              <a:ext cx="910934" cy="1137097"/>
            </a:xfrm>
            <a:prstGeom prst="rect">
              <a:avLst/>
            </a:prstGeom>
          </p:spPr>
        </p:pic>
        <p:pic>
          <p:nvPicPr>
            <p:cNvPr id="42" name="Graphic 4" descr="Remote control">
              <a:extLst>
                <a:ext uri="{FF2B5EF4-FFF2-40B4-BE49-F238E27FC236}">
                  <a16:creationId xmlns:a16="http://schemas.microsoft.com/office/drawing/2014/main" id="{37988B17-1A99-4FDC-B15F-0267C1BF3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28397" r="26881"/>
            <a:stretch/>
          </p:blipFill>
          <p:spPr>
            <a:xfrm rot="5400000">
              <a:off x="2866358" y="4142177"/>
              <a:ext cx="394982" cy="88319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3" name="Graphic 4" descr="Radio">
              <a:extLst>
                <a:ext uri="{FF2B5EF4-FFF2-40B4-BE49-F238E27FC236}">
                  <a16:creationId xmlns:a16="http://schemas.microsoft.com/office/drawing/2014/main" id="{C5E2D262-E5D7-40AB-813F-CE4C7205B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3279286">
              <a:off x="2536301" y="3787982"/>
              <a:ext cx="755465" cy="75546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00" b="90000" l="9993" r="89940">
                          <a14:foregroundMark x1="48180" y1="58062" x2="57842" y2="56313"/>
                          <a14:foregroundMark x1="32429" y1="67188" x2="64064" y2="66938"/>
                          <a14:foregroundMark x1="35672" y1="70875" x2="64328" y2="70125"/>
                          <a14:foregroundMark x1="37856" y1="73438" x2="63534" y2="73563"/>
                          <a14:foregroundMark x1="36267" y1="77563" x2="63137" y2="77063"/>
                          <a14:foregroundMark x1="70880" y1="74625" x2="70483" y2="56000"/>
                          <a14:foregroundMark x1="27664" y1="34250" x2="28127" y2="14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03356">
              <a:off x="2126698" y="3954070"/>
              <a:ext cx="780466" cy="104461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558995" y="2200900"/>
            <a:ext cx="6324080" cy="4200987"/>
            <a:chOff x="3468811" y="2181652"/>
            <a:chExt cx="6324080" cy="42009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417" b="91597" l="52678" r="945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74" t="4394" r="4864" b="7089"/>
            <a:stretch/>
          </p:blipFill>
          <p:spPr>
            <a:xfrm>
              <a:off x="7737628" y="2181652"/>
              <a:ext cx="2055263" cy="420098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ECE7E9-B34D-4B74-BA02-DF36BD0A6671}"/>
                </a:ext>
              </a:extLst>
            </p:cNvPr>
            <p:cNvSpPr txBox="1"/>
            <p:nvPr/>
          </p:nvSpPr>
          <p:spPr>
            <a:xfrm>
              <a:off x="3468811" y="2361604"/>
              <a:ext cx="3917499" cy="3941294"/>
            </a:xfrm>
            <a:prstGeom prst="wedgeEllipseCallout">
              <a:avLst>
                <a:gd name="adj1" fmla="val 66202"/>
                <a:gd name="adj2" fmla="val -2197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660033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GB" sz="2000" b="1" dirty="0"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2000" b="1" dirty="0">
                  <a:latin typeface="Century Gothic" panose="020B0502020202020204" pitchFamily="34" charset="0"/>
                </a:rPr>
                <a:t>On TV, you can watch_____________ , ___________________ ,  __________________ , and ______________.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5AB9B3B-247D-460D-A6CE-32463D5BF689}"/>
              </a:ext>
            </a:extLst>
          </p:cNvPr>
          <p:cNvSpPr/>
          <p:nvPr/>
        </p:nvSpPr>
        <p:spPr>
          <a:xfrm>
            <a:off x="4611598" y="1570177"/>
            <a:ext cx="131638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the news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CC638D7-A7F8-40BD-B983-4D7E4B50B354}"/>
              </a:ext>
            </a:extLst>
          </p:cNvPr>
          <p:cNvSpPr/>
          <p:nvPr/>
        </p:nvSpPr>
        <p:spPr>
          <a:xfrm>
            <a:off x="208720" y="1561607"/>
            <a:ext cx="213857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TV programmes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AB9B3B-247D-460D-A6CE-32463D5BF689}"/>
              </a:ext>
            </a:extLst>
          </p:cNvPr>
          <p:cNvSpPr/>
          <p:nvPr/>
        </p:nvSpPr>
        <p:spPr>
          <a:xfrm>
            <a:off x="1903806" y="1050153"/>
            <a:ext cx="205857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documentaries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5AB9B3B-247D-460D-A6CE-32463D5BF689}"/>
              </a:ext>
            </a:extLst>
          </p:cNvPr>
          <p:cNvSpPr/>
          <p:nvPr/>
        </p:nvSpPr>
        <p:spPr>
          <a:xfrm>
            <a:off x="5376391" y="1045874"/>
            <a:ext cx="110318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adverts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487112" y="6545330"/>
            <a:ext cx="318978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3-Lesson1-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1.85185E-6 L -0.15897 0.34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9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3.7037E-6 L 0.42628 0.491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046 L 0.21074 0.488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8 0.0963 L 0.04728 0.3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4.44444E-6 L 0.4274 0.408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2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4 2.59259E-6 L 0.24872 0.5634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3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2.96296E-6 L -0.03862 0.641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6" grpId="0" animBg="1"/>
      <p:bldP spid="28" grpId="0" animBg="1"/>
      <p:bldP spid="33" grpId="0" animBg="1"/>
      <p:bldP spid="46" grpId="0" animBg="1"/>
      <p:bldP spid="48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2BF64D-F19A-4AF9-94DC-45509F1D0EF1}"/>
              </a:ext>
            </a:extLst>
          </p:cNvPr>
          <p:cNvSpPr/>
          <p:nvPr/>
        </p:nvSpPr>
        <p:spPr>
          <a:xfrm>
            <a:off x="111756" y="875091"/>
            <a:ext cx="9714640" cy="47918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C2672F-E0CC-4F66-9FDC-054E5CCF1E8A}"/>
              </a:ext>
            </a:extLst>
          </p:cNvPr>
          <p:cNvCxnSpPr/>
          <p:nvPr/>
        </p:nvCxnSpPr>
        <p:spPr>
          <a:xfrm>
            <a:off x="123296" y="6572671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C800A6-9BCA-4A8C-BDE9-F874486112A4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E826D5-9E4D-411D-8777-48DB8745C004}"/>
              </a:ext>
            </a:extLst>
          </p:cNvPr>
          <p:cNvCxnSpPr>
            <a:cxnSpLocks/>
          </p:cNvCxnSpPr>
          <p:nvPr/>
        </p:nvCxnSpPr>
        <p:spPr>
          <a:xfrm>
            <a:off x="334521" y="2962540"/>
            <a:ext cx="4517361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0026E5-1669-4B5D-A145-532E06161494}"/>
              </a:ext>
            </a:extLst>
          </p:cNvPr>
          <p:cNvCxnSpPr/>
          <p:nvPr/>
        </p:nvCxnSpPr>
        <p:spPr>
          <a:xfrm>
            <a:off x="4950337" y="1047206"/>
            <a:ext cx="0" cy="45739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6E9130CC-71F2-4EF9-9FB4-BFCF31E07D14}"/>
              </a:ext>
            </a:extLst>
          </p:cNvPr>
          <p:cNvSpPr/>
          <p:nvPr/>
        </p:nvSpPr>
        <p:spPr>
          <a:xfrm>
            <a:off x="503649" y="2601706"/>
            <a:ext cx="3674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like watching cartoon with my</a:t>
            </a: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little brother.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67D058D-9DBB-409E-BB24-3A797A751A5F}"/>
              </a:ext>
            </a:extLst>
          </p:cNvPr>
          <p:cNvSpPr/>
          <p:nvPr/>
        </p:nvSpPr>
        <p:spPr>
          <a:xfrm>
            <a:off x="116341" y="4709595"/>
            <a:ext cx="4897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When my mother watches the news, she doesn’t like to be disturbed.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F789150-EBB9-4C37-8523-71CB04A0545D}"/>
              </a:ext>
            </a:extLst>
          </p:cNvPr>
          <p:cNvCxnSpPr>
            <a:cxnSpLocks/>
          </p:cNvCxnSpPr>
          <p:nvPr/>
        </p:nvCxnSpPr>
        <p:spPr>
          <a:xfrm>
            <a:off x="5159534" y="5032760"/>
            <a:ext cx="4517361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DCF43954-10E7-418E-8726-4DE0BECD9892}"/>
              </a:ext>
            </a:extLst>
          </p:cNvPr>
          <p:cNvSpPr/>
          <p:nvPr/>
        </p:nvSpPr>
        <p:spPr>
          <a:xfrm>
            <a:off x="5133692" y="4686045"/>
            <a:ext cx="4378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Yesterday, I watched a documentary about falcons.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B7E6248-694C-4DB8-BDF3-4E81D06F5E3A}"/>
              </a:ext>
            </a:extLst>
          </p:cNvPr>
          <p:cNvSpPr/>
          <p:nvPr/>
        </p:nvSpPr>
        <p:spPr>
          <a:xfrm>
            <a:off x="5153692" y="2530244"/>
            <a:ext cx="4602593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My dad bought a new camcorder.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F0C52F-4749-4E96-89FE-73FF1FB90A84}"/>
              </a:ext>
            </a:extLst>
          </p:cNvPr>
          <p:cNvCxnSpPr>
            <a:cxnSpLocks/>
          </p:cNvCxnSpPr>
          <p:nvPr/>
        </p:nvCxnSpPr>
        <p:spPr>
          <a:xfrm>
            <a:off x="133224" y="5032760"/>
            <a:ext cx="4517361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FB517A0-7A3C-4C5A-A469-663405990629}"/>
              </a:ext>
            </a:extLst>
          </p:cNvPr>
          <p:cNvCxnSpPr>
            <a:cxnSpLocks/>
          </p:cNvCxnSpPr>
          <p:nvPr/>
        </p:nvCxnSpPr>
        <p:spPr>
          <a:xfrm>
            <a:off x="5064374" y="2945502"/>
            <a:ext cx="4517361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87" y="986826"/>
            <a:ext cx="1814775" cy="1621350"/>
          </a:xfrm>
          <a:prstGeom prst="rect">
            <a:avLst/>
          </a:prstGeom>
        </p:spPr>
      </p:pic>
      <p:pic>
        <p:nvPicPr>
          <p:cNvPr id="47" name="Graphic 6" descr="Video camera">
            <a:extLst>
              <a:ext uri="{FF2B5EF4-FFF2-40B4-BE49-F238E27FC236}">
                <a16:creationId xmlns:a16="http://schemas.microsoft.com/office/drawing/2014/main" id="{718C6ED8-EB9D-408D-99A9-E835BB40E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907" y="564748"/>
            <a:ext cx="1770535" cy="2205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258" y="3314082"/>
            <a:ext cx="2014810" cy="13961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811" y="0"/>
            <a:ext cx="9905999" cy="859250"/>
            <a:chOff x="37811" y="154506"/>
            <a:chExt cx="9905999" cy="1028276"/>
          </a:xfrm>
        </p:grpSpPr>
        <p:sp>
          <p:nvSpPr>
            <p:cNvPr id="49" name="Rectangle: Diagonal Corners Rounded 28">
              <a:extLst>
                <a:ext uri="{FF2B5EF4-FFF2-40B4-BE49-F238E27FC236}">
                  <a16:creationId xmlns:a16="http://schemas.microsoft.com/office/drawing/2014/main" id="{124CB6E3-03E9-4B14-82AA-32CA0F6FF55F}"/>
                </a:ext>
              </a:extLst>
            </p:cNvPr>
            <p:cNvSpPr/>
            <p:nvPr/>
          </p:nvSpPr>
          <p:spPr>
            <a:xfrm>
              <a:off x="37811" y="154506"/>
              <a:ext cx="9905999" cy="1028276"/>
            </a:xfrm>
            <a:prstGeom prst="round2Diag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Look at the pictures and write sentences.</a:t>
              </a:r>
            </a:p>
            <a:p>
              <a:r>
                <a:rPr lang="en-GB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4-5words                6-7words               8-9  words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58198" y="554321"/>
              <a:ext cx="6102194" cy="603246"/>
              <a:chOff x="1558198" y="554321"/>
              <a:chExt cx="6102194" cy="603246"/>
            </a:xfrm>
          </p:grpSpPr>
          <p:pic>
            <p:nvPicPr>
              <p:cNvPr id="42" name="Graphic 41" descr="Rating 3 Star">
                <a:extLst>
                  <a:ext uri="{FF2B5EF4-FFF2-40B4-BE49-F238E27FC236}">
                    <a16:creationId xmlns:a16="http://schemas.microsoft.com/office/drawing/2014/main" id="{3E6B5443-5408-4CF1-8A97-E4A1F84AF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070945" y="568121"/>
                <a:ext cx="589447" cy="589446"/>
              </a:xfrm>
              <a:prstGeom prst="rect">
                <a:avLst/>
              </a:prstGeom>
            </p:spPr>
          </p:pic>
          <p:pic>
            <p:nvPicPr>
              <p:cNvPr id="38" name="Graphic 37" descr="Rating Star">
                <a:extLst>
                  <a:ext uri="{FF2B5EF4-FFF2-40B4-BE49-F238E27FC236}">
                    <a16:creationId xmlns:a16="http://schemas.microsoft.com/office/drawing/2014/main" id="{A508459F-F30E-40BF-B939-48CA47085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269989" y="554321"/>
                <a:ext cx="589447" cy="589447"/>
              </a:xfrm>
              <a:prstGeom prst="rect">
                <a:avLst/>
              </a:prstGeom>
            </p:spPr>
          </p:pic>
          <p:pic>
            <p:nvPicPr>
              <p:cNvPr id="40" name="Graphic 39" descr="Rating 1 Star">
                <a:extLst>
                  <a:ext uri="{FF2B5EF4-FFF2-40B4-BE49-F238E27FC236}">
                    <a16:creationId xmlns:a16="http://schemas.microsoft.com/office/drawing/2014/main" id="{44703550-ECA4-421B-B464-B498189A8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558198" y="554322"/>
                <a:ext cx="589447" cy="589447"/>
              </a:xfrm>
              <a:prstGeom prst="rect">
                <a:avLst/>
              </a:prstGeom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7514140" y="-20164"/>
            <a:ext cx="2416830" cy="974206"/>
            <a:chOff x="7514140" y="-20164"/>
            <a:chExt cx="2416830" cy="974206"/>
          </a:xfrm>
        </p:grpSpPr>
        <p:pic>
          <p:nvPicPr>
            <p:cNvPr id="54" name="Picture 53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id="{02C3CBC7-0B3D-4BC1-9F91-C52D53717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4" t="7705" r="8684" b="63161"/>
            <a:stretch/>
          </p:blipFill>
          <p:spPr>
            <a:xfrm>
              <a:off x="8956474" y="109980"/>
              <a:ext cx="974496" cy="84406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DAA8849B-0C31-4049-80B4-79270E6A147E}"/>
                </a:ext>
              </a:extLst>
            </p:cNvPr>
            <p:cNvSpPr/>
            <p:nvPr/>
          </p:nvSpPr>
          <p:spPr>
            <a:xfrm>
              <a:off x="7514140" y="-20164"/>
              <a:ext cx="1666639" cy="695627"/>
            </a:xfrm>
            <a:prstGeom prst="cloudCallout">
              <a:avLst>
                <a:gd name="adj1" fmla="val 43527"/>
                <a:gd name="adj2" fmla="val 66789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Possible answers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47420" y="2835302"/>
            <a:ext cx="2495947" cy="2154392"/>
            <a:chOff x="5814204" y="1511191"/>
            <a:chExt cx="3088875" cy="3088875"/>
          </a:xfrm>
        </p:grpSpPr>
        <p:pic>
          <p:nvPicPr>
            <p:cNvPr id="30" name="Graphic 6" descr="Television">
              <a:extLst>
                <a:ext uri="{FF2B5EF4-FFF2-40B4-BE49-F238E27FC236}">
                  <a16:creationId xmlns:a16="http://schemas.microsoft.com/office/drawing/2014/main" id="{EC63BEB5-5460-4742-A3BC-5EEFDAD7B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14204" y="1511191"/>
              <a:ext cx="3088875" cy="3088875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6058552" y="2151002"/>
              <a:ext cx="2584286" cy="1497805"/>
              <a:chOff x="6058552" y="2151002"/>
              <a:chExt cx="2584286" cy="1497805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838" y="2152442"/>
                <a:ext cx="1143000" cy="149636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552" y="2151002"/>
                <a:ext cx="1472418" cy="1497805"/>
              </a:xfrm>
              <a:prstGeom prst="rect">
                <a:avLst/>
              </a:prstGeom>
            </p:spPr>
          </p:pic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487112" y="6545330"/>
            <a:ext cx="318978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3-Lesson1-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69DD4F6-592C-4597-8800-C4F9BD3D8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90882"/>
              </p:ext>
            </p:extLst>
          </p:nvPr>
        </p:nvGraphicFramePr>
        <p:xfrm>
          <a:off x="133224" y="5703502"/>
          <a:ext cx="9714639" cy="7960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714639">
                  <a:extLst>
                    <a:ext uri="{9D8B030D-6E8A-4147-A177-3AD203B41FA5}">
                      <a16:colId xmlns:a16="http://schemas.microsoft.com/office/drawing/2014/main" val="3471573829"/>
                    </a:ext>
                  </a:extLst>
                </a:gridCol>
              </a:tblGrid>
              <a:tr h="201739">
                <a:tc>
                  <a:txBody>
                    <a:bodyPr/>
                    <a:lstStyle/>
                    <a:p>
                      <a:pPr algn="ctr" rtl="1"/>
                      <a:r>
                        <a:rPr lang="en-US" sz="1000" b="1" dirty="0">
                          <a:latin typeface="Century Gothic" pitchFamily="34" charset="0"/>
                        </a:rPr>
                        <a:t>Writing checklist</a:t>
                      </a:r>
                      <a:endParaRPr lang="ar-BH" sz="10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84806"/>
                  </a:ext>
                </a:extLst>
              </a:tr>
              <a:tr h="552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 used  capital  letters at the beginning of sentences.        I used finger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space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between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words.           I used the correct tense.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 used a full stop (.) at the end of sentences.                       I checked my spelling.                                          I used the new words.</a:t>
                      </a:r>
                      <a:endParaRPr kumimoji="0" lang="ar-B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74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4" grpId="0"/>
      <p:bldP spid="76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objects clipart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objects clipart"/>
          <p:cNvSpPr>
            <a:spLocks noChangeAspect="1" noChangeArrowheads="1"/>
          </p:cNvSpPr>
          <p:nvPr/>
        </p:nvSpPr>
        <p:spPr bwMode="auto">
          <a:xfrm>
            <a:off x="688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objects clipart"/>
          <p:cNvSpPr>
            <a:spLocks noChangeAspect="1" noChangeArrowheads="1"/>
          </p:cNvSpPr>
          <p:nvPr/>
        </p:nvSpPr>
        <p:spPr bwMode="auto">
          <a:xfrm>
            <a:off x="841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1D6FC-DBCA-486B-94F3-12E80847631C}"/>
              </a:ext>
            </a:extLst>
          </p:cNvPr>
          <p:cNvCxnSpPr/>
          <p:nvPr/>
        </p:nvCxnSpPr>
        <p:spPr>
          <a:xfrm>
            <a:off x="133224" y="6548475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1E5BBD-71DC-4A49-94EE-99ED6F016BA9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8D068-C05A-443F-81E2-6C935DFBE719}"/>
              </a:ext>
            </a:extLst>
          </p:cNvPr>
          <p:cNvSpPr/>
          <p:nvPr/>
        </p:nvSpPr>
        <p:spPr>
          <a:xfrm>
            <a:off x="1922016" y="2391770"/>
            <a:ext cx="5966085" cy="1548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the Lesson </a:t>
            </a:r>
            <a:endParaRPr lang="ar-BH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036315-2714-488B-B238-9BE80B60FC5C}"/>
              </a:ext>
            </a:extLst>
          </p:cNvPr>
          <p:cNvSpPr/>
          <p:nvPr/>
        </p:nvSpPr>
        <p:spPr>
          <a:xfrm>
            <a:off x="6487112" y="6545330"/>
            <a:ext cx="318978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English-Grade6- Unit 3-Lesson1- (Words)</a:t>
            </a:r>
            <a:endParaRPr lang="ar-BH" sz="1200" b="1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7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34"/>
    </mc:Choice>
    <mc:Fallback xmlns="">
      <p:transition spd="slow" advTm="17533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7|53.1|4.5|4.4|3.4|2.9|3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04AC3B7D329428F148623B3022C4C" ma:contentTypeVersion="10" ma:contentTypeDescription="Create a new document." ma:contentTypeScope="" ma:versionID="148d539522f2d1a8f256b3d4dc6de01d">
  <xsd:schema xmlns:xsd="http://www.w3.org/2001/XMLSchema" xmlns:xs="http://www.w3.org/2001/XMLSchema" xmlns:p="http://schemas.microsoft.com/office/2006/metadata/properties" xmlns:ns3="24cf0bac-6da1-49c8-bb0f-b561decc1be7" targetNamespace="http://schemas.microsoft.com/office/2006/metadata/properties" ma:root="true" ma:fieldsID="ec6e6d67e157a2f4f452f3e63dddcaf6" ns3:_="">
    <xsd:import namespace="24cf0bac-6da1-49c8-bb0f-b561decc1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0bac-6da1-49c8-bb0f-b561decc1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18A2A-07EC-4840-82CF-823FF4795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507973-6566-4C35-87C8-E2190E57F4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D1C758-8798-45B7-90DE-8B767594E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f0bac-6da1-49c8-bb0f-b561decc1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2961</TotalTime>
  <Words>478</Words>
  <Application>Microsoft Office PowerPoint</Application>
  <PresentationFormat>A4 Paper (210x297 mm)</PresentationFormat>
  <Paragraphs>103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Century Gothic</vt:lpstr>
      <vt:lpstr>Tempus Sans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ADEL SALEH JUMA MANSOOR</dc:creator>
  <cp:lastModifiedBy>Sony</cp:lastModifiedBy>
  <cp:revision>120</cp:revision>
  <dcterms:created xsi:type="dcterms:W3CDTF">2020-03-04T05:42:46Z</dcterms:created>
  <dcterms:modified xsi:type="dcterms:W3CDTF">2020-08-19T10:43:21Z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0x0101005C904AC3B7D329428F148623B3022C4C</vt:lpwstr>
  </property>
</Properties>
</file>