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4" r:id="rId5"/>
    <p:sldId id="275" r:id="rId6"/>
    <p:sldId id="266" r:id="rId7"/>
    <p:sldId id="269" r:id="rId8"/>
    <p:sldId id="276" r:id="rId9"/>
    <p:sldId id="267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8"/>
  </p:normalViewPr>
  <p:slideViewPr>
    <p:cSldViewPr snapToGrid="0" snapToObjects="1">
      <p:cViewPr varScale="1">
        <p:scale>
          <a:sx n="83" d="100"/>
          <a:sy n="83" d="100"/>
        </p:scale>
        <p:origin x="16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43E5-A9AD-E241-BED2-5786FBA09574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67E9D-AAEE-5A48-8381-A94118C56E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329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7E9D-AAEE-5A48-8381-A94118C56E4D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656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7E9D-AAEE-5A48-8381-A94118C56E4D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016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7E9D-AAEE-5A48-8381-A94118C56E4D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5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67E9D-AAEE-5A48-8381-A94118C56E4D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665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FBF8-CBEE-5648-B055-B39CA523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20934-7980-D64E-8DE1-0988B07F2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6BBD-0B60-0542-94D1-79B43163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3BAE9-4630-A141-A19A-AA1A2DD2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58300-2744-2D4D-B106-97A45EC4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845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1E1E-D559-B34A-9AD9-EFE73022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196AB-1BBC-394B-92B5-21A40816B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26770-3DCE-D541-9B48-CD28B2CD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35649-485E-9A44-8D63-E98EA9A1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862D-ED56-5C49-81EC-97FAC53F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51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9E25D-B42A-504C-962A-86BBD7D76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BCD19-8657-3F4F-9839-15A19F85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3D38B-9FA6-3A4D-8C60-98BF832C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1A884-D51C-D343-9099-3D53883B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0FACC-5B71-8745-8367-10829BA7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938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4CF2-B83D-D248-81A0-CAD68ED9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D67-7090-B045-A74E-3C58B4B0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B8FEC-6783-6242-BF04-68688952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EA409-881F-8745-AEE7-00814AF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29AC6-869E-9642-80B6-1BBE9323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676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7C54-A23D-904A-B06E-E9E0CF9B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314DE-10D4-754B-99E0-305F513D4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2B43-AE6F-7F41-9706-AE58C1EE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7236F-F278-DC4B-9F1D-22BE81D9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B72D5-76FE-BB40-888A-92DBA4E6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872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8E72-655D-9640-A33A-8563F984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0EFDF-84AC-7C40-BF11-BC72A42F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DE485-7A40-9844-8CCB-96735FFD2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98FC4-F27E-D34D-A535-C4B0F18F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9C8A2-16F8-E14C-B46B-AFBC503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90E04-5F3E-A54A-A5BD-E63296D6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55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706B-D83E-364B-A4F7-68FEFBCD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EB254-0B65-5B4C-ADB9-73283BE11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25BCE-6B74-4540-ADE1-381032415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56AF3-A31E-2B4C-801A-60762570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C8234-12F5-6540-B5E8-8E0237971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10A30-E430-E942-838F-16D64C68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DF5AD-E56B-9847-B1E9-3081AA5C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2F4D4-1D70-C744-95D3-A4F07B94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055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7BFC-653C-4E44-989B-7B6F360D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77480-C219-D443-B94A-686C8707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260B9-C5BC-1B4B-89C6-AF762D64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7613C-263F-F645-8F40-8D988694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606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5F940-576A-C743-BC43-8A71E700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445F4-1769-CC46-82C7-159DD624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8F2E6-1F68-A14C-97D5-35A47A1F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2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D316D-0EF5-FC48-AF5E-4172BF7E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2811-FF4E-DC46-98D0-4539377C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B592C-8CF4-5142-9510-0C60836BC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299CF-DD7A-C94E-B954-8FB852D1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EB2C4-104A-C24D-94FC-D6AE3BF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6A167-F819-9D4E-B7EB-9ADD466E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364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ECB6-4577-9040-B115-9063AFB2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6B802-63D4-B143-BF11-A411AB20E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FF702-73FA-9D4B-B929-6ED631FF5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870EE-4E2E-E040-9723-243AF039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830E6-5F79-4243-BA5A-25D3CDDA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F9D00-00E0-4145-B876-BDF53839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78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3">
                <a:lumMod val="0"/>
                <a:lumOff val="100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DB6B3-401D-B94A-A3C8-F01F8474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74AA8-D823-4D4D-9AB9-A14D193B6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478D-C4DC-5E4C-90E9-3E3FEEA04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87F3-5B8D-5E4E-B0ED-377DF7B9D6D7}" type="datetimeFigureOut">
              <a:rPr lang="x-none" smtClean="0"/>
              <a:t>8/11/2020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1EA5F-5AB6-7546-A8A8-C73EAF252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3CF8-0057-5743-99DC-E97FF3950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50D-25F4-1E42-AD8F-64BCC7FE18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4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A56CEA8-518F-6445-A609-B8DE6E43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945" y="897758"/>
            <a:ext cx="11416146" cy="62337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n-GB" sz="3200" b="1" dirty="0">
                <a:latin typeface="Century Gothic" panose="020B0502020202020204" pitchFamily="34" charset="0"/>
              </a:rPr>
              <a:t>English 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Family and Friends 6 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Grade 6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Semester 1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Unit 1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 The food here is great!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Lesson 1: </a:t>
            </a:r>
            <a:r>
              <a:rPr lang="en-US" sz="3200" b="1" dirty="0">
                <a:latin typeface="Century Gothic" panose="020B0502020202020204" pitchFamily="34" charset="0"/>
              </a:rPr>
              <a:t>Words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F7687-78FE-624A-84BE-0D9FF9787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17618" y="84024"/>
            <a:ext cx="7162800" cy="795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110" y="2478170"/>
            <a:ext cx="2048616" cy="3072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193" y="2399437"/>
            <a:ext cx="2052223" cy="33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81B9F3EA-650B-9C47-88A4-7040C3DE3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62" y="1640983"/>
            <a:ext cx="10938616" cy="4504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  <a:cs typeface="Calibri"/>
              </a:rPr>
              <a:t>Lesson Objectives</a:t>
            </a:r>
          </a:p>
          <a:p>
            <a:endParaRPr lang="en-US" sz="3600" b="1" dirty="0">
              <a:latin typeface="Century Gothic" panose="020B0502020202020204" pitchFamily="34" charset="0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en-US" sz="3100" b="1" dirty="0">
                <a:latin typeface="Century Gothic" panose="020B0502020202020204" pitchFamily="34" charset="0"/>
                <a:cs typeface="Calibri"/>
              </a:rPr>
              <a:t>1-To identify 10 new words connected with restaurants.</a:t>
            </a:r>
          </a:p>
          <a:p>
            <a:pPr algn="l">
              <a:lnSpc>
                <a:spcPct val="150000"/>
              </a:lnSpc>
            </a:pPr>
            <a:r>
              <a:rPr lang="en-US" sz="3100" b="1" dirty="0">
                <a:latin typeface="Century Gothic" panose="020B0502020202020204" pitchFamily="34" charset="0"/>
                <a:cs typeface="Calibri"/>
              </a:rPr>
              <a:t>2-To use the new words connected with restaurants correctly.</a:t>
            </a:r>
          </a:p>
          <a:p>
            <a:pPr algn="l">
              <a:lnSpc>
                <a:spcPct val="150000"/>
              </a:lnSpc>
            </a:pPr>
            <a:r>
              <a:rPr lang="en-US" sz="3100" b="1" dirty="0">
                <a:latin typeface="Century Gothic" panose="020B0502020202020204" pitchFamily="34" charset="0"/>
                <a:cs typeface="Calibri"/>
              </a:rPr>
              <a:t>3-To identify waiter/customer conversation pattern</a:t>
            </a:r>
            <a:r>
              <a:rPr lang="en-US" sz="3200" b="1" dirty="0">
                <a:latin typeface="Century Gothic" panose="020B0502020202020204" pitchFamily="34" charset="0"/>
                <a:cs typeface="Calibri"/>
              </a:rPr>
              <a:t>.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EBE457-1F8C-9D41-A6C0-FDA9D0067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1" y="372916"/>
            <a:ext cx="1646183" cy="12680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55BDBA-9BDC-914B-870E-BD6C4BE06D8C}"/>
              </a:ext>
            </a:extLst>
          </p:cNvPr>
          <p:cNvCxnSpPr>
            <a:cxnSpLocks/>
          </p:cNvCxnSpPr>
          <p:nvPr/>
        </p:nvCxnSpPr>
        <p:spPr>
          <a:xfrm>
            <a:off x="353354" y="6467417"/>
            <a:ext cx="11347579" cy="9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9CF2AF-CE50-5640-8FC2-712520438DB4}"/>
              </a:ext>
            </a:extLst>
          </p:cNvPr>
          <p:cNvSpPr txBox="1"/>
          <p:nvPr/>
        </p:nvSpPr>
        <p:spPr>
          <a:xfrm>
            <a:off x="353354" y="6552196"/>
            <a:ext cx="221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8494899" y="6552195"/>
            <a:ext cx="32780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 6- Unit 1- Lesson 1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3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328445-8DCE-D24E-B09F-B48F2A638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93389"/>
              </p:ext>
            </p:extLst>
          </p:nvPr>
        </p:nvGraphicFramePr>
        <p:xfrm>
          <a:off x="888023" y="1740877"/>
          <a:ext cx="10401299" cy="44583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68308">
                  <a:extLst>
                    <a:ext uri="{9D8B030D-6E8A-4147-A177-3AD203B41FA5}">
                      <a16:colId xmlns:a16="http://schemas.microsoft.com/office/drawing/2014/main" val="2121488405"/>
                    </a:ext>
                  </a:extLst>
                </a:gridCol>
                <a:gridCol w="3498824">
                  <a:extLst>
                    <a:ext uri="{9D8B030D-6E8A-4147-A177-3AD203B41FA5}">
                      <a16:colId xmlns:a16="http://schemas.microsoft.com/office/drawing/2014/main" val="3531344469"/>
                    </a:ext>
                  </a:extLst>
                </a:gridCol>
                <a:gridCol w="2834167">
                  <a:extLst>
                    <a:ext uri="{9D8B030D-6E8A-4147-A177-3AD203B41FA5}">
                      <a16:colId xmlns:a16="http://schemas.microsoft.com/office/drawing/2014/main" val="2894135493"/>
                    </a:ext>
                  </a:extLst>
                </a:gridCol>
              </a:tblGrid>
              <a:tr h="779128">
                <a:tc>
                  <a:txBody>
                    <a:bodyPr/>
                    <a:lstStyle/>
                    <a:p>
                      <a:pPr algn="ctr"/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030919"/>
                  </a:ext>
                </a:extLst>
              </a:tr>
              <a:tr h="367921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20293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9F916D0-9CC9-3047-BED5-2B4366F752FF}"/>
              </a:ext>
            </a:extLst>
          </p:cNvPr>
          <p:cNvSpPr txBox="1"/>
          <p:nvPr/>
        </p:nvSpPr>
        <p:spPr>
          <a:xfrm>
            <a:off x="2079470" y="1787965"/>
            <a:ext cx="174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waiter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E8D3B7-E846-0745-A31D-4A8B19B0A580}"/>
              </a:ext>
            </a:extLst>
          </p:cNvPr>
          <p:cNvSpPr txBox="1"/>
          <p:nvPr/>
        </p:nvSpPr>
        <p:spPr>
          <a:xfrm>
            <a:off x="5516171" y="1809813"/>
            <a:ext cx="219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waitress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55BDBA-9BDC-914B-870E-BD6C4BE06D8C}"/>
              </a:ext>
            </a:extLst>
          </p:cNvPr>
          <p:cNvCxnSpPr>
            <a:cxnSpLocks/>
          </p:cNvCxnSpPr>
          <p:nvPr/>
        </p:nvCxnSpPr>
        <p:spPr>
          <a:xfrm>
            <a:off x="353354" y="6467417"/>
            <a:ext cx="11347579" cy="9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9CF2AF-CE50-5640-8FC2-712520438DB4}"/>
              </a:ext>
            </a:extLst>
          </p:cNvPr>
          <p:cNvSpPr txBox="1"/>
          <p:nvPr/>
        </p:nvSpPr>
        <p:spPr>
          <a:xfrm>
            <a:off x="353354" y="6552196"/>
            <a:ext cx="221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D45EF1-E514-3442-AFAB-0FFFFC1A97EE}"/>
              </a:ext>
            </a:extLst>
          </p:cNvPr>
          <p:cNvSpPr/>
          <p:nvPr/>
        </p:nvSpPr>
        <p:spPr>
          <a:xfrm>
            <a:off x="370600" y="127113"/>
            <a:ext cx="11028878" cy="104376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x-none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ook at the pictures and 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learn new words connected to restaurants.</a:t>
            </a:r>
            <a:endParaRPr lang="x-none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8D3B7-E846-0745-A31D-4A8B19B0A580}"/>
              </a:ext>
            </a:extLst>
          </p:cNvPr>
          <p:cNvSpPr txBox="1"/>
          <p:nvPr/>
        </p:nvSpPr>
        <p:spPr>
          <a:xfrm>
            <a:off x="8722541" y="1815213"/>
            <a:ext cx="219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uniform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34" y="3509772"/>
            <a:ext cx="2498456" cy="20293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787" y="2785901"/>
            <a:ext cx="2048616" cy="30729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291" y="2592868"/>
            <a:ext cx="2052223" cy="33980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8494899" y="6552195"/>
            <a:ext cx="32780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 6- Unit 1- Lesson 1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328445-8DCE-D24E-B09F-B48F2A638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09537"/>
              </p:ext>
            </p:extLst>
          </p:nvPr>
        </p:nvGraphicFramePr>
        <p:xfrm>
          <a:off x="888023" y="1255653"/>
          <a:ext cx="10401299" cy="50132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121488405"/>
                    </a:ext>
                  </a:extLst>
                </a:gridCol>
                <a:gridCol w="4018085">
                  <a:extLst>
                    <a:ext uri="{9D8B030D-6E8A-4147-A177-3AD203B41FA5}">
                      <a16:colId xmlns:a16="http://schemas.microsoft.com/office/drawing/2014/main" val="3531344469"/>
                    </a:ext>
                  </a:extLst>
                </a:gridCol>
                <a:gridCol w="2954214">
                  <a:extLst>
                    <a:ext uri="{9D8B030D-6E8A-4147-A177-3AD203B41FA5}">
                      <a16:colId xmlns:a16="http://schemas.microsoft.com/office/drawing/2014/main" val="2894135493"/>
                    </a:ext>
                  </a:extLst>
                </a:gridCol>
              </a:tblGrid>
              <a:tr h="1356577">
                <a:tc>
                  <a:txBody>
                    <a:bodyPr/>
                    <a:lstStyle/>
                    <a:p>
                      <a:pPr algn="ctr"/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030919"/>
                  </a:ext>
                </a:extLst>
              </a:tr>
              <a:tr h="365668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20293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9F916D0-9CC9-3047-BED5-2B4366F752FF}"/>
              </a:ext>
            </a:extLst>
          </p:cNvPr>
          <p:cNvSpPr txBox="1"/>
          <p:nvPr/>
        </p:nvSpPr>
        <p:spPr>
          <a:xfrm>
            <a:off x="2125333" y="1661428"/>
            <a:ext cx="174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menu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E8D3B7-E846-0745-A31D-4A8B19B0A580}"/>
              </a:ext>
            </a:extLst>
          </p:cNvPr>
          <p:cNvSpPr txBox="1"/>
          <p:nvPr/>
        </p:nvSpPr>
        <p:spPr>
          <a:xfrm>
            <a:off x="5516171" y="1653801"/>
            <a:ext cx="251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customer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55BDBA-9BDC-914B-870E-BD6C4BE06D8C}"/>
              </a:ext>
            </a:extLst>
          </p:cNvPr>
          <p:cNvCxnSpPr>
            <a:cxnSpLocks/>
          </p:cNvCxnSpPr>
          <p:nvPr/>
        </p:nvCxnSpPr>
        <p:spPr>
          <a:xfrm>
            <a:off x="353354" y="6467417"/>
            <a:ext cx="11347579" cy="9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9CF2AF-CE50-5640-8FC2-712520438DB4}"/>
              </a:ext>
            </a:extLst>
          </p:cNvPr>
          <p:cNvSpPr txBox="1"/>
          <p:nvPr/>
        </p:nvSpPr>
        <p:spPr>
          <a:xfrm>
            <a:off x="353354" y="6552196"/>
            <a:ext cx="221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D45EF1-E514-3442-AFAB-0FFFFC1A97EE}"/>
              </a:ext>
            </a:extLst>
          </p:cNvPr>
          <p:cNvSpPr/>
          <p:nvPr/>
        </p:nvSpPr>
        <p:spPr>
          <a:xfrm>
            <a:off x="370600" y="127113"/>
            <a:ext cx="11028878" cy="104376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x-none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ook at the pictures and 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learn new words connected to restaurants.</a:t>
            </a:r>
            <a:endParaRPr lang="x-none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8D3B7-E846-0745-A31D-4A8B19B0A580}"/>
              </a:ext>
            </a:extLst>
          </p:cNvPr>
          <p:cNvSpPr txBox="1"/>
          <p:nvPr/>
        </p:nvSpPr>
        <p:spPr>
          <a:xfrm>
            <a:off x="8607669" y="1305258"/>
            <a:ext cx="246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bottle of water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44" y="3011024"/>
            <a:ext cx="2134095" cy="3188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50705" r="67630" b="24248"/>
          <a:stretch/>
        </p:blipFill>
        <p:spPr>
          <a:xfrm>
            <a:off x="1634094" y="2804867"/>
            <a:ext cx="1866655" cy="30419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57883" y="3145159"/>
            <a:ext cx="3609312" cy="2990258"/>
            <a:chOff x="1135508" y="2864142"/>
            <a:chExt cx="3609312" cy="2990258"/>
          </a:xfrm>
        </p:grpSpPr>
        <p:pic>
          <p:nvPicPr>
            <p:cNvPr id="15" name="Picture 2" descr="Serving clipart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508" y="3156439"/>
              <a:ext cx="3609312" cy="2697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4000500" y="2864142"/>
              <a:ext cx="0" cy="85534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8494899" y="6552195"/>
            <a:ext cx="32780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 6- Unit 1- Lesson 1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328445-8DCE-D24E-B09F-B48F2A638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27492"/>
              </p:ext>
            </p:extLst>
          </p:nvPr>
        </p:nvGraphicFramePr>
        <p:xfrm>
          <a:off x="888023" y="1255654"/>
          <a:ext cx="10656277" cy="452968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78369">
                  <a:extLst>
                    <a:ext uri="{9D8B030D-6E8A-4147-A177-3AD203B41FA5}">
                      <a16:colId xmlns:a16="http://schemas.microsoft.com/office/drawing/2014/main" val="2121488405"/>
                    </a:ext>
                  </a:extLst>
                </a:gridCol>
                <a:gridCol w="2875085">
                  <a:extLst>
                    <a:ext uri="{9D8B030D-6E8A-4147-A177-3AD203B41FA5}">
                      <a16:colId xmlns:a16="http://schemas.microsoft.com/office/drawing/2014/main" val="2910751455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3531344469"/>
                    </a:ext>
                  </a:extLst>
                </a:gridCol>
                <a:gridCol w="2321169">
                  <a:extLst>
                    <a:ext uri="{9D8B030D-6E8A-4147-A177-3AD203B41FA5}">
                      <a16:colId xmlns:a16="http://schemas.microsoft.com/office/drawing/2014/main" val="2894135493"/>
                    </a:ext>
                  </a:extLst>
                </a:gridCol>
              </a:tblGrid>
              <a:tr h="1338077">
                <a:tc>
                  <a:txBody>
                    <a:bodyPr/>
                    <a:lstStyle/>
                    <a:p>
                      <a:pPr algn="ctr"/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030919"/>
                  </a:ext>
                </a:extLst>
              </a:tr>
              <a:tr h="319160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20293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9F916D0-9CC9-3047-BED5-2B4366F752FF}"/>
              </a:ext>
            </a:extLst>
          </p:cNvPr>
          <p:cNvSpPr txBox="1"/>
          <p:nvPr/>
        </p:nvSpPr>
        <p:spPr>
          <a:xfrm>
            <a:off x="1208439" y="1342415"/>
            <a:ext cx="2194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cup of coffee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E8D3B7-E846-0745-A31D-4A8B19B0A580}"/>
              </a:ext>
            </a:extLst>
          </p:cNvPr>
          <p:cNvSpPr txBox="1"/>
          <p:nvPr/>
        </p:nvSpPr>
        <p:spPr>
          <a:xfrm>
            <a:off x="4179741" y="1299858"/>
            <a:ext cx="2192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glass of milk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55BDBA-9BDC-914B-870E-BD6C4BE06D8C}"/>
              </a:ext>
            </a:extLst>
          </p:cNvPr>
          <p:cNvCxnSpPr>
            <a:cxnSpLocks/>
          </p:cNvCxnSpPr>
          <p:nvPr/>
        </p:nvCxnSpPr>
        <p:spPr>
          <a:xfrm>
            <a:off x="353354" y="6467417"/>
            <a:ext cx="11347579" cy="9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49CF2AF-CE50-5640-8FC2-712520438DB4}"/>
              </a:ext>
            </a:extLst>
          </p:cNvPr>
          <p:cNvSpPr txBox="1"/>
          <p:nvPr/>
        </p:nvSpPr>
        <p:spPr>
          <a:xfrm>
            <a:off x="353354" y="6552196"/>
            <a:ext cx="221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D45EF1-E514-3442-AFAB-0FFFFC1A97EE}"/>
              </a:ext>
            </a:extLst>
          </p:cNvPr>
          <p:cNvSpPr/>
          <p:nvPr/>
        </p:nvSpPr>
        <p:spPr>
          <a:xfrm>
            <a:off x="370600" y="127113"/>
            <a:ext cx="11028878" cy="104376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x-none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ook at the pictures and 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learn new words connected to restaurants.</a:t>
            </a:r>
            <a:endParaRPr lang="x-none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8D3B7-E846-0745-A31D-4A8B19B0A580}"/>
              </a:ext>
            </a:extLst>
          </p:cNvPr>
          <p:cNvSpPr txBox="1"/>
          <p:nvPr/>
        </p:nvSpPr>
        <p:spPr>
          <a:xfrm>
            <a:off x="9187962" y="1322301"/>
            <a:ext cx="2189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plate of salad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916D0-9CC9-3047-BED5-2B4366F752FF}"/>
              </a:ext>
            </a:extLst>
          </p:cNvPr>
          <p:cNvSpPr txBox="1"/>
          <p:nvPr/>
        </p:nvSpPr>
        <p:spPr>
          <a:xfrm>
            <a:off x="6906642" y="1235539"/>
            <a:ext cx="2114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dk1"/>
                </a:solidFill>
                <a:latin typeface="Century Gothic" panose="020B0502020202020204" pitchFamily="34" charset="0"/>
              </a:rPr>
              <a:t>bowl of soup</a:t>
            </a:r>
            <a:endParaRPr lang="x-none" sz="40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r="26804" b="51154"/>
          <a:stretch/>
        </p:blipFill>
        <p:spPr>
          <a:xfrm>
            <a:off x="1254850" y="3377899"/>
            <a:ext cx="2101362" cy="22068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920" y="2752282"/>
            <a:ext cx="2379873" cy="2997887"/>
            <a:chOff x="4092920" y="2752282"/>
            <a:chExt cx="2379873" cy="2997887"/>
          </a:xfrm>
        </p:grpSpPr>
        <p:grpSp>
          <p:nvGrpSpPr>
            <p:cNvPr id="13" name="Group 12"/>
            <p:cNvGrpSpPr/>
            <p:nvPr/>
          </p:nvGrpSpPr>
          <p:grpSpPr>
            <a:xfrm>
              <a:off x="5117128" y="2752282"/>
              <a:ext cx="1355665" cy="2997887"/>
              <a:chOff x="5117128" y="2752282"/>
              <a:chExt cx="1355665" cy="347696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7128" y="2752282"/>
                <a:ext cx="1355665" cy="347696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485080" y="5112232"/>
                <a:ext cx="703384" cy="3165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Forte" panose="03060902040502070203" pitchFamily="66" charset="0"/>
                  </a:rPr>
                  <a:t>milk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092920" y="3401530"/>
              <a:ext cx="1107831" cy="2154117"/>
              <a:chOff x="4021671" y="3886307"/>
              <a:chExt cx="1107831" cy="215411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82" t="10280" r="23335" b="5237"/>
              <a:stretch/>
            </p:blipFill>
            <p:spPr>
              <a:xfrm>
                <a:off x="4021671" y="3886307"/>
                <a:ext cx="1107831" cy="2154117"/>
              </a:xfrm>
              <a:prstGeom prst="rect">
                <a:avLst/>
              </a:prstGeom>
            </p:spPr>
          </p:pic>
          <p:sp>
            <p:nvSpPr>
              <p:cNvPr id="17" name="Trapezoid 16"/>
              <p:cNvSpPr/>
              <p:nvPr/>
            </p:nvSpPr>
            <p:spPr>
              <a:xfrm rot="10800000">
                <a:off x="4179741" y="4369777"/>
                <a:ext cx="858250" cy="1380391"/>
              </a:xfrm>
              <a:prstGeom prst="trapezoid">
                <a:avLst/>
              </a:prstGeom>
              <a:solidFill>
                <a:schemeClr val="bg1"/>
              </a:solidFill>
              <a:ln>
                <a:gradFill>
                  <a:gsLst>
                    <a:gs pos="0">
                      <a:schemeClr val="bg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371" y="3303656"/>
            <a:ext cx="2192537" cy="2132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8345" y="3303656"/>
            <a:ext cx="2087884" cy="21391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8494899" y="6552195"/>
            <a:ext cx="32780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 6- Unit 1- Lesson 1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3BBD3-01D2-8340-9B88-2C0DC72A9133}"/>
              </a:ext>
            </a:extLst>
          </p:cNvPr>
          <p:cNvCxnSpPr>
            <a:cxnSpLocks/>
          </p:cNvCxnSpPr>
          <p:nvPr/>
        </p:nvCxnSpPr>
        <p:spPr>
          <a:xfrm>
            <a:off x="329483" y="6552196"/>
            <a:ext cx="11371450" cy="87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7D928E-DC53-F642-9E83-CFE07BB976DD}"/>
              </a:ext>
            </a:extLst>
          </p:cNvPr>
          <p:cNvSpPr txBox="1"/>
          <p:nvPr/>
        </p:nvSpPr>
        <p:spPr>
          <a:xfrm>
            <a:off x="353354" y="6552196"/>
            <a:ext cx="221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9401" y="4297170"/>
            <a:ext cx="59935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Across</a:t>
            </a:r>
            <a:r>
              <a:rPr lang="en-US" sz="2800" b="1" dirty="0"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4:</a:t>
            </a:r>
            <a:r>
              <a:rPr lang="en-US" sz="2000" dirty="0">
                <a:latin typeface="Century Gothic" panose="020B0502020202020204" pitchFamily="34" charset="0"/>
              </a:rPr>
              <a:t> Coffee and tea come in this.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5: </a:t>
            </a:r>
            <a:r>
              <a:rPr lang="en-US" sz="2000" dirty="0">
                <a:latin typeface="Century Gothic" panose="020B0502020202020204" pitchFamily="34" charset="0"/>
              </a:rPr>
              <a:t>You eat your salad from this.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7: </a:t>
            </a:r>
            <a:r>
              <a:rPr lang="en-US" sz="2000" dirty="0">
                <a:latin typeface="Century Gothic" panose="020B0502020202020204" pitchFamily="34" charset="0"/>
              </a:rPr>
              <a:t>The clothes that waiters wear.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8: </a:t>
            </a:r>
            <a:r>
              <a:rPr lang="en-US" sz="2000" dirty="0">
                <a:latin typeface="Century Gothic" panose="020B0502020202020204" pitchFamily="34" charset="0"/>
              </a:rPr>
              <a:t>Water comes in this.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3874" y="758226"/>
            <a:ext cx="58600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Down: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1: </a:t>
            </a:r>
            <a:r>
              <a:rPr lang="en-US" sz="2000" dirty="0">
                <a:latin typeface="Century Gothic" panose="020B0502020202020204" pitchFamily="34" charset="0"/>
              </a:rPr>
              <a:t>You pour water, milk and juice into this.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2: </a:t>
            </a:r>
            <a:r>
              <a:rPr lang="en-US" sz="2000" dirty="0">
                <a:latin typeface="Century Gothic" panose="020B0502020202020204" pitchFamily="34" charset="0"/>
              </a:rPr>
              <a:t>These people eat at the restaurant.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3: </a:t>
            </a:r>
            <a:r>
              <a:rPr lang="en-US" sz="2000" dirty="0">
                <a:latin typeface="Century Gothic" panose="020B0502020202020204" pitchFamily="34" charset="0"/>
              </a:rPr>
              <a:t>A list of the foods that may be ordered at a restaurant.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6: </a:t>
            </a:r>
            <a:r>
              <a:rPr lang="en-US" sz="2000" dirty="0">
                <a:latin typeface="Century Gothic" panose="020B0502020202020204" pitchFamily="34" charset="0"/>
              </a:rPr>
              <a:t>A person who serves at tables as in a restaurant.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8: </a:t>
            </a:r>
            <a:r>
              <a:rPr lang="en-US" sz="2000" dirty="0">
                <a:latin typeface="Century Gothic" panose="020B0502020202020204" pitchFamily="34" charset="0"/>
              </a:rPr>
              <a:t>It is used for serving foods and soups.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BD45EF1-E514-3442-AFAB-0FFFFC1A97EE}"/>
              </a:ext>
            </a:extLst>
          </p:cNvPr>
          <p:cNvSpPr/>
          <p:nvPr/>
        </p:nvSpPr>
        <p:spPr>
          <a:xfrm>
            <a:off x="370600" y="127113"/>
            <a:ext cx="11028878" cy="59656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Practice (Crossword Puzzle)  </a:t>
            </a:r>
            <a:endParaRPr lang="x-none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58" t="16131" r="40470" b="51479"/>
          <a:stretch/>
        </p:blipFill>
        <p:spPr>
          <a:xfrm>
            <a:off x="69921" y="864576"/>
            <a:ext cx="5909480" cy="5418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557" t="16754" r="40472" b="51310"/>
          <a:stretch/>
        </p:blipFill>
        <p:spPr>
          <a:xfrm>
            <a:off x="69921" y="888859"/>
            <a:ext cx="5890490" cy="53695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109571" y="102116"/>
            <a:ext cx="3006436" cy="99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Now check your answers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8494899" y="6552195"/>
            <a:ext cx="32780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 6- Unit 1- Lesson 1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55BDBA-9BDC-914B-870E-BD6C4BE06D8C}"/>
              </a:ext>
            </a:extLst>
          </p:cNvPr>
          <p:cNvCxnSpPr>
            <a:cxnSpLocks/>
          </p:cNvCxnSpPr>
          <p:nvPr/>
        </p:nvCxnSpPr>
        <p:spPr>
          <a:xfrm>
            <a:off x="353354" y="6467417"/>
            <a:ext cx="11347579" cy="9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9CF2AF-CE50-5640-8FC2-712520438DB4}"/>
              </a:ext>
            </a:extLst>
          </p:cNvPr>
          <p:cNvSpPr txBox="1"/>
          <p:nvPr/>
        </p:nvSpPr>
        <p:spPr>
          <a:xfrm>
            <a:off x="353354" y="6552196"/>
            <a:ext cx="221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916D0-9CC9-3047-BED5-2B4366F752FF}"/>
              </a:ext>
            </a:extLst>
          </p:cNvPr>
          <p:cNvSpPr txBox="1"/>
          <p:nvPr/>
        </p:nvSpPr>
        <p:spPr>
          <a:xfrm>
            <a:off x="4871927" y="1202963"/>
            <a:ext cx="72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Century Gothic" panose="020B0502020202020204" pitchFamily="34" charset="0"/>
              </a:rPr>
              <a:t>Yesterday, I went with my family to a restaurant. The  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</a:t>
            </a:r>
            <a:r>
              <a:rPr lang="en-US" sz="24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 gave us the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</a:t>
            </a:r>
            <a:r>
              <a:rPr lang="en-US" sz="2400" b="1" dirty="0">
                <a:solidFill>
                  <a:schemeClr val="dk1"/>
                </a:solidFill>
                <a:latin typeface="Century Gothic" panose="020B0502020202020204" pitchFamily="34" charset="0"/>
              </a:rPr>
              <a:t>. I only ordered a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 </a:t>
            </a:r>
            <a:r>
              <a:rPr lang="en-US" sz="2400" b="1" dirty="0">
                <a:solidFill>
                  <a:schemeClr val="dk1"/>
                </a:solidFill>
                <a:latin typeface="Century Gothic" panose="020B0502020202020204" pitchFamily="34" charset="0"/>
              </a:rPr>
              <a:t>of coffee. My father ordered a bowl of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</a:t>
            </a:r>
            <a:r>
              <a:rPr lang="en-US" sz="2400" b="1" dirty="0">
                <a:latin typeface="Century Gothic" panose="020B0502020202020204" pitchFamily="34" charset="0"/>
              </a:rPr>
              <a:t>.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My brother wanted a cheese sandwich with a glass of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</a:t>
            </a:r>
            <a:r>
              <a:rPr lang="en-US" sz="24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and  my mother wanted a  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</a:t>
            </a:r>
            <a:r>
              <a:rPr lang="en-US" sz="24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   of fruit. The waiter offered us a free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</a:t>
            </a:r>
            <a:r>
              <a:rPr lang="en-US" sz="2400" b="1" dirty="0">
                <a:solidFill>
                  <a:schemeClr val="dk1"/>
                </a:solidFill>
                <a:latin typeface="Century Gothic" panose="020B0502020202020204" pitchFamily="34" charset="0"/>
              </a:rPr>
              <a:t> of water.</a:t>
            </a:r>
            <a:endParaRPr lang="x-none" sz="24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D45EF1-E514-3442-AFAB-0FFFFC1A97EE}"/>
              </a:ext>
            </a:extLst>
          </p:cNvPr>
          <p:cNvSpPr/>
          <p:nvPr/>
        </p:nvSpPr>
        <p:spPr>
          <a:xfrm>
            <a:off x="107820" y="28804"/>
            <a:ext cx="11838645" cy="99814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Read and fill in the blanks using the correct </a:t>
            </a:r>
          </a:p>
          <a:p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word</a:t>
            </a:r>
            <a:r>
              <a:rPr lang="x-none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DB882-6278-8745-93A6-7056E2048525}"/>
              </a:ext>
            </a:extLst>
          </p:cNvPr>
          <p:cNvSpPr txBox="1"/>
          <p:nvPr/>
        </p:nvSpPr>
        <p:spPr>
          <a:xfrm>
            <a:off x="1750484" y="5786900"/>
            <a:ext cx="108343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soup</a:t>
            </a:r>
            <a:endParaRPr lang="x-none" sz="28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9ADE17-8751-2D46-B182-0CC991DA1C50}"/>
              </a:ext>
            </a:extLst>
          </p:cNvPr>
          <p:cNvSpPr txBox="1"/>
          <p:nvPr/>
        </p:nvSpPr>
        <p:spPr>
          <a:xfrm>
            <a:off x="3146699" y="5816077"/>
            <a:ext cx="129773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latin typeface="Century Gothic" panose="020B0502020202020204" pitchFamily="34" charset="0"/>
              </a:rPr>
              <a:t>pla</a:t>
            </a:r>
            <a:r>
              <a:rPr lang="en-US" sz="2800" b="1" dirty="0" err="1">
                <a:latin typeface="Century Gothic" panose="020B0502020202020204" pitchFamily="34" charset="0"/>
              </a:rPr>
              <a:t>te</a:t>
            </a:r>
            <a:endParaRPr lang="x-none" sz="28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5D1FE-EF7A-F749-BFC7-9079D8B06663}"/>
              </a:ext>
            </a:extLst>
          </p:cNvPr>
          <p:cNvSpPr txBox="1"/>
          <p:nvPr/>
        </p:nvSpPr>
        <p:spPr>
          <a:xfrm>
            <a:off x="5341687" y="5824605"/>
            <a:ext cx="13709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menu</a:t>
            </a:r>
            <a:endParaRPr lang="x-none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9575D-3E38-4C42-B7D5-DEB71D62220A}"/>
              </a:ext>
            </a:extLst>
          </p:cNvPr>
          <p:cNvSpPr txBox="1"/>
          <p:nvPr/>
        </p:nvSpPr>
        <p:spPr>
          <a:xfrm>
            <a:off x="7103033" y="5821922"/>
            <a:ext cx="99009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milk</a:t>
            </a:r>
            <a:endParaRPr lang="x-none" sz="2800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9ADE17-8751-2D46-B182-0CC991DA1C50}"/>
              </a:ext>
            </a:extLst>
          </p:cNvPr>
          <p:cNvSpPr txBox="1"/>
          <p:nvPr/>
        </p:nvSpPr>
        <p:spPr>
          <a:xfrm>
            <a:off x="6321455" y="5128039"/>
            <a:ext cx="136317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waiter</a:t>
            </a:r>
            <a:endParaRPr lang="x-none" sz="2800" b="1" dirty="0">
              <a:latin typeface="Century Gothic" panose="020B0502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2283" y="1026950"/>
            <a:ext cx="4459841" cy="3480360"/>
            <a:chOff x="2370401" y="1760958"/>
            <a:chExt cx="3467100" cy="23050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0401" y="1760958"/>
              <a:ext cx="3467100" cy="230505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90925" y="1802333"/>
              <a:ext cx="796204" cy="387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Excuse me!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9954636" y="82752"/>
            <a:ext cx="2146291" cy="944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Click to check your answers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4DB882-6278-8745-93A6-7056E2048525}"/>
              </a:ext>
            </a:extLst>
          </p:cNvPr>
          <p:cNvSpPr txBox="1"/>
          <p:nvPr/>
        </p:nvSpPr>
        <p:spPr>
          <a:xfrm>
            <a:off x="2492203" y="5117211"/>
            <a:ext cx="108343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cup</a:t>
            </a:r>
            <a:endParaRPr lang="x-none" sz="28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39575D-3E38-4C42-B7D5-DEB71D62220A}"/>
              </a:ext>
            </a:extLst>
          </p:cNvPr>
          <p:cNvSpPr txBox="1"/>
          <p:nvPr/>
        </p:nvSpPr>
        <p:spPr>
          <a:xfrm>
            <a:off x="4530117" y="5149502"/>
            <a:ext cx="121061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bottle</a:t>
            </a:r>
            <a:endParaRPr lang="x-none" sz="28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8494899" y="6552195"/>
            <a:ext cx="32780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 6- Unit 1- Lesson 1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07266 -0.47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1412 L 0.43164 -0.58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40599 -0.39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48581 -0.3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02014 L 0.25872 -0.34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42864 -0.26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2318 -0.077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6" grpId="0" animBg="1"/>
      <p:bldP spid="20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28297"/>
              </p:ext>
            </p:extLst>
          </p:nvPr>
        </p:nvGraphicFramePr>
        <p:xfrm>
          <a:off x="402196" y="3443065"/>
          <a:ext cx="10837810" cy="293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905">
                  <a:extLst>
                    <a:ext uri="{9D8B030D-6E8A-4147-A177-3AD203B41FA5}">
                      <a16:colId xmlns:a16="http://schemas.microsoft.com/office/drawing/2014/main" val="530333957"/>
                    </a:ext>
                  </a:extLst>
                </a:gridCol>
                <a:gridCol w="5418905">
                  <a:extLst>
                    <a:ext uri="{9D8B030D-6E8A-4147-A177-3AD203B41FA5}">
                      <a16:colId xmlns:a16="http://schemas.microsoft.com/office/drawing/2014/main" val="3079035250"/>
                    </a:ext>
                  </a:extLst>
                </a:gridCol>
              </a:tblGrid>
              <a:tr h="5455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Waiter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63389"/>
                  </a:ext>
                </a:extLst>
              </a:tr>
              <a:tr h="797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710319"/>
                  </a:ext>
                </a:extLst>
              </a:tr>
              <a:tr h="7978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32957"/>
                  </a:ext>
                </a:extLst>
              </a:tr>
              <a:tr h="7978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67269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55BDBA-9BDC-914B-870E-BD6C4BE06D8C}"/>
              </a:ext>
            </a:extLst>
          </p:cNvPr>
          <p:cNvCxnSpPr>
            <a:cxnSpLocks/>
          </p:cNvCxnSpPr>
          <p:nvPr/>
        </p:nvCxnSpPr>
        <p:spPr>
          <a:xfrm>
            <a:off x="353354" y="6467417"/>
            <a:ext cx="11347579" cy="9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9CF2AF-CE50-5640-8FC2-712520438DB4}"/>
              </a:ext>
            </a:extLst>
          </p:cNvPr>
          <p:cNvSpPr txBox="1"/>
          <p:nvPr/>
        </p:nvSpPr>
        <p:spPr>
          <a:xfrm>
            <a:off x="353354" y="6552196"/>
            <a:ext cx="221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D45EF1-E514-3442-AFAB-0FFFFC1A97EE}"/>
              </a:ext>
            </a:extLst>
          </p:cNvPr>
          <p:cNvSpPr/>
          <p:nvPr/>
        </p:nvSpPr>
        <p:spPr>
          <a:xfrm>
            <a:off x="27296" y="28804"/>
            <a:ext cx="11838645" cy="76276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Read and match to (waiter) or to (customer)</a:t>
            </a:r>
            <a:r>
              <a:rPr lang="x-none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102640" y="28804"/>
            <a:ext cx="1991828" cy="867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Click to check your answers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94548" y="983357"/>
            <a:ext cx="4607170" cy="618624"/>
          </a:xfrm>
          <a:prstGeom prst="wedgeRoundRectCallout">
            <a:avLst>
              <a:gd name="adj1" fmla="val -40437"/>
              <a:gd name="adj2" fmla="val 75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Century Gothic" panose="020B0502020202020204" pitchFamily="34" charset="0"/>
              </a:rPr>
              <a:t>I’d like a plate of spaghetti, please.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94548" y="1731944"/>
            <a:ext cx="4607170" cy="644692"/>
          </a:xfrm>
          <a:prstGeom prst="wedgeRoundRectCallout">
            <a:avLst>
              <a:gd name="adj1" fmla="val -40437"/>
              <a:gd name="adj2" fmla="val 7557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Can I have a cup of coffee, please?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798724" y="2506599"/>
            <a:ext cx="4607102" cy="513412"/>
          </a:xfrm>
          <a:prstGeom prst="wedgeRoundRectCallout">
            <a:avLst>
              <a:gd name="adj1" fmla="val -40437"/>
              <a:gd name="adj2" fmla="val 75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Here’s your soup.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821101" y="976948"/>
            <a:ext cx="4607102" cy="600111"/>
          </a:xfrm>
          <a:prstGeom prst="wedgeRoundRectCallout">
            <a:avLst>
              <a:gd name="adj1" fmla="val -40437"/>
              <a:gd name="adj2" fmla="val 7557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Would you like a bottle of water?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821101" y="1756581"/>
            <a:ext cx="4607102" cy="562227"/>
          </a:xfrm>
          <a:prstGeom prst="wedgeRoundRectCallout">
            <a:avLst>
              <a:gd name="adj1" fmla="val -40437"/>
              <a:gd name="adj2" fmla="val 75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Here is the menu, sir.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21101" y="2506599"/>
            <a:ext cx="4607102" cy="553824"/>
          </a:xfrm>
          <a:prstGeom prst="wedgeRoundRectCallout">
            <a:avLst>
              <a:gd name="adj1" fmla="val -40437"/>
              <a:gd name="adj2" fmla="val 7557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 would like to have some salad, please.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8494899" y="6552195"/>
            <a:ext cx="32780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 6- Unit 1- Lesson 1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45482 0.45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3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1319 L 0.46224 0.446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00261 0.23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0899 0.56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4224 0.572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0108 0.46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2" grpId="0" animBg="1"/>
      <p:bldP spid="23" grpId="0" animBg="1"/>
      <p:bldP spid="25" grpId="0" animBg="1"/>
      <p:bldP spid="21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453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End of the Lesson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93BBD3-01D2-8340-9B88-2C0DC72A9133}"/>
              </a:ext>
            </a:extLst>
          </p:cNvPr>
          <p:cNvCxnSpPr>
            <a:cxnSpLocks/>
          </p:cNvCxnSpPr>
          <p:nvPr/>
        </p:nvCxnSpPr>
        <p:spPr>
          <a:xfrm>
            <a:off x="353354" y="6467417"/>
            <a:ext cx="11347579" cy="9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7D928E-DC53-F642-9E83-CFE07BB976DD}"/>
              </a:ext>
            </a:extLst>
          </p:cNvPr>
          <p:cNvSpPr txBox="1"/>
          <p:nvPr/>
        </p:nvSpPr>
        <p:spPr>
          <a:xfrm>
            <a:off x="353354" y="6552196"/>
            <a:ext cx="221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8494899" y="6552195"/>
            <a:ext cx="3278001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 6- Unit 1- Lesson 1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482</Words>
  <Application>Microsoft Office PowerPoint</Application>
  <PresentationFormat>Widescreen</PresentationFormat>
  <Paragraphs>80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Lesson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Vocabulary</dc:title>
  <dc:subject/>
  <dc:creator>Microsoft Office User</dc:creator>
  <cp:keywords/>
  <dc:description/>
  <cp:lastModifiedBy>jehad abbas</cp:lastModifiedBy>
  <cp:revision>123</cp:revision>
  <dcterms:created xsi:type="dcterms:W3CDTF">2020-03-04T08:44:23Z</dcterms:created>
  <dcterms:modified xsi:type="dcterms:W3CDTF">2020-08-11T06:48:17Z</dcterms:modified>
  <cp:category/>
</cp:coreProperties>
</file>