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0" r:id="rId2"/>
    <p:sldId id="273" r:id="rId3"/>
    <p:sldId id="275" r:id="rId4"/>
    <p:sldId id="279" r:id="rId5"/>
    <p:sldId id="276" r:id="rId6"/>
    <p:sldId id="281" r:id="rId7"/>
    <p:sldId id="283" r:id="rId8"/>
    <p:sldId id="285" r:id="rId9"/>
    <p:sldId id="282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  <p:cmAuthor id="2" name="Khadija Salah" initials="KS" lastIdx="3" clrIdx="1">
    <p:extLst>
      <p:ext uri="{19B8F6BF-5375-455C-9EA6-DF929625EA0E}">
        <p15:presenceInfo xmlns:p15="http://schemas.microsoft.com/office/powerpoint/2012/main" userId="262ab5bb612c9b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CC"/>
    <a:srgbClr val="0066CC"/>
    <a:srgbClr val="66FFFF"/>
    <a:srgbClr val="66FFCC"/>
    <a:srgbClr val="00FF99"/>
    <a:srgbClr val="DC9CCB"/>
    <a:srgbClr val="F89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9" autoAdjust="0"/>
    <p:restoredTop sz="74768" autoAdjust="0"/>
  </p:normalViewPr>
  <p:slideViewPr>
    <p:cSldViewPr snapToGrid="0">
      <p:cViewPr varScale="1">
        <p:scale>
          <a:sx n="115" d="100"/>
          <a:sy n="115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7D8DC-A3EF-43B2-B02D-B2D9393F13C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E7F41-6092-4C10-BF5C-CAD64900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2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E7F41-6092-4C10-BF5C-CAD64900C8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5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E7F41-6092-4C10-BF5C-CAD64900C8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9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image" Target="../media/image3.jpe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9.m4a"/><Relationship Id="rId7" Type="http://schemas.openxmlformats.org/officeDocument/2006/relationships/image" Target="../media/image12.svg"/><Relationship Id="rId12" Type="http://schemas.openxmlformats.org/officeDocument/2006/relationships/image" Target="../media/image4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934A-26B3-4AAC-87FA-2484C8DC3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261" y="1499718"/>
            <a:ext cx="9691150" cy="5205882"/>
          </a:xfrm>
        </p:spPr>
        <p:txBody>
          <a:bodyPr anchor="t"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English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Family and Friends 6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Grade 6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Semester 2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Unit 9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Good news, bad news</a:t>
            </a:r>
            <a:br>
              <a:rPr lang="en-US" sz="3200" b="1" dirty="0">
                <a:latin typeface="Century Gothic" panose="020B0502020202020204" pitchFamily="34" charset="0"/>
              </a:rPr>
            </a:br>
            <a:r>
              <a:rPr lang="en-US" sz="3200" b="1" dirty="0">
                <a:latin typeface="Century Gothic" panose="020B0502020202020204" pitchFamily="34" charset="0"/>
              </a:rPr>
              <a:t>Lesson 3 - Grammar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F7687-78FE-624A-84BE-0D9FF9787E4E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823332" y="434562"/>
            <a:ext cx="6205008" cy="767715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C767B656-7C6E-4374-B358-1CAD04EEC886}"/>
              </a:ext>
            </a:extLst>
          </p:cNvPr>
          <p:cNvSpPr/>
          <p:nvPr/>
        </p:nvSpPr>
        <p:spPr>
          <a:xfrm>
            <a:off x="7634690" y="3147518"/>
            <a:ext cx="1698402" cy="120047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AF304B-F891-435A-BE18-6CBC54A644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6120"/>
          <a:stretch/>
        </p:blipFill>
        <p:spPr>
          <a:xfrm flipH="1">
            <a:off x="9487548" y="2514218"/>
            <a:ext cx="1584403" cy="1668497"/>
          </a:xfrm>
          <a:prstGeom prst="rect">
            <a:avLst/>
          </a:prstGeom>
        </p:spPr>
      </p:pic>
      <p:pic>
        <p:nvPicPr>
          <p:cNvPr id="16" name="Picture 1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9D0B9678-A825-4277-91E8-7A4C9A2BA3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2" b="53443"/>
          <a:stretch/>
        </p:blipFill>
        <p:spPr>
          <a:xfrm flipH="1">
            <a:off x="132839" y="2331242"/>
            <a:ext cx="2690493" cy="2016748"/>
          </a:xfrm>
          <a:prstGeom prst="rect">
            <a:avLst/>
          </a:prstGeom>
        </p:spPr>
      </p:pic>
      <p:sp>
        <p:nvSpPr>
          <p:cNvPr id="17" name="Thought Bubble: Cloud 31">
            <a:extLst>
              <a:ext uri="{FF2B5EF4-FFF2-40B4-BE49-F238E27FC236}">
                <a16:creationId xmlns:a16="http://schemas.microsoft.com/office/drawing/2014/main" id="{BB99D63E-18F5-49EF-B64B-64DC5B6FF36C}"/>
              </a:ext>
            </a:extLst>
          </p:cNvPr>
          <p:cNvSpPr/>
          <p:nvPr/>
        </p:nvSpPr>
        <p:spPr>
          <a:xfrm>
            <a:off x="2514376" y="3348467"/>
            <a:ext cx="1694067" cy="1340385"/>
          </a:xfrm>
          <a:prstGeom prst="cloudCallout">
            <a:avLst>
              <a:gd name="adj1" fmla="val -59923"/>
              <a:gd name="adj2" fmla="val -17109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96B3BF0-7340-4110-9969-606CC2405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4731D6E-4D6F-4C46-A0EC-DBCCB72162B5}"/>
              </a:ext>
            </a:extLst>
          </p:cNvPr>
          <p:cNvGrpSpPr/>
          <p:nvPr/>
        </p:nvGrpSpPr>
        <p:grpSpPr>
          <a:xfrm>
            <a:off x="87667" y="6546509"/>
            <a:ext cx="12104333" cy="311491"/>
            <a:chOff x="133224" y="6562573"/>
            <a:chExt cx="12104333" cy="3114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63DD42-FD07-4400-96FA-BF46CF6260F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55EA-7960-4C77-B4ED-AE6034F71F81}"/>
                </a:ext>
              </a:extLst>
            </p:cNvPr>
            <p:cNvSpPr txBox="1"/>
            <p:nvPr/>
          </p:nvSpPr>
          <p:spPr>
            <a:xfrm>
              <a:off x="8555139" y="6597065"/>
              <a:ext cx="368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9 – Lesson 3 (Grammar)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1339" y="953931"/>
            <a:ext cx="11376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6C936A-AE9E-4A61-882B-E55CA7F7D7B2}"/>
              </a:ext>
            </a:extLst>
          </p:cNvPr>
          <p:cNvSpPr/>
          <p:nvPr/>
        </p:nvSpPr>
        <p:spPr>
          <a:xfrm>
            <a:off x="3843196" y="2623756"/>
            <a:ext cx="4811843" cy="1528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End of the Lesson </a:t>
            </a:r>
            <a:endParaRPr lang="ar-BH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8936A05-A751-469A-AE5C-40256BB25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/202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11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683" y="0"/>
            <a:ext cx="1646063" cy="1268078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95077" y="1732651"/>
            <a:ext cx="11448731" cy="59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 rtl="0">
              <a:buNone/>
            </a:pPr>
            <a:r>
              <a:rPr lang="en-US" sz="3600" b="1" dirty="0">
                <a:latin typeface="Century Gothic" panose="020B0502020202020204" pitchFamily="34" charset="0"/>
              </a:rPr>
              <a:t>Lesson Objectives</a:t>
            </a:r>
            <a:endParaRPr lang="ar-BH" sz="36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737" y="3800910"/>
            <a:ext cx="8457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AF8E3-74E3-44D5-BC89-108ECF92C333}"/>
              </a:ext>
            </a:extLst>
          </p:cNvPr>
          <p:cNvGrpSpPr/>
          <p:nvPr/>
        </p:nvGrpSpPr>
        <p:grpSpPr>
          <a:xfrm>
            <a:off x="87667" y="6536132"/>
            <a:ext cx="12104333" cy="276999"/>
            <a:chOff x="133224" y="6552196"/>
            <a:chExt cx="12104333" cy="27699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FD301B7-9C58-414B-8E04-9F41B8B4B8EC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FDC82F-0412-440E-982D-B1DEF7124940}"/>
                </a:ext>
              </a:extLst>
            </p:cNvPr>
            <p:cNvSpPr txBox="1"/>
            <p:nvPr/>
          </p:nvSpPr>
          <p:spPr>
            <a:xfrm>
              <a:off x="133224" y="6552196"/>
              <a:ext cx="4091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latin typeface="Century Gothic" panose="020B0502020202020204" pitchFamily="34" charset="0"/>
                </a:rPr>
                <a:t>Ministry of Education – Second Semester 202</a:t>
              </a:r>
              <a:r>
                <a:rPr lang="ar-SA" sz="1200" b="1" dirty="0">
                  <a:latin typeface="Century Gothic" panose="020B0502020202020204" pitchFamily="34" charset="0"/>
                </a:rPr>
                <a:t>0</a:t>
              </a:r>
              <a:r>
                <a:rPr lang="en-US" sz="1200" b="1" dirty="0">
                  <a:latin typeface="Century Gothic" panose="020B0502020202020204" pitchFamily="34" charset="0"/>
                </a:rPr>
                <a:t>/202</a:t>
              </a:r>
              <a:r>
                <a:rPr lang="en-GB" sz="12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48ED39-7660-44FD-A1B8-3FDB7EC1869A}"/>
                </a:ext>
              </a:extLst>
            </p:cNvPr>
            <p:cNvSpPr txBox="1"/>
            <p:nvPr/>
          </p:nvSpPr>
          <p:spPr>
            <a:xfrm>
              <a:off x="8508365" y="6552196"/>
              <a:ext cx="368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9 – Lesson 3 (Grammar)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811162" y="3142127"/>
            <a:ext cx="109655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1- To </a:t>
            </a:r>
            <a:r>
              <a:rPr lang="en-US" sz="3200" b="1" dirty="0" err="1">
                <a:latin typeface="Century Gothic" panose="020B0502020202020204" pitchFamily="34" charset="0"/>
              </a:rPr>
              <a:t>recognise</a:t>
            </a:r>
            <a:r>
              <a:rPr lang="en-US" sz="3200" b="1" dirty="0">
                <a:latin typeface="Century Gothic" panose="020B0502020202020204" pitchFamily="34" charset="0"/>
              </a:rPr>
              <a:t> homophones </a:t>
            </a:r>
            <a:r>
              <a:rPr lang="en-US" sz="3200" b="1" i="1" dirty="0">
                <a:latin typeface="Century Gothic" panose="020B0502020202020204" pitchFamily="34" charset="0"/>
              </a:rPr>
              <a:t>‘ there’</a:t>
            </a:r>
            <a:r>
              <a:rPr lang="en-US" sz="3200" b="1" dirty="0">
                <a:latin typeface="Century Gothic" panose="020B0502020202020204" pitchFamily="34" charset="0"/>
              </a:rPr>
              <a:t>,</a:t>
            </a:r>
            <a:r>
              <a:rPr lang="en-US" sz="3200" b="1" i="1" dirty="0">
                <a:latin typeface="Century Gothic" panose="020B0502020202020204" pitchFamily="34" charset="0"/>
              </a:rPr>
              <a:t> ‘they’re’ </a:t>
            </a:r>
            <a:r>
              <a:rPr lang="en-US" sz="3200" b="1" dirty="0">
                <a:latin typeface="Century Gothic" panose="020B0502020202020204" pitchFamily="34" charset="0"/>
              </a:rPr>
              <a:t>and </a:t>
            </a:r>
            <a:r>
              <a:rPr lang="en-US" sz="3200" b="1" i="1" dirty="0">
                <a:latin typeface="Century Gothic" panose="020B0502020202020204" pitchFamily="34" charset="0"/>
              </a:rPr>
              <a:t>‘their’</a:t>
            </a:r>
            <a:r>
              <a:rPr lang="en-US" sz="3200" b="1" dirty="0">
                <a:latin typeface="Century Gothic" panose="020B0502020202020204" pitchFamily="34" charset="0"/>
              </a:rPr>
              <a:t>.</a:t>
            </a:r>
          </a:p>
          <a:p>
            <a:r>
              <a:rPr lang="en-US" sz="3200" b="1" dirty="0">
                <a:latin typeface="Century Gothic" panose="020B0502020202020204" pitchFamily="34" charset="0"/>
              </a:rPr>
              <a:t>2- To use homophones ‘ there’, ‘they’re’ and ‘their’ correctly.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45A5ED1-9FFA-454D-9CC8-B01296246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4731D6E-4D6F-4C46-A0EC-DBCCB72162B5}"/>
              </a:ext>
            </a:extLst>
          </p:cNvPr>
          <p:cNvGrpSpPr/>
          <p:nvPr/>
        </p:nvGrpSpPr>
        <p:grpSpPr>
          <a:xfrm>
            <a:off x="87667" y="6546509"/>
            <a:ext cx="12104333" cy="311491"/>
            <a:chOff x="133224" y="6562573"/>
            <a:chExt cx="12104333" cy="3114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63DD42-FD07-4400-96FA-BF46CF6260F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55EA-7960-4C77-B4ED-AE6034F71F81}"/>
                </a:ext>
              </a:extLst>
            </p:cNvPr>
            <p:cNvSpPr txBox="1"/>
            <p:nvPr/>
          </p:nvSpPr>
          <p:spPr>
            <a:xfrm>
              <a:off x="8555139" y="6597065"/>
              <a:ext cx="368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9 – Lesson 3 (Grammar)</a:t>
              </a:r>
            </a:p>
          </p:txBody>
        </p:sp>
      </p:grpSp>
      <p:pic>
        <p:nvPicPr>
          <p:cNvPr id="23" name="Picture 2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5A4B3CE-05EC-4C58-9AF9-2B43229A99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4276" r="51643" b="18929"/>
          <a:stretch/>
        </p:blipFill>
        <p:spPr>
          <a:xfrm>
            <a:off x="170922" y="1225806"/>
            <a:ext cx="1651011" cy="4433130"/>
          </a:xfrm>
          <a:prstGeom prst="rect">
            <a:avLst/>
          </a:prstGeom>
        </p:spPr>
      </p:pic>
      <p:sp>
        <p:nvSpPr>
          <p:cNvPr id="32" name="Frame 31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4483932" y="59868"/>
            <a:ext cx="3311802" cy="622541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Presentation</a:t>
            </a:r>
            <a:r>
              <a:rPr lang="en-GB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3" name="Arrow: Pentagon 16">
            <a:extLst>
              <a:ext uri="{FF2B5EF4-FFF2-40B4-BE49-F238E27FC236}">
                <a16:creationId xmlns:a16="http://schemas.microsoft.com/office/drawing/2014/main" id="{59B70FED-6CC4-4CE2-AD45-500289370C33}"/>
              </a:ext>
            </a:extLst>
          </p:cNvPr>
          <p:cNvSpPr/>
          <p:nvPr/>
        </p:nvSpPr>
        <p:spPr>
          <a:xfrm>
            <a:off x="220272" y="522045"/>
            <a:ext cx="3747501" cy="50022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Read and learn.</a:t>
            </a:r>
          </a:p>
        </p:txBody>
      </p:sp>
      <p:sp>
        <p:nvSpPr>
          <p:cNvPr id="34" name="Thought Bubble: Cloud 66">
            <a:extLst>
              <a:ext uri="{FF2B5EF4-FFF2-40B4-BE49-F238E27FC236}">
                <a16:creationId xmlns:a16="http://schemas.microsoft.com/office/drawing/2014/main" id="{8EDD4183-65CC-4481-9351-5BB5231FAD68}"/>
              </a:ext>
            </a:extLst>
          </p:cNvPr>
          <p:cNvSpPr/>
          <p:nvPr/>
        </p:nvSpPr>
        <p:spPr>
          <a:xfrm>
            <a:off x="2380646" y="1421974"/>
            <a:ext cx="5754466" cy="2434796"/>
          </a:xfrm>
          <a:prstGeom prst="cloudCallout">
            <a:avLst>
              <a:gd name="adj1" fmla="val -62804"/>
              <a:gd name="adj2" fmla="val -5591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Today we are going to learn about homophones</a:t>
            </a:r>
            <a:r>
              <a:rPr lang="en-GB" sz="2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24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they’re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their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733309" y="1225806"/>
            <a:ext cx="5103088" cy="2266302"/>
            <a:chOff x="8606042" y="-1836"/>
            <a:chExt cx="3945484" cy="1574550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C767B656-7C6E-4374-B358-1CAD04EEC886}"/>
                </a:ext>
              </a:extLst>
            </p:cNvPr>
            <p:cNvSpPr/>
            <p:nvPr/>
          </p:nvSpPr>
          <p:spPr>
            <a:xfrm>
              <a:off x="8606042" y="536683"/>
              <a:ext cx="2792274" cy="1036031"/>
            </a:xfrm>
            <a:prstGeom prst="cloud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What are homophones?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3AF304B-F891-435A-BE18-6CBC54A64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6120"/>
            <a:stretch/>
          </p:blipFill>
          <p:spPr>
            <a:xfrm flipH="1">
              <a:off x="11186924" y="-1836"/>
              <a:ext cx="1364602" cy="143994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133259" y="4077076"/>
            <a:ext cx="9970908" cy="2444289"/>
            <a:chOff x="2356869" y="4429907"/>
            <a:chExt cx="9970908" cy="2444289"/>
          </a:xfrm>
        </p:grpSpPr>
        <p:sp>
          <p:nvSpPr>
            <p:cNvPr id="36" name="Thought Bubble: Cloud 31">
              <a:extLst>
                <a:ext uri="{FF2B5EF4-FFF2-40B4-BE49-F238E27FC236}">
                  <a16:creationId xmlns:a16="http://schemas.microsoft.com/office/drawing/2014/main" id="{BB99D63E-18F5-49EF-B64B-64DC5B6FF36C}"/>
                </a:ext>
              </a:extLst>
            </p:cNvPr>
            <p:cNvSpPr/>
            <p:nvPr/>
          </p:nvSpPr>
          <p:spPr>
            <a:xfrm>
              <a:off x="4954773" y="4429907"/>
              <a:ext cx="7373004" cy="2444289"/>
            </a:xfrm>
            <a:prstGeom prst="cloudCallout">
              <a:avLst>
                <a:gd name="adj1" fmla="val -60407"/>
                <a:gd name="adj2" fmla="val 13008"/>
              </a:avLst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Homophones, </a:t>
              </a:r>
              <a:r>
                <a:rPr lang="en-US" sz="2400" b="1" dirty="0">
                  <a:latin typeface="Century Gothic" panose="020B0502020202020204" pitchFamily="34" charset="0"/>
                </a:rPr>
                <a:t>are words that sound the same but have a different meaning! </a:t>
              </a:r>
              <a:endParaRPr lang="en-GB" sz="2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7" name="Picture 36" descr="A picture containing text, book&#10;&#10;Description automatically generated">
              <a:extLst>
                <a:ext uri="{FF2B5EF4-FFF2-40B4-BE49-F238E27FC236}">
                  <a16:creationId xmlns:a16="http://schemas.microsoft.com/office/drawing/2014/main" id="{9D0B9678-A825-4277-91E8-7A4C9A2BA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062" b="53443"/>
            <a:stretch/>
          </p:blipFill>
          <p:spPr>
            <a:xfrm flipH="1">
              <a:off x="2356869" y="4688852"/>
              <a:ext cx="2690493" cy="201674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/202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A713BE5-ECCA-4327-AB94-C8F134C939D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0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4731D6E-4D6F-4C46-A0EC-DBCCB72162B5}"/>
              </a:ext>
            </a:extLst>
          </p:cNvPr>
          <p:cNvGrpSpPr/>
          <p:nvPr/>
        </p:nvGrpSpPr>
        <p:grpSpPr>
          <a:xfrm>
            <a:off x="87667" y="6546509"/>
            <a:ext cx="12104333" cy="311491"/>
            <a:chOff x="133224" y="6562573"/>
            <a:chExt cx="12104333" cy="3114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63DD42-FD07-4400-96FA-BF46CF6260F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55EA-7960-4C77-B4ED-AE6034F71F81}"/>
                </a:ext>
              </a:extLst>
            </p:cNvPr>
            <p:cNvSpPr txBox="1"/>
            <p:nvPr/>
          </p:nvSpPr>
          <p:spPr>
            <a:xfrm>
              <a:off x="8555139" y="6597065"/>
              <a:ext cx="368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9 – Lesson 3 (Grammar)</a:t>
              </a:r>
            </a:p>
          </p:txBody>
        </p:sp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4333419" y="137114"/>
            <a:ext cx="3311802" cy="622541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Presentation</a:t>
            </a:r>
            <a:r>
              <a:rPr lang="en-GB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8" name="Arrow: Pentagon 16">
            <a:extLst>
              <a:ext uri="{FF2B5EF4-FFF2-40B4-BE49-F238E27FC236}">
                <a16:creationId xmlns:a16="http://schemas.microsoft.com/office/drawing/2014/main" id="{59B70FED-6CC4-4CE2-AD45-500289370C33}"/>
              </a:ext>
            </a:extLst>
          </p:cNvPr>
          <p:cNvSpPr/>
          <p:nvPr/>
        </p:nvSpPr>
        <p:spPr>
          <a:xfrm>
            <a:off x="431351" y="666456"/>
            <a:ext cx="3747501" cy="50022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Read and learn.</a:t>
            </a:r>
          </a:p>
        </p:txBody>
      </p:sp>
      <p:pic>
        <p:nvPicPr>
          <p:cNvPr id="29" name="Picture 2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5A4B3CE-05EC-4C58-9AF9-2B43229A99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4276" r="51643" b="18929"/>
          <a:stretch/>
        </p:blipFill>
        <p:spPr>
          <a:xfrm>
            <a:off x="170922" y="1275543"/>
            <a:ext cx="1651011" cy="4433130"/>
          </a:xfrm>
          <a:prstGeom prst="rect">
            <a:avLst/>
          </a:prstGeom>
        </p:spPr>
      </p:pic>
      <p:sp>
        <p:nvSpPr>
          <p:cNvPr id="34" name="Thought Bubble: Cloud 66">
            <a:extLst>
              <a:ext uri="{FF2B5EF4-FFF2-40B4-BE49-F238E27FC236}">
                <a16:creationId xmlns:a16="http://schemas.microsoft.com/office/drawing/2014/main" id="{8EDD4183-65CC-4481-9351-5BB5231FAD68}"/>
              </a:ext>
            </a:extLst>
          </p:cNvPr>
          <p:cNvSpPr/>
          <p:nvPr/>
        </p:nvSpPr>
        <p:spPr>
          <a:xfrm>
            <a:off x="1398583" y="3601789"/>
            <a:ext cx="10338988" cy="2434796"/>
          </a:xfrm>
          <a:prstGeom prst="cloudCallout">
            <a:avLst>
              <a:gd name="adj1" fmla="val -43973"/>
              <a:gd name="adj2" fmla="val -88601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1. 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There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place, or to say what is present. </a:t>
            </a:r>
          </a:p>
          <a:p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for example: </a:t>
            </a: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There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a new mall in our city.</a:t>
            </a: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 I live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there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/202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80646" y="842041"/>
            <a:ext cx="8338494" cy="2342722"/>
            <a:chOff x="2380646" y="842041"/>
            <a:chExt cx="8338494" cy="2342722"/>
          </a:xfrm>
        </p:grpSpPr>
        <p:sp>
          <p:nvSpPr>
            <p:cNvPr id="30" name="Thought Bubble: Cloud 66">
              <a:extLst>
                <a:ext uri="{FF2B5EF4-FFF2-40B4-BE49-F238E27FC236}">
                  <a16:creationId xmlns:a16="http://schemas.microsoft.com/office/drawing/2014/main" id="{8EDD4183-65CC-4481-9351-5BB5231FAD68}"/>
                </a:ext>
              </a:extLst>
            </p:cNvPr>
            <p:cNvSpPr/>
            <p:nvPr/>
          </p:nvSpPr>
          <p:spPr>
            <a:xfrm>
              <a:off x="2380646" y="1421974"/>
              <a:ext cx="5754466" cy="1762789"/>
            </a:xfrm>
            <a:prstGeom prst="cloudCallout">
              <a:avLst>
                <a:gd name="adj1" fmla="val -62804"/>
                <a:gd name="adj2" fmla="val -5591"/>
              </a:avLst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Look at these 3 words.</a:t>
              </a:r>
            </a:p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They sound the same but are spelt differently.</a:t>
              </a:r>
              <a:endParaRPr lang="en-GB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348451" y="842041"/>
              <a:ext cx="3370689" cy="1760817"/>
              <a:chOff x="7348451" y="842041"/>
              <a:chExt cx="3370689" cy="176081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290755" y="842041"/>
                <a:ext cx="1080744" cy="5232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2800" b="1" dirty="0">
                    <a:latin typeface="Century Gothic" panose="020B0502020202020204" pitchFamily="34" charset="0"/>
                  </a:rPr>
                  <a:t>there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555039" y="2079638"/>
                <a:ext cx="938077" cy="5232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2800" b="1" dirty="0">
                    <a:latin typeface="Century Gothic" panose="020B0502020202020204" pitchFamily="34" charset="0"/>
                  </a:rPr>
                  <a:t>their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329016" y="1351845"/>
                <a:ext cx="1390124" cy="5232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GB" sz="2800" b="1" dirty="0">
                    <a:latin typeface="Century Gothic" panose="020B0502020202020204" pitchFamily="34" charset="0"/>
                  </a:rPr>
                  <a:t>they’re</a:t>
                </a:r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V="1">
                <a:off x="7348451" y="1827917"/>
                <a:ext cx="1980565" cy="530741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7348451" y="1343325"/>
                <a:ext cx="1459322" cy="101533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7360220" y="2226225"/>
                <a:ext cx="2158772" cy="153033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83AF304B-F891-435A-BE18-6CBC54A644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6120"/>
          <a:stretch/>
        </p:blipFill>
        <p:spPr>
          <a:xfrm flipH="1">
            <a:off x="10274624" y="4213797"/>
            <a:ext cx="1764976" cy="207256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C70CEF5-9218-44FC-978E-A5C52E821B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21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4731D6E-4D6F-4C46-A0EC-DBCCB72162B5}"/>
              </a:ext>
            </a:extLst>
          </p:cNvPr>
          <p:cNvGrpSpPr/>
          <p:nvPr/>
        </p:nvGrpSpPr>
        <p:grpSpPr>
          <a:xfrm>
            <a:off x="87667" y="6546509"/>
            <a:ext cx="12104333" cy="276999"/>
            <a:chOff x="133224" y="6562573"/>
            <a:chExt cx="12104333" cy="27699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63DD42-FD07-4400-96FA-BF46CF6260F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55EA-7960-4C77-B4ED-AE6034F71F81}"/>
                </a:ext>
              </a:extLst>
            </p:cNvPr>
            <p:cNvSpPr txBox="1"/>
            <p:nvPr/>
          </p:nvSpPr>
          <p:spPr>
            <a:xfrm>
              <a:off x="8300637" y="6562573"/>
              <a:ext cx="368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9 – Lesson 3 (Grammar)</a:t>
              </a:r>
            </a:p>
          </p:txBody>
        </p:sp>
      </p:grpSp>
      <p:sp>
        <p:nvSpPr>
          <p:cNvPr id="19" name="Frame 18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4333419" y="137114"/>
            <a:ext cx="3311802" cy="622541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Presentation </a:t>
            </a:r>
          </a:p>
        </p:txBody>
      </p:sp>
      <p:sp>
        <p:nvSpPr>
          <p:cNvPr id="22" name="Thought Bubble: Cloud 25">
            <a:extLst>
              <a:ext uri="{FF2B5EF4-FFF2-40B4-BE49-F238E27FC236}">
                <a16:creationId xmlns:a16="http://schemas.microsoft.com/office/drawing/2014/main" id="{F0C281F6-F0DC-4193-A67E-EE39DBFAFC60}"/>
              </a:ext>
            </a:extLst>
          </p:cNvPr>
          <p:cNvSpPr/>
          <p:nvPr/>
        </p:nvSpPr>
        <p:spPr>
          <a:xfrm flipH="1">
            <a:off x="1949985" y="1254992"/>
            <a:ext cx="7686272" cy="2042354"/>
          </a:xfrm>
          <a:prstGeom prst="cloudCallout">
            <a:avLst>
              <a:gd name="adj1" fmla="val 56997"/>
              <a:gd name="adj2" fmla="val 20959"/>
            </a:avLst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2.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they’re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short form of they are.</a:t>
            </a:r>
          </a:p>
          <a:p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For example:</a:t>
            </a: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 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They’re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all my favourite games.  </a:t>
            </a:r>
          </a:p>
        </p:txBody>
      </p:sp>
      <p:pic>
        <p:nvPicPr>
          <p:cNvPr id="23" name="Picture 2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5A4B3CE-05EC-4C58-9AF9-2B43229A99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4276" r="51643" b="18929"/>
          <a:stretch/>
        </p:blipFill>
        <p:spPr>
          <a:xfrm>
            <a:off x="155571" y="1707855"/>
            <a:ext cx="1450488" cy="3486249"/>
          </a:xfrm>
          <a:prstGeom prst="rect">
            <a:avLst/>
          </a:prstGeom>
        </p:spPr>
      </p:pic>
      <p:sp>
        <p:nvSpPr>
          <p:cNvPr id="29" name="Arrow: Pentagon 16">
            <a:extLst>
              <a:ext uri="{FF2B5EF4-FFF2-40B4-BE49-F238E27FC236}">
                <a16:creationId xmlns:a16="http://schemas.microsoft.com/office/drawing/2014/main" id="{59B70FED-6CC4-4CE2-AD45-500289370C33}"/>
              </a:ext>
            </a:extLst>
          </p:cNvPr>
          <p:cNvSpPr/>
          <p:nvPr/>
        </p:nvSpPr>
        <p:spPr>
          <a:xfrm>
            <a:off x="220272" y="522045"/>
            <a:ext cx="3747501" cy="50022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Read and learn.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3AF304B-F891-435A-BE18-6CBC54A644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6120"/>
          <a:stretch/>
        </p:blipFill>
        <p:spPr>
          <a:xfrm flipH="1">
            <a:off x="10443291" y="3106045"/>
            <a:ext cx="1704037" cy="2587620"/>
          </a:xfrm>
          <a:prstGeom prst="rect">
            <a:avLst/>
          </a:prstGeom>
        </p:spPr>
      </p:pic>
      <p:sp>
        <p:nvSpPr>
          <p:cNvPr id="32" name="Thought Bubble: Cloud 25">
            <a:extLst>
              <a:ext uri="{FF2B5EF4-FFF2-40B4-BE49-F238E27FC236}">
                <a16:creationId xmlns:a16="http://schemas.microsoft.com/office/drawing/2014/main" id="{F0C281F6-F0DC-4193-A67E-EE39DBFAFC60}"/>
              </a:ext>
            </a:extLst>
          </p:cNvPr>
          <p:cNvSpPr/>
          <p:nvPr/>
        </p:nvSpPr>
        <p:spPr>
          <a:xfrm flipH="1">
            <a:off x="2133259" y="2929244"/>
            <a:ext cx="8052513" cy="2042354"/>
          </a:xfrm>
          <a:prstGeom prst="cloudCallout">
            <a:avLst>
              <a:gd name="adj1" fmla="val 56933"/>
              <a:gd name="adj2" fmla="val -45061"/>
            </a:avLst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3.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their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shows possession by more than one person. </a:t>
            </a:r>
          </a:p>
          <a:p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For example:</a:t>
            </a: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 I didn’t know that it was 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their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cat.</a:t>
            </a:r>
          </a:p>
        </p:txBody>
      </p:sp>
      <p:sp>
        <p:nvSpPr>
          <p:cNvPr id="34" name="Thought Bubble: Cloud 25">
            <a:extLst>
              <a:ext uri="{FF2B5EF4-FFF2-40B4-BE49-F238E27FC236}">
                <a16:creationId xmlns:a16="http://schemas.microsoft.com/office/drawing/2014/main" id="{F0C281F6-F0DC-4193-A67E-EE39DBFAFC60}"/>
              </a:ext>
            </a:extLst>
          </p:cNvPr>
          <p:cNvSpPr/>
          <p:nvPr/>
        </p:nvSpPr>
        <p:spPr>
          <a:xfrm flipH="1">
            <a:off x="2207504" y="1460820"/>
            <a:ext cx="7686272" cy="3761270"/>
          </a:xfrm>
          <a:prstGeom prst="cloudCallout">
            <a:avLst>
              <a:gd name="adj1" fmla="val 58099"/>
              <a:gd name="adj2" fmla="val 12163"/>
            </a:avLst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Now, can you use 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“there”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a sentence?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/202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4" name="Thought Bubble: Cloud 25">
            <a:extLst>
              <a:ext uri="{FF2B5EF4-FFF2-40B4-BE49-F238E27FC236}">
                <a16:creationId xmlns:a16="http://schemas.microsoft.com/office/drawing/2014/main" id="{F0C281F6-F0DC-4193-A67E-EE39DBFAFC60}"/>
              </a:ext>
            </a:extLst>
          </p:cNvPr>
          <p:cNvSpPr/>
          <p:nvPr/>
        </p:nvSpPr>
        <p:spPr>
          <a:xfrm flipH="1">
            <a:off x="2917767" y="4555375"/>
            <a:ext cx="6898722" cy="1947025"/>
          </a:xfrm>
          <a:prstGeom prst="cloudCallout">
            <a:avLst>
              <a:gd name="adj1" fmla="val -64461"/>
              <a:gd name="adj2" fmla="val -43895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Yes, I can!</a:t>
            </a:r>
            <a:r>
              <a:rPr lang="en-US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r>
              <a:rPr lang="en-US" sz="2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-</a:t>
            </a:r>
            <a:r>
              <a:rPr lang="en-US" sz="2400" b="1" i="1" dirty="0">
                <a:solidFill>
                  <a:srgbClr val="0066CC"/>
                </a:solidFill>
                <a:latin typeface="Century Gothic" panose="020B0502020202020204" pitchFamily="34" charset="0"/>
              </a:rPr>
              <a:t> There</a:t>
            </a:r>
            <a:r>
              <a:rPr lang="en-US" sz="24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 was a bird singing next to my window.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60B8BB-9662-446B-80E8-5953E1C597E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3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  <p:bldP spid="32" grpId="0" animBg="1"/>
      <p:bldP spid="34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3567" y="1665843"/>
            <a:ext cx="11603916" cy="4705405"/>
            <a:chOff x="303567" y="1785858"/>
            <a:chExt cx="11603916" cy="4705405"/>
          </a:xfrm>
        </p:grpSpPr>
        <p:sp>
          <p:nvSpPr>
            <p:cNvPr id="53" name="Rectangle: Diagonal Corners Rounded 4">
              <a:extLst>
                <a:ext uri="{FF2B5EF4-FFF2-40B4-BE49-F238E27FC236}">
                  <a16:creationId xmlns:a16="http://schemas.microsoft.com/office/drawing/2014/main" id="{ED6C5680-99B0-40D5-9A4C-30FB4F1C8166}"/>
                </a:ext>
              </a:extLst>
            </p:cNvPr>
            <p:cNvSpPr/>
            <p:nvPr/>
          </p:nvSpPr>
          <p:spPr>
            <a:xfrm>
              <a:off x="303567" y="1785858"/>
              <a:ext cx="11603916" cy="4705405"/>
            </a:xfrm>
            <a:prstGeom prst="round2Diag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14350" indent="-514350">
                <a:lnSpc>
                  <a:spcPct val="200000"/>
                </a:lnSpc>
                <a:buAutoNum type="arabicPeriod"/>
              </a:pPr>
              <a:r>
                <a:rPr lang="en-US" sz="2400" b="1" dirty="0">
                  <a:latin typeface="Century Gothic" panose="020B0502020202020204" pitchFamily="34" charset="0"/>
                </a:rPr>
                <a:t>Harry and Sam are ________________ friends.</a:t>
              </a:r>
            </a:p>
            <a:p>
              <a:pPr marL="514350" indent="-514350">
                <a:lnSpc>
                  <a:spcPct val="200000"/>
                </a:lnSpc>
                <a:buAutoNum type="arabicPeriod"/>
              </a:pPr>
              <a:r>
                <a:rPr lang="en-US" sz="2400" b="1" dirty="0">
                  <a:latin typeface="Century Gothic" panose="020B0502020202020204" pitchFamily="34" charset="0"/>
                </a:rPr>
                <a:t>___________ is my friend, I can see him.</a:t>
              </a:r>
            </a:p>
            <a:p>
              <a:pPr marL="514350" indent="-514350">
                <a:lnSpc>
                  <a:spcPct val="200000"/>
                </a:lnSpc>
                <a:buAutoNum type="arabicPeriod"/>
              </a:pPr>
              <a:r>
                <a:rPr lang="en-US" sz="2400" b="1" dirty="0">
                  <a:latin typeface="Century Gothic" panose="020B0502020202020204" pitchFamily="34" charset="0"/>
                </a:rPr>
                <a:t>___________ my cousins.</a:t>
              </a:r>
            </a:p>
            <a:p>
              <a:pPr marL="514350" indent="-514350">
                <a:lnSpc>
                  <a:spcPct val="200000"/>
                </a:lnSpc>
                <a:buAutoNum type="arabicPeriod"/>
              </a:pPr>
              <a:r>
                <a:rPr lang="en-US" sz="2400" b="1" dirty="0">
                  <a:latin typeface="Century Gothic" panose="020B0502020202020204" pitchFamily="34" charset="0"/>
                </a:rPr>
                <a:t>___________ in the garden.</a:t>
              </a:r>
            </a:p>
            <a:p>
              <a:pPr marL="514350" indent="-514350">
                <a:lnSpc>
                  <a:spcPct val="200000"/>
                </a:lnSpc>
                <a:buAutoNum type="arabicPeriod"/>
              </a:pPr>
              <a:r>
                <a:rPr lang="en-US" sz="2400" b="1" dirty="0">
                  <a:latin typeface="Century Gothic" panose="020B0502020202020204" pitchFamily="34" charset="0"/>
                </a:rPr>
                <a:t>___________ is only one red flower in the vase.</a:t>
              </a:r>
            </a:p>
            <a:p>
              <a:pPr marL="514350" indent="-514350">
                <a:lnSpc>
                  <a:spcPct val="200000"/>
                </a:lnSpc>
                <a:buAutoNum type="arabicPeriod"/>
              </a:pPr>
              <a:r>
                <a:rPr lang="en-US" sz="2400" b="1" dirty="0">
                  <a:latin typeface="Century Gothic" panose="020B0502020202020204" pitchFamily="34" charset="0"/>
                </a:rPr>
                <a:t>___________ teacher is coming to our class today.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580047" y="2860712"/>
              <a:ext cx="6256353" cy="2076505"/>
              <a:chOff x="5580047" y="2860712"/>
              <a:chExt cx="6256353" cy="207650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564649" y="2860712"/>
                <a:ext cx="4271751" cy="2076505"/>
                <a:chOff x="7764087" y="2632654"/>
                <a:chExt cx="4271751" cy="2076505"/>
              </a:xfrm>
            </p:grpSpPr>
            <p:sp>
              <p:nvSpPr>
                <p:cNvPr id="22" name="Thought Bubble: Cloud 31">
                  <a:extLst>
                    <a:ext uri="{FF2B5EF4-FFF2-40B4-BE49-F238E27FC236}">
                      <a16:creationId xmlns:a16="http://schemas.microsoft.com/office/drawing/2014/main" id="{BB99D63E-18F5-49EF-B64B-64DC5B6FF36C}"/>
                    </a:ext>
                  </a:extLst>
                </p:cNvPr>
                <p:cNvSpPr/>
                <p:nvPr/>
              </p:nvSpPr>
              <p:spPr>
                <a:xfrm>
                  <a:off x="7764087" y="2632654"/>
                  <a:ext cx="4271751" cy="2076505"/>
                </a:xfrm>
                <a:prstGeom prst="cloudCallout">
                  <a:avLst>
                    <a:gd name="adj1" fmla="val -60144"/>
                    <a:gd name="adj2" fmla="val 27240"/>
                  </a:avLst>
                </a:prstGeom>
                <a:solidFill>
                  <a:srgbClr val="66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2000" b="1" dirty="0">
                      <a:solidFill>
                        <a:srgbClr val="C00000"/>
                      </a:solidFill>
                      <a:latin typeface="Century Gothic" panose="020B0502020202020204" pitchFamily="34" charset="0"/>
                    </a:rPr>
                    <a:t>Remember!</a:t>
                  </a:r>
                </a:p>
                <a:p>
                  <a:pPr algn="ctr"/>
                  <a:endParaRPr lang="en-GB" sz="2000" b="1" dirty="0">
                    <a:latin typeface="Century Gothic" panose="020B0502020202020204" pitchFamily="34" charset="0"/>
                  </a:endParaRPr>
                </a:p>
                <a:p>
                  <a:pPr algn="ctr"/>
                  <a:endParaRPr lang="en-GB" sz="2000" b="1" dirty="0">
                    <a:latin typeface="Century Gothic" panose="020B0502020202020204" pitchFamily="34" charset="0"/>
                  </a:endParaRPr>
                </a:p>
                <a:p>
                  <a:pPr algn="ctr"/>
                  <a:endParaRPr lang="en-GB" sz="2000" b="1" dirty="0">
                    <a:latin typeface="Century Gothic" panose="020B0502020202020204" pitchFamily="34" charset="0"/>
                  </a:endParaRPr>
                </a:p>
                <a:p>
                  <a:pPr algn="ctr"/>
                  <a:endParaRPr lang="en-GB" sz="2000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8173188" y="3072735"/>
                  <a:ext cx="3849429" cy="12464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1500" b="1" dirty="0">
                      <a:latin typeface="Century Gothic" panose="020B0502020202020204" pitchFamily="34" charset="0"/>
                    </a:rPr>
                    <a:t>-</a:t>
                  </a:r>
                  <a:r>
                    <a:rPr lang="en-GB" sz="1500" b="1" dirty="0">
                      <a:solidFill>
                        <a:srgbClr val="0066CC"/>
                      </a:solidFill>
                      <a:latin typeface="Century Gothic" panose="020B0502020202020204" pitchFamily="34" charset="0"/>
                    </a:rPr>
                    <a:t>there</a:t>
                  </a:r>
                  <a:r>
                    <a:rPr lang="en-GB" sz="1500" b="1" dirty="0">
                      <a:latin typeface="Century Gothic" panose="020B0502020202020204" pitchFamily="34" charset="0"/>
                    </a:rPr>
                    <a:t>: a place, or to say what is present</a:t>
                  </a:r>
                </a:p>
                <a:p>
                  <a:r>
                    <a:rPr lang="en-GB" sz="1500" b="1" dirty="0">
                      <a:latin typeface="Century Gothic" panose="020B0502020202020204" pitchFamily="34" charset="0"/>
                    </a:rPr>
                    <a:t>-</a:t>
                  </a:r>
                  <a:r>
                    <a:rPr lang="en-GB" sz="1500" b="1" dirty="0">
                      <a:solidFill>
                        <a:srgbClr val="0066CC"/>
                      </a:solidFill>
                      <a:latin typeface="Century Gothic" panose="020B0502020202020204" pitchFamily="34" charset="0"/>
                    </a:rPr>
                    <a:t>their</a:t>
                  </a:r>
                  <a:r>
                    <a:rPr lang="en-GB" sz="1500" b="1" dirty="0">
                      <a:latin typeface="Century Gothic" panose="020B0502020202020204" pitchFamily="34" charset="0"/>
                    </a:rPr>
                    <a:t>:</a:t>
                  </a:r>
                  <a:r>
                    <a:rPr lang="en-GB" sz="1500" b="1" dirty="0">
                      <a:solidFill>
                        <a:srgbClr val="0066CC"/>
                      </a:solidFill>
                      <a:latin typeface="Century Gothic" panose="020B0502020202020204" pitchFamily="34" charset="0"/>
                    </a:rPr>
                    <a:t> </a:t>
                  </a:r>
                  <a:r>
                    <a:rPr lang="en-GB" sz="1500" b="1" dirty="0">
                      <a:latin typeface="Century Gothic" panose="020B0502020202020204" pitchFamily="34" charset="0"/>
                    </a:rPr>
                    <a:t>shows possession by a person or more </a:t>
                  </a:r>
                </a:p>
                <a:p>
                  <a:r>
                    <a:rPr lang="en-GB" sz="1500" b="1" dirty="0">
                      <a:latin typeface="Century Gothic" panose="020B0502020202020204" pitchFamily="34" charset="0"/>
                    </a:rPr>
                    <a:t>-</a:t>
                  </a:r>
                  <a:r>
                    <a:rPr lang="en-GB" sz="1500" b="1" dirty="0">
                      <a:solidFill>
                        <a:srgbClr val="0066CC"/>
                      </a:solidFill>
                      <a:latin typeface="Century Gothic" panose="020B0502020202020204" pitchFamily="34" charset="0"/>
                    </a:rPr>
                    <a:t>they’re</a:t>
                  </a:r>
                  <a:r>
                    <a:rPr lang="en-GB" sz="1500" b="1" dirty="0">
                      <a:latin typeface="Century Gothic" panose="020B0502020202020204" pitchFamily="34" charset="0"/>
                    </a:rPr>
                    <a:t>: they are</a:t>
                  </a:r>
                </a:p>
              </p:txBody>
            </p:sp>
          </p:grpSp>
          <p:pic>
            <p:nvPicPr>
              <p:cNvPr id="23" name="Picture 22" descr="A picture containing text, book&#10;&#10;Description automatically generated">
                <a:extLst>
                  <a:ext uri="{FF2B5EF4-FFF2-40B4-BE49-F238E27FC236}">
                    <a16:creationId xmlns:a16="http://schemas.microsoft.com/office/drawing/2014/main" id="{9D0B9678-A825-4277-91E8-7A4C9A2BA3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062" b="53443"/>
              <a:stretch/>
            </p:blipFill>
            <p:spPr>
              <a:xfrm flipH="1">
                <a:off x="5580047" y="3407699"/>
                <a:ext cx="1852485" cy="1389816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731D6E-4D6F-4C46-A0EC-DBCCB72162B5}"/>
              </a:ext>
            </a:extLst>
          </p:cNvPr>
          <p:cNvGrpSpPr/>
          <p:nvPr/>
        </p:nvGrpSpPr>
        <p:grpSpPr>
          <a:xfrm>
            <a:off x="87667" y="6546509"/>
            <a:ext cx="12104333" cy="311491"/>
            <a:chOff x="133224" y="6562573"/>
            <a:chExt cx="12104333" cy="3114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63DD42-FD07-4400-96FA-BF46CF6260F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55EA-7960-4C77-B4ED-AE6034F71F81}"/>
                </a:ext>
              </a:extLst>
            </p:cNvPr>
            <p:cNvSpPr txBox="1"/>
            <p:nvPr/>
          </p:nvSpPr>
          <p:spPr>
            <a:xfrm>
              <a:off x="8555139" y="6597065"/>
              <a:ext cx="368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9 – Lesson 3 (Grammar)</a:t>
              </a:r>
            </a:p>
          </p:txBody>
        </p:sp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4333419" y="137114"/>
            <a:ext cx="3311802" cy="622541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Practice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E08207-361E-4040-A929-6637AA6B37E7}"/>
              </a:ext>
            </a:extLst>
          </p:cNvPr>
          <p:cNvSpPr/>
          <p:nvPr/>
        </p:nvSpPr>
        <p:spPr>
          <a:xfrm>
            <a:off x="8990408" y="237448"/>
            <a:ext cx="2552700" cy="14494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Check your answers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3AF304B-F891-435A-BE18-6CBC54A644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6120"/>
          <a:stretch/>
        </p:blipFill>
        <p:spPr>
          <a:xfrm flipH="1">
            <a:off x="10895682" y="221384"/>
            <a:ext cx="1140156" cy="133885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88873" y="279475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There</a:t>
            </a:r>
            <a:endParaRPr lang="en-US" sz="2400" dirty="0">
              <a:solidFill>
                <a:srgbClr val="0066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6969" y="3402087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They’re</a:t>
            </a:r>
            <a:endParaRPr lang="en-US" sz="2400" dirty="0">
              <a:solidFill>
                <a:srgbClr val="0066C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34969" y="5681183"/>
            <a:ext cx="931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Their</a:t>
            </a: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626969" y="4105060"/>
            <a:ext cx="1255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They’re</a:t>
            </a:r>
            <a:endParaRPr lang="en-US" sz="2400" dirty="0">
              <a:solidFill>
                <a:srgbClr val="0066CC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05314" y="4917343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There</a:t>
            </a:r>
            <a:endParaRPr lang="en-US" sz="2400" dirty="0">
              <a:solidFill>
                <a:srgbClr val="0066CC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841500" y="2005807"/>
            <a:ext cx="894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their</a:t>
            </a: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/202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883059" y="934916"/>
            <a:ext cx="5958295" cy="830997"/>
          </a:xfrm>
          <a:custGeom>
            <a:avLst/>
            <a:gdLst>
              <a:gd name="connsiteX0" fmla="*/ 0 w 5958295"/>
              <a:gd name="connsiteY0" fmla="*/ 0 h 830997"/>
              <a:gd name="connsiteX1" fmla="*/ 655412 w 5958295"/>
              <a:gd name="connsiteY1" fmla="*/ 0 h 830997"/>
              <a:gd name="connsiteX2" fmla="*/ 1370408 w 5958295"/>
              <a:gd name="connsiteY2" fmla="*/ 0 h 830997"/>
              <a:gd name="connsiteX3" fmla="*/ 1906654 w 5958295"/>
              <a:gd name="connsiteY3" fmla="*/ 0 h 830997"/>
              <a:gd name="connsiteX4" fmla="*/ 2562067 w 5958295"/>
              <a:gd name="connsiteY4" fmla="*/ 0 h 830997"/>
              <a:gd name="connsiteX5" fmla="*/ 2979148 w 5958295"/>
              <a:gd name="connsiteY5" fmla="*/ 0 h 830997"/>
              <a:gd name="connsiteX6" fmla="*/ 3694143 w 5958295"/>
              <a:gd name="connsiteY6" fmla="*/ 0 h 830997"/>
              <a:gd name="connsiteX7" fmla="*/ 4289972 w 5958295"/>
              <a:gd name="connsiteY7" fmla="*/ 0 h 830997"/>
              <a:gd name="connsiteX8" fmla="*/ 4826219 w 5958295"/>
              <a:gd name="connsiteY8" fmla="*/ 0 h 830997"/>
              <a:gd name="connsiteX9" fmla="*/ 5958295 w 5958295"/>
              <a:gd name="connsiteY9" fmla="*/ 0 h 830997"/>
              <a:gd name="connsiteX10" fmla="*/ 5958295 w 5958295"/>
              <a:gd name="connsiteY10" fmla="*/ 390569 h 830997"/>
              <a:gd name="connsiteX11" fmla="*/ 5958295 w 5958295"/>
              <a:gd name="connsiteY11" fmla="*/ 830997 h 830997"/>
              <a:gd name="connsiteX12" fmla="*/ 5302883 w 5958295"/>
              <a:gd name="connsiteY12" fmla="*/ 830997 h 830997"/>
              <a:gd name="connsiteX13" fmla="*/ 4587887 w 5958295"/>
              <a:gd name="connsiteY13" fmla="*/ 830997 h 830997"/>
              <a:gd name="connsiteX14" fmla="*/ 4170806 w 5958295"/>
              <a:gd name="connsiteY14" fmla="*/ 830997 h 830997"/>
              <a:gd name="connsiteX15" fmla="*/ 3753726 w 5958295"/>
              <a:gd name="connsiteY15" fmla="*/ 830997 h 830997"/>
              <a:gd name="connsiteX16" fmla="*/ 3336645 w 5958295"/>
              <a:gd name="connsiteY16" fmla="*/ 830997 h 830997"/>
              <a:gd name="connsiteX17" fmla="*/ 2681233 w 5958295"/>
              <a:gd name="connsiteY17" fmla="*/ 830997 h 830997"/>
              <a:gd name="connsiteX18" fmla="*/ 2264152 w 5958295"/>
              <a:gd name="connsiteY18" fmla="*/ 830997 h 830997"/>
              <a:gd name="connsiteX19" fmla="*/ 1847071 w 5958295"/>
              <a:gd name="connsiteY19" fmla="*/ 830997 h 830997"/>
              <a:gd name="connsiteX20" fmla="*/ 1429991 w 5958295"/>
              <a:gd name="connsiteY20" fmla="*/ 830997 h 830997"/>
              <a:gd name="connsiteX21" fmla="*/ 893744 w 5958295"/>
              <a:gd name="connsiteY21" fmla="*/ 830997 h 830997"/>
              <a:gd name="connsiteX22" fmla="*/ 0 w 5958295"/>
              <a:gd name="connsiteY22" fmla="*/ 830997 h 830997"/>
              <a:gd name="connsiteX23" fmla="*/ 0 w 5958295"/>
              <a:gd name="connsiteY23" fmla="*/ 415499 h 830997"/>
              <a:gd name="connsiteX24" fmla="*/ 0 w 5958295"/>
              <a:gd name="connsiteY2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58295" h="830997" fill="none" extrusionOk="0">
                <a:moveTo>
                  <a:pt x="0" y="0"/>
                </a:moveTo>
                <a:cubicBezTo>
                  <a:pt x="161620" y="-19581"/>
                  <a:pt x="457591" y="78050"/>
                  <a:pt x="655412" y="0"/>
                </a:cubicBezTo>
                <a:cubicBezTo>
                  <a:pt x="853233" y="-78050"/>
                  <a:pt x="1020364" y="51791"/>
                  <a:pt x="1370408" y="0"/>
                </a:cubicBezTo>
                <a:cubicBezTo>
                  <a:pt x="1720452" y="-51791"/>
                  <a:pt x="1731675" y="21875"/>
                  <a:pt x="1906654" y="0"/>
                </a:cubicBezTo>
                <a:cubicBezTo>
                  <a:pt x="2081633" y="-21875"/>
                  <a:pt x="2399243" y="66774"/>
                  <a:pt x="2562067" y="0"/>
                </a:cubicBezTo>
                <a:cubicBezTo>
                  <a:pt x="2724891" y="-66774"/>
                  <a:pt x="2834979" y="20138"/>
                  <a:pt x="2979148" y="0"/>
                </a:cubicBezTo>
                <a:cubicBezTo>
                  <a:pt x="3123317" y="-20138"/>
                  <a:pt x="3343751" y="43070"/>
                  <a:pt x="3694143" y="0"/>
                </a:cubicBezTo>
                <a:cubicBezTo>
                  <a:pt x="4044535" y="-43070"/>
                  <a:pt x="4130356" y="19884"/>
                  <a:pt x="4289972" y="0"/>
                </a:cubicBezTo>
                <a:cubicBezTo>
                  <a:pt x="4449588" y="-19884"/>
                  <a:pt x="4628279" y="6698"/>
                  <a:pt x="4826219" y="0"/>
                </a:cubicBezTo>
                <a:cubicBezTo>
                  <a:pt x="5024159" y="-6698"/>
                  <a:pt x="5637669" y="71882"/>
                  <a:pt x="5958295" y="0"/>
                </a:cubicBezTo>
                <a:cubicBezTo>
                  <a:pt x="5988111" y="147196"/>
                  <a:pt x="5921203" y="311056"/>
                  <a:pt x="5958295" y="390569"/>
                </a:cubicBezTo>
                <a:cubicBezTo>
                  <a:pt x="5995387" y="470082"/>
                  <a:pt x="5950635" y="648231"/>
                  <a:pt x="5958295" y="830997"/>
                </a:cubicBezTo>
                <a:cubicBezTo>
                  <a:pt x="5710948" y="888412"/>
                  <a:pt x="5517473" y="789118"/>
                  <a:pt x="5302883" y="830997"/>
                </a:cubicBezTo>
                <a:cubicBezTo>
                  <a:pt x="5088293" y="872876"/>
                  <a:pt x="4789760" y="797029"/>
                  <a:pt x="4587887" y="830997"/>
                </a:cubicBezTo>
                <a:cubicBezTo>
                  <a:pt x="4386014" y="864965"/>
                  <a:pt x="4264679" y="796945"/>
                  <a:pt x="4170806" y="830997"/>
                </a:cubicBezTo>
                <a:cubicBezTo>
                  <a:pt x="4076933" y="865049"/>
                  <a:pt x="3943132" y="801460"/>
                  <a:pt x="3753726" y="830997"/>
                </a:cubicBezTo>
                <a:cubicBezTo>
                  <a:pt x="3564320" y="860534"/>
                  <a:pt x="3478885" y="796570"/>
                  <a:pt x="3336645" y="830997"/>
                </a:cubicBezTo>
                <a:cubicBezTo>
                  <a:pt x="3194405" y="865424"/>
                  <a:pt x="2974172" y="758866"/>
                  <a:pt x="2681233" y="830997"/>
                </a:cubicBezTo>
                <a:cubicBezTo>
                  <a:pt x="2388294" y="903128"/>
                  <a:pt x="2432340" y="799465"/>
                  <a:pt x="2264152" y="830997"/>
                </a:cubicBezTo>
                <a:cubicBezTo>
                  <a:pt x="2095964" y="862529"/>
                  <a:pt x="1979144" y="803601"/>
                  <a:pt x="1847071" y="830997"/>
                </a:cubicBezTo>
                <a:cubicBezTo>
                  <a:pt x="1714998" y="858393"/>
                  <a:pt x="1553203" y="830202"/>
                  <a:pt x="1429991" y="830997"/>
                </a:cubicBezTo>
                <a:cubicBezTo>
                  <a:pt x="1306779" y="831792"/>
                  <a:pt x="1050899" y="820555"/>
                  <a:pt x="893744" y="830997"/>
                </a:cubicBezTo>
                <a:cubicBezTo>
                  <a:pt x="736589" y="841439"/>
                  <a:pt x="290308" y="728078"/>
                  <a:pt x="0" y="830997"/>
                </a:cubicBezTo>
                <a:cubicBezTo>
                  <a:pt x="-43451" y="650685"/>
                  <a:pt x="20496" y="512172"/>
                  <a:pt x="0" y="415499"/>
                </a:cubicBezTo>
                <a:cubicBezTo>
                  <a:pt x="-20496" y="318826"/>
                  <a:pt x="48210" y="102413"/>
                  <a:pt x="0" y="0"/>
                </a:cubicBezTo>
                <a:close/>
              </a:path>
              <a:path w="5958295" h="830997" stroke="0" extrusionOk="0">
                <a:moveTo>
                  <a:pt x="0" y="0"/>
                </a:moveTo>
                <a:cubicBezTo>
                  <a:pt x="195085" y="-13785"/>
                  <a:pt x="504363" y="71883"/>
                  <a:pt x="714995" y="0"/>
                </a:cubicBezTo>
                <a:cubicBezTo>
                  <a:pt x="925628" y="-71883"/>
                  <a:pt x="1044403" y="37037"/>
                  <a:pt x="1310825" y="0"/>
                </a:cubicBezTo>
                <a:cubicBezTo>
                  <a:pt x="1577247" y="-37037"/>
                  <a:pt x="1626265" y="147"/>
                  <a:pt x="1787489" y="0"/>
                </a:cubicBezTo>
                <a:cubicBezTo>
                  <a:pt x="1948713" y="-147"/>
                  <a:pt x="2105634" y="58616"/>
                  <a:pt x="2383318" y="0"/>
                </a:cubicBezTo>
                <a:cubicBezTo>
                  <a:pt x="2661002" y="-58616"/>
                  <a:pt x="2800175" y="77287"/>
                  <a:pt x="3098313" y="0"/>
                </a:cubicBezTo>
                <a:cubicBezTo>
                  <a:pt x="3396451" y="-77287"/>
                  <a:pt x="3379764" y="45928"/>
                  <a:pt x="3574977" y="0"/>
                </a:cubicBezTo>
                <a:cubicBezTo>
                  <a:pt x="3770190" y="-45928"/>
                  <a:pt x="3880244" y="30565"/>
                  <a:pt x="3992058" y="0"/>
                </a:cubicBezTo>
                <a:cubicBezTo>
                  <a:pt x="4103872" y="-30565"/>
                  <a:pt x="4460172" y="56145"/>
                  <a:pt x="4587887" y="0"/>
                </a:cubicBezTo>
                <a:cubicBezTo>
                  <a:pt x="4715602" y="-56145"/>
                  <a:pt x="5008658" y="38143"/>
                  <a:pt x="5183717" y="0"/>
                </a:cubicBezTo>
                <a:cubicBezTo>
                  <a:pt x="5358776" y="-38143"/>
                  <a:pt x="5583927" y="33013"/>
                  <a:pt x="5958295" y="0"/>
                </a:cubicBezTo>
                <a:cubicBezTo>
                  <a:pt x="6000917" y="124258"/>
                  <a:pt x="5953998" y="246342"/>
                  <a:pt x="5958295" y="407189"/>
                </a:cubicBezTo>
                <a:cubicBezTo>
                  <a:pt x="5962592" y="568036"/>
                  <a:pt x="5933679" y="664716"/>
                  <a:pt x="5958295" y="830997"/>
                </a:cubicBezTo>
                <a:cubicBezTo>
                  <a:pt x="5660410" y="881157"/>
                  <a:pt x="5488605" y="794004"/>
                  <a:pt x="5302883" y="830997"/>
                </a:cubicBezTo>
                <a:cubicBezTo>
                  <a:pt x="5117161" y="867990"/>
                  <a:pt x="4994845" y="780873"/>
                  <a:pt x="4766636" y="830997"/>
                </a:cubicBezTo>
                <a:cubicBezTo>
                  <a:pt x="4538427" y="881121"/>
                  <a:pt x="4307346" y="820518"/>
                  <a:pt x="4111224" y="830997"/>
                </a:cubicBezTo>
                <a:cubicBezTo>
                  <a:pt x="3915102" y="841476"/>
                  <a:pt x="3716428" y="786069"/>
                  <a:pt x="3396228" y="830997"/>
                </a:cubicBezTo>
                <a:cubicBezTo>
                  <a:pt x="3076028" y="875925"/>
                  <a:pt x="2983794" y="819512"/>
                  <a:pt x="2740816" y="830997"/>
                </a:cubicBezTo>
                <a:cubicBezTo>
                  <a:pt x="2497838" y="842482"/>
                  <a:pt x="2265257" y="787251"/>
                  <a:pt x="2144986" y="830997"/>
                </a:cubicBezTo>
                <a:cubicBezTo>
                  <a:pt x="2024715" y="874743"/>
                  <a:pt x="1881030" y="812496"/>
                  <a:pt x="1727906" y="830997"/>
                </a:cubicBezTo>
                <a:cubicBezTo>
                  <a:pt x="1574782" y="849498"/>
                  <a:pt x="1253129" y="779738"/>
                  <a:pt x="1132076" y="830997"/>
                </a:cubicBezTo>
                <a:cubicBezTo>
                  <a:pt x="1011023" y="882256"/>
                  <a:pt x="302101" y="771102"/>
                  <a:pt x="0" y="830997"/>
                </a:cubicBezTo>
                <a:cubicBezTo>
                  <a:pt x="-16879" y="731382"/>
                  <a:pt x="21500" y="610511"/>
                  <a:pt x="0" y="398879"/>
                </a:cubicBezTo>
                <a:cubicBezTo>
                  <a:pt x="-21500" y="187247"/>
                  <a:pt x="42680" y="126959"/>
                  <a:pt x="0" y="0"/>
                </a:cubicBezTo>
                <a:close/>
              </a:path>
            </a:pathLst>
          </a:custGeom>
          <a:solidFill>
            <a:srgbClr val="FFCCCC"/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latin typeface="Century Gothic" panose="020B0502020202020204" pitchFamily="34" charset="0"/>
              </a:rPr>
              <a:t>Fill in the blanks with the correct word.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there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    </a:t>
            </a:r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they’re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     </a:t>
            </a:r>
            <a:r>
              <a:rPr lang="en-GB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their  </a:t>
            </a:r>
            <a:r>
              <a:rPr lang="en-GB" sz="2400" b="1" dirty="0">
                <a:solidFill>
                  <a:srgbClr val="0066CC"/>
                </a:solidFill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0D501A81-7697-4523-A9DC-F89BEC1DDF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1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animBg="1"/>
      <p:bldP spid="18" grpId="0"/>
      <p:bldP spid="20" grpId="0"/>
      <p:bldP spid="39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Diagonal Corners Rounded 4">
            <a:extLst>
              <a:ext uri="{FF2B5EF4-FFF2-40B4-BE49-F238E27FC236}">
                <a16:creationId xmlns:a16="http://schemas.microsoft.com/office/drawing/2014/main" id="{ED6C5680-99B0-40D5-9A4C-30FB4F1C8166}"/>
              </a:ext>
            </a:extLst>
          </p:cNvPr>
          <p:cNvSpPr/>
          <p:nvPr/>
        </p:nvSpPr>
        <p:spPr>
          <a:xfrm>
            <a:off x="337875" y="1785859"/>
            <a:ext cx="11603916" cy="4360942"/>
          </a:xfrm>
          <a:prstGeom prst="round2Diag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731D6E-4D6F-4C46-A0EC-DBCCB72162B5}"/>
              </a:ext>
            </a:extLst>
          </p:cNvPr>
          <p:cNvGrpSpPr/>
          <p:nvPr/>
        </p:nvGrpSpPr>
        <p:grpSpPr>
          <a:xfrm>
            <a:off x="87667" y="6546509"/>
            <a:ext cx="12104333" cy="311491"/>
            <a:chOff x="133224" y="6562573"/>
            <a:chExt cx="12104333" cy="3114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63DD42-FD07-4400-96FA-BF46CF6260F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55EA-7960-4C77-B4ED-AE6034F71F81}"/>
                </a:ext>
              </a:extLst>
            </p:cNvPr>
            <p:cNvSpPr txBox="1"/>
            <p:nvPr/>
          </p:nvSpPr>
          <p:spPr>
            <a:xfrm>
              <a:off x="8555139" y="6597065"/>
              <a:ext cx="368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9 – Lesson 3 (Grammar)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07E08207-361E-4040-A929-6637AA6B37E7}"/>
              </a:ext>
            </a:extLst>
          </p:cNvPr>
          <p:cNvSpPr/>
          <p:nvPr/>
        </p:nvSpPr>
        <p:spPr>
          <a:xfrm>
            <a:off x="9210745" y="219539"/>
            <a:ext cx="2552700" cy="14494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Check your answers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3AF304B-F891-435A-BE18-6CBC54A644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120"/>
          <a:stretch/>
        </p:blipFill>
        <p:spPr>
          <a:xfrm flipH="1">
            <a:off x="11051844" y="203475"/>
            <a:ext cx="1140156" cy="1338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875" y="2058275"/>
            <a:ext cx="11350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000" b="1" dirty="0">
                <a:latin typeface="Century Gothic" panose="020B0502020202020204" pitchFamily="34" charset="0"/>
              </a:rPr>
              <a:t>The teacher told them to leave                                        books on the desk.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000" b="1" dirty="0">
                <a:latin typeface="Century Gothic" panose="020B0502020202020204" pitchFamily="34" charset="0"/>
              </a:rPr>
              <a:t>We’ll go to the coffee shop if                                         is time.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000" b="1" dirty="0">
                <a:latin typeface="Century Gothic" panose="020B0502020202020204" pitchFamily="34" charset="0"/>
              </a:rPr>
              <a:t>They are baking a cake for                                        little sister.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000" b="1" dirty="0">
                <a:latin typeface="Century Gothic" panose="020B0502020202020204" pitchFamily="34" charset="0"/>
              </a:rPr>
              <a:t>Can you give me                                        mobile number.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000" b="1" dirty="0">
                <a:latin typeface="Century Gothic" panose="020B0502020202020204" pitchFamily="34" charset="0"/>
              </a:rPr>
              <a:t>Ask them if                                        coming tomorrow.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000" b="1" dirty="0">
                <a:latin typeface="Century Gothic" panose="020B0502020202020204" pitchFamily="34" charset="0"/>
              </a:rPr>
              <a:t>Sam is always                                        on time.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768718" y="2210165"/>
            <a:ext cx="2742229" cy="47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 - their  -  they’re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/202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4333419" y="137114"/>
            <a:ext cx="3311802" cy="622541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Practice </a:t>
            </a:r>
          </a:p>
        </p:txBody>
      </p:sp>
      <p:sp>
        <p:nvSpPr>
          <p:cNvPr id="38" name="Arrow: Pentagon 21">
            <a:extLst>
              <a:ext uri="{FF2B5EF4-FFF2-40B4-BE49-F238E27FC236}">
                <a16:creationId xmlns:a16="http://schemas.microsoft.com/office/drawing/2014/main" id="{809AAE71-E172-481C-945F-51E05C10AF3C}"/>
              </a:ext>
            </a:extLst>
          </p:cNvPr>
          <p:cNvSpPr/>
          <p:nvPr/>
        </p:nvSpPr>
        <p:spPr>
          <a:xfrm>
            <a:off x="622707" y="906858"/>
            <a:ext cx="4007482" cy="820543"/>
          </a:xfrm>
          <a:prstGeom prst="homePlate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correct word.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28589" y="2827781"/>
            <a:ext cx="2742229" cy="47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 - their  -  they’re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4337575" y="3465051"/>
            <a:ext cx="2742229" cy="47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 - their  -  they’re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157474" y="4072412"/>
            <a:ext cx="2742229" cy="47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 - their  -  they’re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2376395" y="4676395"/>
            <a:ext cx="2742229" cy="47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 - their  -  they’re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727430" y="5313665"/>
            <a:ext cx="2742229" cy="4751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 - their  -  they’re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503419" y="2176454"/>
            <a:ext cx="1019647" cy="503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83772" y="2803199"/>
            <a:ext cx="1019647" cy="503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20185" y="3427555"/>
            <a:ext cx="1019647" cy="503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85208" y="4058355"/>
            <a:ext cx="1019647" cy="503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056979" y="4655791"/>
            <a:ext cx="1019647" cy="503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677984" y="5289232"/>
            <a:ext cx="1019647" cy="503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E079624-8711-4B60-977B-1DF3F9BCB6F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3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 animBg="1"/>
      <p:bldP spid="7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964460" y="271811"/>
            <a:ext cx="3855720" cy="777061"/>
          </a:xfrm>
          <a:prstGeom prst="bevel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Practice </a:t>
            </a:r>
            <a:endParaRPr lang="en-GB" b="1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8344C3-7C77-4BFB-8E8C-7BA29C610EE9}"/>
              </a:ext>
            </a:extLst>
          </p:cNvPr>
          <p:cNvSpPr txBox="1"/>
          <p:nvPr/>
        </p:nvSpPr>
        <p:spPr>
          <a:xfrm>
            <a:off x="281845" y="1330107"/>
            <a:ext cx="10323967" cy="574901"/>
          </a:xfrm>
          <a:custGeom>
            <a:avLst/>
            <a:gdLst>
              <a:gd name="connsiteX0" fmla="*/ 0 w 10323967"/>
              <a:gd name="connsiteY0" fmla="*/ 0 h 574901"/>
              <a:gd name="connsiteX1" fmla="*/ 791504 w 10323967"/>
              <a:gd name="connsiteY1" fmla="*/ 0 h 574901"/>
              <a:gd name="connsiteX2" fmla="*/ 1583008 w 10323967"/>
              <a:gd name="connsiteY2" fmla="*/ 0 h 574901"/>
              <a:gd name="connsiteX3" fmla="*/ 2168033 w 10323967"/>
              <a:gd name="connsiteY3" fmla="*/ 0 h 574901"/>
              <a:gd name="connsiteX4" fmla="*/ 2959537 w 10323967"/>
              <a:gd name="connsiteY4" fmla="*/ 0 h 574901"/>
              <a:gd name="connsiteX5" fmla="*/ 3854281 w 10323967"/>
              <a:gd name="connsiteY5" fmla="*/ 0 h 574901"/>
              <a:gd name="connsiteX6" fmla="*/ 4439306 w 10323967"/>
              <a:gd name="connsiteY6" fmla="*/ 0 h 574901"/>
              <a:gd name="connsiteX7" fmla="*/ 5127570 w 10323967"/>
              <a:gd name="connsiteY7" fmla="*/ 0 h 574901"/>
              <a:gd name="connsiteX8" fmla="*/ 6022314 w 10323967"/>
              <a:gd name="connsiteY8" fmla="*/ 0 h 574901"/>
              <a:gd name="connsiteX9" fmla="*/ 6607339 w 10323967"/>
              <a:gd name="connsiteY9" fmla="*/ 0 h 574901"/>
              <a:gd name="connsiteX10" fmla="*/ 7398843 w 10323967"/>
              <a:gd name="connsiteY10" fmla="*/ 0 h 574901"/>
              <a:gd name="connsiteX11" fmla="*/ 7777388 w 10323967"/>
              <a:gd name="connsiteY11" fmla="*/ 0 h 574901"/>
              <a:gd name="connsiteX12" fmla="*/ 8362413 w 10323967"/>
              <a:gd name="connsiteY12" fmla="*/ 0 h 574901"/>
              <a:gd name="connsiteX13" fmla="*/ 9257157 w 10323967"/>
              <a:gd name="connsiteY13" fmla="*/ 0 h 574901"/>
              <a:gd name="connsiteX14" fmla="*/ 9738942 w 10323967"/>
              <a:gd name="connsiteY14" fmla="*/ 0 h 574901"/>
              <a:gd name="connsiteX15" fmla="*/ 10323967 w 10323967"/>
              <a:gd name="connsiteY15" fmla="*/ 0 h 574901"/>
              <a:gd name="connsiteX16" fmla="*/ 10323967 w 10323967"/>
              <a:gd name="connsiteY16" fmla="*/ 574901 h 574901"/>
              <a:gd name="connsiteX17" fmla="*/ 9532463 w 10323967"/>
              <a:gd name="connsiteY17" fmla="*/ 574901 h 574901"/>
              <a:gd name="connsiteX18" fmla="*/ 8637719 w 10323967"/>
              <a:gd name="connsiteY18" fmla="*/ 574901 h 574901"/>
              <a:gd name="connsiteX19" fmla="*/ 8155934 w 10323967"/>
              <a:gd name="connsiteY19" fmla="*/ 574901 h 574901"/>
              <a:gd name="connsiteX20" fmla="*/ 7467669 w 10323967"/>
              <a:gd name="connsiteY20" fmla="*/ 574901 h 574901"/>
              <a:gd name="connsiteX21" fmla="*/ 6985884 w 10323967"/>
              <a:gd name="connsiteY21" fmla="*/ 574901 h 574901"/>
              <a:gd name="connsiteX22" fmla="*/ 6400860 w 10323967"/>
              <a:gd name="connsiteY22" fmla="*/ 574901 h 574901"/>
              <a:gd name="connsiteX23" fmla="*/ 5919074 w 10323967"/>
              <a:gd name="connsiteY23" fmla="*/ 574901 h 574901"/>
              <a:gd name="connsiteX24" fmla="*/ 5024331 w 10323967"/>
              <a:gd name="connsiteY24" fmla="*/ 574901 h 574901"/>
              <a:gd name="connsiteX25" fmla="*/ 4439306 w 10323967"/>
              <a:gd name="connsiteY25" fmla="*/ 574901 h 574901"/>
              <a:gd name="connsiteX26" fmla="*/ 4060760 w 10323967"/>
              <a:gd name="connsiteY26" fmla="*/ 574901 h 574901"/>
              <a:gd name="connsiteX27" fmla="*/ 3269256 w 10323967"/>
              <a:gd name="connsiteY27" fmla="*/ 574901 h 574901"/>
              <a:gd name="connsiteX28" fmla="*/ 2477752 w 10323967"/>
              <a:gd name="connsiteY28" fmla="*/ 574901 h 574901"/>
              <a:gd name="connsiteX29" fmla="*/ 1789488 w 10323967"/>
              <a:gd name="connsiteY29" fmla="*/ 574901 h 574901"/>
              <a:gd name="connsiteX30" fmla="*/ 1307702 w 10323967"/>
              <a:gd name="connsiteY30" fmla="*/ 574901 h 574901"/>
              <a:gd name="connsiteX31" fmla="*/ 619438 w 10323967"/>
              <a:gd name="connsiteY31" fmla="*/ 574901 h 574901"/>
              <a:gd name="connsiteX32" fmla="*/ 0 w 10323967"/>
              <a:gd name="connsiteY32" fmla="*/ 574901 h 574901"/>
              <a:gd name="connsiteX33" fmla="*/ 0 w 10323967"/>
              <a:gd name="connsiteY33" fmla="*/ 0 h 57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23967" h="574901" fill="none" extrusionOk="0">
                <a:moveTo>
                  <a:pt x="0" y="0"/>
                </a:moveTo>
                <a:cubicBezTo>
                  <a:pt x="298804" y="-20094"/>
                  <a:pt x="561682" y="-27978"/>
                  <a:pt x="791504" y="0"/>
                </a:cubicBezTo>
                <a:cubicBezTo>
                  <a:pt x="1021326" y="27978"/>
                  <a:pt x="1278713" y="25739"/>
                  <a:pt x="1583008" y="0"/>
                </a:cubicBezTo>
                <a:cubicBezTo>
                  <a:pt x="1887303" y="-25739"/>
                  <a:pt x="1884453" y="-12835"/>
                  <a:pt x="2168033" y="0"/>
                </a:cubicBezTo>
                <a:cubicBezTo>
                  <a:pt x="2451614" y="12835"/>
                  <a:pt x="2603236" y="-8092"/>
                  <a:pt x="2959537" y="0"/>
                </a:cubicBezTo>
                <a:cubicBezTo>
                  <a:pt x="3315838" y="8092"/>
                  <a:pt x="3638358" y="7236"/>
                  <a:pt x="3854281" y="0"/>
                </a:cubicBezTo>
                <a:cubicBezTo>
                  <a:pt x="4070204" y="-7236"/>
                  <a:pt x="4302342" y="17961"/>
                  <a:pt x="4439306" y="0"/>
                </a:cubicBezTo>
                <a:cubicBezTo>
                  <a:pt x="4576271" y="-17961"/>
                  <a:pt x="4896388" y="7638"/>
                  <a:pt x="5127570" y="0"/>
                </a:cubicBezTo>
                <a:cubicBezTo>
                  <a:pt x="5358752" y="-7638"/>
                  <a:pt x="5719326" y="2855"/>
                  <a:pt x="6022314" y="0"/>
                </a:cubicBezTo>
                <a:cubicBezTo>
                  <a:pt x="6325302" y="-2855"/>
                  <a:pt x="6345044" y="-5744"/>
                  <a:pt x="6607339" y="0"/>
                </a:cubicBezTo>
                <a:cubicBezTo>
                  <a:pt x="6869634" y="5744"/>
                  <a:pt x="7173365" y="27613"/>
                  <a:pt x="7398843" y="0"/>
                </a:cubicBezTo>
                <a:cubicBezTo>
                  <a:pt x="7624321" y="-27613"/>
                  <a:pt x="7685985" y="-11041"/>
                  <a:pt x="7777388" y="0"/>
                </a:cubicBezTo>
                <a:cubicBezTo>
                  <a:pt x="7868792" y="11041"/>
                  <a:pt x="8141341" y="13942"/>
                  <a:pt x="8362413" y="0"/>
                </a:cubicBezTo>
                <a:cubicBezTo>
                  <a:pt x="8583485" y="-13942"/>
                  <a:pt x="9065953" y="24907"/>
                  <a:pt x="9257157" y="0"/>
                </a:cubicBezTo>
                <a:cubicBezTo>
                  <a:pt x="9448361" y="-24907"/>
                  <a:pt x="9622785" y="22346"/>
                  <a:pt x="9738942" y="0"/>
                </a:cubicBezTo>
                <a:cubicBezTo>
                  <a:pt x="9855100" y="-22346"/>
                  <a:pt x="10160881" y="4339"/>
                  <a:pt x="10323967" y="0"/>
                </a:cubicBezTo>
                <a:cubicBezTo>
                  <a:pt x="10307147" y="250013"/>
                  <a:pt x="10315429" y="307845"/>
                  <a:pt x="10323967" y="574901"/>
                </a:cubicBezTo>
                <a:cubicBezTo>
                  <a:pt x="9970579" y="538773"/>
                  <a:pt x="9715378" y="553039"/>
                  <a:pt x="9532463" y="574901"/>
                </a:cubicBezTo>
                <a:cubicBezTo>
                  <a:pt x="9349548" y="596763"/>
                  <a:pt x="8837922" y="560214"/>
                  <a:pt x="8637719" y="574901"/>
                </a:cubicBezTo>
                <a:cubicBezTo>
                  <a:pt x="8437516" y="589588"/>
                  <a:pt x="8290504" y="590233"/>
                  <a:pt x="8155934" y="574901"/>
                </a:cubicBezTo>
                <a:cubicBezTo>
                  <a:pt x="8021365" y="559569"/>
                  <a:pt x="7789239" y="553177"/>
                  <a:pt x="7467669" y="574901"/>
                </a:cubicBezTo>
                <a:cubicBezTo>
                  <a:pt x="7146099" y="596625"/>
                  <a:pt x="7144958" y="597693"/>
                  <a:pt x="6985884" y="574901"/>
                </a:cubicBezTo>
                <a:cubicBezTo>
                  <a:pt x="6826810" y="552109"/>
                  <a:pt x="6518554" y="601483"/>
                  <a:pt x="6400860" y="574901"/>
                </a:cubicBezTo>
                <a:cubicBezTo>
                  <a:pt x="6283166" y="548319"/>
                  <a:pt x="6124252" y="575569"/>
                  <a:pt x="5919074" y="574901"/>
                </a:cubicBezTo>
                <a:cubicBezTo>
                  <a:pt x="5713896" y="574233"/>
                  <a:pt x="5377884" y="546068"/>
                  <a:pt x="5024331" y="574901"/>
                </a:cubicBezTo>
                <a:cubicBezTo>
                  <a:pt x="4670778" y="603734"/>
                  <a:pt x="4632435" y="581877"/>
                  <a:pt x="4439306" y="574901"/>
                </a:cubicBezTo>
                <a:cubicBezTo>
                  <a:pt x="4246178" y="567925"/>
                  <a:pt x="4179636" y="575110"/>
                  <a:pt x="4060760" y="574901"/>
                </a:cubicBezTo>
                <a:cubicBezTo>
                  <a:pt x="3941884" y="574692"/>
                  <a:pt x="3584794" y="583477"/>
                  <a:pt x="3269256" y="574901"/>
                </a:cubicBezTo>
                <a:cubicBezTo>
                  <a:pt x="2953718" y="566325"/>
                  <a:pt x="2707175" y="584449"/>
                  <a:pt x="2477752" y="574901"/>
                </a:cubicBezTo>
                <a:cubicBezTo>
                  <a:pt x="2248329" y="565353"/>
                  <a:pt x="1957116" y="571893"/>
                  <a:pt x="1789488" y="574901"/>
                </a:cubicBezTo>
                <a:cubicBezTo>
                  <a:pt x="1621860" y="577909"/>
                  <a:pt x="1523985" y="560390"/>
                  <a:pt x="1307702" y="574901"/>
                </a:cubicBezTo>
                <a:cubicBezTo>
                  <a:pt x="1091419" y="589412"/>
                  <a:pt x="767754" y="571186"/>
                  <a:pt x="619438" y="574901"/>
                </a:cubicBezTo>
                <a:cubicBezTo>
                  <a:pt x="471122" y="578616"/>
                  <a:pt x="291023" y="547995"/>
                  <a:pt x="0" y="574901"/>
                </a:cubicBezTo>
                <a:cubicBezTo>
                  <a:pt x="15827" y="303769"/>
                  <a:pt x="-12623" y="115570"/>
                  <a:pt x="0" y="0"/>
                </a:cubicBezTo>
                <a:close/>
              </a:path>
              <a:path w="10323967" h="574901" stroke="0" extrusionOk="0">
                <a:moveTo>
                  <a:pt x="0" y="0"/>
                </a:moveTo>
                <a:cubicBezTo>
                  <a:pt x="236857" y="-24058"/>
                  <a:pt x="432816" y="29123"/>
                  <a:pt x="688264" y="0"/>
                </a:cubicBezTo>
                <a:cubicBezTo>
                  <a:pt x="943712" y="-29123"/>
                  <a:pt x="953908" y="-12974"/>
                  <a:pt x="1170050" y="0"/>
                </a:cubicBezTo>
                <a:cubicBezTo>
                  <a:pt x="1386192" y="12974"/>
                  <a:pt x="1759995" y="-8445"/>
                  <a:pt x="1961554" y="0"/>
                </a:cubicBezTo>
                <a:cubicBezTo>
                  <a:pt x="2163113" y="8445"/>
                  <a:pt x="2384650" y="-26039"/>
                  <a:pt x="2753058" y="0"/>
                </a:cubicBezTo>
                <a:cubicBezTo>
                  <a:pt x="3121466" y="26039"/>
                  <a:pt x="3254084" y="-5913"/>
                  <a:pt x="3647802" y="0"/>
                </a:cubicBezTo>
                <a:cubicBezTo>
                  <a:pt x="4041520" y="5913"/>
                  <a:pt x="4179971" y="-39023"/>
                  <a:pt x="4439306" y="0"/>
                </a:cubicBezTo>
                <a:cubicBezTo>
                  <a:pt x="4698641" y="39023"/>
                  <a:pt x="4961186" y="26253"/>
                  <a:pt x="5127570" y="0"/>
                </a:cubicBezTo>
                <a:cubicBezTo>
                  <a:pt x="5293954" y="-26253"/>
                  <a:pt x="5497136" y="-9376"/>
                  <a:pt x="5712595" y="0"/>
                </a:cubicBezTo>
                <a:cubicBezTo>
                  <a:pt x="5928054" y="9376"/>
                  <a:pt x="6205093" y="-29522"/>
                  <a:pt x="6400860" y="0"/>
                </a:cubicBezTo>
                <a:cubicBezTo>
                  <a:pt x="6596627" y="29522"/>
                  <a:pt x="6800486" y="-3503"/>
                  <a:pt x="6985884" y="0"/>
                </a:cubicBezTo>
                <a:cubicBezTo>
                  <a:pt x="7171282" y="3503"/>
                  <a:pt x="7473651" y="30237"/>
                  <a:pt x="7674149" y="0"/>
                </a:cubicBezTo>
                <a:cubicBezTo>
                  <a:pt x="7874647" y="-30237"/>
                  <a:pt x="8133344" y="31671"/>
                  <a:pt x="8568893" y="0"/>
                </a:cubicBezTo>
                <a:cubicBezTo>
                  <a:pt x="9004442" y="-31671"/>
                  <a:pt x="9011172" y="35330"/>
                  <a:pt x="9360397" y="0"/>
                </a:cubicBezTo>
                <a:cubicBezTo>
                  <a:pt x="9709622" y="-35330"/>
                  <a:pt x="9997607" y="-36931"/>
                  <a:pt x="10323967" y="0"/>
                </a:cubicBezTo>
                <a:cubicBezTo>
                  <a:pt x="10326461" y="175288"/>
                  <a:pt x="10307238" y="395379"/>
                  <a:pt x="10323967" y="574901"/>
                </a:cubicBezTo>
                <a:cubicBezTo>
                  <a:pt x="10129816" y="572558"/>
                  <a:pt x="10006600" y="566194"/>
                  <a:pt x="9842182" y="574901"/>
                </a:cubicBezTo>
                <a:cubicBezTo>
                  <a:pt x="9677765" y="583608"/>
                  <a:pt x="9466263" y="579803"/>
                  <a:pt x="9360397" y="574901"/>
                </a:cubicBezTo>
                <a:cubicBezTo>
                  <a:pt x="9254532" y="569999"/>
                  <a:pt x="8857557" y="548203"/>
                  <a:pt x="8672132" y="574901"/>
                </a:cubicBezTo>
                <a:cubicBezTo>
                  <a:pt x="8486707" y="601599"/>
                  <a:pt x="8271454" y="592346"/>
                  <a:pt x="7983868" y="574901"/>
                </a:cubicBezTo>
                <a:cubicBezTo>
                  <a:pt x="7696282" y="557456"/>
                  <a:pt x="7676073" y="588743"/>
                  <a:pt x="7502083" y="574901"/>
                </a:cubicBezTo>
                <a:cubicBezTo>
                  <a:pt x="7328094" y="561059"/>
                  <a:pt x="7224268" y="568091"/>
                  <a:pt x="7123537" y="574901"/>
                </a:cubicBezTo>
                <a:cubicBezTo>
                  <a:pt x="7022806" y="581711"/>
                  <a:pt x="6611216" y="595375"/>
                  <a:pt x="6332033" y="574901"/>
                </a:cubicBezTo>
                <a:cubicBezTo>
                  <a:pt x="6052850" y="554427"/>
                  <a:pt x="5868724" y="572591"/>
                  <a:pt x="5437289" y="574901"/>
                </a:cubicBezTo>
                <a:cubicBezTo>
                  <a:pt x="5005854" y="577211"/>
                  <a:pt x="4946539" y="560129"/>
                  <a:pt x="4749025" y="574901"/>
                </a:cubicBezTo>
                <a:cubicBezTo>
                  <a:pt x="4551511" y="589673"/>
                  <a:pt x="4541092" y="577248"/>
                  <a:pt x="4370479" y="574901"/>
                </a:cubicBezTo>
                <a:cubicBezTo>
                  <a:pt x="4199866" y="572554"/>
                  <a:pt x="4006227" y="590763"/>
                  <a:pt x="3888694" y="574901"/>
                </a:cubicBezTo>
                <a:cubicBezTo>
                  <a:pt x="3771161" y="559039"/>
                  <a:pt x="3309261" y="530231"/>
                  <a:pt x="2993950" y="574901"/>
                </a:cubicBezTo>
                <a:cubicBezTo>
                  <a:pt x="2678639" y="619571"/>
                  <a:pt x="2546181" y="560670"/>
                  <a:pt x="2408926" y="574901"/>
                </a:cubicBezTo>
                <a:cubicBezTo>
                  <a:pt x="2271671" y="589132"/>
                  <a:pt x="2164395" y="566718"/>
                  <a:pt x="1927141" y="574901"/>
                </a:cubicBezTo>
                <a:cubicBezTo>
                  <a:pt x="1689888" y="583084"/>
                  <a:pt x="1577213" y="566685"/>
                  <a:pt x="1342116" y="574901"/>
                </a:cubicBezTo>
                <a:cubicBezTo>
                  <a:pt x="1107020" y="583117"/>
                  <a:pt x="662118" y="532089"/>
                  <a:pt x="0" y="574901"/>
                </a:cubicBezTo>
                <a:cubicBezTo>
                  <a:pt x="-25129" y="309940"/>
                  <a:pt x="9022" y="231428"/>
                  <a:pt x="0" y="0"/>
                </a:cubicBezTo>
                <a:close/>
              </a:path>
            </a:pathLst>
          </a:custGeom>
          <a:solidFill>
            <a:srgbClr val="FFCCCC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49912384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latin typeface="Century Gothic" panose="020B0502020202020204" pitchFamily="34" charset="0"/>
              </a:rPr>
              <a:t>Look at the pictures and write sentences using </a:t>
            </a:r>
            <a:r>
              <a:rPr lang="en-GB" sz="2400" b="1" i="1" dirty="0">
                <a:latin typeface="Century Gothic" panose="020B0502020202020204" pitchFamily="34" charset="0"/>
              </a:rPr>
              <a:t>there</a:t>
            </a:r>
            <a:r>
              <a:rPr lang="en-GB" sz="2400" b="1" dirty="0">
                <a:latin typeface="Century Gothic" panose="020B0502020202020204" pitchFamily="34" charset="0"/>
              </a:rPr>
              <a:t>, </a:t>
            </a:r>
            <a:r>
              <a:rPr lang="en-GB" sz="2400" b="1" i="1" dirty="0">
                <a:latin typeface="Century Gothic" panose="020B0502020202020204" pitchFamily="34" charset="0"/>
              </a:rPr>
              <a:t>they’re</a:t>
            </a:r>
            <a:r>
              <a:rPr lang="en-GB" sz="2400" b="1" dirty="0">
                <a:latin typeface="Century Gothic" panose="020B0502020202020204" pitchFamily="34" charset="0"/>
              </a:rPr>
              <a:t> or </a:t>
            </a:r>
            <a:r>
              <a:rPr lang="en-GB" sz="2400" b="1" i="1" dirty="0">
                <a:latin typeface="Century Gothic" panose="020B0502020202020204" pitchFamily="34" charset="0"/>
              </a:rPr>
              <a:t>their</a:t>
            </a:r>
            <a:r>
              <a:rPr lang="en-GB" sz="2400" b="1" dirty="0">
                <a:latin typeface="Century Gothic" panose="020B0502020202020204" pitchFamily="34" charset="0"/>
              </a:rPr>
              <a:t>.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48F74367-AB17-4D51-8F06-3EFEDD797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5" y="2221857"/>
            <a:ext cx="1591194" cy="15972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FC0EEE-36A2-4CC1-874E-E62DAA367C0F}"/>
              </a:ext>
            </a:extLst>
          </p:cNvPr>
          <p:cNvSpPr/>
          <p:nvPr/>
        </p:nvSpPr>
        <p:spPr>
          <a:xfrm>
            <a:off x="1873039" y="2442253"/>
            <a:ext cx="3480357" cy="1136240"/>
          </a:xfrm>
          <a:prstGeom prst="roundRect">
            <a:avLst/>
          </a:prstGeom>
          <a:solidFill>
            <a:srgbClr val="FFCC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are-three-apples-in- each-basket</a:t>
            </a:r>
          </a:p>
          <a:p>
            <a:r>
              <a:rPr lang="en-GB" sz="20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- There are three apples in each basket.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1F44A2F-7383-405F-A24D-5F13730336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8" y="4366769"/>
            <a:ext cx="1616840" cy="1504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BA63A63E-95EF-4F4F-B498-705180241895}"/>
              </a:ext>
            </a:extLst>
          </p:cNvPr>
          <p:cNvSpPr/>
          <p:nvPr/>
        </p:nvSpPr>
        <p:spPr>
          <a:xfrm>
            <a:off x="1972147" y="3020502"/>
            <a:ext cx="3282139" cy="668029"/>
          </a:xfrm>
          <a:prstGeom prst="foldedCorner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7E08207-361E-4040-A929-6637AA6B37E7}"/>
              </a:ext>
            </a:extLst>
          </p:cNvPr>
          <p:cNvSpPr/>
          <p:nvPr/>
        </p:nvSpPr>
        <p:spPr>
          <a:xfrm>
            <a:off x="9058136" y="74401"/>
            <a:ext cx="2552700" cy="14494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Check your answers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3AF304B-F891-435A-BE18-6CBC54A644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6120"/>
          <a:stretch/>
        </p:blipFill>
        <p:spPr>
          <a:xfrm flipH="1">
            <a:off x="11051844" y="203475"/>
            <a:ext cx="1140156" cy="133885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4731D6E-4D6F-4C46-A0EC-DBCCB72162B5}"/>
              </a:ext>
            </a:extLst>
          </p:cNvPr>
          <p:cNvGrpSpPr/>
          <p:nvPr/>
        </p:nvGrpSpPr>
        <p:grpSpPr>
          <a:xfrm>
            <a:off x="87667" y="6546509"/>
            <a:ext cx="12104333" cy="311491"/>
            <a:chOff x="133224" y="6562573"/>
            <a:chExt cx="12104333" cy="31149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63DD42-FD07-4400-96FA-BF46CF6260F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9055EA-7960-4C77-B4ED-AE6034F71F81}"/>
                </a:ext>
              </a:extLst>
            </p:cNvPr>
            <p:cNvSpPr txBox="1"/>
            <p:nvPr/>
          </p:nvSpPr>
          <p:spPr>
            <a:xfrm>
              <a:off x="8555139" y="6597065"/>
              <a:ext cx="368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9 – Lesson 3 (Grammar)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/202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/>
          <a:srcRect r="51822"/>
          <a:stretch/>
        </p:blipFill>
        <p:spPr>
          <a:xfrm>
            <a:off x="6663676" y="2185454"/>
            <a:ext cx="1750574" cy="1615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46" name="Rectangle: Rounded Corners 4">
            <a:extLst>
              <a:ext uri="{FF2B5EF4-FFF2-40B4-BE49-F238E27FC236}">
                <a16:creationId xmlns:a16="http://schemas.microsoft.com/office/drawing/2014/main" id="{39FC0EEE-36A2-4CC1-874E-E62DAA367C0F}"/>
              </a:ext>
            </a:extLst>
          </p:cNvPr>
          <p:cNvSpPr/>
          <p:nvPr/>
        </p:nvSpPr>
        <p:spPr>
          <a:xfrm>
            <a:off x="8425068" y="2494163"/>
            <a:ext cx="3480357" cy="1136240"/>
          </a:xfrm>
          <a:prstGeom prst="roundRect">
            <a:avLst/>
          </a:prstGeom>
          <a:solidFill>
            <a:srgbClr val="FFCC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are-cleaning-the-table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- They’re cleaning the table.</a:t>
            </a:r>
          </a:p>
        </p:txBody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id="{39FC0EEE-36A2-4CC1-874E-E62DAA367C0F}"/>
              </a:ext>
            </a:extLst>
          </p:cNvPr>
          <p:cNvSpPr/>
          <p:nvPr/>
        </p:nvSpPr>
        <p:spPr>
          <a:xfrm>
            <a:off x="1816978" y="4579565"/>
            <a:ext cx="3480357" cy="1136240"/>
          </a:xfrm>
          <a:prstGeom prst="roundRect">
            <a:avLst/>
          </a:prstGeom>
          <a:solidFill>
            <a:srgbClr val="FFCC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they-were-happy-because- team-won</a:t>
            </a:r>
          </a:p>
          <a:p>
            <a:r>
              <a:rPr lang="en-GB" sz="20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- They were happy because their team won.</a:t>
            </a:r>
          </a:p>
        </p:txBody>
      </p:sp>
      <p:sp>
        <p:nvSpPr>
          <p:cNvPr id="45" name="Rectangle: Folded Corner 1">
            <a:extLst>
              <a:ext uri="{FF2B5EF4-FFF2-40B4-BE49-F238E27FC236}">
                <a16:creationId xmlns:a16="http://schemas.microsoft.com/office/drawing/2014/main" id="{BA63A63E-95EF-4F4F-B498-705180241895}"/>
              </a:ext>
            </a:extLst>
          </p:cNvPr>
          <p:cNvSpPr/>
          <p:nvPr/>
        </p:nvSpPr>
        <p:spPr>
          <a:xfrm>
            <a:off x="1899734" y="5125739"/>
            <a:ext cx="3282139" cy="668029"/>
          </a:xfrm>
          <a:prstGeom prst="foldedCorner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Folded Corner 1">
            <a:extLst>
              <a:ext uri="{FF2B5EF4-FFF2-40B4-BE49-F238E27FC236}">
                <a16:creationId xmlns:a16="http://schemas.microsoft.com/office/drawing/2014/main" id="{BA63A63E-95EF-4F4F-B498-705180241895}"/>
              </a:ext>
            </a:extLst>
          </p:cNvPr>
          <p:cNvSpPr/>
          <p:nvPr/>
        </p:nvSpPr>
        <p:spPr>
          <a:xfrm>
            <a:off x="8524744" y="2954322"/>
            <a:ext cx="3277703" cy="668029"/>
          </a:xfrm>
          <a:prstGeom prst="foldedCorner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39FC0EEE-36A2-4CC1-874E-E62DAA367C0F}"/>
              </a:ext>
            </a:extLst>
          </p:cNvPr>
          <p:cNvSpPr/>
          <p:nvPr/>
        </p:nvSpPr>
        <p:spPr>
          <a:xfrm>
            <a:off x="8403854" y="4575715"/>
            <a:ext cx="3480357" cy="1136240"/>
          </a:xfrm>
          <a:prstGeom prst="roundRect">
            <a:avLst/>
          </a:prstGeom>
          <a:solidFill>
            <a:srgbClr val="FFCCCC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are-two-red-cushions-on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the-couch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- There are two red cushions on the coach.</a:t>
            </a:r>
          </a:p>
        </p:txBody>
      </p:sp>
      <p:sp>
        <p:nvSpPr>
          <p:cNvPr id="49" name="Rectangle: Folded Corner 1">
            <a:extLst>
              <a:ext uri="{FF2B5EF4-FFF2-40B4-BE49-F238E27FC236}">
                <a16:creationId xmlns:a16="http://schemas.microsoft.com/office/drawing/2014/main" id="{BA63A63E-95EF-4F4F-B498-705180241895}"/>
              </a:ext>
            </a:extLst>
          </p:cNvPr>
          <p:cNvSpPr/>
          <p:nvPr/>
        </p:nvSpPr>
        <p:spPr>
          <a:xfrm>
            <a:off x="8459485" y="5176113"/>
            <a:ext cx="3277703" cy="668029"/>
          </a:xfrm>
          <a:prstGeom prst="foldedCorner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 descr="A picture containing room, table, bedroom, stuffed&#10;&#10;Description automatically generated">
            <a:extLst>
              <a:ext uri="{FF2B5EF4-FFF2-40B4-BE49-F238E27FC236}">
                <a16:creationId xmlns:a16="http://schemas.microsoft.com/office/drawing/2014/main" id="{E236E4D3-A1F8-464C-B71B-A7B5F895F9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7" r="60104" b="28638"/>
          <a:stretch/>
        </p:blipFill>
        <p:spPr>
          <a:xfrm>
            <a:off x="6663676" y="4309608"/>
            <a:ext cx="1750574" cy="16192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62F00FF-3EC7-414C-854F-3F43FBD8FC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9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23" grpId="0" animBg="1"/>
      <p:bldP spid="45" grpId="0" animBg="1"/>
      <p:bldP spid="43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4731D6E-4D6F-4C46-A0EC-DBCCB72162B5}"/>
              </a:ext>
            </a:extLst>
          </p:cNvPr>
          <p:cNvGrpSpPr/>
          <p:nvPr/>
        </p:nvGrpSpPr>
        <p:grpSpPr>
          <a:xfrm>
            <a:off x="87667" y="6546509"/>
            <a:ext cx="12104333" cy="311491"/>
            <a:chOff x="133224" y="6562573"/>
            <a:chExt cx="12104333" cy="31149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63DD42-FD07-4400-96FA-BF46CF6260FF}"/>
                </a:ext>
              </a:extLst>
            </p:cNvPr>
            <p:cNvCxnSpPr>
              <a:cxnSpLocks/>
            </p:cNvCxnSpPr>
            <p:nvPr/>
          </p:nvCxnSpPr>
          <p:spPr>
            <a:xfrm>
              <a:off x="133224" y="6562573"/>
              <a:ext cx="12104333" cy="184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9055EA-7960-4C77-B4ED-AE6034F71F81}"/>
                </a:ext>
              </a:extLst>
            </p:cNvPr>
            <p:cNvSpPr txBox="1"/>
            <p:nvPr/>
          </p:nvSpPr>
          <p:spPr>
            <a:xfrm>
              <a:off x="8555139" y="6597065"/>
              <a:ext cx="3682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>
                  <a:latin typeface="Century Gothic" panose="020B0502020202020204" pitchFamily="34" charset="0"/>
                </a:rPr>
                <a:t>English - </a:t>
              </a:r>
              <a:r>
                <a:rPr lang="en-GB" sz="1200" b="1" dirty="0">
                  <a:latin typeface="Century Gothic" panose="020B0502020202020204" pitchFamily="34" charset="0"/>
                </a:rPr>
                <a:t>Grade 6 – Unit 9 – Lesson 3 (Grammar)</a:t>
              </a:r>
            </a:p>
          </p:txBody>
        </p:sp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40E7F976-C5C4-4B79-90ED-71D604A40E96}"/>
              </a:ext>
            </a:extLst>
          </p:cNvPr>
          <p:cNvSpPr/>
          <p:nvPr/>
        </p:nvSpPr>
        <p:spPr>
          <a:xfrm>
            <a:off x="4139985" y="78279"/>
            <a:ext cx="3311802" cy="722742"/>
          </a:xfrm>
          <a:prstGeom prst="frame">
            <a:avLst>
              <a:gd name="adj1" fmla="val 110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Assessment</a:t>
            </a:r>
            <a:r>
              <a:rPr lang="en-GB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6B84A1-6C26-4BB4-AF5B-981D74289D8C}"/>
              </a:ext>
            </a:extLst>
          </p:cNvPr>
          <p:cNvSpPr/>
          <p:nvPr/>
        </p:nvSpPr>
        <p:spPr>
          <a:xfrm>
            <a:off x="8824427" y="57406"/>
            <a:ext cx="2552700" cy="14494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Check possible answers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1AD1A90-4CC9-42C0-B56D-05C5B4B2F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28017"/>
              </p:ext>
            </p:extLst>
          </p:nvPr>
        </p:nvGraphicFramePr>
        <p:xfrm>
          <a:off x="2784195" y="5427508"/>
          <a:ext cx="7566596" cy="10210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566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563">
                <a:tc>
                  <a:txBody>
                    <a:bodyPr/>
                    <a:lstStyle/>
                    <a:p>
                      <a:pPr algn="ctr" rtl="1"/>
                      <a:r>
                        <a:rPr lang="en-US" sz="1000" b="1" dirty="0">
                          <a:latin typeface="Century Gothic" pitchFamily="34" charset="0"/>
                        </a:rPr>
                        <a:t>Writing Checklist</a:t>
                      </a:r>
                      <a:endParaRPr lang="ar-BH" sz="1000" b="1" dirty="0">
                        <a:latin typeface="Century Gothic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0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 used  capital  letters at the beginning of sentences.         I used finger 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space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between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/>
                        </a:rPr>
                        <a:t>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words.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 used a full stop (.) at the end of sentences.                        I checked my spelling.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o"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 used the correct tense.                                                         I used </a:t>
                      </a:r>
                      <a:r>
                        <a:rPr kumimoji="0" lang="en-US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there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0" lang="en-US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their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0" lang="en-US" sz="1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they’re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Arrow: Pentagon 21">
            <a:extLst>
              <a:ext uri="{FF2B5EF4-FFF2-40B4-BE49-F238E27FC236}">
                <a16:creationId xmlns:a16="http://schemas.microsoft.com/office/drawing/2014/main" id="{809AAE71-E172-481C-945F-51E05C10AF3C}"/>
              </a:ext>
            </a:extLst>
          </p:cNvPr>
          <p:cNvSpPr/>
          <p:nvPr/>
        </p:nvSpPr>
        <p:spPr>
          <a:xfrm>
            <a:off x="186820" y="891853"/>
            <a:ext cx="8725826" cy="1161699"/>
          </a:xfrm>
          <a:prstGeom prst="homePlate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sentences using    (there  - their  -  they’re)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4-5words                6-7words               8-9  words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3AF304B-F891-435A-BE18-6CBC54A644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120"/>
          <a:stretch/>
        </p:blipFill>
        <p:spPr>
          <a:xfrm flipH="1">
            <a:off x="10895682" y="221384"/>
            <a:ext cx="1140156" cy="1338853"/>
          </a:xfrm>
          <a:prstGeom prst="rect">
            <a:avLst/>
          </a:prstGeom>
        </p:spPr>
      </p:pic>
      <p:pic>
        <p:nvPicPr>
          <p:cNvPr id="24" name="Graphic 25" descr="Rating Star">
            <a:extLst>
              <a:ext uri="{FF2B5EF4-FFF2-40B4-BE49-F238E27FC236}">
                <a16:creationId xmlns:a16="http://schemas.microsoft.com/office/drawing/2014/main" id="{3717A6FD-8CA3-45A6-869E-5145B796A4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9733" y="1333415"/>
            <a:ext cx="660979" cy="660979"/>
          </a:xfrm>
          <a:prstGeom prst="rect">
            <a:avLst/>
          </a:prstGeom>
        </p:spPr>
      </p:pic>
      <p:pic>
        <p:nvPicPr>
          <p:cNvPr id="25" name="Graphic 26" descr="Rating 1 Star">
            <a:extLst>
              <a:ext uri="{FF2B5EF4-FFF2-40B4-BE49-F238E27FC236}">
                <a16:creationId xmlns:a16="http://schemas.microsoft.com/office/drawing/2014/main" id="{BEA99C14-68CE-4F88-9E25-DDFDD28B14D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7137" y="1326556"/>
            <a:ext cx="660979" cy="660979"/>
          </a:xfrm>
          <a:prstGeom prst="rect">
            <a:avLst/>
          </a:prstGeom>
        </p:spPr>
      </p:pic>
      <p:pic>
        <p:nvPicPr>
          <p:cNvPr id="26" name="Graphic 27" descr="Rating 3 Star">
            <a:extLst>
              <a:ext uri="{FF2B5EF4-FFF2-40B4-BE49-F238E27FC236}">
                <a16:creationId xmlns:a16="http://schemas.microsoft.com/office/drawing/2014/main" id="{CA01CC00-D244-4129-838B-352879FE907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89124" y="1378082"/>
            <a:ext cx="660979" cy="66097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89247"/>
              </p:ext>
            </p:extLst>
          </p:nvPr>
        </p:nvGraphicFramePr>
        <p:xfrm>
          <a:off x="392598" y="2321280"/>
          <a:ext cx="11373416" cy="2922018"/>
        </p:xfrm>
        <a:graphic>
          <a:graphicData uri="http://schemas.openxmlformats.org/drawingml/2006/table">
            <a:tbl>
              <a:tblPr firstRow="1" bandRow="1"/>
              <a:tblGrid>
                <a:gridCol w="2042129">
                  <a:extLst>
                    <a:ext uri="{9D8B030D-6E8A-4147-A177-3AD203B41FA5}">
                      <a16:colId xmlns:a16="http://schemas.microsoft.com/office/drawing/2014/main" val="1063840051"/>
                    </a:ext>
                  </a:extLst>
                </a:gridCol>
                <a:gridCol w="9331287">
                  <a:extLst>
                    <a:ext uri="{9D8B030D-6E8A-4147-A177-3AD203B41FA5}">
                      <a16:colId xmlns:a16="http://schemas.microsoft.com/office/drawing/2014/main" val="1596310719"/>
                    </a:ext>
                  </a:extLst>
                </a:gridCol>
              </a:tblGrid>
              <a:tr h="974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37203"/>
                  </a:ext>
                </a:extLst>
              </a:tr>
              <a:tr h="974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518134"/>
                  </a:ext>
                </a:extLst>
              </a:tr>
              <a:tr h="974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71018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96033" y="2472536"/>
            <a:ext cx="1337226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there</a:t>
            </a:r>
            <a:endParaRPr lang="en-US" sz="3600" dirty="0"/>
          </a:p>
        </p:txBody>
      </p:sp>
      <p:sp>
        <p:nvSpPr>
          <p:cNvPr id="29" name="Rectangle 28"/>
          <p:cNvSpPr/>
          <p:nvPr/>
        </p:nvSpPr>
        <p:spPr>
          <a:xfrm>
            <a:off x="597261" y="4462435"/>
            <a:ext cx="1734770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they’re</a:t>
            </a:r>
            <a:endParaRPr lang="en-US" sz="3600" dirty="0"/>
          </a:p>
        </p:txBody>
      </p:sp>
      <p:sp>
        <p:nvSpPr>
          <p:cNvPr id="30" name="Rectangle 29"/>
          <p:cNvSpPr/>
          <p:nvPr/>
        </p:nvSpPr>
        <p:spPr>
          <a:xfrm>
            <a:off x="908921" y="3459124"/>
            <a:ext cx="1217000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their</a:t>
            </a:r>
            <a:r>
              <a:rPr lang="en-GB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1065" y="3362548"/>
            <a:ext cx="923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Adam and Flora bought a new house. </a:t>
            </a:r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Their </a:t>
            </a:r>
            <a:r>
              <a:rPr lang="en-US" sz="2400" b="1" dirty="0">
                <a:latin typeface="Century Gothic" panose="020B0502020202020204" pitchFamily="34" charset="0"/>
              </a:rPr>
              <a:t>new house is very big.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60064" y="4418450"/>
            <a:ext cx="965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I invited my friends. </a:t>
            </a:r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They’re</a:t>
            </a:r>
            <a:r>
              <a:rPr lang="en-US" sz="2400" b="1" dirty="0">
                <a:latin typeface="Century Gothic" panose="020B0502020202020204" pitchFamily="34" charset="0"/>
              </a:rPr>
              <a:t> coming to my house tonight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59123" y="2596758"/>
            <a:ext cx="923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There </a:t>
            </a:r>
            <a:r>
              <a:rPr lang="en-US" sz="2400" b="1" dirty="0">
                <a:latin typeface="Century Gothic" panose="020B0502020202020204" pitchFamily="34" charset="0"/>
              </a:rPr>
              <a:t>are over 200 passengers on board.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FDC82F-0412-440E-982D-B1DEF7124940}"/>
              </a:ext>
            </a:extLst>
          </p:cNvPr>
          <p:cNvSpPr txBox="1"/>
          <p:nvPr/>
        </p:nvSpPr>
        <p:spPr>
          <a:xfrm>
            <a:off x="87667" y="6536132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 Second Semester 202</a:t>
            </a:r>
            <a:r>
              <a:rPr lang="ar-SA" sz="1200" b="1" dirty="0">
                <a:latin typeface="Century Gothic" panose="020B0502020202020204" pitchFamily="34" charset="0"/>
              </a:rPr>
              <a:t>0</a:t>
            </a:r>
            <a:r>
              <a:rPr lang="en-US" sz="1200" b="1" dirty="0">
                <a:latin typeface="Century Gothic" panose="020B0502020202020204" pitchFamily="34" charset="0"/>
              </a:rPr>
              <a:t>/202</a:t>
            </a:r>
            <a:r>
              <a:rPr lang="en-GB" sz="1200" b="1" dirty="0"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A587B5D-C35A-4841-A174-E87905233B1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3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  <p:bldP spid="5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7.4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4|9.9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6.7|2.9|3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2|1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17858</TotalTime>
  <Words>774</Words>
  <Application>Microsoft Office PowerPoint</Application>
  <PresentationFormat>Widescreen</PresentationFormat>
  <Paragraphs>116</Paragraphs>
  <Slides>10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English Family and Friends 6 Grade 6 Semester 2 Unit 9 Good news, bad news Lesson 3 - 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lUnit 1 Companies</dc:title>
  <dc:creator>DELL</dc:creator>
  <cp:lastModifiedBy>USER</cp:lastModifiedBy>
  <cp:revision>861</cp:revision>
  <dcterms:created xsi:type="dcterms:W3CDTF">2017-09-17T19:27:27Z</dcterms:created>
  <dcterms:modified xsi:type="dcterms:W3CDTF">2021-04-12T07:38:53Z</dcterms:modified>
</cp:coreProperties>
</file>