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77" r:id="rId6"/>
    <p:sldId id="272" r:id="rId7"/>
    <p:sldId id="273" r:id="rId8"/>
    <p:sldId id="266" r:id="rId9"/>
    <p:sldId id="267" r:id="rId10"/>
    <p:sldId id="268" r:id="rId11"/>
    <p:sldId id="269" r:id="rId12"/>
    <p:sldId id="280" r:id="rId13"/>
    <p:sldId id="270" r:id="rId14"/>
    <p:sldId id="271" r:id="rId15"/>
    <p:sldId id="278"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4" d="100"/>
          <a:sy n="74" d="100"/>
        </p:scale>
        <p:origin x="53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9AEACEA-D1E0-4DCD-9F4D-43B5DA0EA267}"/>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556DDF-03DC-42AB-8039-EFB9B0161BA7}"/>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F586F84-4A62-4507-8AC1-B310F5B207E8}"/>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7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88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1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1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5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7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99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5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F3D043-895B-4277-A220-3640CD268ED9}"/>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969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575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630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542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782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15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22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00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9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70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DA3A18-D448-46EF-9476-43E5D076F39B}"/>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26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0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808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26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615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1736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9947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075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997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15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FDA8FC5-E9A1-44AA-B529-5DB8CEC1AA83}"/>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6" name="Footer Placeholder 5">
            <a:extLst>
              <a:ext uri="{FF2B5EF4-FFF2-40B4-BE49-F238E27FC236}">
                <a16:creationId xmlns:a16="http://schemas.microsoft.com/office/drawing/2014/main" xmlns=""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2895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062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3925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1213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286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807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4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469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1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BD4050D-6157-43DD-9F3D-8ED24B3C67F3}"/>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8" name="Footer Placeholder 7">
            <a:extLst>
              <a:ext uri="{FF2B5EF4-FFF2-40B4-BE49-F238E27FC236}">
                <a16:creationId xmlns:a16="http://schemas.microsoft.com/office/drawing/2014/main" xmlns=""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40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19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950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20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311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E13816-254E-4EBD-A822-1F5ABA23C2A6}"/>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4" name="Footer Placeholder 3">
            <a:extLst>
              <a:ext uri="{FF2B5EF4-FFF2-40B4-BE49-F238E27FC236}">
                <a16:creationId xmlns:a16="http://schemas.microsoft.com/office/drawing/2014/main" xmlns=""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C382DDB-D360-4AD8-8D2E-77985024E029}"/>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3" name="Footer Placeholder 2">
            <a:extLst>
              <a:ext uri="{FF2B5EF4-FFF2-40B4-BE49-F238E27FC236}">
                <a16:creationId xmlns:a16="http://schemas.microsoft.com/office/drawing/2014/main" xmlns=""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D4153B2-ACE5-42D2-93F7-29FAF6EDA6C1}"/>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6" name="Footer Placeholder 5">
            <a:extLst>
              <a:ext uri="{FF2B5EF4-FFF2-40B4-BE49-F238E27FC236}">
                <a16:creationId xmlns:a16="http://schemas.microsoft.com/office/drawing/2014/main" xmlns=""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2AC850-2883-45E8-AE7B-DECBA2D17A01}"/>
              </a:ext>
            </a:extLst>
          </p:cNvPr>
          <p:cNvSpPr>
            <a:spLocks noGrp="1"/>
          </p:cNvSpPr>
          <p:nvPr>
            <p:ph type="dt" sz="half" idx="10"/>
          </p:nvPr>
        </p:nvSpPr>
        <p:spPr/>
        <p:txBody>
          <a:bodyPr/>
          <a:lstStyle/>
          <a:p>
            <a:fld id="{9945CF5F-3501-4D57-B73B-65096119FBCC}" type="datetimeFigureOut">
              <a:rPr lang="en-US" smtClean="0"/>
              <a:t>2/4/2021</a:t>
            </a:fld>
            <a:endParaRPr lang="en-US"/>
          </a:p>
        </p:txBody>
      </p:sp>
      <p:sp>
        <p:nvSpPr>
          <p:cNvPr id="6" name="Footer Placeholder 5">
            <a:extLst>
              <a:ext uri="{FF2B5EF4-FFF2-40B4-BE49-F238E27FC236}">
                <a16:creationId xmlns:a16="http://schemas.microsoft.com/office/drawing/2014/main" xmlns=""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2/4/2021</a:t>
            </a:fld>
            <a:endParaRPr lang="en-US"/>
          </a:p>
        </p:txBody>
      </p:sp>
      <p:sp>
        <p:nvSpPr>
          <p:cNvPr id="5" name="Footer Placeholder 4">
            <a:extLst>
              <a:ext uri="{FF2B5EF4-FFF2-40B4-BE49-F238E27FC236}">
                <a16:creationId xmlns:a16="http://schemas.microsoft.com/office/drawing/2014/main" xmlns=""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713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400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5970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351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5" name="مستطيل 24"/>
          <p:cNvSpPr/>
          <p:nvPr/>
        </p:nvSpPr>
        <p:spPr>
          <a:xfrm>
            <a:off x="4723035" y="1704112"/>
            <a:ext cx="7128946" cy="1171784"/>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6" name="مربع نص 25"/>
          <p:cNvSpPr txBox="1"/>
          <p:nvPr/>
        </p:nvSpPr>
        <p:spPr>
          <a:xfrm>
            <a:off x="5300728" y="1914205"/>
            <a:ext cx="2773347" cy="758245"/>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347663"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الفصل</a:t>
            </a:r>
            <a:r>
              <a:rPr kumimoji="0" lang="ar-SY"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r>
              <a:rPr kumimoji="0" lang="ar-SA"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الثاني</a:t>
            </a:r>
            <a:r>
              <a:rPr kumimoji="0" lang="ar-SY"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p>
        </p:txBody>
      </p:sp>
      <p:sp>
        <p:nvSpPr>
          <p:cNvPr id="28" name="مستطيل 27"/>
          <p:cNvSpPr/>
          <p:nvPr/>
        </p:nvSpPr>
        <p:spPr>
          <a:xfrm>
            <a:off x="4766168" y="3171545"/>
            <a:ext cx="7128946" cy="1023419"/>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9" name="مربع نص 28"/>
          <p:cNvSpPr txBox="1"/>
          <p:nvPr/>
        </p:nvSpPr>
        <p:spPr>
          <a:xfrm>
            <a:off x="4903421" y="3270438"/>
            <a:ext cx="4199637" cy="746109"/>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0" algn="ctr" defTabSz="914400" rtl="1" eaLnBrk="1" fontAlgn="auto" latinLnBrk="0" hangingPunct="1">
              <a:lnSpc>
                <a:spcPct val="100000"/>
              </a:lnSpc>
              <a:spcBef>
                <a:spcPts val="0"/>
              </a:spcBef>
              <a:spcAft>
                <a:spcPts val="0"/>
              </a:spcAft>
              <a:buClrTx/>
              <a:buSzTx/>
              <a:buFontTx/>
              <a:buNone/>
              <a:tabLst/>
              <a:defRPr/>
            </a:pPr>
            <a:r>
              <a:rPr kumimoji="0" lang="ar-BH" sz="36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مبادئ الجغرافيا العامة.</a:t>
            </a:r>
            <a:endParaRPr kumimoji="0" lang="ar-SA" sz="36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0" name="مربع نص 29"/>
          <p:cNvSpPr txBox="1"/>
          <p:nvPr/>
        </p:nvSpPr>
        <p:spPr>
          <a:xfrm>
            <a:off x="9439835" y="3256896"/>
            <a:ext cx="2360657" cy="720160"/>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الوحدة الثانية:</a:t>
            </a:r>
            <a:endParaRPr kumimoji="0" lang="ar-SY"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1" name="مستطيل 30"/>
          <p:cNvSpPr/>
          <p:nvPr/>
        </p:nvSpPr>
        <p:spPr>
          <a:xfrm>
            <a:off x="4783049" y="4262413"/>
            <a:ext cx="7132868" cy="1868493"/>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14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A"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Sakkal Majalla" panose="02000000000000000000" pitchFamily="2" charset="-78"/>
            </a:endParaRPr>
          </a:p>
        </p:txBody>
      </p:sp>
      <p:sp>
        <p:nvSpPr>
          <p:cNvPr id="32" name="مستطيل 31"/>
          <p:cNvSpPr/>
          <p:nvPr/>
        </p:nvSpPr>
        <p:spPr>
          <a:xfrm>
            <a:off x="4903421" y="4341528"/>
            <a:ext cx="4536414" cy="704518"/>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كوكب الأرض</a:t>
            </a:r>
            <a:r>
              <a:rPr lang="ar-BH" sz="2800" noProof="0" dirty="0" smtClean="0">
                <a:ln w="0"/>
                <a:solidFill>
                  <a:srgbClr val="FF0000"/>
                </a:solidFill>
                <a:effectLst>
                  <a:outerShdw blurRad="38100" dist="38100" dir="2700000" algn="tl">
                    <a:srgbClr val="000000">
                      <a:alpha val="43137"/>
                    </a:srgbClr>
                  </a:outerShdw>
                </a:effectLst>
                <a:latin typeface="Sakkal Majalla" panose="02000000000000000000" pitchFamily="2" charset="-78"/>
                <a:cs typeface="Sultan bold" pitchFamily="2" charset="-78"/>
              </a:rPr>
              <a:t>                     </a:t>
            </a:r>
            <a:endPar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3" name="مربع نص 32"/>
          <p:cNvSpPr txBox="1"/>
          <p:nvPr/>
        </p:nvSpPr>
        <p:spPr>
          <a:xfrm>
            <a:off x="9791891" y="4331505"/>
            <a:ext cx="2027916" cy="694208"/>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27940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عنوان الدرس     </a:t>
            </a:r>
          </a:p>
        </p:txBody>
      </p:sp>
      <p:sp>
        <p:nvSpPr>
          <p:cNvPr id="34" name="شكل بيضاوي 33"/>
          <p:cNvSpPr/>
          <p:nvPr/>
        </p:nvSpPr>
        <p:spPr>
          <a:xfrm>
            <a:off x="8656659" y="4408996"/>
            <a:ext cx="666287" cy="569582"/>
          </a:xfrm>
          <a:prstGeom prst="ellipse">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a:ln>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endParaRPr kumimoji="0" lang="ar-BH" sz="28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5" name="مربع نص 34"/>
          <p:cNvSpPr txBox="1"/>
          <p:nvPr/>
        </p:nvSpPr>
        <p:spPr>
          <a:xfrm>
            <a:off x="8689704" y="5369096"/>
            <a:ext cx="2089668" cy="476453"/>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279400" algn="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رقم الصفحة</a:t>
            </a:r>
            <a:endParaRPr kumimoji="0" lang="ar-SA"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6" name="سهم مخطط إلى اليمين 35"/>
          <p:cNvSpPr/>
          <p:nvPr/>
        </p:nvSpPr>
        <p:spPr>
          <a:xfrm flipH="1">
            <a:off x="6687402" y="5126709"/>
            <a:ext cx="1988853" cy="971960"/>
          </a:xfrm>
          <a:prstGeom prst="stripedRightArrow">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a:ln>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90 - 93 </a:t>
            </a:r>
            <a:endParaRPr kumimoji="0" lang="ar-BH" sz="36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pic>
        <p:nvPicPr>
          <p:cNvPr id="2" name="صورة 1"/>
          <p:cNvPicPr>
            <a:picLocks noChangeAspect="1"/>
          </p:cNvPicPr>
          <p:nvPr/>
        </p:nvPicPr>
        <p:blipFill>
          <a:blip r:embed="rId3"/>
          <a:stretch>
            <a:fillRect/>
          </a:stretch>
        </p:blipFill>
        <p:spPr>
          <a:xfrm>
            <a:off x="8622583" y="1886260"/>
            <a:ext cx="3010752" cy="764541"/>
          </a:xfrm>
          <a:prstGeom prst="rect">
            <a:avLst/>
          </a:prstGeom>
        </p:spPr>
      </p:pic>
      <p:pic>
        <p:nvPicPr>
          <p:cNvPr id="8" name="صورة 7"/>
          <p:cNvPicPr>
            <a:picLocks noChangeAspect="1"/>
          </p:cNvPicPr>
          <p:nvPr/>
        </p:nvPicPr>
        <p:blipFill>
          <a:blip r:embed="rId4"/>
          <a:stretch>
            <a:fillRect/>
          </a:stretch>
        </p:blipFill>
        <p:spPr>
          <a:xfrm>
            <a:off x="410346" y="2141136"/>
            <a:ext cx="3606680" cy="3315404"/>
          </a:xfrm>
          <a:prstGeom prst="rect">
            <a:avLst/>
          </a:prstGeom>
          <a:ln>
            <a:noFill/>
          </a:ln>
          <a:effectLst>
            <a:softEdge rad="112500"/>
          </a:effectLst>
        </p:spPr>
      </p:pic>
    </p:spTree>
    <p:extLst>
      <p:ext uri="{BB962C8B-B14F-4D97-AF65-F5344CB8AC3E}">
        <p14:creationId xmlns:p14="http://schemas.microsoft.com/office/powerpoint/2010/main" val="15041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0-#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ircle(in)">
                                      <p:cBhvr>
                                        <p:cTn id="49" dur="2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3932891" y="166499"/>
            <a:ext cx="3563330"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كوكب الأرض</a:t>
            </a:r>
          </a:p>
        </p:txBody>
      </p:sp>
      <p:sp>
        <p:nvSpPr>
          <p:cNvPr id="11" name="مستطيل مستدير الزوايا 10"/>
          <p:cNvSpPr/>
          <p:nvPr/>
        </p:nvSpPr>
        <p:spPr>
          <a:xfrm>
            <a:off x="141186" y="1638463"/>
            <a:ext cx="11900853" cy="481692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justLow"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3" name="مستطيل مستدير الزوايا 22"/>
          <p:cNvSpPr/>
          <p:nvPr/>
        </p:nvSpPr>
        <p:spPr>
          <a:xfrm>
            <a:off x="2920619" y="902481"/>
            <a:ext cx="4939633"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solidFill>
                  <a:schemeClr val="bg2">
                    <a:lumMod val="10000"/>
                  </a:schemeClr>
                </a:solidFill>
                <a:latin typeface="Segoe Print" panose="02000600000000000000" pitchFamily="2" charset="0"/>
                <a:cs typeface="Sultan bold" pitchFamily="2" charset="-78"/>
              </a:rPr>
              <a:t>تحديدُ موقع على سطح الأرض.</a:t>
            </a:r>
            <a:endParaRPr lang="ar-BH" sz="3600" b="1" dirty="0">
              <a:solidFill>
                <a:schemeClr val="bg2">
                  <a:lumMod val="10000"/>
                </a:schemeClr>
              </a:solidFill>
              <a:latin typeface="Segoe Print" panose="02000600000000000000" pitchFamily="2" charset="0"/>
              <a:cs typeface="Sultan bold" pitchFamily="2" charset="-78"/>
            </a:endParaRPr>
          </a:p>
        </p:txBody>
      </p:sp>
      <p:sp>
        <p:nvSpPr>
          <p:cNvPr id="21" name="شكل بيضاوي 20"/>
          <p:cNvSpPr/>
          <p:nvPr/>
        </p:nvSpPr>
        <p:spPr>
          <a:xfrm>
            <a:off x="7146160" y="937165"/>
            <a:ext cx="604911" cy="50600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sp>
        <p:nvSpPr>
          <p:cNvPr id="10" name="مستطيل مستدير الزوايا 9"/>
          <p:cNvSpPr/>
          <p:nvPr/>
        </p:nvSpPr>
        <p:spPr>
          <a:xfrm>
            <a:off x="397003" y="1834618"/>
            <a:ext cx="7816766" cy="82850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خطوط الطول: </a:t>
            </a:r>
            <a:r>
              <a:rPr lang="ar-BH" sz="2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هي أنصاف دوائر تلتقي عند القطبين وهي مرقمة من صفر ( عند الخط الذي يمر في غرينتش ـ قرب لندن) حتى 180 إلى الشرق و 180إلى الغرب. </a:t>
            </a:r>
            <a:endPar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4" name="مستطيل مستدير الزوايا 13"/>
          <p:cNvSpPr/>
          <p:nvPr/>
        </p:nvSpPr>
        <p:spPr>
          <a:xfrm>
            <a:off x="394962" y="2732271"/>
            <a:ext cx="7816766" cy="94516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دوائر العرض: </a:t>
            </a:r>
            <a:r>
              <a:rPr lang="ar-BH" sz="2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هي دوائرُ موازية لخط الاستواء، وهي مرقمة من صفر عند خط الاستواء، إلى 90 في الشمال (عند القطب الشمالي) ومن صفر إلى 90( عند القطب الجنوبي). </a:t>
            </a:r>
            <a:endPar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5" name="مستطيل مستدير الزوايا 14"/>
          <p:cNvSpPr/>
          <p:nvPr/>
        </p:nvSpPr>
        <p:spPr>
          <a:xfrm>
            <a:off x="320516" y="3749355"/>
            <a:ext cx="7891212" cy="231959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BH" sz="2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r>
              <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أبرز دوائر العرض : </a:t>
            </a:r>
          </a:p>
          <a:p>
            <a:pPr algn="r"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6" name="مستطيل مستدير الزوايا 15"/>
          <p:cNvSpPr/>
          <p:nvPr/>
        </p:nvSpPr>
        <p:spPr>
          <a:xfrm>
            <a:off x="3814438" y="4462974"/>
            <a:ext cx="2007668"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smtClean="0">
                <a:solidFill>
                  <a:schemeClr val="bg2">
                    <a:lumMod val="10000"/>
                  </a:schemeClr>
                </a:solidFill>
                <a:latin typeface="Sakkal Majalla" panose="02000000000000000000" pitchFamily="2" charset="-78"/>
                <a:cs typeface="Sakkal Majalla" panose="02000000000000000000" pitchFamily="2" charset="-78"/>
              </a:rPr>
              <a:t>مدار الجدي.</a:t>
            </a:r>
            <a:endParaRPr lang="ar-BH" sz="28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7" name="مستطيل مستدير الزوايا 16"/>
          <p:cNvSpPr/>
          <p:nvPr/>
        </p:nvSpPr>
        <p:spPr>
          <a:xfrm>
            <a:off x="2388359" y="4968176"/>
            <a:ext cx="2852158"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bg2">
                    <a:lumMod val="10000"/>
                  </a:schemeClr>
                </a:solidFill>
                <a:latin typeface="Sakkal Majalla" panose="02000000000000000000" pitchFamily="2" charset="-78"/>
                <a:cs typeface="Sakkal Majalla" panose="02000000000000000000" pitchFamily="2" charset="-78"/>
              </a:rPr>
              <a:t>مدار </a:t>
            </a:r>
            <a:r>
              <a:rPr lang="ar-BH" sz="2800" b="1" dirty="0" smtClean="0">
                <a:solidFill>
                  <a:schemeClr val="bg2">
                    <a:lumMod val="10000"/>
                  </a:schemeClr>
                </a:solidFill>
                <a:latin typeface="Sakkal Majalla" panose="02000000000000000000" pitchFamily="2" charset="-78"/>
                <a:cs typeface="Sakkal Majalla" panose="02000000000000000000" pitchFamily="2" charset="-78"/>
              </a:rPr>
              <a:t>السرطان.</a:t>
            </a:r>
            <a:endParaRPr lang="ar-BH" sz="28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9" name="مستطيل مستدير الزوايا 18"/>
          <p:cNvSpPr/>
          <p:nvPr/>
        </p:nvSpPr>
        <p:spPr>
          <a:xfrm>
            <a:off x="535163" y="5518565"/>
            <a:ext cx="4461840"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bg2">
                    <a:lumMod val="10000"/>
                  </a:schemeClr>
                </a:solidFill>
                <a:latin typeface="Sakkal Majalla" panose="02000000000000000000" pitchFamily="2" charset="-78"/>
                <a:cs typeface="Sakkal Majalla" panose="02000000000000000000" pitchFamily="2" charset="-78"/>
              </a:rPr>
              <a:t>الدائرتان القطبيتان الشمالية والجنوبية</a:t>
            </a:r>
            <a:r>
              <a:rPr lang="ar-BH" sz="3200" b="1" dirty="0" smtClean="0">
                <a:solidFill>
                  <a:schemeClr val="bg2">
                    <a:lumMod val="10000"/>
                  </a:schemeClr>
                </a:solidFill>
                <a:latin typeface="Sakkal Majalla" panose="02000000000000000000" pitchFamily="2" charset="-78"/>
                <a:cs typeface="Sakkal Majalla" panose="02000000000000000000" pitchFamily="2" charset="-78"/>
              </a:rPr>
              <a:t>. </a:t>
            </a:r>
            <a:endParaRPr lang="ar-BH" sz="32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20" name="مستطيل مستدير الزوايا 19"/>
          <p:cNvSpPr/>
          <p:nvPr/>
        </p:nvSpPr>
        <p:spPr>
          <a:xfrm>
            <a:off x="8424171" y="2060812"/>
            <a:ext cx="3515438" cy="400814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BH" sz="2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justLow" rtl="1"/>
            <a:r>
              <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لمعرفة أي نقطة على سطح الأرض  يجب:</a:t>
            </a:r>
          </a:p>
          <a:p>
            <a:pPr algn="r"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r" rtl="1"/>
            <a:endParaRPr lang="ar-BH" sz="2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2" name="مستطيل مستدير الزوايا 21"/>
          <p:cNvSpPr/>
          <p:nvPr/>
        </p:nvSpPr>
        <p:spPr>
          <a:xfrm>
            <a:off x="8593066" y="3749355"/>
            <a:ext cx="3177744" cy="194546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2800" b="1" dirty="0" smtClean="0">
                <a:solidFill>
                  <a:schemeClr val="bg2">
                    <a:lumMod val="10000"/>
                  </a:schemeClr>
                </a:solidFill>
                <a:latin typeface="Sakkal Majalla" panose="02000000000000000000" pitchFamily="2" charset="-78"/>
                <a:cs typeface="Sakkal Majalla" panose="02000000000000000000" pitchFamily="2" charset="-78"/>
              </a:rPr>
              <a:t>نحدد رقم خط الطول ودائرة العرض واللذان يتقاطعان فيهما يُسمى: </a:t>
            </a:r>
          </a:p>
          <a:p>
            <a:pPr algn="justLow" rtl="1"/>
            <a:endParaRPr lang="ar-BH" sz="28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24" name="مستطيل مستدير الزوايا 23"/>
          <p:cNvSpPr/>
          <p:nvPr/>
        </p:nvSpPr>
        <p:spPr>
          <a:xfrm>
            <a:off x="9464116" y="5155818"/>
            <a:ext cx="1615154"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الموقع الفلكي. </a:t>
            </a:r>
          </a:p>
        </p:txBody>
      </p:sp>
      <p:grpSp>
        <p:nvGrpSpPr>
          <p:cNvPr id="25" name="مجموعة 24"/>
          <p:cNvGrpSpPr/>
          <p:nvPr/>
        </p:nvGrpSpPr>
        <p:grpSpPr>
          <a:xfrm>
            <a:off x="270642" y="172896"/>
            <a:ext cx="3318720" cy="535022"/>
            <a:chOff x="575562" y="231274"/>
            <a:chExt cx="2772405" cy="535022"/>
          </a:xfrm>
        </p:grpSpPr>
        <p:sp>
          <p:nvSpPr>
            <p:cNvPr id="26" name="مستطيل مستدير الزوايا 25"/>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7" name="شكل بيضاوي 26"/>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25727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righ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righ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right)">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righ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3" grpId="0" animBg="1"/>
      <p:bldP spid="21" grpId="0" animBg="1"/>
      <p:bldP spid="10" grpId="0" animBg="1"/>
      <p:bldP spid="14" grpId="0" animBg="1"/>
      <p:bldP spid="15" grpId="0" animBg="1"/>
      <p:bldP spid="16" grpId="0" animBg="1"/>
      <p:bldP spid="17" grpId="0" animBg="1"/>
      <p:bldP spid="19" grpId="0" animBg="1"/>
      <p:bldP spid="20" grpId="0" animBg="1"/>
      <p:bldP spid="22"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25" name="مجموعة 24"/>
          <p:cNvGrpSpPr/>
          <p:nvPr/>
        </p:nvGrpSpPr>
        <p:grpSpPr>
          <a:xfrm>
            <a:off x="270642" y="172896"/>
            <a:ext cx="3318720" cy="535022"/>
            <a:chOff x="575562" y="231274"/>
            <a:chExt cx="2772405" cy="535022"/>
          </a:xfrm>
        </p:grpSpPr>
        <p:sp>
          <p:nvSpPr>
            <p:cNvPr id="26" name="مستطيل مستدير الزوايا 25"/>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7" name="شكل بيضاوي 26"/>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pic>
        <p:nvPicPr>
          <p:cNvPr id="2" name="صورة 1"/>
          <p:cNvPicPr>
            <a:picLocks noChangeAspect="1"/>
          </p:cNvPicPr>
          <p:nvPr/>
        </p:nvPicPr>
        <p:blipFill>
          <a:blip r:embed="rId3"/>
          <a:stretch>
            <a:fillRect/>
          </a:stretch>
        </p:blipFill>
        <p:spPr>
          <a:xfrm>
            <a:off x="460927" y="1268068"/>
            <a:ext cx="4913194" cy="4983051"/>
          </a:xfrm>
          <a:prstGeom prst="rect">
            <a:avLst/>
          </a:prstGeom>
        </p:spPr>
      </p:pic>
      <p:sp>
        <p:nvSpPr>
          <p:cNvPr id="3" name="قوس 2"/>
          <p:cNvSpPr/>
          <p:nvPr/>
        </p:nvSpPr>
        <p:spPr>
          <a:xfrm rot="12299845">
            <a:off x="1168651" y="2580979"/>
            <a:ext cx="4053604" cy="843528"/>
          </a:xfrm>
          <a:prstGeom prst="arc">
            <a:avLst>
              <a:gd name="adj1" fmla="val 10802748"/>
              <a:gd name="adj2" fmla="val 21421159"/>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BH"/>
          </a:p>
        </p:txBody>
      </p:sp>
      <p:sp>
        <p:nvSpPr>
          <p:cNvPr id="28" name="قوس 27"/>
          <p:cNvSpPr/>
          <p:nvPr/>
        </p:nvSpPr>
        <p:spPr>
          <a:xfrm rot="12299845">
            <a:off x="587739" y="3721216"/>
            <a:ext cx="4218163" cy="843528"/>
          </a:xfrm>
          <a:prstGeom prst="arc">
            <a:avLst>
              <a:gd name="adj1" fmla="val 10916439"/>
              <a:gd name="adj2" fmla="val 21421159"/>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BH"/>
          </a:p>
        </p:txBody>
      </p:sp>
      <p:sp>
        <p:nvSpPr>
          <p:cNvPr id="29" name="قوس 28"/>
          <p:cNvSpPr/>
          <p:nvPr/>
        </p:nvSpPr>
        <p:spPr>
          <a:xfrm rot="12299845">
            <a:off x="790784" y="3119815"/>
            <a:ext cx="4362426" cy="943353"/>
          </a:xfrm>
          <a:prstGeom prst="arc">
            <a:avLst>
              <a:gd name="adj1" fmla="val 10849538"/>
              <a:gd name="adj2" fmla="val 21421159"/>
            </a:avLst>
          </a:prstGeom>
          <a:ln w="76200">
            <a:solidFill>
              <a:srgbClr val="FF0000"/>
            </a:solidFill>
            <a:prstDash val="sys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BH"/>
          </a:p>
        </p:txBody>
      </p:sp>
      <p:sp>
        <p:nvSpPr>
          <p:cNvPr id="30" name="قوس 29"/>
          <p:cNvSpPr/>
          <p:nvPr/>
        </p:nvSpPr>
        <p:spPr>
          <a:xfrm rot="17649671">
            <a:off x="689166" y="3536638"/>
            <a:ext cx="4773449" cy="843528"/>
          </a:xfrm>
          <a:prstGeom prst="arc">
            <a:avLst>
              <a:gd name="adj1" fmla="val 11216667"/>
              <a:gd name="adj2" fmla="val 21421159"/>
            </a:avLst>
          </a:prstGeom>
          <a:ln w="76200">
            <a:solidFill>
              <a:schemeClr val="bg2">
                <a:lumMod val="10000"/>
              </a:schemeClr>
            </a:solidFill>
            <a:prstDash val="sysDash"/>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BH"/>
          </a:p>
        </p:txBody>
      </p:sp>
      <p:sp>
        <p:nvSpPr>
          <p:cNvPr id="32" name="مربع نص 31"/>
          <p:cNvSpPr txBox="1"/>
          <p:nvPr/>
        </p:nvSpPr>
        <p:spPr>
          <a:xfrm>
            <a:off x="5605015" y="1706451"/>
            <a:ext cx="6081618" cy="79108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SA"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 </a:t>
            </a:r>
            <a:r>
              <a:rPr lang="ar-SA" kern="1200" dirty="0">
                <a:solidFill>
                  <a:srgbClr val="FF0000"/>
                </a:solidFill>
                <a:effectLst/>
                <a:latin typeface="Segoe Print" panose="02000600000000000000" pitchFamily="2" charset="0"/>
                <a:cs typeface="Sultan bold" pitchFamily="2" charset="-78"/>
              </a:rPr>
              <a:t>ملاحظة: أجب خلال دقيقتين.</a:t>
            </a:r>
          </a:p>
          <a:p>
            <a:pPr marL="0" marR="0" lvl="0" indent="0" algn="r" defTabSz="914400" eaLnBrk="1" fontAlgn="auto" latinLnBrk="0" hangingPunct="1">
              <a:lnSpc>
                <a:spcPct val="100000"/>
              </a:lnSpc>
              <a:spcBef>
                <a:spcPts val="0"/>
              </a:spcBef>
              <a:spcAft>
                <a:spcPts val="0"/>
              </a:spcAft>
              <a:buClrTx/>
              <a:buSzTx/>
              <a:buFontTx/>
              <a:buNone/>
              <a:tabLst/>
              <a:defRPr/>
            </a:pPr>
            <a:r>
              <a:rPr lang="ar-SA" kern="1200" dirty="0">
                <a:solidFill>
                  <a:srgbClr val="FF0000"/>
                </a:solidFill>
                <a:effectLst/>
                <a:latin typeface="Segoe Print" panose="02000600000000000000" pitchFamily="2" charset="0"/>
                <a:cs typeface="Sultan bold" pitchFamily="2" charset="-78"/>
              </a:rPr>
              <a:t> </a:t>
            </a:r>
            <a:r>
              <a:rPr lang="ar-BH" kern="1200" dirty="0">
                <a:solidFill>
                  <a:srgbClr val="FF0000"/>
                </a:solidFill>
                <a:effectLst/>
                <a:latin typeface="Segoe Print" panose="02000600000000000000" pitchFamily="2" charset="0"/>
                <a:cs typeface="Sultan bold" pitchFamily="2" charset="-78"/>
              </a:rPr>
              <a:t> مستعينًا بالرسم التوضيحي المجاور لمجسم الكرة الأرضية أجب عمل يلي:  </a:t>
            </a:r>
          </a:p>
        </p:txBody>
      </p:sp>
      <p:sp>
        <p:nvSpPr>
          <p:cNvPr id="33" name="مربع نص 32"/>
          <p:cNvSpPr txBox="1"/>
          <p:nvPr/>
        </p:nvSpPr>
        <p:spPr>
          <a:xfrm>
            <a:off x="8570794" y="2715904"/>
            <a:ext cx="3115839" cy="63544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SA" sz="3200" kern="1200" dirty="0">
                <a:solidFill>
                  <a:schemeClr val="bg2">
                    <a:lumMod val="10000"/>
                  </a:schemeClr>
                </a:solidFill>
                <a:effectLst/>
                <a:latin typeface="Segoe Print" panose="02000600000000000000" pitchFamily="2" charset="0"/>
                <a:cs typeface="Sultan bold" pitchFamily="2" charset="-78"/>
              </a:rPr>
              <a:t>حدد موقع خط الاستواء</a:t>
            </a:r>
          </a:p>
        </p:txBody>
      </p:sp>
      <p:sp>
        <p:nvSpPr>
          <p:cNvPr id="35" name="مربع نص 34"/>
          <p:cNvSpPr txBox="1"/>
          <p:nvPr/>
        </p:nvSpPr>
        <p:spPr>
          <a:xfrm>
            <a:off x="8570793" y="3606032"/>
            <a:ext cx="3115839" cy="63544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SA" sz="3200" kern="1200" dirty="0">
                <a:solidFill>
                  <a:schemeClr val="bg2">
                    <a:lumMod val="10000"/>
                  </a:schemeClr>
                </a:solidFill>
                <a:effectLst/>
                <a:latin typeface="Segoe Print" panose="02000600000000000000" pitchFamily="2" charset="0"/>
                <a:cs typeface="Sultan bold" pitchFamily="2" charset="-78"/>
              </a:rPr>
              <a:t>حدد موقع </a:t>
            </a:r>
            <a:r>
              <a:rPr lang="ar-SA" sz="3200" kern="1200" dirty="0" smtClean="0">
                <a:solidFill>
                  <a:schemeClr val="bg2">
                    <a:lumMod val="10000"/>
                  </a:schemeClr>
                </a:solidFill>
                <a:effectLst/>
                <a:latin typeface="Segoe Print" panose="02000600000000000000" pitchFamily="2" charset="0"/>
                <a:cs typeface="Sultan bold" pitchFamily="2" charset="-78"/>
              </a:rPr>
              <a:t>مدار الجدي</a:t>
            </a:r>
            <a:endParaRPr lang="ar-SA" sz="3200" kern="1200" dirty="0">
              <a:solidFill>
                <a:schemeClr val="bg2">
                  <a:lumMod val="10000"/>
                </a:schemeClr>
              </a:solidFill>
              <a:effectLst/>
              <a:latin typeface="Segoe Print" panose="02000600000000000000" pitchFamily="2" charset="0"/>
              <a:cs typeface="Sultan bold" pitchFamily="2" charset="-78"/>
            </a:endParaRPr>
          </a:p>
        </p:txBody>
      </p:sp>
      <p:sp>
        <p:nvSpPr>
          <p:cNvPr id="36" name="مربع نص 35"/>
          <p:cNvSpPr txBox="1"/>
          <p:nvPr/>
        </p:nvSpPr>
        <p:spPr>
          <a:xfrm>
            <a:off x="8570793" y="4496160"/>
            <a:ext cx="3115839" cy="63544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SA" sz="3200" kern="1200" dirty="0">
                <a:solidFill>
                  <a:schemeClr val="bg2">
                    <a:lumMod val="10000"/>
                  </a:schemeClr>
                </a:solidFill>
                <a:effectLst/>
                <a:latin typeface="Segoe Print" panose="02000600000000000000" pitchFamily="2" charset="0"/>
                <a:cs typeface="Sultan bold" pitchFamily="2" charset="-78"/>
              </a:rPr>
              <a:t>حدد موقع </a:t>
            </a:r>
            <a:r>
              <a:rPr lang="ar-SA" sz="3200" kern="1200" dirty="0" smtClean="0">
                <a:solidFill>
                  <a:schemeClr val="bg2">
                    <a:lumMod val="10000"/>
                  </a:schemeClr>
                </a:solidFill>
                <a:effectLst/>
                <a:latin typeface="Segoe Print" panose="02000600000000000000" pitchFamily="2" charset="0"/>
                <a:cs typeface="Sultan bold" pitchFamily="2" charset="-78"/>
              </a:rPr>
              <a:t>مدار السرطان</a:t>
            </a:r>
            <a:endParaRPr lang="ar-SA" sz="3200" kern="1200" dirty="0">
              <a:solidFill>
                <a:schemeClr val="bg2">
                  <a:lumMod val="10000"/>
                </a:schemeClr>
              </a:solidFill>
              <a:effectLst/>
              <a:latin typeface="Segoe Print" panose="02000600000000000000" pitchFamily="2" charset="0"/>
              <a:cs typeface="Sultan bold" pitchFamily="2" charset="-78"/>
            </a:endParaRPr>
          </a:p>
        </p:txBody>
      </p:sp>
      <p:sp>
        <p:nvSpPr>
          <p:cNvPr id="37" name="مربع نص 36"/>
          <p:cNvSpPr txBox="1"/>
          <p:nvPr/>
        </p:nvSpPr>
        <p:spPr>
          <a:xfrm>
            <a:off x="8570792" y="5386288"/>
            <a:ext cx="3115839" cy="635448"/>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SA" sz="3200" kern="1200" dirty="0" smtClean="0">
                <a:solidFill>
                  <a:schemeClr val="bg2">
                    <a:lumMod val="10000"/>
                  </a:schemeClr>
                </a:solidFill>
                <a:effectLst/>
                <a:latin typeface="Segoe Print" panose="02000600000000000000" pitchFamily="2" charset="0"/>
                <a:cs typeface="Sultan bold" pitchFamily="2" charset="-78"/>
              </a:rPr>
              <a:t>حدد موقع خط غرينتش</a:t>
            </a:r>
            <a:endParaRPr lang="ar-SA" sz="3200" kern="1200" dirty="0">
              <a:solidFill>
                <a:schemeClr val="bg2">
                  <a:lumMod val="10000"/>
                </a:schemeClr>
              </a:solidFill>
              <a:effectLst/>
              <a:latin typeface="Segoe Print" panose="02000600000000000000" pitchFamily="2" charset="0"/>
              <a:cs typeface="Sultan bold" pitchFamily="2" charset="-78"/>
            </a:endParaRPr>
          </a:p>
        </p:txBody>
      </p:sp>
    </p:spTree>
    <p:extLst>
      <p:ext uri="{BB962C8B-B14F-4D97-AF65-F5344CB8AC3E}">
        <p14:creationId xmlns:p14="http://schemas.microsoft.com/office/powerpoint/2010/main" val="135229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right)">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down)">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right)">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2" grpId="0" animBg="1"/>
      <p:bldP spid="33"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0">
              <a:schemeClr val="bg1"/>
            </a:gs>
            <a:gs pos="0">
              <a:schemeClr val="bg1">
                <a:lumMod val="95000"/>
              </a:schemeClr>
            </a:gs>
            <a:gs pos="100000">
              <a:schemeClr val="bg1">
                <a:lumMod val="8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19" name="مستطيل 18"/>
          <p:cNvSpPr/>
          <p:nvPr/>
        </p:nvSpPr>
        <p:spPr>
          <a:xfrm>
            <a:off x="218941" y="1482114"/>
            <a:ext cx="11626921" cy="4596714"/>
          </a:xfrm>
          <a:prstGeom prst="rect">
            <a:avLst/>
          </a:prstGeom>
          <a:gradFill>
            <a:gsLst>
              <a:gs pos="22000">
                <a:schemeClr val="bg1">
                  <a:lumMod val="95000"/>
                </a:schemeClr>
              </a:gs>
              <a:gs pos="50000">
                <a:schemeClr val="bg1">
                  <a:lumMod val="85000"/>
                </a:schemeClr>
              </a:gs>
            </a:gsLst>
            <a:path path="circle">
              <a:fillToRect l="50000" t="50000" r="50000" b="50000"/>
            </a:path>
          </a:gradFill>
          <a:ln w="12700">
            <a:solidFill>
              <a:schemeClr val="bg2">
                <a:lumMod val="1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endParaRPr kumimoji="0" lang="ar-BH" sz="1800" b="1" i="0" u="none" strike="noStrike" kern="1200" cap="none" spc="0" normalizeH="0" baseline="0" noProof="0" dirty="0" smtClean="0">
              <a:ln>
                <a:noFill/>
              </a:ln>
              <a:solidFill>
                <a:srgbClr val="ED7D31">
                  <a:lumMod val="50000"/>
                </a:srgbClr>
              </a:solidFill>
              <a:effectLst/>
              <a:uLnTx/>
              <a:uFillTx/>
              <a:latin typeface="Calibri"/>
              <a:ea typeface="+mn-ea"/>
              <a:cs typeface="Arial" panose="020B0604020202020204" pitchFamily="34" charset="0"/>
            </a:endParaRPr>
          </a:p>
        </p:txBody>
      </p:sp>
      <p:sp>
        <p:nvSpPr>
          <p:cNvPr id="5" name="Rectangle 4"/>
          <p:cNvSpPr/>
          <p:nvPr/>
        </p:nvSpPr>
        <p:spPr>
          <a:xfrm>
            <a:off x="684803" y="3828164"/>
            <a:ext cx="61747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2"/>
              </a:rPr>
              <a:t></a:t>
            </a:r>
            <a:endParaRPr kumimoji="0" lang="ar-SA" sz="2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9" name="Rectangle 8"/>
          <p:cNvSpPr/>
          <p:nvPr/>
        </p:nvSpPr>
        <p:spPr>
          <a:xfrm>
            <a:off x="708135" y="1606234"/>
            <a:ext cx="64152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2"/>
              </a:rPr>
              <a:t></a:t>
            </a:r>
            <a:endParaRPr kumimoji="0" lang="ar-SA" sz="24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1" name="Rectangle 9"/>
          <p:cNvSpPr/>
          <p:nvPr/>
        </p:nvSpPr>
        <p:spPr>
          <a:xfrm>
            <a:off x="741707" y="2614149"/>
            <a:ext cx="61747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2"/>
              </a:rPr>
              <a:t></a:t>
            </a:r>
            <a:endParaRPr kumimoji="0" lang="ar-SA" sz="2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10" name="مربع نص 9"/>
          <p:cNvSpPr txBox="1"/>
          <p:nvPr/>
        </p:nvSpPr>
        <p:spPr>
          <a:xfrm>
            <a:off x="5390866" y="302798"/>
            <a:ext cx="6538424" cy="100701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SA" dirty="0"/>
              <a:t> ملاحظة: أجب خلال دقيقتين.</a:t>
            </a:r>
          </a:p>
          <a:p>
            <a:r>
              <a:rPr lang="ar-SA" dirty="0"/>
              <a:t> </a:t>
            </a:r>
            <a:r>
              <a:rPr lang="ar-BH" dirty="0"/>
              <a:t>ضع علامة (</a:t>
            </a:r>
            <a:r>
              <a:rPr lang="ar-BH" dirty="0">
                <a:sym typeface="Wingdings 2"/>
              </a:rPr>
              <a:t></a:t>
            </a:r>
            <a:r>
              <a:rPr lang="ar-BH" dirty="0"/>
              <a:t>) أمام العبارات الصحيحة وعلامة (</a:t>
            </a:r>
            <a:r>
              <a:rPr lang="ar-BH" dirty="0">
                <a:sym typeface="Wingdings 2"/>
              </a:rPr>
              <a:t></a:t>
            </a:r>
            <a:r>
              <a:rPr lang="ar-BH" dirty="0"/>
              <a:t>) أمام العبارات الخاطئة فيما يلي:</a:t>
            </a:r>
          </a:p>
        </p:txBody>
      </p:sp>
      <p:sp>
        <p:nvSpPr>
          <p:cNvPr id="2" name="مستطيل 1"/>
          <p:cNvSpPr/>
          <p:nvPr/>
        </p:nvSpPr>
        <p:spPr>
          <a:xfrm>
            <a:off x="9321604" y="415127"/>
            <a:ext cx="2524259" cy="412124"/>
          </a:xfrm>
          <a:prstGeom prst="rect">
            <a:avLst/>
          </a:prstGeom>
          <a:noFill/>
          <a:ln w="28575">
            <a:solidFill>
              <a:srgbClr val="0070C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مستطيل 2"/>
          <p:cNvSpPr/>
          <p:nvPr/>
        </p:nvSpPr>
        <p:spPr>
          <a:xfrm>
            <a:off x="1384942" y="1618075"/>
            <a:ext cx="10338485"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موقع المكان بالنسبة لخطوط الطول ودوائر العرص هو</a:t>
            </a:r>
            <a:r>
              <a:rPr kumimoji="0" lang="ar-BH" sz="32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الموقع الجغرافي. </a:t>
            </a:r>
            <a:endParaRPr kumimoji="0" lang="ar-BH" sz="32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16" name="مستطيل 15"/>
          <p:cNvSpPr/>
          <p:nvPr/>
        </p:nvSpPr>
        <p:spPr>
          <a:xfrm>
            <a:off x="1384942" y="2676315"/>
            <a:ext cx="10338485"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الأرض محاطة بغلاف غازي يتألف من الأكسجين والنيتروجين. </a:t>
            </a:r>
            <a:endParaRPr kumimoji="0" lang="ar-BH" sz="32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17" name="مستطيل 16"/>
          <p:cNvSpPr/>
          <p:nvPr/>
        </p:nvSpPr>
        <p:spPr>
          <a:xfrm>
            <a:off x="1384942" y="3745601"/>
            <a:ext cx="10338485"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من أبرز دوائر العرض</a:t>
            </a:r>
            <a:r>
              <a:rPr kumimoji="0" lang="ar-BH" sz="32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مدار الجدي والسرطان.</a:t>
            </a:r>
            <a:endParaRPr kumimoji="0" lang="ar-BH" sz="32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18" name="مستطيل 17"/>
          <p:cNvSpPr/>
          <p:nvPr/>
        </p:nvSpPr>
        <p:spPr>
          <a:xfrm>
            <a:off x="1384942" y="4837100"/>
            <a:ext cx="10338485"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2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تدور الأرض حول الشمس في 365 يوم وربع اليوم مرة واحد.</a:t>
            </a:r>
            <a:endParaRPr kumimoji="0" lang="ar-BH" sz="32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cxnSp>
        <p:nvCxnSpPr>
          <p:cNvPr id="20" name="Straight Connector 6"/>
          <p:cNvCxnSpPr/>
          <p:nvPr/>
        </p:nvCxnSpPr>
        <p:spPr>
          <a:xfrm flipV="1">
            <a:off x="0" y="6227618"/>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Rectangle 9"/>
          <p:cNvSpPr>
            <a:spLocks/>
          </p:cNvSpPr>
          <p:nvPr/>
        </p:nvSpPr>
        <p:spPr>
          <a:xfrm>
            <a:off x="8078842" y="626966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0" name="Rectangle 9"/>
          <p:cNvSpPr/>
          <p:nvPr/>
        </p:nvSpPr>
        <p:spPr>
          <a:xfrm>
            <a:off x="767465" y="4786839"/>
            <a:ext cx="617477" cy="76944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400" b="1" i="0" u="none" strike="noStrike" kern="1200" cap="none" spc="0" normalizeH="0" baseline="0" noProof="0" dirty="0">
                <a:ln>
                  <a:noFill/>
                </a:ln>
                <a:solidFill>
                  <a:srgbClr val="FF0000"/>
                </a:solidFill>
                <a:effectLst/>
                <a:uLnTx/>
                <a:uFillTx/>
                <a:latin typeface="Arial"/>
                <a:ea typeface="+mn-ea"/>
                <a:cs typeface="Arial" panose="020B0604020202020204" pitchFamily="34" charset="0"/>
                <a:sym typeface="Wingdings 2"/>
              </a:rPr>
              <a:t></a:t>
            </a:r>
            <a:endParaRPr kumimoji="0" lang="ar-SA" sz="28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grpSp>
        <p:nvGrpSpPr>
          <p:cNvPr id="25" name="مجموعة 24"/>
          <p:cNvGrpSpPr/>
          <p:nvPr/>
        </p:nvGrpSpPr>
        <p:grpSpPr>
          <a:xfrm>
            <a:off x="270642" y="172896"/>
            <a:ext cx="3318720" cy="535022"/>
            <a:chOff x="575562" y="231274"/>
            <a:chExt cx="2772405" cy="535022"/>
          </a:xfrm>
        </p:grpSpPr>
        <p:sp>
          <p:nvSpPr>
            <p:cNvPr id="26" name="مستطيل مستدير الزوايا 25"/>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كوكب الأرض</a:t>
              </a:r>
            </a:p>
          </p:txBody>
        </p:sp>
        <p:sp>
          <p:nvSpPr>
            <p:cNvPr id="27" name="شكل بيضاوي 26"/>
            <p:cNvSpPr/>
            <p:nvPr/>
          </p:nvSpPr>
          <p:spPr>
            <a:xfrm>
              <a:off x="734523" y="312709"/>
              <a:ext cx="413027"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Tree>
    <p:extLst>
      <p:ext uri="{BB962C8B-B14F-4D97-AF65-F5344CB8AC3E}">
        <p14:creationId xmlns:p14="http://schemas.microsoft.com/office/powerpoint/2010/main" val="3215229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righ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Vertical)">
                                      <p:cBhvr>
                                        <p:cTn id="5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p:bldP spid="9" grpId="0"/>
      <p:bldP spid="11" grpId="0"/>
      <p:bldP spid="10" grpId="0" animBg="1"/>
      <p:bldP spid="2" grpId="0" animBg="1"/>
      <p:bldP spid="3" grpId="0" animBg="1"/>
      <p:bldP spid="16" grpId="0" animBg="1"/>
      <p:bldP spid="17" grpId="0" animBg="1"/>
      <p:bldP spid="18"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0">
              <a:schemeClr val="bg1"/>
            </a:gs>
            <a:gs pos="0">
              <a:schemeClr val="bg1">
                <a:lumMod val="95000"/>
              </a:schemeClr>
            </a:gs>
            <a:gs pos="100000">
              <a:schemeClr val="bg1">
                <a:lumMod val="8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2" name="Title 2"/>
          <p:cNvSpPr txBox="1">
            <a:spLocks/>
          </p:cNvSpPr>
          <p:nvPr/>
        </p:nvSpPr>
        <p:spPr>
          <a:xfrm>
            <a:off x="191069" y="136478"/>
            <a:ext cx="11778018" cy="5873913"/>
          </a:xfrm>
          <a:prstGeom prst="rect">
            <a:avLst/>
          </a:prstGeom>
          <a:blipFill>
            <a:blip r:embed="rId2"/>
            <a:tile tx="0" ty="0" sx="100000" sy="100000" flip="none" algn="tl"/>
          </a:blipFill>
          <a:ln w="34925">
            <a:noFill/>
          </a:ln>
          <a:effectLst>
            <a:glow rad="139700">
              <a:schemeClr val="accent1">
                <a:satMod val="175000"/>
                <a:alpha val="40000"/>
              </a:schemeClr>
            </a:glow>
            <a:outerShdw blurRad="107950" dist="12700" dir="5400000" algn="ctr">
              <a:srgbClr val="000000"/>
            </a:outerShdw>
            <a:softEdge rad="6350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600"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ea typeface="+mn-ea"/>
                <a:cs typeface="Sultan bold" pitchFamily="2" charset="-78"/>
              </a:rPr>
              <a:t>نلتقي في الدرس القادم.</a:t>
            </a:r>
          </a:p>
        </p:txBody>
      </p:sp>
      <p:grpSp>
        <p:nvGrpSpPr>
          <p:cNvPr id="25" name="مجموعة 24"/>
          <p:cNvGrpSpPr/>
          <p:nvPr/>
        </p:nvGrpSpPr>
        <p:grpSpPr>
          <a:xfrm>
            <a:off x="630402" y="595976"/>
            <a:ext cx="3318720" cy="535022"/>
            <a:chOff x="575562" y="231274"/>
            <a:chExt cx="2772405" cy="535022"/>
          </a:xfrm>
        </p:grpSpPr>
        <p:sp>
          <p:nvSpPr>
            <p:cNvPr id="26" name="مستطيل مستدير الزوايا 25"/>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كوكب الأرض</a:t>
              </a:r>
            </a:p>
          </p:txBody>
        </p:sp>
        <p:sp>
          <p:nvSpPr>
            <p:cNvPr id="27" name="شكل بيضاوي 26"/>
            <p:cNvSpPr/>
            <p:nvPr/>
          </p:nvSpPr>
          <p:spPr>
            <a:xfrm>
              <a:off x="734523" y="312709"/>
              <a:ext cx="413027"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cxnSp>
        <p:nvCxnSpPr>
          <p:cNvPr id="23" name="Straight Connector 6"/>
          <p:cNvCxnSpPr/>
          <p:nvPr/>
        </p:nvCxnSpPr>
        <p:spPr>
          <a:xfrm flipV="1">
            <a:off x="0" y="6227618"/>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9"/>
          <p:cNvSpPr>
            <a:spLocks/>
          </p:cNvSpPr>
          <p:nvPr/>
        </p:nvSpPr>
        <p:spPr>
          <a:xfrm>
            <a:off x="8078842" y="626966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3282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3"/>
          <a:stretch>
            <a:fillRect/>
          </a:stretch>
        </p:blipFill>
        <p:spPr>
          <a:xfrm>
            <a:off x="9670182" y="2426296"/>
            <a:ext cx="2302385" cy="1864948"/>
          </a:xfrm>
          <a:prstGeom prst="ellipse">
            <a:avLst/>
          </a:prstGeom>
          <a:solidFill>
            <a:schemeClr val="bg1">
              <a:lumMod val="95000"/>
            </a:schemeClr>
          </a:solidFill>
          <a:ln>
            <a:noFill/>
          </a:ln>
          <a:effectLst>
            <a:softEdge rad="112500"/>
          </a:effectLst>
        </p:spPr>
      </p:pic>
      <p:sp>
        <p:nvSpPr>
          <p:cNvPr id="9" name="عنصر نائب للمحتوى 2"/>
          <p:cNvSpPr txBox="1">
            <a:spLocks/>
          </p:cNvSpPr>
          <p:nvPr/>
        </p:nvSpPr>
        <p:spPr bwMode="auto">
          <a:xfrm>
            <a:off x="1116288" y="1160381"/>
            <a:ext cx="7389402" cy="615553"/>
          </a:xfrm>
          <a:prstGeom prst="rect">
            <a:avLst/>
          </a:prstGeom>
          <a:noFill/>
          <a:ln w="9525">
            <a:noFill/>
            <a:miter lim="800000"/>
            <a:headEnd/>
            <a:tailEnd/>
          </a:ln>
        </p:spPr>
        <p:txBody>
          <a:bodyPr wrap="square" lIns="0" tIns="0" rIns="0" bIns="0">
            <a:spAutoFit/>
          </a:bodyPr>
          <a:lstStyle/>
          <a:p>
            <a:pPr marL="97143" marR="0" lvl="0" indent="14572" algn="r" defTabSz="913138" rtl="1" eaLnBrk="0" fontAlgn="base" latinLnBrk="0" hangingPunct="0">
              <a:lnSpc>
                <a:spcPct val="100000"/>
              </a:lnSpc>
              <a:spcBef>
                <a:spcPct val="0"/>
              </a:spcBef>
              <a:spcAft>
                <a:spcPct val="0"/>
              </a:spcAft>
              <a:buClrTx/>
              <a:buSzPct val="120000"/>
              <a:buFontTx/>
              <a:buNone/>
              <a:tabLst/>
              <a:defRPr/>
            </a:pP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في نهاية </a:t>
            </a:r>
            <a:r>
              <a:rPr kumimoji="0" lang="ar-SA"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الدرس</a:t>
            </a: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يتوقع من </a:t>
            </a:r>
            <a:r>
              <a:rPr kumimoji="0" lang="ar-SA"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الطالب أن</a:t>
            </a: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قادرًا على:</a:t>
            </a:r>
            <a:r>
              <a:rPr kumimoji="0" lang="en-US"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endPar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0" name="شكل بيضاوي 9"/>
          <p:cNvSpPr/>
          <p:nvPr/>
        </p:nvSpPr>
        <p:spPr bwMode="auto">
          <a:xfrm>
            <a:off x="9496366" y="2426296"/>
            <a:ext cx="2468349" cy="1864948"/>
          </a:xfrm>
          <a:prstGeom prst="ellipse">
            <a:avLst/>
          </a:prstGeom>
          <a:solidFill>
            <a:schemeClr val="bg1">
              <a:lumMod val="95000"/>
            </a:schemeClr>
          </a:solidFill>
          <a:ln>
            <a:solidFill>
              <a:schemeClr val="tx2">
                <a:lumMod val="60000"/>
                <a:lumOff val="40000"/>
              </a:schemeClr>
            </a:solid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أ</a:t>
            </a:r>
            <a:r>
              <a:rPr kumimoji="0" lang="ar-BH"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هداف ال</a:t>
            </a:r>
            <a:r>
              <a:rPr kumimoji="0" lang="ar-SA"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درس</a:t>
            </a:r>
            <a:r>
              <a:rPr kumimoji="0" lang="ar-BH"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endPar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nvGrpSpPr>
          <p:cNvPr id="11" name="مجموعة 10"/>
          <p:cNvGrpSpPr/>
          <p:nvPr/>
        </p:nvGrpSpPr>
        <p:grpSpPr>
          <a:xfrm>
            <a:off x="502276" y="2013717"/>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2"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يُعرف المصطلحات الآتية الموقع الفلكي، خطوط الطول،</a:t>
              </a:r>
              <a:r>
                <a:rPr lang="ar-BH" sz="2800" dirty="0" smtClean="0">
                  <a:ln w="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ultan bold" pitchFamily="2" charset="-78"/>
                </a:rPr>
                <a:t>دوائر العرض</a:t>
              </a: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3"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14" name="مجموعة 13"/>
          <p:cNvGrpSpPr/>
          <p:nvPr/>
        </p:nvGrpSpPr>
        <p:grpSpPr>
          <a:xfrm>
            <a:off x="502276" y="3123366"/>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5"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يوضح كيفية حركات الأرض</a:t>
              </a:r>
              <a:r>
                <a:rPr kumimoji="0" lang="ar-BH" sz="2800" b="0" i="0" u="none" strike="noStrike" kern="1200" cap="none" spc="0" normalizeH="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وما ينتج عنها.</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6" name="مستطيل 15"/>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2</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17" name="مجموعة 16"/>
          <p:cNvGrpSpPr/>
          <p:nvPr/>
        </p:nvGrpSpPr>
        <p:grpSpPr>
          <a:xfrm>
            <a:off x="502276" y="4233015"/>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8"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lang="ar-BH" sz="2800" dirty="0" smtClean="0">
                  <a:ln w="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ultan bold" pitchFamily="2" charset="-78"/>
                </a:rPr>
                <a:t>يُسمي أبرز دوائر العرض ويحدد موقعها  على الخريطة. </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9" name="مستطيل 18"/>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3</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22" name="مجموعة 21"/>
          <p:cNvGrpSpPr/>
          <p:nvPr/>
        </p:nvGrpSpPr>
        <p:grpSpPr>
          <a:xfrm>
            <a:off x="502276" y="5201225"/>
            <a:ext cx="8905932"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26"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يستنتج كيفية تحديد موقع ما على الأرض.  </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27" name="مستطيل 26"/>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BH" sz="32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4</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29" name="مجموعة 28"/>
          <p:cNvGrpSpPr/>
          <p:nvPr/>
        </p:nvGrpSpPr>
        <p:grpSpPr>
          <a:xfrm>
            <a:off x="270642" y="172896"/>
            <a:ext cx="3318720" cy="535022"/>
            <a:chOff x="575562" y="231274"/>
            <a:chExt cx="2772405" cy="535022"/>
          </a:xfrm>
        </p:grpSpPr>
        <p:sp>
          <p:nvSpPr>
            <p:cNvPr id="30"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كوكب الأرض</a:t>
              </a:r>
            </a:p>
          </p:txBody>
        </p:sp>
        <p:sp>
          <p:nvSpPr>
            <p:cNvPr id="31" name="شكل بيضاوي 30"/>
            <p:cNvSpPr/>
            <p:nvPr/>
          </p:nvSpPr>
          <p:spPr>
            <a:xfrm>
              <a:off x="734523" y="312709"/>
              <a:ext cx="413027"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Tree>
    <p:extLst>
      <p:ext uri="{BB962C8B-B14F-4D97-AF65-F5344CB8AC3E}">
        <p14:creationId xmlns:p14="http://schemas.microsoft.com/office/powerpoint/2010/main" val="2715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مستطيل 13"/>
          <p:cNvSpPr/>
          <p:nvPr/>
        </p:nvSpPr>
        <p:spPr>
          <a:xfrm>
            <a:off x="197868" y="1963614"/>
            <a:ext cx="11388740" cy="424015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r>
              <a:rPr lang="ar-BH" sz="4000" b="1" kern="0" dirty="0">
                <a:solidFill>
                  <a:srgbClr val="FF0000"/>
                </a:solidFill>
                <a:latin typeface="Calibri" panose="020F0502020204030204"/>
                <a:cs typeface="Arial" panose="020B0604020202020204" pitchFamily="34" charset="0"/>
              </a:rPr>
              <a:t> </a:t>
            </a:r>
            <a:endParaRPr lang="ar-SA" sz="4000" b="1" kern="0" dirty="0">
              <a:solidFill>
                <a:srgbClr val="FF0000"/>
              </a:solidFill>
              <a:latin typeface="Calibri" panose="020F0502020204030204"/>
              <a:cs typeface="Arial" panose="020B0604020202020204" pitchFamily="34" charset="0"/>
            </a:endParaRPr>
          </a:p>
        </p:txBody>
      </p:sp>
      <p:sp>
        <p:nvSpPr>
          <p:cNvPr id="16" name="مستطيل مستدير الزوايا 15"/>
          <p:cNvSpPr/>
          <p:nvPr/>
        </p:nvSpPr>
        <p:spPr>
          <a:xfrm>
            <a:off x="7533565" y="982639"/>
            <a:ext cx="2674960" cy="86754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المصطلحات</a:t>
            </a:r>
            <a:endParaRPr lang="ar-BH" sz="2400" b="1" kern="0" dirty="0">
              <a:solidFill>
                <a:srgbClr val="FF0000"/>
              </a:solidFill>
              <a:latin typeface="Calibri" panose="020F0502020204030204"/>
              <a:cs typeface="Arial" panose="020B0604020202020204" pitchFamily="34" charset="0"/>
            </a:endParaRPr>
          </a:p>
        </p:txBody>
      </p:sp>
      <p:grpSp>
        <p:nvGrpSpPr>
          <p:cNvPr id="17" name="مجموعة 16"/>
          <p:cNvGrpSpPr/>
          <p:nvPr/>
        </p:nvGrpSpPr>
        <p:grpSpPr>
          <a:xfrm>
            <a:off x="270642" y="172896"/>
            <a:ext cx="3318720" cy="535022"/>
            <a:chOff x="575562" y="231274"/>
            <a:chExt cx="2772405" cy="535022"/>
          </a:xfrm>
        </p:grpSpPr>
        <p:sp>
          <p:nvSpPr>
            <p:cNvPr id="18" name="مستطيل مستدير الزوايا 17"/>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كوكب الأرض</a:t>
              </a:r>
            </a:p>
          </p:txBody>
        </p:sp>
        <p:sp>
          <p:nvSpPr>
            <p:cNvPr id="22" name="شكل بيضاوي 21"/>
            <p:cNvSpPr/>
            <p:nvPr/>
          </p:nvSpPr>
          <p:spPr>
            <a:xfrm>
              <a:off x="734523" y="312709"/>
              <a:ext cx="413027"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23" name="مستطيل مستدير الزوايا 22"/>
          <p:cNvSpPr/>
          <p:nvPr/>
        </p:nvSpPr>
        <p:spPr>
          <a:xfrm>
            <a:off x="433132" y="3649054"/>
            <a:ext cx="10918209" cy="82850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خطوط الطول: </a:t>
            </a:r>
            <a:r>
              <a:rPr kumimoji="0" lang="ar-BH" sz="24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هي أنصاف دوائر تلتقي عند القطبين وهي مرقمة من صفر ( عند الخط الذي يمر في غرينتش ـ قرب لندن) حتى 180 إلى الشرق و 180إلى الغرب. </a:t>
            </a:r>
          </a:p>
        </p:txBody>
      </p:sp>
      <p:sp>
        <p:nvSpPr>
          <p:cNvPr id="24" name="مستطيل مستدير الزوايا 23"/>
          <p:cNvSpPr/>
          <p:nvPr/>
        </p:nvSpPr>
        <p:spPr>
          <a:xfrm>
            <a:off x="433133" y="4758852"/>
            <a:ext cx="10918209" cy="94516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دوائر العرض: </a:t>
            </a:r>
            <a:r>
              <a:rPr kumimoji="0" lang="ar-BH" sz="24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هي دوائرُ موازية لخط الاستواء، وهي مرقمة من صفر عند خط الاستواء، إلى 90 في الشمال (عند القطب الشمالي) ومن صفر إلى 90( عند القطب الجنوبي). </a:t>
            </a:r>
          </a:p>
        </p:txBody>
      </p:sp>
      <p:sp>
        <p:nvSpPr>
          <p:cNvPr id="26" name="مستطيل مستدير الزوايا 25"/>
          <p:cNvSpPr/>
          <p:nvPr/>
        </p:nvSpPr>
        <p:spPr>
          <a:xfrm>
            <a:off x="300739" y="2277377"/>
            <a:ext cx="10918209" cy="82850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الموقع الفلكي: </a:t>
            </a:r>
            <a:r>
              <a:rPr lang="ar-BH" sz="2400" b="1" kern="0" dirty="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rPr>
              <a:t>هو موقع المكان بالنسبة إلى خطوط الطول ودوائر  العرض الوهمية.</a:t>
            </a:r>
          </a:p>
        </p:txBody>
      </p:sp>
    </p:spTree>
    <p:extLst>
      <p:ext uri="{BB962C8B-B14F-4D97-AF65-F5344CB8AC3E}">
        <p14:creationId xmlns:p14="http://schemas.microsoft.com/office/powerpoint/2010/main" val="102918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right)">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3" grpId="0" animBg="1"/>
      <p:bldP spid="24"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760562" y="1840540"/>
            <a:ext cx="9304208" cy="902564"/>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dirty="0">
                <a:solidFill>
                  <a:schemeClr val="bg2">
                    <a:lumMod val="10000"/>
                  </a:schemeClr>
                </a:solidFill>
                <a:latin typeface="Sakkal Majalla" panose="02000000000000000000" pitchFamily="2" charset="-78"/>
                <a:cs typeface="Sakkal Majalla" panose="02000000000000000000" pitchFamily="2" charset="-78"/>
              </a:rPr>
              <a:t>من أهم شروط الحياة على </a:t>
            </a:r>
            <a:r>
              <a:rPr lang="ar-BH" sz="4000" b="1" dirty="0" smtClean="0">
                <a:solidFill>
                  <a:schemeClr val="bg2">
                    <a:lumMod val="10000"/>
                  </a:schemeClr>
                </a:solidFill>
                <a:latin typeface="Sakkal Majalla" panose="02000000000000000000" pitchFamily="2" charset="-78"/>
                <a:cs typeface="Sakkal Majalla" panose="02000000000000000000" pitchFamily="2" charset="-78"/>
              </a:rPr>
              <a:t>الأرض: </a:t>
            </a: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7" name="مستطيل 6"/>
          <p:cNvSpPr/>
          <p:nvPr/>
        </p:nvSpPr>
        <p:spPr>
          <a:xfrm>
            <a:off x="4519984" y="1994762"/>
            <a:ext cx="1255594"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chemeClr val="bg2">
                    <a:lumMod val="10000"/>
                  </a:schemeClr>
                </a:solidFill>
                <a:latin typeface="Sakkal Majalla" panose="02000000000000000000" pitchFamily="2" charset="-78"/>
                <a:cs typeface="Sakkal Majalla" panose="02000000000000000000" pitchFamily="2" charset="-78"/>
              </a:rPr>
              <a:t>الماء</a:t>
            </a: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9" name="مستطيل 8"/>
          <p:cNvSpPr/>
          <p:nvPr/>
        </p:nvSpPr>
        <p:spPr>
          <a:xfrm>
            <a:off x="2400920" y="2019870"/>
            <a:ext cx="1255594"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chemeClr val="bg2">
                    <a:lumMod val="10000"/>
                  </a:schemeClr>
                </a:solidFill>
                <a:latin typeface="Sakkal Majalla" panose="02000000000000000000" pitchFamily="2" charset="-78"/>
                <a:cs typeface="Sakkal Majalla" panose="02000000000000000000" pitchFamily="2" charset="-78"/>
              </a:rPr>
              <a:t>الهواء</a:t>
            </a: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409433" y="3082853"/>
            <a:ext cx="11450471" cy="3031344"/>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smtClean="0">
                <a:solidFill>
                  <a:schemeClr val="bg2">
                    <a:lumMod val="10000"/>
                  </a:schemeClr>
                </a:solidFill>
                <a:latin typeface="Sakkal Majalla" panose="02000000000000000000" pitchFamily="2" charset="-78"/>
                <a:cs typeface="Sakkal Majalla" panose="02000000000000000000" pitchFamily="2" charset="-78"/>
              </a:rPr>
              <a:t>منذ أقدم العصور كشف الأنسان أسرار الأرض فقاده هذا السعيُ إلى تحديد:  </a:t>
            </a:r>
          </a:p>
          <a:p>
            <a:pPr algn="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a:p>
            <a:pPr algn="r"/>
            <a:endParaRPr lang="ar-BH" sz="4000" b="1" dirty="0" smtClean="0">
              <a:solidFill>
                <a:schemeClr val="bg2">
                  <a:lumMod val="10000"/>
                </a:schemeClr>
              </a:solidFill>
              <a:latin typeface="Sakkal Majalla" panose="02000000000000000000" pitchFamily="2" charset="-78"/>
              <a:cs typeface="Sakkal Majalla" panose="02000000000000000000" pitchFamily="2" charset="-78"/>
            </a:endParaRPr>
          </a:p>
          <a:p>
            <a:pPr algn="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2" name="مستطيل 11"/>
          <p:cNvSpPr/>
          <p:nvPr/>
        </p:nvSpPr>
        <p:spPr>
          <a:xfrm>
            <a:off x="7662682" y="4146182"/>
            <a:ext cx="4094326"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dirty="0" smtClean="0">
                <a:solidFill>
                  <a:schemeClr val="bg2">
                    <a:lumMod val="10000"/>
                  </a:schemeClr>
                </a:solidFill>
                <a:latin typeface="Sakkal Majalla" panose="02000000000000000000" pitchFamily="2" charset="-78"/>
                <a:cs typeface="Sakkal Majalla" panose="02000000000000000000" pitchFamily="2" charset="-78"/>
              </a:rPr>
              <a:t>          الحركة.</a:t>
            </a: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3" name="مستطيل 12"/>
          <p:cNvSpPr/>
          <p:nvPr/>
        </p:nvSpPr>
        <p:spPr>
          <a:xfrm>
            <a:off x="7662681" y="4904018"/>
            <a:ext cx="4094326"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dirty="0" smtClean="0">
                <a:solidFill>
                  <a:schemeClr val="bg2">
                    <a:lumMod val="10000"/>
                  </a:schemeClr>
                </a:solidFill>
                <a:latin typeface="Sakkal Majalla" panose="02000000000000000000" pitchFamily="2" charset="-78"/>
                <a:cs typeface="Sakkal Majalla" panose="02000000000000000000" pitchFamily="2" charset="-78"/>
              </a:rPr>
              <a:t>        المواقع على سطحها. </a:t>
            </a:r>
            <a:endParaRPr lang="ar-BH" sz="40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6" name="شكل بيضاوي 5"/>
          <p:cNvSpPr/>
          <p:nvPr/>
        </p:nvSpPr>
        <p:spPr>
          <a:xfrm>
            <a:off x="11040500" y="4221148"/>
            <a:ext cx="559558" cy="5077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t>1</a:t>
            </a:r>
            <a:endParaRPr lang="ar-BH" dirty="0"/>
          </a:p>
        </p:txBody>
      </p:sp>
      <p:sp>
        <p:nvSpPr>
          <p:cNvPr id="14" name="شكل بيضاوي 13"/>
          <p:cNvSpPr/>
          <p:nvPr/>
        </p:nvSpPr>
        <p:spPr>
          <a:xfrm>
            <a:off x="11040500" y="4978984"/>
            <a:ext cx="559558" cy="50770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dirty="0" smtClean="0"/>
              <a:t>2</a:t>
            </a:r>
            <a:endParaRPr lang="ar-BH" dirty="0"/>
          </a:p>
        </p:txBody>
      </p:sp>
      <p:sp>
        <p:nvSpPr>
          <p:cNvPr id="15" name="سهم إلى اليسار 14"/>
          <p:cNvSpPr/>
          <p:nvPr/>
        </p:nvSpPr>
        <p:spPr>
          <a:xfrm>
            <a:off x="6287697" y="4289195"/>
            <a:ext cx="1197985" cy="1142422"/>
          </a:xfrm>
          <a:prstGeom prst="leftArrow">
            <a:avLst/>
          </a:prstGeom>
          <a:solidFill>
            <a:schemeClr val="accent1">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4000" b="1">
              <a:solidFill>
                <a:schemeClr val="bg2">
                  <a:lumMod val="10000"/>
                </a:schemeClr>
              </a:solidFill>
              <a:latin typeface="Sakkal Majalla" panose="02000000000000000000" pitchFamily="2" charset="-78"/>
              <a:cs typeface="Sakkal Majalla" panose="02000000000000000000" pitchFamily="2" charset="-78"/>
            </a:endParaRPr>
          </a:p>
        </p:txBody>
      </p:sp>
      <p:sp>
        <p:nvSpPr>
          <p:cNvPr id="16" name="مستطيل 15"/>
          <p:cNvSpPr/>
          <p:nvPr/>
        </p:nvSpPr>
        <p:spPr>
          <a:xfrm>
            <a:off x="518615" y="4146182"/>
            <a:ext cx="5592082"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smtClean="0">
                <a:solidFill>
                  <a:schemeClr val="bg2">
                    <a:lumMod val="10000"/>
                  </a:schemeClr>
                </a:solidFill>
                <a:latin typeface="Sakkal Majalla" panose="02000000000000000000" pitchFamily="2" charset="-78"/>
                <a:cs typeface="Sakkal Majalla" panose="02000000000000000000" pitchFamily="2" charset="-78"/>
              </a:rPr>
              <a:t>كيف تدور الأرض؟</a:t>
            </a:r>
            <a:endParaRPr lang="ar-BH" sz="36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7" name="مستطيل 16"/>
          <p:cNvSpPr/>
          <p:nvPr/>
        </p:nvSpPr>
        <p:spPr>
          <a:xfrm>
            <a:off x="518614" y="4982974"/>
            <a:ext cx="5666185" cy="65763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dirty="0">
                <a:solidFill>
                  <a:schemeClr val="bg2">
                    <a:lumMod val="10000"/>
                  </a:schemeClr>
                </a:solidFill>
                <a:latin typeface="Sakkal Majalla" panose="02000000000000000000" pitchFamily="2" charset="-78"/>
                <a:cs typeface="Sakkal Majalla" panose="02000000000000000000" pitchFamily="2" charset="-78"/>
              </a:rPr>
              <a:t>كيف يتم تحديد المواقع على سطح الأرض؟</a:t>
            </a:r>
          </a:p>
        </p:txBody>
      </p:sp>
      <p:pic>
        <p:nvPicPr>
          <p:cNvPr id="21" name="صورة 20"/>
          <p:cNvPicPr>
            <a:picLocks noChangeAspect="1"/>
          </p:cNvPicPr>
          <p:nvPr/>
        </p:nvPicPr>
        <p:blipFill>
          <a:blip r:embed="rId2"/>
          <a:stretch>
            <a:fillRect/>
          </a:stretch>
        </p:blipFill>
        <p:spPr>
          <a:xfrm>
            <a:off x="4282888" y="572058"/>
            <a:ext cx="3202794" cy="1067598"/>
          </a:xfrm>
          <a:prstGeom prst="rect">
            <a:avLst/>
          </a:prstGeom>
          <a:ln>
            <a:noFill/>
          </a:ln>
          <a:effectLst>
            <a:softEdge rad="112500"/>
          </a:effectLst>
        </p:spPr>
      </p:pic>
      <p:pic>
        <p:nvPicPr>
          <p:cNvPr id="22"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187" y="195724"/>
            <a:ext cx="1646183" cy="1268068"/>
          </a:xfrm>
          <a:prstGeom prst="rect">
            <a:avLst/>
          </a:prstGeom>
        </p:spPr>
      </p:pic>
      <p:grpSp>
        <p:nvGrpSpPr>
          <p:cNvPr id="18" name="مجموعة 17"/>
          <p:cNvGrpSpPr/>
          <p:nvPr/>
        </p:nvGrpSpPr>
        <p:grpSpPr>
          <a:xfrm>
            <a:off x="270642" y="172896"/>
            <a:ext cx="3318720" cy="535022"/>
            <a:chOff x="575562" y="231274"/>
            <a:chExt cx="2772405" cy="535022"/>
          </a:xfrm>
        </p:grpSpPr>
        <p:sp>
          <p:nvSpPr>
            <p:cNvPr id="19" name="مستطيل مستدير الزوايا 18"/>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0" name="شكل بيضاوي 19"/>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96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p:cTn id="25"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nodeType="clickEffect">
                                  <p:stCondLst>
                                    <p:cond delay="0"/>
                                  </p:stCondLst>
                                  <p:iterate type="lt">
                                    <p:tmPct val="10000"/>
                                  </p:iterate>
                                  <p:childTnLst>
                                    <p:set>
                                      <p:cBhvr>
                                        <p:cTn id="43" dur="1" fill="hold">
                                          <p:stCondLst>
                                            <p:cond delay="0"/>
                                          </p:stCondLst>
                                        </p:cTn>
                                        <p:tgtEl>
                                          <p:spTgt spid="12">
                                            <p:txEl>
                                              <p:pRg st="0" end="0"/>
                                            </p:txEl>
                                          </p:spTgt>
                                        </p:tgtEl>
                                        <p:attrNameLst>
                                          <p:attrName>style.visibility</p:attrName>
                                        </p:attrNameLst>
                                      </p:cBhvr>
                                      <p:to>
                                        <p:strVal val="visible"/>
                                      </p:to>
                                    </p:set>
                                    <p:anim calcmode="lin" valueType="num">
                                      <p:cBhvr>
                                        <p:cTn id="44"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46"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heel(1)">
                                      <p:cBhvr>
                                        <p:cTn id="53" dur="20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3"/>
                                        </p:tgtEl>
                                        <p:attrNameLst>
                                          <p:attrName>ppt_y</p:attrName>
                                        </p:attrNameLst>
                                      </p:cBhvr>
                                      <p:tavLst>
                                        <p:tav tm="0">
                                          <p:val>
                                            <p:strVal val="#ppt_y"/>
                                          </p:val>
                                        </p:tav>
                                        <p:tav tm="100000">
                                          <p:val>
                                            <p:strVal val="#ppt_y"/>
                                          </p:val>
                                        </p:tav>
                                      </p:tavLst>
                                    </p:anim>
                                    <p:anim calcmode="lin" valueType="num">
                                      <p:cBhvr>
                                        <p:cTn id="6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41" presetClass="entr" presetSubtype="0" fill="hold" grpId="0" nodeType="click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6"/>
                                        </p:tgtEl>
                                        <p:attrNameLst>
                                          <p:attrName>ppt_y</p:attrName>
                                        </p:attrNameLst>
                                      </p:cBhvr>
                                      <p:tavLst>
                                        <p:tav tm="0">
                                          <p:val>
                                            <p:strVal val="#ppt_y"/>
                                          </p:val>
                                        </p:tav>
                                        <p:tav tm="100000">
                                          <p:val>
                                            <p:strVal val="#ppt_y"/>
                                          </p:val>
                                        </p:tav>
                                      </p:tavLst>
                                    </p:anim>
                                    <p:anim calcmode="lin" valueType="num">
                                      <p:cBhvr>
                                        <p:cTn id="7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41" presetClass="entr" presetSubtype="0" fill="hold" grpId="0" nodeType="clickEffect">
                                  <p:stCondLst>
                                    <p:cond delay="0"/>
                                  </p:stCondLst>
                                  <p:iterate type="lt">
                                    <p:tmPct val="10000"/>
                                  </p:iterate>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17"/>
                                        </p:tgtEl>
                                        <p:attrNameLst>
                                          <p:attrName>ppt_y</p:attrName>
                                        </p:attrNameLst>
                                      </p:cBhvr>
                                      <p:tavLst>
                                        <p:tav tm="0">
                                          <p:val>
                                            <p:strVal val="#ppt_y"/>
                                          </p:val>
                                        </p:tav>
                                        <p:tav tm="100000">
                                          <p:val>
                                            <p:strVal val="#ppt_y"/>
                                          </p:val>
                                        </p:tav>
                                      </p:tavLst>
                                    </p:anim>
                                    <p:anim calcmode="lin" valueType="num">
                                      <p:cBhvr>
                                        <p:cTn id="83"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2" grpId="0" animBg="1"/>
      <p:bldP spid="13" grpId="0" animBg="1"/>
      <p:bldP spid="6"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48750" y="493357"/>
            <a:ext cx="3563330" cy="90182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كوكب الأرض</a:t>
            </a:r>
          </a:p>
        </p:txBody>
      </p:sp>
      <p:sp>
        <p:nvSpPr>
          <p:cNvPr id="8" name="شكل بيضاوي 7"/>
          <p:cNvSpPr/>
          <p:nvPr/>
        </p:nvSpPr>
        <p:spPr>
          <a:xfrm>
            <a:off x="8271803" y="2250830"/>
            <a:ext cx="3545058" cy="3334043"/>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دوران </a:t>
            </a: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الأرض.</a:t>
            </a:r>
            <a:endPar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9" name="شكل بيضاوي 18"/>
          <p:cNvSpPr/>
          <p:nvPr/>
        </p:nvSpPr>
        <p:spPr>
          <a:xfrm>
            <a:off x="4317534" y="2250829"/>
            <a:ext cx="3545058" cy="3334043"/>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القطبان وخط </a:t>
            </a: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الاستواء.</a:t>
            </a:r>
            <a:endPar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0" name="شكل بيضاوي 19"/>
          <p:cNvSpPr/>
          <p:nvPr/>
        </p:nvSpPr>
        <p:spPr>
          <a:xfrm>
            <a:off x="363265" y="2250828"/>
            <a:ext cx="3545058" cy="3334043"/>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ct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خسوف </a:t>
            </a:r>
            <a:r>
              <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القمر وكسوف </a:t>
            </a: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الشمس.</a:t>
            </a:r>
            <a:endPar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1" name="شكل بيضاوي 20"/>
          <p:cNvSpPr/>
          <p:nvPr/>
        </p:nvSpPr>
        <p:spPr>
          <a:xfrm>
            <a:off x="9622301" y="2411584"/>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1</a:t>
            </a:r>
            <a:endParaRPr lang="ar-BH" sz="4000" b="1" dirty="0">
              <a:solidFill>
                <a:srgbClr val="FF0000"/>
              </a:solidFill>
            </a:endParaRPr>
          </a:p>
        </p:txBody>
      </p:sp>
      <p:sp>
        <p:nvSpPr>
          <p:cNvPr id="22" name="شكل بيضاوي 21"/>
          <p:cNvSpPr/>
          <p:nvPr/>
        </p:nvSpPr>
        <p:spPr>
          <a:xfrm>
            <a:off x="5508384" y="2271929"/>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2</a:t>
            </a:r>
            <a:endParaRPr lang="ar-BH" sz="4000" b="1" dirty="0">
              <a:solidFill>
                <a:srgbClr val="FF0000"/>
              </a:solidFill>
            </a:endParaRPr>
          </a:p>
        </p:txBody>
      </p:sp>
      <p:sp>
        <p:nvSpPr>
          <p:cNvPr id="23" name="شكل بيضاوي 22"/>
          <p:cNvSpPr/>
          <p:nvPr/>
        </p:nvSpPr>
        <p:spPr>
          <a:xfrm>
            <a:off x="1713763" y="2262198"/>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grpSp>
        <p:nvGrpSpPr>
          <p:cNvPr id="10" name="مجموعة 9"/>
          <p:cNvGrpSpPr/>
          <p:nvPr/>
        </p:nvGrpSpPr>
        <p:grpSpPr>
          <a:xfrm>
            <a:off x="270642" y="172896"/>
            <a:ext cx="3318720" cy="535022"/>
            <a:chOff x="575562" y="231274"/>
            <a:chExt cx="2772405" cy="535022"/>
          </a:xfrm>
        </p:grpSpPr>
        <p:sp>
          <p:nvSpPr>
            <p:cNvPr id="11" name="مستطيل مستدير الزوايا 10"/>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12" name="شكل بيضاوي 11"/>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33756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1)">
                                      <p:cBhvr>
                                        <p:cTn id="15" dur="2000"/>
                                        <p:tgtEl>
                                          <p:spTgt spid="1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heel(1)">
                                      <p:cBhvr>
                                        <p:cTn id="18" dur="2000"/>
                                        <p:tgtEl>
                                          <p:spTgt spid="20"/>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2000"/>
                                        <p:tgtEl>
                                          <p:spTgt spid="22"/>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p:cTn id="32" dur="5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nodeType="clickEffect">
                                  <p:stCondLst>
                                    <p:cond delay="0"/>
                                  </p:stCondLst>
                                  <p:iterate type="lt">
                                    <p:tmPct val="10000"/>
                                  </p:iterate>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p:cTn id="41"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20">
                                            <p:txEl>
                                              <p:pRg st="1" end="1"/>
                                            </p:txEl>
                                          </p:spTgt>
                                        </p:tgtEl>
                                        <p:attrNameLst>
                                          <p:attrName>style.visibility</p:attrName>
                                        </p:attrNameLst>
                                      </p:cBhvr>
                                      <p:to>
                                        <p:strVal val="visible"/>
                                      </p:to>
                                    </p:set>
                                    <p:anim calcmode="lin" valueType="num">
                                      <p:cBhvr>
                                        <p:cTn id="50" dur="500" fill="hold"/>
                                        <p:tgtEl>
                                          <p:spTgt spid="2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0">
                                            <p:txEl>
                                              <p:pRg st="1" end="1"/>
                                            </p:txEl>
                                          </p:spTgt>
                                        </p:tgtEl>
                                        <p:attrNameLst>
                                          <p:attrName>ppt_y</p:attrName>
                                        </p:attrNameLst>
                                      </p:cBhvr>
                                      <p:tavLst>
                                        <p:tav tm="0">
                                          <p:val>
                                            <p:strVal val="#ppt_y"/>
                                          </p:val>
                                        </p:tav>
                                        <p:tav tm="100000">
                                          <p:val>
                                            <p:strVal val="#ppt_y"/>
                                          </p:val>
                                        </p:tav>
                                      </p:tavLst>
                                    </p:anim>
                                    <p:anim calcmode="lin" valueType="num">
                                      <p:cBhvr>
                                        <p:cTn id="52" dur="500" fill="hold"/>
                                        <p:tgtEl>
                                          <p:spTgt spid="2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9" grpId="0" animBg="1"/>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48750" y="493357"/>
            <a:ext cx="3563330" cy="90182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كوكب الأرض</a:t>
            </a:r>
          </a:p>
        </p:txBody>
      </p:sp>
      <p:sp>
        <p:nvSpPr>
          <p:cNvPr id="11" name="مستطيل مستدير الزوايا 10"/>
          <p:cNvSpPr/>
          <p:nvPr/>
        </p:nvSpPr>
        <p:spPr>
          <a:xfrm>
            <a:off x="6193253" y="2779961"/>
            <a:ext cx="5830046" cy="5749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Wingdings" panose="05000000000000000000" pitchFamily="2" charset="2"/>
              <a:buChar char="q"/>
            </a:pPr>
            <a:r>
              <a:rPr lang="ar-BH" sz="28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الأرض كوكبُ شكُلهُ شبّه كُروي.</a:t>
            </a:r>
            <a:endParaRPr lang="ar-BH" sz="28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2" name="مستطيل مستدير الزوايا 11"/>
          <p:cNvSpPr/>
          <p:nvPr/>
        </p:nvSpPr>
        <p:spPr>
          <a:xfrm>
            <a:off x="325991" y="2791673"/>
            <a:ext cx="5812670" cy="5749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Wingdings" panose="05000000000000000000" pitchFamily="2" charset="2"/>
              <a:buChar char="q"/>
            </a:pPr>
            <a:r>
              <a:rPr lang="ar-BH" sz="28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يستمدُّ كوكب الأرض نوره وحرارته من الشمس.</a:t>
            </a:r>
          </a:p>
        </p:txBody>
      </p:sp>
      <p:sp>
        <p:nvSpPr>
          <p:cNvPr id="13" name="مستطيل مستدير الزوايا 12"/>
          <p:cNvSpPr/>
          <p:nvPr/>
        </p:nvSpPr>
        <p:spPr>
          <a:xfrm>
            <a:off x="335228" y="3549811"/>
            <a:ext cx="11716049" cy="5749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Wingdings" panose="05000000000000000000" pitchFamily="2" charset="2"/>
              <a:buChar char="q"/>
            </a:pPr>
            <a:r>
              <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الأرض </a:t>
            </a:r>
            <a:r>
              <a:rPr lang="ar-BH" sz="2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محاطة </a:t>
            </a:r>
            <a:r>
              <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بغلاف غازي يتألف من الأوكسجين والأزوت ( النيتروجين</a:t>
            </a:r>
            <a:r>
              <a:rPr lang="ar-BH" sz="2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a:t>
            </a:r>
            <a:endPar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4" name="مستطيل مستدير الزوايا 13"/>
          <p:cNvSpPr/>
          <p:nvPr/>
        </p:nvSpPr>
        <p:spPr>
          <a:xfrm>
            <a:off x="335228" y="4319661"/>
            <a:ext cx="11716049" cy="574901"/>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Wingdings" panose="05000000000000000000" pitchFamily="2" charset="2"/>
              <a:buChar char="q"/>
            </a:pPr>
            <a:r>
              <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تدور الأرضُ حول نفسها وفي مواجهه الشمس مرة واحدة كل 24 ساعة. </a:t>
            </a:r>
          </a:p>
        </p:txBody>
      </p:sp>
      <p:sp>
        <p:nvSpPr>
          <p:cNvPr id="16" name="مستطيل مستدير الزوايا 15"/>
          <p:cNvSpPr/>
          <p:nvPr/>
        </p:nvSpPr>
        <p:spPr>
          <a:xfrm>
            <a:off x="483860" y="3605041"/>
            <a:ext cx="4013997" cy="48484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b="1" dirty="0" smtClean="0">
                <a:solidFill>
                  <a:schemeClr val="bg2">
                    <a:lumMod val="10000"/>
                  </a:schemeClr>
                </a:solidFill>
                <a:latin typeface="Sakkal Majalla" panose="02000000000000000000" pitchFamily="2" charset="-78"/>
                <a:cs typeface="Sakkal Majalla" panose="02000000000000000000" pitchFamily="2" charset="-78"/>
              </a:rPr>
              <a:t>يتركزُ في بعض  أجزائه بخارُ الماء على هيئة غيوم وسُحبُ</a:t>
            </a:r>
            <a:endParaRPr lang="ar-BH"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7" name="مستطيل مستدير الزوايا 16"/>
          <p:cNvSpPr/>
          <p:nvPr/>
        </p:nvSpPr>
        <p:spPr>
          <a:xfrm>
            <a:off x="2259623" y="4377622"/>
            <a:ext cx="2238234"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sz="2400" b="1" dirty="0" smtClean="0">
                <a:solidFill>
                  <a:schemeClr val="bg2">
                    <a:lumMod val="10000"/>
                  </a:schemeClr>
                </a:solidFill>
                <a:latin typeface="Sakkal Majalla" panose="02000000000000000000" pitchFamily="2" charset="-78"/>
                <a:cs typeface="Sakkal Majalla" panose="02000000000000000000" pitchFamily="2" charset="-78"/>
              </a:rPr>
              <a:t>يتعاقب الليل والنهار.</a:t>
            </a:r>
            <a:endParaRPr lang="ar-BH" sz="24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19" name="مستطيل مستدير الزوايا 18"/>
          <p:cNvSpPr/>
          <p:nvPr/>
        </p:nvSpPr>
        <p:spPr>
          <a:xfrm>
            <a:off x="325992" y="5089591"/>
            <a:ext cx="11725286" cy="131686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r" rtl="1">
              <a:buFont typeface="Wingdings" panose="05000000000000000000" pitchFamily="2" charset="2"/>
              <a:buChar char="q"/>
            </a:pPr>
            <a:r>
              <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تدور الأرضُ حول الشمس في 365يوم وربع </a:t>
            </a:r>
            <a:r>
              <a:rPr lang="ar-BH" sz="2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اليوم وخلال دورة الأرض حول الشمس يختلف طول الليل والنهار على سطحها تبعًا للفصول. </a:t>
            </a:r>
            <a:endParaRPr lang="ar-BH" sz="2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0" name="مستطيل مستدير الزوايا 19"/>
          <p:cNvSpPr/>
          <p:nvPr/>
        </p:nvSpPr>
        <p:spPr>
          <a:xfrm>
            <a:off x="3949325" y="1601063"/>
            <a:ext cx="3861459"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solidFill>
                  <a:schemeClr val="bg2">
                    <a:lumMod val="10000"/>
                  </a:schemeClr>
                </a:solidFill>
                <a:latin typeface="Segoe Print" panose="02000600000000000000" pitchFamily="2" charset="0"/>
                <a:cs typeface="Sultan bold" pitchFamily="2" charset="-78"/>
              </a:rPr>
              <a:t>دوران الأرض.         </a:t>
            </a:r>
            <a:endParaRPr lang="ar-BH" sz="3600" b="1" dirty="0">
              <a:solidFill>
                <a:schemeClr val="bg2">
                  <a:lumMod val="10000"/>
                </a:schemeClr>
              </a:solidFill>
              <a:latin typeface="Segoe Print" panose="02000600000000000000" pitchFamily="2" charset="0"/>
              <a:cs typeface="Sultan bold" pitchFamily="2" charset="-78"/>
            </a:endParaRPr>
          </a:p>
        </p:txBody>
      </p:sp>
      <p:sp>
        <p:nvSpPr>
          <p:cNvPr id="22" name="شكل بيضاوي 21"/>
          <p:cNvSpPr/>
          <p:nvPr/>
        </p:nvSpPr>
        <p:spPr>
          <a:xfrm>
            <a:off x="7178577" y="1653341"/>
            <a:ext cx="604911" cy="50600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1</a:t>
            </a:r>
            <a:endParaRPr lang="ar-BH" sz="4000" b="1" dirty="0">
              <a:solidFill>
                <a:srgbClr val="FF0000"/>
              </a:solidFill>
            </a:endParaRPr>
          </a:p>
        </p:txBody>
      </p:sp>
      <p:grpSp>
        <p:nvGrpSpPr>
          <p:cNvPr id="23" name="مجموعة 22"/>
          <p:cNvGrpSpPr/>
          <p:nvPr/>
        </p:nvGrpSpPr>
        <p:grpSpPr>
          <a:xfrm>
            <a:off x="270642" y="172896"/>
            <a:ext cx="3318720" cy="535022"/>
            <a:chOff x="575562" y="231274"/>
            <a:chExt cx="2772405" cy="535022"/>
          </a:xfrm>
        </p:grpSpPr>
        <p:sp>
          <p:nvSpPr>
            <p:cNvPr id="24" name="مستطيل مستدير الزوايا 23"/>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5" name="شكل بيضاوي 24"/>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36244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righ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righ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right)">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animBg="1"/>
      <p:bldP spid="1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grpSp>
        <p:nvGrpSpPr>
          <p:cNvPr id="24" name="مجموعة 23"/>
          <p:cNvGrpSpPr/>
          <p:nvPr/>
        </p:nvGrpSpPr>
        <p:grpSpPr>
          <a:xfrm>
            <a:off x="270642" y="172896"/>
            <a:ext cx="3318720" cy="535022"/>
            <a:chOff x="575562" y="231274"/>
            <a:chExt cx="2772405" cy="535022"/>
          </a:xfrm>
        </p:grpSpPr>
        <p:sp>
          <p:nvSpPr>
            <p:cNvPr id="25" name="مستطيل مستدير الزوايا 24"/>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6" name="شكل بيضاوي 25"/>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
        <p:nvSpPr>
          <p:cNvPr id="5" name="مستطيل مستدير الزوايا 4"/>
          <p:cNvSpPr/>
          <p:nvPr/>
        </p:nvSpPr>
        <p:spPr>
          <a:xfrm>
            <a:off x="4474834" y="893694"/>
            <a:ext cx="2852382" cy="80521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3600" b="1" dirty="0">
                <a:solidFill>
                  <a:srgbClr val="FF0000"/>
                </a:solidFill>
                <a:latin typeface="Segoe Print" panose="02000600000000000000" pitchFamily="2" charset="0"/>
                <a:cs typeface="Sultan bold" pitchFamily="2" charset="-78"/>
              </a:rPr>
              <a:t>السنة الكبيسة</a:t>
            </a:r>
            <a:endParaRPr lang="ar-BH" sz="3600" b="1" dirty="0">
              <a:solidFill>
                <a:srgbClr val="FF0000"/>
              </a:solidFill>
              <a:latin typeface="Segoe Print" panose="02000600000000000000" pitchFamily="2" charset="0"/>
              <a:cs typeface="Sultan bold" pitchFamily="2" charset="-78"/>
            </a:endParaRPr>
          </a:p>
        </p:txBody>
      </p:sp>
      <p:sp>
        <p:nvSpPr>
          <p:cNvPr id="28" name="مستطيل مستدير الزوايا 27"/>
          <p:cNvSpPr/>
          <p:nvPr/>
        </p:nvSpPr>
        <p:spPr>
          <a:xfrm>
            <a:off x="460926" y="1853668"/>
            <a:ext cx="10758021"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لا يُحسب ربع اليوم إلّا كل أربع </a:t>
            </a:r>
            <a:r>
              <a:rPr lang="ar-BH" sz="36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سنوات فيصبح عدد أيام السنة</a:t>
            </a:r>
            <a:endParaRPr lang="ar-BH" sz="36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9" name="مستطيل مستدير الزوايا 28"/>
          <p:cNvSpPr/>
          <p:nvPr/>
        </p:nvSpPr>
        <p:spPr>
          <a:xfrm>
            <a:off x="1310184" y="1909432"/>
            <a:ext cx="1624083" cy="5466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366 يوم.</a:t>
            </a:r>
            <a:endParaRPr lang="ar-BH" sz="4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2" name="مستطيل مستدير الزوايا 31"/>
          <p:cNvSpPr/>
          <p:nvPr/>
        </p:nvSpPr>
        <p:spPr>
          <a:xfrm>
            <a:off x="5715003" y="2637186"/>
            <a:ext cx="5500537"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تكون السنة عند ذلك سنة </a:t>
            </a:r>
            <a:endParaRPr lang="ar-BH" sz="36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3" name="مستطيل مستدير الزوايا 32"/>
          <p:cNvSpPr/>
          <p:nvPr/>
        </p:nvSpPr>
        <p:spPr>
          <a:xfrm>
            <a:off x="5901025" y="2692950"/>
            <a:ext cx="1624083" cy="5466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كبيسة.</a:t>
            </a:r>
            <a:endParaRPr lang="ar-BH" sz="4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4" name="مستطيل مستدير الزوايا 33"/>
          <p:cNvSpPr/>
          <p:nvPr/>
        </p:nvSpPr>
        <p:spPr>
          <a:xfrm>
            <a:off x="457519" y="3392234"/>
            <a:ext cx="10758021"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36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يضاف هذا اليوم إلى أيام شهر فبراير فيصبح عددها (29) يومًا بدلًا من 28 يوم.</a:t>
            </a:r>
            <a:endParaRPr lang="ar-BH" sz="36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5" name="مستطيل مستدير الزوايا 34"/>
          <p:cNvSpPr/>
          <p:nvPr/>
        </p:nvSpPr>
        <p:spPr>
          <a:xfrm>
            <a:off x="457519" y="4196081"/>
            <a:ext cx="10758021" cy="199999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BH" sz="36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6" name="مستطيل مستدير الزوايا 35"/>
          <p:cNvSpPr/>
          <p:nvPr/>
        </p:nvSpPr>
        <p:spPr>
          <a:xfrm>
            <a:off x="3070746" y="4323807"/>
            <a:ext cx="7742996" cy="54667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4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كيف نعرف ان السنة كبيسة من السنة العادية؟</a:t>
            </a:r>
            <a:endParaRPr lang="ar-BH" sz="4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8" name="مستطيل مستدير الزوايا 37"/>
          <p:cNvSpPr/>
          <p:nvPr/>
        </p:nvSpPr>
        <p:spPr>
          <a:xfrm>
            <a:off x="616264" y="5033432"/>
            <a:ext cx="10197478" cy="999696"/>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700" b="1" dirty="0">
                <a:solidFill>
                  <a:schemeClr val="tx2">
                    <a:lumMod val="50000"/>
                  </a:schemeClr>
                </a:solidFill>
                <a:latin typeface="Segoe Print" panose="02000600000000000000" pitchFamily="2" charset="0"/>
                <a:cs typeface="Sultan bold" pitchFamily="2" charset="-78"/>
              </a:rPr>
              <a:t>نقسم تاريخ السنة على 4 فاذا كان الحاصل عددًا صحيحا من دون كسور، تكون السنة كبيشة. </a:t>
            </a:r>
          </a:p>
        </p:txBody>
      </p:sp>
    </p:spTree>
    <p:extLst>
      <p:ext uri="{BB962C8B-B14F-4D97-AF65-F5344CB8AC3E}">
        <p14:creationId xmlns:p14="http://schemas.microsoft.com/office/powerpoint/2010/main" val="6886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righ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righ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right)">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right)">
                                      <p:cBhvr>
                                        <p:cTn id="4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animBg="1"/>
      <p:bldP spid="33" grpId="0" animBg="1"/>
      <p:bldP spid="34" grpId="0" animBg="1"/>
      <p:bldP spid="35" grpId="0" animBg="1"/>
      <p:bldP spid="36"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3889612" y="369182"/>
            <a:ext cx="3563330"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كوكب الأرض</a:t>
            </a:r>
          </a:p>
        </p:txBody>
      </p:sp>
      <p:sp>
        <p:nvSpPr>
          <p:cNvPr id="11" name="مستطيل مستدير الزوايا 10"/>
          <p:cNvSpPr/>
          <p:nvPr/>
        </p:nvSpPr>
        <p:spPr>
          <a:xfrm>
            <a:off x="6114197" y="2178988"/>
            <a:ext cx="5518410" cy="357571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دوران الأرض حول نفسها يتمُّ من الغرب إلى الشرق حول خط وهمي مستقيم، يخترقها من الجنوب إلى الشمال وتسمى  النقطتان اللتان يمر بهما محور الأرض في شمال الكرة الأرضية، وفي جنوبها، القطب الشمالي والقطب الجنوبي.</a:t>
            </a:r>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5" name="مستطيل مستدير الزوايا 14"/>
          <p:cNvSpPr/>
          <p:nvPr/>
        </p:nvSpPr>
        <p:spPr>
          <a:xfrm>
            <a:off x="332505" y="2178988"/>
            <a:ext cx="5518410" cy="357571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خط الاستواء : دائرة وهمية تحيط بالكرة الأرضية من </a:t>
            </a:r>
            <a:r>
              <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وسطها وتقسمها إلى نصفين متساويين وهما: </a:t>
            </a:r>
          </a:p>
          <a:p>
            <a:pPr algn="justLow"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justLow" rtl="1"/>
            <a:endPar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justLow" rtl="1"/>
            <a:r>
              <a:rPr lang="ar-BH" sz="32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7" name="مستطيل مستدير الزوايا 16"/>
          <p:cNvSpPr/>
          <p:nvPr/>
        </p:nvSpPr>
        <p:spPr>
          <a:xfrm>
            <a:off x="579398" y="4238595"/>
            <a:ext cx="3569352"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sz="3200" b="1" dirty="0" smtClean="0">
                <a:solidFill>
                  <a:schemeClr val="bg2">
                    <a:lumMod val="10000"/>
                  </a:schemeClr>
                </a:solidFill>
                <a:latin typeface="Sakkal Majalla" panose="02000000000000000000" pitchFamily="2" charset="-78"/>
                <a:cs typeface="Sakkal Majalla" panose="02000000000000000000" pitchFamily="2" charset="-78"/>
              </a:rPr>
              <a:t>نصفُ الكرة الشمالي.</a:t>
            </a:r>
            <a:endParaRPr lang="ar-BH" sz="3200" b="1"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22" name="مستطيل مستدير الزوايا 21"/>
          <p:cNvSpPr/>
          <p:nvPr/>
        </p:nvSpPr>
        <p:spPr>
          <a:xfrm>
            <a:off x="579398" y="4858196"/>
            <a:ext cx="3569352" cy="45897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sz="3200" b="1" dirty="0">
                <a:solidFill>
                  <a:schemeClr val="bg2">
                    <a:lumMod val="10000"/>
                  </a:schemeClr>
                </a:solidFill>
                <a:latin typeface="Sakkal Majalla" panose="02000000000000000000" pitchFamily="2" charset="-78"/>
                <a:cs typeface="Sakkal Majalla" panose="02000000000000000000" pitchFamily="2" charset="-78"/>
              </a:rPr>
              <a:t>نصفُ الكرة الجنوبي.</a:t>
            </a:r>
          </a:p>
        </p:txBody>
      </p:sp>
      <p:sp>
        <p:nvSpPr>
          <p:cNvPr id="23" name="مستطيل مستدير الزوايا 22"/>
          <p:cNvSpPr/>
          <p:nvPr/>
        </p:nvSpPr>
        <p:spPr>
          <a:xfrm>
            <a:off x="3889612" y="1191852"/>
            <a:ext cx="3861459"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solidFill>
                  <a:schemeClr val="bg2">
                    <a:lumMod val="10000"/>
                  </a:schemeClr>
                </a:solidFill>
                <a:latin typeface="Segoe Print" panose="02000600000000000000" pitchFamily="2" charset="0"/>
                <a:cs typeface="Sultan bold" pitchFamily="2" charset="-78"/>
              </a:rPr>
              <a:t>القطبان وخط الاستواء</a:t>
            </a:r>
            <a:endParaRPr lang="ar-BH" sz="3600" b="1" dirty="0">
              <a:solidFill>
                <a:schemeClr val="bg2">
                  <a:lumMod val="10000"/>
                </a:schemeClr>
              </a:solidFill>
              <a:latin typeface="Segoe Print" panose="02000600000000000000" pitchFamily="2" charset="0"/>
              <a:cs typeface="Sultan bold" pitchFamily="2" charset="-78"/>
            </a:endParaRPr>
          </a:p>
        </p:txBody>
      </p:sp>
      <p:sp>
        <p:nvSpPr>
          <p:cNvPr id="21" name="شكل بيضاوي 20"/>
          <p:cNvSpPr/>
          <p:nvPr/>
        </p:nvSpPr>
        <p:spPr>
          <a:xfrm>
            <a:off x="7107169" y="1267949"/>
            <a:ext cx="604911" cy="50600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2</a:t>
            </a:r>
            <a:endParaRPr lang="ar-BH" sz="4000" b="1" dirty="0">
              <a:solidFill>
                <a:srgbClr val="FF0000"/>
              </a:solidFill>
            </a:endParaRPr>
          </a:p>
        </p:txBody>
      </p:sp>
      <p:grpSp>
        <p:nvGrpSpPr>
          <p:cNvPr id="24" name="مجموعة 23"/>
          <p:cNvGrpSpPr/>
          <p:nvPr/>
        </p:nvGrpSpPr>
        <p:grpSpPr>
          <a:xfrm>
            <a:off x="270642" y="172896"/>
            <a:ext cx="3318720" cy="535022"/>
            <a:chOff x="575562" y="231274"/>
            <a:chExt cx="2772405" cy="535022"/>
          </a:xfrm>
        </p:grpSpPr>
        <p:sp>
          <p:nvSpPr>
            <p:cNvPr id="25" name="مستطيل مستدير الزوايا 24"/>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6" name="شكل بيضاوي 25"/>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265106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righ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5" grpId="0" animBg="1"/>
      <p:bldP spid="17" grpId="0" animBg="1"/>
      <p:bldP spid="22" grpId="0" animBg="1"/>
      <p:bldP spid="2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48750" y="378816"/>
            <a:ext cx="3563330"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كوكب الأرض</a:t>
            </a:r>
          </a:p>
        </p:txBody>
      </p:sp>
      <p:sp>
        <p:nvSpPr>
          <p:cNvPr id="11" name="مستطيل مستدير الزوايا 10"/>
          <p:cNvSpPr/>
          <p:nvPr/>
        </p:nvSpPr>
        <p:spPr>
          <a:xfrm>
            <a:off x="163774" y="2524836"/>
            <a:ext cx="11468834" cy="302514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BH" sz="3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نستند في تحديد موقع ما على سطح الأرض، إلى مجموعة من الخطوط الوهمية هي: </a:t>
            </a:r>
          </a:p>
          <a:p>
            <a:pPr algn="justLow"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a:p>
            <a:pPr algn="justLow" rtl="1"/>
            <a:endParaRPr lang="ar-BH" sz="32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3" name="مستطيل مستدير الزوايا 22"/>
          <p:cNvSpPr/>
          <p:nvPr/>
        </p:nvSpPr>
        <p:spPr>
          <a:xfrm>
            <a:off x="3460599" y="1169655"/>
            <a:ext cx="4939633"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BH" sz="3600" b="1" dirty="0" smtClean="0">
                <a:solidFill>
                  <a:schemeClr val="bg2">
                    <a:lumMod val="10000"/>
                  </a:schemeClr>
                </a:solidFill>
                <a:latin typeface="Segoe Print" panose="02000600000000000000" pitchFamily="2" charset="0"/>
                <a:cs typeface="Sultan bold" pitchFamily="2" charset="-78"/>
              </a:rPr>
              <a:t>تحديدُ موقع على سطح الأرض.</a:t>
            </a:r>
            <a:endParaRPr lang="ar-BH" sz="3600" b="1" dirty="0">
              <a:solidFill>
                <a:schemeClr val="bg2">
                  <a:lumMod val="10000"/>
                </a:schemeClr>
              </a:solidFill>
              <a:latin typeface="Segoe Print" panose="02000600000000000000" pitchFamily="2" charset="0"/>
              <a:cs typeface="Sultan bold" pitchFamily="2" charset="-78"/>
            </a:endParaRPr>
          </a:p>
        </p:txBody>
      </p:sp>
      <p:sp>
        <p:nvSpPr>
          <p:cNvPr id="21" name="شكل بيضاوي 20"/>
          <p:cNvSpPr/>
          <p:nvPr/>
        </p:nvSpPr>
        <p:spPr>
          <a:xfrm>
            <a:off x="7712080" y="1227989"/>
            <a:ext cx="604911" cy="506008"/>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sp>
        <p:nvSpPr>
          <p:cNvPr id="12" name="مستطيل مستدير الزوايا 11"/>
          <p:cNvSpPr/>
          <p:nvPr/>
        </p:nvSpPr>
        <p:spPr>
          <a:xfrm>
            <a:off x="6411737" y="4312394"/>
            <a:ext cx="3984120" cy="73889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sz="3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 دوائر العرض</a:t>
            </a:r>
            <a:r>
              <a:rPr lang="ar-BH" sz="3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a:t>
            </a:r>
          </a:p>
        </p:txBody>
      </p:sp>
      <p:sp>
        <p:nvSpPr>
          <p:cNvPr id="13" name="مستطيل مستدير الزوايا 12"/>
          <p:cNvSpPr/>
          <p:nvPr/>
        </p:nvSpPr>
        <p:spPr>
          <a:xfrm>
            <a:off x="925247" y="4312394"/>
            <a:ext cx="3984120" cy="73889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09538" indent="-109538" algn="r" rtl="1">
              <a:buFont typeface="Arial" panose="020B0604020202020204" pitchFamily="34" charset="0"/>
              <a:buChar char="•"/>
            </a:pPr>
            <a:r>
              <a:rPr lang="ar-BH" sz="36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 خطوط </a:t>
            </a:r>
            <a:r>
              <a:rPr lang="ar-BH" sz="36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الطول.</a:t>
            </a:r>
          </a:p>
        </p:txBody>
      </p:sp>
      <p:grpSp>
        <p:nvGrpSpPr>
          <p:cNvPr id="16" name="مجموعة 15"/>
          <p:cNvGrpSpPr/>
          <p:nvPr/>
        </p:nvGrpSpPr>
        <p:grpSpPr>
          <a:xfrm>
            <a:off x="270642" y="172896"/>
            <a:ext cx="3318720" cy="535022"/>
            <a:chOff x="575562" y="231274"/>
            <a:chExt cx="2772405" cy="535022"/>
          </a:xfrm>
        </p:grpSpPr>
        <p:sp>
          <p:nvSpPr>
            <p:cNvPr id="19" name="مستطيل مستدير الزوايا 18"/>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ar-JO"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المواد الاجتماعية / </a:t>
              </a:r>
              <a:r>
                <a:rPr kumimoji="0" lang="ar-BH" sz="20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rPr>
                <a:t>كوكب الأرض</a:t>
              </a:r>
            </a:p>
          </p:txBody>
        </p:sp>
        <p:sp>
          <p:nvSpPr>
            <p:cNvPr id="20" name="شكل بيضاوي 19"/>
            <p:cNvSpPr/>
            <p:nvPr/>
          </p:nvSpPr>
          <p:spPr>
            <a:xfrm>
              <a:off x="734523" y="312709"/>
              <a:ext cx="413027" cy="365760"/>
            </a:xfrm>
            <a:prstGeom prst="ellipse">
              <a:avLst/>
            </a:prstGeom>
            <a:gradFill flip="none" rotWithShape="1">
              <a:gsLst>
                <a:gs pos="27895">
                  <a:srgbClr val="DFABAB"/>
                </a:gs>
                <a:gs pos="0">
                  <a:srgbClr val="EE5D5D"/>
                </a:gs>
                <a:gs pos="51000">
                  <a:srgbClr val="A5A5A5">
                    <a:lumMod val="45000"/>
                    <a:lumOff val="55000"/>
                  </a:srgbClr>
                </a:gs>
                <a:gs pos="80000">
                  <a:srgbClr val="A5A5A5">
                    <a:lumMod val="45000"/>
                    <a:lumOff val="55000"/>
                  </a:srgbClr>
                </a:gs>
                <a:gs pos="100000">
                  <a:srgbClr val="5B9BD5">
                    <a:lumMod val="20000"/>
                    <a:lumOff val="80000"/>
                  </a:srgbClr>
                </a:gs>
              </a:gsLst>
              <a:lin ang="10800000" scaled="1"/>
              <a:tileRect/>
            </a:gradFill>
            <a:ln w="28575" cap="flat" cmpd="sng" algn="ctr">
              <a:solidFill>
                <a:srgbClr val="5B9BD5">
                  <a:lumMod val="75000"/>
                </a:srgbClr>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17</a:t>
              </a:r>
            </a:p>
          </p:txBody>
        </p:sp>
      </p:grpSp>
    </p:spTree>
    <p:extLst>
      <p:ext uri="{BB962C8B-B14F-4D97-AF65-F5344CB8AC3E}">
        <p14:creationId xmlns:p14="http://schemas.microsoft.com/office/powerpoint/2010/main" val="3719027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righ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23" grpId="0" animBg="1"/>
      <p:bldP spid="2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otalTime>398</TotalTime>
  <Words>804</Words>
  <Application>Microsoft Office PowerPoint</Application>
  <PresentationFormat>Widescreen</PresentationFormat>
  <Paragraphs>154</Paragraphs>
  <Slides>13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Arial</vt:lpstr>
      <vt:lpstr>Calibri</vt:lpstr>
      <vt:lpstr>Calibri Light</vt:lpstr>
      <vt:lpstr>Sakkal Majalla</vt:lpstr>
      <vt:lpstr>Segoe Print</vt:lpstr>
      <vt:lpstr>Sultan bold</vt:lpstr>
      <vt:lpstr>Times New Roman</vt:lpstr>
      <vt:lpstr>Wingdings</vt:lpstr>
      <vt:lpstr>Wingdings 2</vt:lpstr>
      <vt:lpstr>Office Theme</vt:lpstr>
      <vt:lpstr>1_Office Theme</vt:lpstr>
      <vt:lpstr>2_Office Theme</vt:lpstr>
      <vt:lpstr>1_نسق 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Admin</cp:lastModifiedBy>
  <cp:revision>45</cp:revision>
  <dcterms:created xsi:type="dcterms:W3CDTF">2021-01-20T05:08:23Z</dcterms:created>
  <dcterms:modified xsi:type="dcterms:W3CDTF">2021-02-03T22:49:29Z</dcterms:modified>
</cp:coreProperties>
</file>