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sldIdLst>
    <p:sldId id="277" r:id="rId6"/>
    <p:sldId id="272" r:id="rId7"/>
    <p:sldId id="282" r:id="rId8"/>
    <p:sldId id="281" r:id="rId9"/>
    <p:sldId id="266" r:id="rId10"/>
    <p:sldId id="267" r:id="rId11"/>
    <p:sldId id="268" r:id="rId12"/>
    <p:sldId id="283" r:id="rId13"/>
    <p:sldId id="284" r:id="rId14"/>
    <p:sldId id="285" r:id="rId15"/>
    <p:sldId id="286" r:id="rId16"/>
    <p:sldId id="287" r:id="rId17"/>
    <p:sldId id="288" r:id="rId18"/>
    <p:sldId id="289" r:id="rId19"/>
    <p:sldId id="290"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E600E6"/>
    <a:srgbClr val="FFB7B7"/>
    <a:srgbClr val="FF8989"/>
    <a:srgbClr val="FF97FF"/>
    <a:srgbClr val="FFB3B3"/>
    <a:srgbClr val="CC0099"/>
    <a:srgbClr val="FFCC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364" autoAdjust="0"/>
  </p:normalViewPr>
  <p:slideViewPr>
    <p:cSldViewPr snapToGrid="0">
      <p:cViewPr varScale="1">
        <p:scale>
          <a:sx n="74" d="100"/>
          <a:sy n="74" d="100"/>
        </p:scale>
        <p:origin x="53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cuments\Book1%20(Recovere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28506853310002"/>
          <c:y val="9.0256410256410263E-2"/>
          <c:w val="0.65046296296296291"/>
          <c:h val="0.86461538461538456"/>
        </c:manualLayout>
      </c:layout>
      <c:pieChart>
        <c:varyColors val="1"/>
        <c:ser>
          <c:idx val="0"/>
          <c:order val="0"/>
          <c:spPr>
            <a:ln>
              <a:solidFill>
                <a:schemeClr val="tx1"/>
              </a:solidFill>
            </a:ln>
          </c:spPr>
          <c:dPt>
            <c:idx val="0"/>
            <c:bubble3D val="0"/>
            <c:spPr>
              <a:solidFill>
                <a:srgbClr val="0070C0"/>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80E4-4176-A73F-F776898B3B6D}"/>
              </c:ext>
            </c:extLst>
          </c:dPt>
          <c:dPt>
            <c:idx val="1"/>
            <c:bubble3D val="0"/>
            <c:spPr>
              <a:solidFill>
                <a:srgbClr val="FF6600"/>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80E4-4176-A73F-F776898B3B6D}"/>
              </c:ext>
            </c:extLst>
          </c:dPt>
          <c:dPt>
            <c:idx val="2"/>
            <c:bubble3D val="0"/>
            <c:spPr>
              <a:solidFill>
                <a:srgbClr val="CC0099"/>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80E4-4176-A73F-F776898B3B6D}"/>
              </c:ext>
            </c:extLst>
          </c:dPt>
          <c:dPt>
            <c:idx val="3"/>
            <c:bubble3D val="0"/>
            <c:spPr>
              <a:solidFill>
                <a:schemeClr val="accent4"/>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80E4-4176-A73F-F776898B3B6D}"/>
              </c:ext>
            </c:extLst>
          </c:dPt>
          <c:dPt>
            <c:idx val="4"/>
            <c:bubble3D val="0"/>
            <c:spPr>
              <a:solidFill>
                <a:srgbClr val="0099FF"/>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80E4-4176-A73F-F776898B3B6D}"/>
              </c:ext>
            </c:extLst>
          </c:dPt>
          <c:dPt>
            <c:idx val="5"/>
            <c:bubble3D val="0"/>
            <c:spPr>
              <a:solidFill>
                <a:srgbClr val="00CC00"/>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80E4-4176-A73F-F776898B3B6D}"/>
              </c:ext>
            </c:extLst>
          </c:dPt>
          <c:dPt>
            <c:idx val="6"/>
            <c:bubble3D val="0"/>
            <c:spPr>
              <a:solidFill>
                <a:srgbClr val="FFFF00"/>
              </a:solidFill>
              <a:ln>
                <a:solidFill>
                  <a:schemeClr val="tx1"/>
                </a:solidFill>
              </a:ln>
              <a:effectLst>
                <a:outerShdw blurRad="635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80E4-4176-A73F-F776898B3B6D}"/>
              </c:ext>
            </c:extLst>
          </c:dPt>
          <c:dLbls>
            <c:dLbl>
              <c:idx val="0"/>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1"/>
              <c:showVal val="0"/>
              <c:showCatName val="1"/>
              <c:showSerName val="0"/>
              <c:showPercent val="0"/>
              <c:showBubbleSize val="0"/>
            </c:dLbl>
            <c:dLbl>
              <c:idx val="1"/>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outEnd"/>
              <c:showLegendKey val="1"/>
              <c:showVal val="0"/>
              <c:showCatName val="1"/>
              <c:showSerName val="0"/>
              <c:showPercent val="0"/>
              <c:showBubbleSize val="0"/>
            </c:dLbl>
            <c:dLbl>
              <c:idx val="2"/>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7773D098-6026-4B31-9F0B-93DD3806BF04}" type="CATEGORYNAME">
                      <a:rPr lang="ar-BH" sz="1400">
                        <a:solidFill>
                          <a:schemeClr val="tx1"/>
                        </a:solidFill>
                      </a:rPr>
                      <a:pPr>
                        <a:defRPr sz="1400">
                          <a:solidFill>
                            <a:schemeClr val="accent1"/>
                          </a:solidFill>
                        </a:defRPr>
                      </a:pPr>
                      <a:t>[CATEGORY NAME]</a:t>
                    </a:fld>
                    <a:endParaRPr lang="en-US"/>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1"/>
              <c:showVal val="0"/>
              <c:showCatName val="1"/>
              <c:showSerName val="0"/>
              <c:showPercent val="0"/>
              <c:showBubbleSize val="0"/>
              <c:extLst xmlns:c16r2="http://schemas.microsoft.com/office/drawing/2015/06/chart">
                <c:ext xmlns:c16="http://schemas.microsoft.com/office/drawing/2014/chart" uri="{C3380CC4-5D6E-409C-BE32-E72D297353CC}">
                  <c16:uniqueId val="{00000005-80E4-4176-A73F-F776898B3B6D}"/>
                </c:ext>
                <c:ext xmlns:c15="http://schemas.microsoft.com/office/drawing/2012/chart" uri="{CE6537A1-D6FC-4f65-9D91-7224C49458BB}">
                  <c15:layout/>
                  <c15:dlblFieldTable/>
                  <c15:showDataLabelsRange val="0"/>
                </c:ext>
              </c:extLst>
            </c:dLbl>
            <c:dLbl>
              <c:idx val="3"/>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r>
                      <a:rPr lang="ar-BH" sz="1400" dirty="0" smtClean="0">
                        <a:solidFill>
                          <a:schemeClr val="accent2">
                            <a:lumMod val="50000"/>
                          </a:schemeClr>
                        </a:solidFill>
                      </a:rPr>
                      <a:t>أوقيانيا</a:t>
                    </a:r>
                    <a:endParaRPr lang="ar-BH" sz="1400" dirty="0">
                      <a:solidFill>
                        <a:schemeClr val="accent2">
                          <a:lumMod val="50000"/>
                        </a:schemeClr>
                      </a:solidFill>
                    </a:endParaRPr>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1"/>
              <c:showVal val="0"/>
              <c:showCatName val="1"/>
              <c:showSerName val="0"/>
              <c:showPercent val="0"/>
              <c:showBubbleSize val="0"/>
              <c:extLst xmlns:c16r2="http://schemas.microsoft.com/office/drawing/2015/06/chart">
                <c:ext xmlns:c16="http://schemas.microsoft.com/office/drawing/2014/chart" uri="{C3380CC4-5D6E-409C-BE32-E72D297353CC}">
                  <c16:uniqueId val="{00000007-80E4-4176-A73F-F776898B3B6D}"/>
                </c:ext>
                <c:ext xmlns:c15="http://schemas.microsoft.com/office/drawing/2012/chart" uri="{CE6537A1-D6FC-4f65-9D91-7224C49458BB}">
                  <c15:layout/>
                </c:ext>
              </c:extLst>
            </c:dLbl>
            <c:dLbl>
              <c:idx val="4"/>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outEnd"/>
              <c:showLegendKey val="1"/>
              <c:showVal val="0"/>
              <c:showCatName val="1"/>
              <c:showSerName val="0"/>
              <c:showPercent val="0"/>
              <c:showBubbleSize val="0"/>
            </c:dLbl>
            <c:dLbl>
              <c:idx val="5"/>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outEnd"/>
              <c:showLegendKey val="1"/>
              <c:showVal val="0"/>
              <c:showCatName val="1"/>
              <c:showSerName val="0"/>
              <c:showPercent val="0"/>
              <c:showBubbleSize val="0"/>
            </c:dLbl>
            <c:dLbl>
              <c:idx val="6"/>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35DD2E68-78A1-4101-ABC5-6D42E7EF4628}" type="CATEGORYNAME">
                      <a:rPr lang="ar-BH" sz="1400">
                        <a:solidFill>
                          <a:schemeClr val="accent4">
                            <a:lumMod val="75000"/>
                          </a:schemeClr>
                        </a:solidFill>
                      </a:rPr>
                      <a:pPr>
                        <a:defRPr sz="1400">
                          <a:solidFill>
                            <a:schemeClr val="accent1"/>
                          </a:solidFill>
                        </a:defRPr>
                      </a:pPr>
                      <a:t>[CATEGORY NAME]</a:t>
                    </a:fld>
                    <a:endParaRPr lang="en-US"/>
                  </a:p>
                </c:rich>
              </c:tx>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1"/>
              <c:showVal val="0"/>
              <c:showCatName val="1"/>
              <c:showSerName val="0"/>
              <c:showPercent val="0"/>
              <c:showBubbleSize val="0"/>
              <c:extLst xmlns:c16r2="http://schemas.microsoft.com/office/drawing/2015/06/chart">
                <c:ext xmlns:c16="http://schemas.microsoft.com/office/drawing/2014/chart" uri="{C3380CC4-5D6E-409C-BE32-E72D297353CC}">
                  <c16:uniqueId val="{0000000D-80E4-4176-A73F-F776898B3B6D}"/>
                </c:ext>
                <c:ext xmlns:c15="http://schemas.microsoft.com/office/drawing/2012/chart" uri="{CE6537A1-D6FC-4f65-9D91-7224C49458BB}">
                  <c15:layout/>
                  <c15:dlblFieldTable/>
                  <c15:showDataLabelsRange val="0"/>
                </c:ext>
              </c:extLst>
            </c:dLbl>
            <c:spPr>
              <a:noFill/>
              <a:ln>
                <a:solidFill>
                  <a:schemeClr val="tx1"/>
                </a:solid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1"/>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Sheet1!$B$3:$H$3</c:f>
              <c:strCache>
                <c:ptCount val="7"/>
                <c:pt idx="0">
                  <c:v>آسيا </c:v>
                </c:pt>
                <c:pt idx="1">
                  <c:v>أفريقيا</c:v>
                </c:pt>
                <c:pt idx="2">
                  <c:v>أوروبا </c:v>
                </c:pt>
                <c:pt idx="3">
                  <c:v>استراليا</c:v>
                </c:pt>
                <c:pt idx="4">
                  <c:v>أمريكا الشمالية </c:v>
                </c:pt>
                <c:pt idx="5">
                  <c:v>أمريكا الجنوبية </c:v>
                </c:pt>
                <c:pt idx="6">
                  <c:v>انتاركتيكا</c:v>
                </c:pt>
              </c:strCache>
            </c:strRef>
          </c:cat>
          <c:val>
            <c:numRef>
              <c:f>Sheet1!$B$4:$H$4</c:f>
              <c:numCache>
                <c:formatCode>General</c:formatCode>
                <c:ptCount val="7"/>
                <c:pt idx="0">
                  <c:v>49</c:v>
                </c:pt>
                <c:pt idx="1">
                  <c:v>30</c:v>
                </c:pt>
                <c:pt idx="2">
                  <c:v>10</c:v>
                </c:pt>
                <c:pt idx="3">
                  <c:v>8</c:v>
                </c:pt>
                <c:pt idx="4">
                  <c:v>24</c:v>
                </c:pt>
                <c:pt idx="5">
                  <c:v>18</c:v>
                </c:pt>
                <c:pt idx="6">
                  <c:v>13</c:v>
                </c:pt>
              </c:numCache>
            </c:numRef>
          </c:val>
          <c:extLst xmlns:c16r2="http://schemas.microsoft.com/office/drawing/2015/06/chart">
            <c:ext xmlns:c16="http://schemas.microsoft.com/office/drawing/2014/chart" uri="{C3380CC4-5D6E-409C-BE32-E72D297353CC}">
              <c16:uniqueId val="{0000000E-80E4-4176-A73F-F776898B3B6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solidFill>
      <a:schemeClr val="bg2">
        <a:lumMod val="90000"/>
      </a:schemeClr>
    </a:solidFill>
    <a:ln w="19050" cap="flat" cmpd="sng" algn="ctr">
      <a:solidFill>
        <a:schemeClr val="tx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0B2866-A006-48FE-9190-69207BBE1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9EAFD99-DA8D-45B3-B3EA-E37350F93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9AEACEA-D1E0-4DCD-9F4D-43B5DA0EA267}"/>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5" name="Footer Placeholder 4">
            <a:extLst>
              <a:ext uri="{FF2B5EF4-FFF2-40B4-BE49-F238E27FC236}">
                <a16:creationId xmlns="" xmlns:a16="http://schemas.microsoft.com/office/drawing/2014/main" id="{0737853F-BF5C-4368-B7F9-52973F7C3F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60BDB07-3ACF-4AAB-8849-429BF86897B8}"/>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35912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26DC61-567A-4A5A-AED5-E6478620D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B663B5C-1051-4DAE-B2F1-6DFF8CA97E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556DDF-03DC-42AB-8039-EFB9B0161BA7}"/>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5" name="Footer Placeholder 4">
            <a:extLst>
              <a:ext uri="{FF2B5EF4-FFF2-40B4-BE49-F238E27FC236}">
                <a16:creationId xmlns="" xmlns:a16="http://schemas.microsoft.com/office/drawing/2014/main" id="{3EA8AC8B-A49C-4885-B6F3-D3581E797D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6DD4EE2-B5C6-45DF-9E0D-8C21E42E3BE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0078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A739C42-A724-4269-B446-B7E7A08DF8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BA3BB90C-BAD3-46B0-A4E4-80D1E2000D9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586F84-4A62-4507-8AC1-B310F5B207E8}"/>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5" name="Footer Placeholder 4">
            <a:extLst>
              <a:ext uri="{FF2B5EF4-FFF2-40B4-BE49-F238E27FC236}">
                <a16:creationId xmlns="" xmlns:a16="http://schemas.microsoft.com/office/drawing/2014/main" id="{7AF359D5-08A4-4E27-BFAC-6D1F96C098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5610A86-1FFF-45AD-BC37-BCE10938AD69}"/>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22607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0764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889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110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716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153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576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994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51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2D8860-7BA9-4371-8BB2-BB0823DB87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AF20D85-08A1-414B-A923-82A63F999E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BF3D043-895B-4277-A220-3640CD268ED9}"/>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5" name="Footer Placeholder 4">
            <a:extLst>
              <a:ext uri="{FF2B5EF4-FFF2-40B4-BE49-F238E27FC236}">
                <a16:creationId xmlns="" xmlns:a16="http://schemas.microsoft.com/office/drawing/2014/main" id="{143F5785-2941-4888-9970-2B3B6881C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0B42490-2BAC-4793-8582-F105B287FA5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790214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969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575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630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542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782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15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22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80095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91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70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DBBDE1-EBB8-462D-99BE-ED36FB2AB8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9D361C2-08C3-46BA-8F49-D9A3A8F278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CBDA3A18-D448-46EF-9476-43E5D076F39B}"/>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5" name="Footer Placeholder 4">
            <a:extLst>
              <a:ext uri="{FF2B5EF4-FFF2-40B4-BE49-F238E27FC236}">
                <a16:creationId xmlns="" xmlns:a16="http://schemas.microsoft.com/office/drawing/2014/main" id="{7BE5451F-A659-4BBE-96C5-3B5C7918D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BF3FE0-6678-4EF3-AE55-9DE32067C623}"/>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4158045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267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20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8088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326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6158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1736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79947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4075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99786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51552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0C6203-8588-4F82-8A0F-0EA76B3ECC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AC9E67-5052-4531-B23F-30BE7B8493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13F16815-68E8-4925-931B-397A128900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FDA8FC5-E9A1-44AA-B529-5DB8CEC1AA83}"/>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6" name="Footer Placeholder 5">
            <a:extLst>
              <a:ext uri="{FF2B5EF4-FFF2-40B4-BE49-F238E27FC236}">
                <a16:creationId xmlns="" xmlns:a16="http://schemas.microsoft.com/office/drawing/2014/main" id="{A333E088-ED4F-4A94-8DE1-E896001343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EFEC1C-C6B2-4432-B029-7EAAD59CDAF0}"/>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21617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728951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00623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539258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1213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22860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807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6472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469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5196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99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5C37FB-2D18-43A5-B2A9-E1178E09C27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1317A06-FBFF-4699-8C94-A475A7386C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2741A0E-B393-4124-A727-9D7C2EBEA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BFA747B-3969-4DEF-A56D-FADB894C2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C83DDC0-165D-4788-8C5C-1AD12A198A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BD4050D-6157-43DD-9F3D-8ED24B3C67F3}"/>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8" name="Footer Placeholder 7">
            <a:extLst>
              <a:ext uri="{FF2B5EF4-FFF2-40B4-BE49-F238E27FC236}">
                <a16:creationId xmlns="" xmlns:a16="http://schemas.microsoft.com/office/drawing/2014/main" id="{304EEDF2-AB9D-45FF-8BB5-FC3FE6526B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E4AE0320-2EB9-49FF-8B03-45B08A1EB267}"/>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2406414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940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9219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950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5320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83114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2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FC0D1C-9E81-466A-ACFA-F530301422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8E13816-254E-4EBD-A822-1F5ABA23C2A6}"/>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4" name="Footer Placeholder 3">
            <a:extLst>
              <a:ext uri="{FF2B5EF4-FFF2-40B4-BE49-F238E27FC236}">
                <a16:creationId xmlns="" xmlns:a16="http://schemas.microsoft.com/office/drawing/2014/main" id="{42D0DA8A-79DB-4D2E-884B-4B7E9CDC8E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E218D806-B5AA-499A-89AA-41B8BE83F84E}"/>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501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C382DDB-D360-4AD8-8D2E-77985024E029}"/>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3" name="Footer Placeholder 2">
            <a:extLst>
              <a:ext uri="{FF2B5EF4-FFF2-40B4-BE49-F238E27FC236}">
                <a16:creationId xmlns="" xmlns:a16="http://schemas.microsoft.com/office/drawing/2014/main" id="{625DAAF5-1B65-48A9-A5EF-D1B7D9DC75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99D7381-B7C9-4E5F-B754-0A4F5272A1CD}"/>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238958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1F0D0A-A893-48A1-A0B4-93673A8B9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25F3EC8C-9046-48BA-9D73-CA215B6017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14791389-1159-4406-8A75-6CD800CFE8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D4153B2-ACE5-42D2-93F7-29FAF6EDA6C1}"/>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6" name="Footer Placeholder 5">
            <a:extLst>
              <a:ext uri="{FF2B5EF4-FFF2-40B4-BE49-F238E27FC236}">
                <a16:creationId xmlns="" xmlns:a16="http://schemas.microsoft.com/office/drawing/2014/main" id="{54BF5D6A-5DBD-4D28-8223-169F1B1078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98AEE26-D199-4784-A75C-6A0DD3FB44B4}"/>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140891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96D5F6-C85A-4B3A-9C26-464329BCC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646CCD14-5891-4194-AE6B-D4AE49853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28EA9BED-BFF0-427D-8CC0-37EA3DF31C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E2AC850-2883-45E8-AE7B-DECBA2D17A01}"/>
              </a:ext>
            </a:extLst>
          </p:cNvPr>
          <p:cNvSpPr>
            <a:spLocks noGrp="1"/>
          </p:cNvSpPr>
          <p:nvPr>
            <p:ph type="dt" sz="half" idx="10"/>
          </p:nvPr>
        </p:nvSpPr>
        <p:spPr/>
        <p:txBody>
          <a:bodyPr/>
          <a:lstStyle/>
          <a:p>
            <a:fld id="{9945CF5F-3501-4D57-B73B-65096119FBCC}" type="datetimeFigureOut">
              <a:rPr lang="en-US" smtClean="0"/>
              <a:t>2/11/2021</a:t>
            </a:fld>
            <a:endParaRPr lang="en-US"/>
          </a:p>
        </p:txBody>
      </p:sp>
      <p:sp>
        <p:nvSpPr>
          <p:cNvPr id="6" name="Footer Placeholder 5">
            <a:extLst>
              <a:ext uri="{FF2B5EF4-FFF2-40B4-BE49-F238E27FC236}">
                <a16:creationId xmlns="" xmlns:a16="http://schemas.microsoft.com/office/drawing/2014/main" id="{FA925697-F55F-4A37-B3C6-570298D773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5497FC9-1DBD-4944-9127-FFE1E50DF81F}"/>
              </a:ext>
            </a:extLst>
          </p:cNvPr>
          <p:cNvSpPr>
            <a:spLocks noGrp="1"/>
          </p:cNvSpPr>
          <p:nvPr>
            <p:ph type="sldNum" sz="quarter" idx="12"/>
          </p:nvPr>
        </p:nvSpPr>
        <p:spPr/>
        <p:txBody>
          <a:bodyPr/>
          <a:lstStyle/>
          <a:p>
            <a:fld id="{5AC94421-D528-49DD-8A8F-7F0971C18E3A}" type="slidenum">
              <a:rPr lang="en-US" smtClean="0"/>
              <a:t>‹#›</a:t>
            </a:fld>
            <a:endParaRPr lang="en-US"/>
          </a:p>
        </p:txBody>
      </p:sp>
    </p:spTree>
    <p:extLst>
      <p:ext uri="{BB962C8B-B14F-4D97-AF65-F5344CB8AC3E}">
        <p14:creationId xmlns:p14="http://schemas.microsoft.com/office/powerpoint/2010/main" val="34032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1731C2A-92B3-408B-99C0-969B485C5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089E799-E122-4B28-A3BA-CB0C39B818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232938E-C8D9-4345-B628-2BC50AB4E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45CF5F-3501-4D57-B73B-65096119FBCC}" type="datetimeFigureOut">
              <a:rPr lang="en-US" smtClean="0"/>
              <a:t>2/11/2021</a:t>
            </a:fld>
            <a:endParaRPr lang="en-US"/>
          </a:p>
        </p:txBody>
      </p:sp>
      <p:sp>
        <p:nvSpPr>
          <p:cNvPr id="5" name="Footer Placeholder 4">
            <a:extLst>
              <a:ext uri="{FF2B5EF4-FFF2-40B4-BE49-F238E27FC236}">
                <a16:creationId xmlns="" xmlns:a16="http://schemas.microsoft.com/office/drawing/2014/main" id="{4BA162DF-610F-4DE2-978A-2B4FD7CFB5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881759E-7DCB-4F53-8255-088FD9E55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94421-D528-49DD-8A8F-7F0971C18E3A}" type="slidenum">
              <a:rPr lang="en-US" smtClean="0"/>
              <a:t>‹#›</a:t>
            </a:fld>
            <a:endParaRPr lang="en-US"/>
          </a:p>
        </p:txBody>
      </p:sp>
    </p:spTree>
    <p:extLst>
      <p:ext uri="{BB962C8B-B14F-4D97-AF65-F5344CB8AC3E}">
        <p14:creationId xmlns:p14="http://schemas.microsoft.com/office/powerpoint/2010/main" val="1939896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713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14000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5970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B54EE-DF0D-4FA1-B48F-C292469C25C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2/11/2021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F20112-F681-4D23-BAD6-386DBC2EFDE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5351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4.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438400" y="381000"/>
            <a:ext cx="7162800" cy="1182210"/>
          </a:xfrm>
          <a:prstGeom prst="rect">
            <a:avLst/>
          </a:prstGeom>
        </p:spPr>
      </p:pic>
      <p:cxnSp>
        <p:nvCxnSpPr>
          <p:cNvPr id="3" name="Straight Connector 2"/>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25" name="مستطيل 24"/>
          <p:cNvSpPr/>
          <p:nvPr/>
        </p:nvSpPr>
        <p:spPr>
          <a:xfrm>
            <a:off x="4723035" y="1704112"/>
            <a:ext cx="7128946" cy="1171784"/>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6" name="مربع نص 25"/>
          <p:cNvSpPr txBox="1"/>
          <p:nvPr/>
        </p:nvSpPr>
        <p:spPr>
          <a:xfrm>
            <a:off x="5300728" y="1914205"/>
            <a:ext cx="2773347" cy="758245"/>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347663"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الفصل</a:t>
            </a:r>
            <a:r>
              <a:rPr kumimoji="0" lang="ar-SY"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r>
              <a:rPr kumimoji="0" lang="ar-SA"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الثاني</a:t>
            </a:r>
            <a:r>
              <a:rPr kumimoji="0" lang="ar-SY" sz="3600" b="1"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p>
        </p:txBody>
      </p:sp>
      <p:sp>
        <p:nvSpPr>
          <p:cNvPr id="28" name="مستطيل 27"/>
          <p:cNvSpPr/>
          <p:nvPr/>
        </p:nvSpPr>
        <p:spPr>
          <a:xfrm>
            <a:off x="4766168" y="3171545"/>
            <a:ext cx="7128946" cy="1023419"/>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9" name="مربع نص 28"/>
          <p:cNvSpPr txBox="1"/>
          <p:nvPr/>
        </p:nvSpPr>
        <p:spPr>
          <a:xfrm>
            <a:off x="4903421" y="3270438"/>
            <a:ext cx="4199637" cy="746109"/>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0" algn="ctr" defTabSz="914400" rtl="1" eaLnBrk="1" fontAlgn="auto" latinLnBrk="0" hangingPunct="1">
              <a:lnSpc>
                <a:spcPct val="100000"/>
              </a:lnSpc>
              <a:spcBef>
                <a:spcPts val="0"/>
              </a:spcBef>
              <a:spcAft>
                <a:spcPts val="0"/>
              </a:spcAft>
              <a:buClrTx/>
              <a:buSzTx/>
              <a:buFontTx/>
              <a:buNone/>
              <a:tabLst/>
              <a:defRPr/>
            </a:pPr>
            <a:r>
              <a:rPr kumimoji="0" lang="ar-BH" sz="36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مبادئ الجغرافيا العامة.</a:t>
            </a:r>
            <a:endParaRPr kumimoji="0" lang="ar-SA" sz="36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0" name="مربع نص 29"/>
          <p:cNvSpPr txBox="1"/>
          <p:nvPr/>
        </p:nvSpPr>
        <p:spPr>
          <a:xfrm>
            <a:off x="9439835" y="3256896"/>
            <a:ext cx="2360657" cy="720160"/>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0" algn="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الوحدة الثانية:</a:t>
            </a:r>
            <a:endParaRPr kumimoji="0" lang="ar-SY"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1" name="مستطيل 30"/>
          <p:cNvSpPr/>
          <p:nvPr/>
        </p:nvSpPr>
        <p:spPr>
          <a:xfrm>
            <a:off x="4783049" y="4262413"/>
            <a:ext cx="7132868" cy="1868493"/>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1400" b="1" i="0" u="none" strike="noStrike" kern="1200" cap="none" spc="0" normalizeH="0" baseline="0" noProof="0" dirty="0" smtClean="0">
              <a:ln>
                <a:noFill/>
              </a:ln>
              <a:solidFill>
                <a:prstClr val="black"/>
              </a:solidFill>
              <a:effectLst/>
              <a:uLnTx/>
              <a:uFillTx/>
              <a:latin typeface="Calibri" panose="020F0502020204030204"/>
              <a:ea typeface="Calibri" panose="020F0502020204030204" pitchFamily="34" charset="0"/>
              <a:cs typeface="Sakkal Majalla" panose="02000000000000000000" pitchFamily="2"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SA" sz="1400" b="1"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Sakkal Majalla" panose="02000000000000000000" pitchFamily="2" charset="-78"/>
            </a:endParaRPr>
          </a:p>
        </p:txBody>
      </p:sp>
      <p:sp>
        <p:nvSpPr>
          <p:cNvPr id="32" name="مستطيل 31"/>
          <p:cNvSpPr/>
          <p:nvPr/>
        </p:nvSpPr>
        <p:spPr>
          <a:xfrm>
            <a:off x="4903421" y="4341528"/>
            <a:ext cx="4536414" cy="704518"/>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اليابسة</a:t>
            </a:r>
            <a:r>
              <a:rPr lang="ar-BH" sz="2800" noProof="0" dirty="0" smtClean="0">
                <a:ln w="0"/>
                <a:solidFill>
                  <a:srgbClr val="FF0000"/>
                </a:solidFill>
                <a:effectLst>
                  <a:outerShdw blurRad="38100" dist="38100" dir="2700000" algn="tl">
                    <a:srgbClr val="000000">
                      <a:alpha val="43137"/>
                    </a:srgbClr>
                  </a:outerShdw>
                </a:effectLst>
                <a:latin typeface="Sakkal Majalla" panose="02000000000000000000" pitchFamily="2" charset="-78"/>
                <a:cs typeface="Sultan bold" pitchFamily="2" charset="-78"/>
              </a:rPr>
              <a:t>                     </a:t>
            </a:r>
            <a:endParaRPr kumimoji="0" lang="ar-BH" sz="28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3" name="مربع نص 32"/>
          <p:cNvSpPr txBox="1"/>
          <p:nvPr/>
        </p:nvSpPr>
        <p:spPr>
          <a:xfrm>
            <a:off x="9791891" y="4331505"/>
            <a:ext cx="2027916" cy="694208"/>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279400" algn="r" defTabSz="914400" rtl="1"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عنوان الدرس     </a:t>
            </a:r>
          </a:p>
        </p:txBody>
      </p:sp>
      <p:sp>
        <p:nvSpPr>
          <p:cNvPr id="34" name="شكل بيضاوي 33"/>
          <p:cNvSpPr/>
          <p:nvPr/>
        </p:nvSpPr>
        <p:spPr>
          <a:xfrm>
            <a:off x="8349483" y="4408996"/>
            <a:ext cx="973463" cy="569582"/>
          </a:xfrm>
          <a:prstGeom prst="ellipse">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a:ln>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28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5" name="مربع نص 34"/>
          <p:cNvSpPr txBox="1"/>
          <p:nvPr/>
        </p:nvSpPr>
        <p:spPr>
          <a:xfrm>
            <a:off x="8689704" y="5369096"/>
            <a:ext cx="2089668" cy="476453"/>
          </a:xfrm>
          <a:prstGeom prst="rect">
            <a:avLst/>
          </a:prstGeom>
          <a:gradFill flip="none" rotWithShape="1">
            <a:gsLst>
              <a:gs pos="0">
                <a:schemeClr val="accent3">
                  <a:lumMod val="40000"/>
                  <a:lumOff val="60000"/>
                </a:schemeClr>
              </a:gs>
              <a:gs pos="95000">
                <a:schemeClr val="accent3">
                  <a:lumMod val="95000"/>
                  <a:lumOff val="5000"/>
                </a:schemeClr>
              </a:gs>
            </a:gsLst>
            <a:lin ang="2700000" scaled="1"/>
            <a:tileRect/>
          </a:gradFill>
          <a:ln w="28575">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2400" b="1">
                <a:solidFill>
                  <a:schemeClr val="tx1">
                    <a:lumMod val="95000"/>
                    <a:lumOff val="5000"/>
                  </a:schemeClr>
                </a:solidFill>
              </a:defRPr>
            </a:lvl1pPr>
          </a:lstStyle>
          <a:p>
            <a:pPr marL="457200" marR="0" lvl="1" indent="-279400" algn="r" defTabSz="914400" rtl="1" eaLnBrk="1" fontAlgn="auto" latinLnBrk="0" hangingPunct="1">
              <a:lnSpc>
                <a:spcPct val="100000"/>
              </a:lnSpc>
              <a:spcBef>
                <a:spcPts val="0"/>
              </a:spcBef>
              <a:spcAft>
                <a:spcPts val="0"/>
              </a:spcAft>
              <a:buClrTx/>
              <a:buSzTx/>
              <a:buFontTx/>
              <a:buNone/>
              <a:tabLst/>
              <a:defRPr/>
            </a:pPr>
            <a:r>
              <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رقم الصفحة</a:t>
            </a:r>
            <a:endParaRPr kumimoji="0" lang="ar-SA"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36" name="سهم مخطط إلى اليمين 35"/>
          <p:cNvSpPr/>
          <p:nvPr/>
        </p:nvSpPr>
        <p:spPr>
          <a:xfrm flipH="1">
            <a:off x="6687402" y="5126709"/>
            <a:ext cx="1988853" cy="971960"/>
          </a:xfrm>
          <a:prstGeom prst="stripedRightArrow">
            <a:avLst/>
          </a:prstGeom>
          <a:gradFill flip="none" rotWithShape="1">
            <a:gsLst>
              <a:gs pos="0">
                <a:schemeClr val="accent1">
                  <a:lumMod val="20000"/>
                  <a:lumOff val="80000"/>
                  <a:shade val="30000"/>
                  <a:satMod val="115000"/>
                </a:schemeClr>
              </a:gs>
              <a:gs pos="50000">
                <a:schemeClr val="accent1">
                  <a:lumMod val="20000"/>
                  <a:lumOff val="80000"/>
                  <a:shade val="67500"/>
                  <a:satMod val="115000"/>
                </a:schemeClr>
              </a:gs>
              <a:gs pos="100000">
                <a:schemeClr val="accent1">
                  <a:lumMod val="20000"/>
                  <a:lumOff val="80000"/>
                  <a:shade val="100000"/>
                  <a:satMod val="115000"/>
                </a:schemeClr>
              </a:gs>
            </a:gsLst>
            <a:lin ang="8100000" scaled="1"/>
            <a:tileRect/>
          </a:gradFill>
          <a:ln>
            <a:solidFill>
              <a:schemeClr val="accent1">
                <a:lumMod val="60000"/>
                <a:lumOff val="4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36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96-97</a:t>
            </a:r>
            <a:endParaRPr kumimoji="0" lang="ar-BH" sz="36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pic>
        <p:nvPicPr>
          <p:cNvPr id="2" name="صورة 1"/>
          <p:cNvPicPr>
            <a:picLocks noChangeAspect="1"/>
          </p:cNvPicPr>
          <p:nvPr/>
        </p:nvPicPr>
        <p:blipFill>
          <a:blip r:embed="rId3"/>
          <a:stretch>
            <a:fillRect/>
          </a:stretch>
        </p:blipFill>
        <p:spPr>
          <a:xfrm>
            <a:off x="8622583" y="1886260"/>
            <a:ext cx="3010752" cy="764541"/>
          </a:xfrm>
          <a:prstGeom prst="rect">
            <a:avLst/>
          </a:prstGeom>
        </p:spPr>
      </p:pic>
      <p:pic>
        <p:nvPicPr>
          <p:cNvPr id="5" name="Picture 4"/>
          <p:cNvPicPr>
            <a:picLocks noChangeAspect="1"/>
          </p:cNvPicPr>
          <p:nvPr/>
        </p:nvPicPr>
        <p:blipFill rotWithShape="1">
          <a:blip r:embed="rId4"/>
          <a:srcRect l="43006" t="40982" r="21855" b="20982"/>
          <a:stretch/>
        </p:blipFill>
        <p:spPr>
          <a:xfrm>
            <a:off x="539067" y="2206699"/>
            <a:ext cx="3907205" cy="2920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041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fill="hold"/>
                                        <p:tgtEl>
                                          <p:spTgt spid="28"/>
                                        </p:tgtEl>
                                        <p:attrNameLst>
                                          <p:attrName>ppt_x</p:attrName>
                                        </p:attrNameLst>
                                      </p:cBhvr>
                                      <p:tavLst>
                                        <p:tav tm="0">
                                          <p:val>
                                            <p:strVal val="0-#ppt_w/2"/>
                                          </p:val>
                                        </p:tav>
                                        <p:tav tm="100000">
                                          <p:val>
                                            <p:strVal val="#ppt_x"/>
                                          </p:val>
                                        </p:tav>
                                      </p:tavLst>
                                    </p:anim>
                                    <p:anim calcmode="lin" valueType="num">
                                      <p:cBhvr additive="base">
                                        <p:cTn id="23"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right)">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righ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 calcmode="lin" valueType="num">
                                      <p:cBhvr additive="base">
                                        <p:cTn id="38" dur="500" fill="hold"/>
                                        <p:tgtEl>
                                          <p:spTgt spid="31"/>
                                        </p:tgtEl>
                                        <p:attrNameLst>
                                          <p:attrName>ppt_x</p:attrName>
                                        </p:attrNameLst>
                                      </p:cBhvr>
                                      <p:tavLst>
                                        <p:tav tm="0">
                                          <p:val>
                                            <p:strVal val="0-#ppt_w/2"/>
                                          </p:val>
                                        </p:tav>
                                        <p:tav tm="100000">
                                          <p:val>
                                            <p:strVal val="#ppt_x"/>
                                          </p:val>
                                        </p:tav>
                                      </p:tavLst>
                                    </p:anim>
                                    <p:anim calcmode="lin" valueType="num">
                                      <p:cBhvr additive="base">
                                        <p:cTn id="3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circle(in)">
                                      <p:cBhvr>
                                        <p:cTn id="49" dur="20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right)">
                                      <p:cBhvr>
                                        <p:cTn id="59" dur="500"/>
                                        <p:tgtEl>
                                          <p:spTgt spid="35"/>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heel(1)">
                                      <p:cBhvr>
                                        <p:cTn id="6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نشاط تقويمي</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3" y="312709"/>
              <a:ext cx="512805"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pic>
        <p:nvPicPr>
          <p:cNvPr id="1026" name="Picture 2" descr="https://sites.google.com/site/wwwsarasaso1011com/_/rsrc/1428259687402/home/image5.jpg"/>
          <p:cNvPicPr>
            <a:picLocks noChangeAspect="1" noChangeArrowheads="1"/>
          </p:cNvPicPr>
          <p:nvPr/>
        </p:nvPicPr>
        <p:blipFill rotWithShape="1">
          <a:blip r:embed="rId3">
            <a:extLst>
              <a:ext uri="{28A0092B-C50C-407E-A947-70E740481C1C}">
                <a14:useLocalDpi xmlns:a14="http://schemas.microsoft.com/office/drawing/2010/main" val="0"/>
              </a:ext>
            </a:extLst>
          </a:blip>
          <a:srcRect b="13206"/>
          <a:stretch/>
        </p:blipFill>
        <p:spPr bwMode="auto">
          <a:xfrm>
            <a:off x="712996" y="1570936"/>
            <a:ext cx="8353426" cy="45096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Oval 2"/>
          <p:cNvSpPr/>
          <p:nvPr/>
        </p:nvSpPr>
        <p:spPr>
          <a:xfrm>
            <a:off x="6286500" y="2489200"/>
            <a:ext cx="825500" cy="546100"/>
          </a:xfrm>
          <a:prstGeom prst="ellipse">
            <a:avLst/>
          </a:prstGeom>
          <a:noFill/>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4889709" y="3279660"/>
            <a:ext cx="825500" cy="546100"/>
          </a:xfrm>
          <a:prstGeom prst="ellipse">
            <a:avLst/>
          </a:prstGeom>
          <a:noFill/>
          <a:ln w="38100">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Isosceles Triangle 4"/>
          <p:cNvSpPr/>
          <p:nvPr/>
        </p:nvSpPr>
        <p:spPr>
          <a:xfrm>
            <a:off x="4738759" y="2166879"/>
            <a:ext cx="685800" cy="5588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7454900" y="4178300"/>
            <a:ext cx="876300" cy="533400"/>
          </a:xfrm>
          <a:prstGeom prst="triangl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2503768" y="3296794"/>
            <a:ext cx="381000" cy="546100"/>
          </a:xfrm>
          <a:prstGeom prst="upArrow">
            <a:avLst/>
          </a:prstGeom>
          <a:solidFill>
            <a:srgbClr val="CC00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a:off x="4548259" y="3279660"/>
            <a:ext cx="381000" cy="546100"/>
          </a:xfrm>
          <a:prstGeom prst="upArrow">
            <a:avLst/>
          </a:prstGeom>
          <a:solidFill>
            <a:srgbClr val="CC00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a:off x="6924453" y="3321621"/>
            <a:ext cx="381000" cy="546100"/>
          </a:xfrm>
          <a:prstGeom prst="upArrow">
            <a:avLst/>
          </a:prstGeom>
          <a:solidFill>
            <a:srgbClr val="CC009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522690" y="1608759"/>
            <a:ext cx="2146300" cy="971550"/>
          </a:xfrm>
          <a:prstGeom prst="ellipse">
            <a:avLst/>
          </a:prstGeom>
          <a:solidFill>
            <a:schemeClr val="accent4">
              <a:lumMod val="40000"/>
              <a:lumOff val="60000"/>
            </a:schemeClr>
          </a:solidFill>
          <a:ln>
            <a:solidFill>
              <a:schemeClr val="accent2">
                <a:lumMod val="50000"/>
              </a:schemeClr>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600" b="1" dirty="0" smtClean="0">
                <a:solidFill>
                  <a:srgbClr val="FF0000"/>
                </a:solidFill>
                <a:cs typeface="Sultan bold"/>
              </a:rPr>
              <a:t>أكبر قارتين</a:t>
            </a:r>
            <a:endParaRPr lang="en-US" sz="3600" b="1" dirty="0">
              <a:solidFill>
                <a:srgbClr val="FF0000"/>
              </a:solidFill>
              <a:cs typeface="Sultan bold"/>
            </a:endParaRPr>
          </a:p>
        </p:txBody>
      </p:sp>
      <p:sp>
        <p:nvSpPr>
          <p:cNvPr id="8" name="Isosceles Triangle 7"/>
          <p:cNvSpPr/>
          <p:nvPr/>
        </p:nvSpPr>
        <p:spPr>
          <a:xfrm>
            <a:off x="9660081" y="2654300"/>
            <a:ext cx="1871519" cy="1524000"/>
          </a:xfrm>
          <a:prstGeom prst="triangle">
            <a:avLst>
              <a:gd name="adj" fmla="val 49201"/>
            </a:avLst>
          </a:prstGeom>
          <a:solidFill>
            <a:srgbClr val="FFB7B7"/>
          </a:solidFill>
          <a:ln>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800" b="1" dirty="0" smtClean="0">
                <a:solidFill>
                  <a:srgbClr val="FF0000"/>
                </a:solidFill>
                <a:cs typeface="Sultan bold"/>
              </a:rPr>
              <a:t>أصغر قارتين</a:t>
            </a:r>
            <a:endParaRPr lang="en-US" sz="2800" b="1" dirty="0">
              <a:solidFill>
                <a:srgbClr val="FF0000"/>
              </a:solidFill>
              <a:cs typeface="Sultan bold"/>
            </a:endParaRPr>
          </a:p>
        </p:txBody>
      </p:sp>
      <p:sp>
        <p:nvSpPr>
          <p:cNvPr id="9" name="Up Arrow 8"/>
          <p:cNvSpPr/>
          <p:nvPr/>
        </p:nvSpPr>
        <p:spPr>
          <a:xfrm>
            <a:off x="9660081" y="4305300"/>
            <a:ext cx="1871519" cy="1945309"/>
          </a:xfrm>
          <a:prstGeom prst="upArrow">
            <a:avLst/>
          </a:prstGeom>
          <a:solidFill>
            <a:srgbClr val="FF97FF"/>
          </a:solidFill>
          <a:ln>
            <a:solidFill>
              <a:srgbClr val="800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2000" b="1" dirty="0" smtClean="0">
                <a:solidFill>
                  <a:srgbClr val="FF0000"/>
                </a:solidFill>
              </a:rPr>
              <a:t>النصف التي توجد فيه معظم اليابسة</a:t>
            </a:r>
            <a:endParaRPr lang="en-US" sz="2000" b="1" dirty="0">
              <a:solidFill>
                <a:srgbClr val="FF0000"/>
              </a:solidFill>
            </a:endParaRPr>
          </a:p>
        </p:txBody>
      </p:sp>
    </p:spTree>
    <p:extLst>
      <p:ext uri="{BB962C8B-B14F-4D97-AF65-F5344CB8AC3E}">
        <p14:creationId xmlns:p14="http://schemas.microsoft.com/office/powerpoint/2010/main" val="32729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1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1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1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125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125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anim calcmode="lin" valueType="num">
                                      <p:cBhvr>
                                        <p:cTn id="55" dur="1000" fill="hold"/>
                                        <p:tgtEl>
                                          <p:spTgt spid="16"/>
                                        </p:tgtEl>
                                        <p:attrNameLst>
                                          <p:attrName>ppt_x</p:attrName>
                                        </p:attrNameLst>
                                      </p:cBhvr>
                                      <p:tavLst>
                                        <p:tav tm="0">
                                          <p:val>
                                            <p:strVal val="#ppt_x"/>
                                          </p:val>
                                        </p:tav>
                                        <p:tav tm="100000">
                                          <p:val>
                                            <p:strVal val="#ppt_x"/>
                                          </p:val>
                                        </p:tav>
                                      </p:tavLst>
                                    </p:anim>
                                    <p:anim calcmode="lin" valueType="num">
                                      <p:cBhvr>
                                        <p:cTn id="5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1000"/>
                                        <p:tgtEl>
                                          <p:spTgt spid="17"/>
                                        </p:tgtEl>
                                      </p:cBhvr>
                                    </p:animEffect>
                                    <p:anim calcmode="lin" valueType="num">
                                      <p:cBhvr>
                                        <p:cTn id="62" dur="1000" fill="hold"/>
                                        <p:tgtEl>
                                          <p:spTgt spid="17"/>
                                        </p:tgtEl>
                                        <p:attrNameLst>
                                          <p:attrName>ppt_x</p:attrName>
                                        </p:attrNameLst>
                                      </p:cBhvr>
                                      <p:tavLst>
                                        <p:tav tm="0">
                                          <p:val>
                                            <p:strVal val="#ppt_x"/>
                                          </p:val>
                                        </p:tav>
                                        <p:tav tm="100000">
                                          <p:val>
                                            <p:strVal val="#ppt_x"/>
                                          </p:val>
                                        </p:tav>
                                      </p:tavLst>
                                    </p:anim>
                                    <p:anim calcmode="lin" valueType="num">
                                      <p:cBhvr>
                                        <p:cTn id="6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11" grpId="0" animBg="1"/>
      <p:bldP spid="5" grpId="0" animBg="1"/>
      <p:bldP spid="14" grpId="0" animBg="1"/>
      <p:bldP spid="6" grpId="0" animBg="1"/>
      <p:bldP spid="16" grpId="0" animBg="1"/>
      <p:bldP spid="17"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187" y="195724"/>
            <a:ext cx="1646183" cy="1268068"/>
          </a:xfrm>
          <a:prstGeom prst="rect">
            <a:avLst/>
          </a:prstGeom>
        </p:spPr>
      </p:pic>
      <p:sp>
        <p:nvSpPr>
          <p:cNvPr id="5" name="مستطيل 4"/>
          <p:cNvSpPr/>
          <p:nvPr/>
        </p:nvSpPr>
        <p:spPr>
          <a:xfrm>
            <a:off x="6460314" y="5433239"/>
            <a:ext cx="5194300" cy="734695"/>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BH" sz="2800" b="1" dirty="0" smtClean="0">
              <a:solidFill>
                <a:srgbClr val="FF0000"/>
              </a:solidFill>
              <a:latin typeface="Sakkal Majalla" panose="02000000000000000000" pitchFamily="2" charset="-78"/>
              <a:cs typeface="Sakkal Majalla" panose="02000000000000000000" pitchFamily="2" charset="-78"/>
            </a:endParaRPr>
          </a:p>
          <a:p>
            <a:pPr algn="ctr" rtl="1"/>
            <a:r>
              <a:rPr lang="ar-BH" sz="2800" b="1" dirty="0" smtClean="0">
                <a:solidFill>
                  <a:srgbClr val="FF0000"/>
                </a:solidFill>
                <a:latin typeface="Sakkal Majalla" panose="02000000000000000000" pitchFamily="2" charset="-78"/>
                <a:cs typeface="Sakkal Majalla" panose="02000000000000000000" pitchFamily="2" charset="-78"/>
              </a:rPr>
              <a:t>من خلال الصورة ، أجب عن </a:t>
            </a:r>
            <a:r>
              <a:rPr lang="ar-BH" sz="2800" b="1" dirty="0" smtClean="0">
                <a:solidFill>
                  <a:srgbClr val="FF0000"/>
                </a:solidFill>
                <a:latin typeface="Sakkal Majalla" panose="02000000000000000000" pitchFamily="2" charset="-78"/>
                <a:cs typeface="Sakkal Majalla" panose="02000000000000000000" pitchFamily="2" charset="-78"/>
              </a:rPr>
              <a:t>السؤال:</a:t>
            </a:r>
            <a:endParaRPr lang="ar-BH" sz="2800" b="1" dirty="0" smtClean="0">
              <a:solidFill>
                <a:srgbClr val="FF0000"/>
              </a:solidFill>
              <a:latin typeface="Sakkal Majalla" panose="02000000000000000000" pitchFamily="2" charset="-78"/>
              <a:cs typeface="Sakkal Majalla" panose="02000000000000000000" pitchFamily="2" charset="-78"/>
            </a:endParaRPr>
          </a:p>
          <a:p>
            <a:pPr algn="ctr" rtl="1"/>
            <a:r>
              <a:rPr lang="ar-BH" sz="2800" b="1" dirty="0" smtClean="0">
                <a:solidFill>
                  <a:srgbClr val="FF0000"/>
                </a:solidFill>
                <a:latin typeface="Sakkal Majalla" panose="02000000000000000000" pitchFamily="2" charset="-78"/>
                <a:cs typeface="Sakkal Majalla" panose="02000000000000000000" pitchFamily="2" charset="-78"/>
              </a:rPr>
              <a:t> </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23" name="مستطيل مستدير الزوايا 15"/>
          <p:cNvSpPr/>
          <p:nvPr/>
        </p:nvSpPr>
        <p:spPr>
          <a:xfrm>
            <a:off x="4438098" y="653631"/>
            <a:ext cx="5582202" cy="867546"/>
          </a:xfrm>
          <a:prstGeom prst="roundRect">
            <a:avLst/>
          </a:prstGeom>
          <a:solidFill>
            <a:schemeClr val="accent4">
              <a:lumMod val="20000"/>
              <a:lumOff val="80000"/>
            </a:schemeClr>
          </a:soli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أشكال السطح</a:t>
            </a:r>
            <a:endParaRPr lang="ar-BH" sz="2400" b="1" kern="0" dirty="0">
              <a:solidFill>
                <a:srgbClr val="FF0000"/>
              </a:solidFill>
              <a:latin typeface="Calibri" panose="020F0502020204030204"/>
              <a:cs typeface="Arial" panose="020B0604020202020204" pitchFamily="34" charset="0"/>
            </a:endParaRPr>
          </a:p>
        </p:txBody>
      </p:sp>
      <p:grpSp>
        <p:nvGrpSpPr>
          <p:cNvPr id="24" name="مجموعة 28"/>
          <p:cNvGrpSpPr/>
          <p:nvPr/>
        </p:nvGrpSpPr>
        <p:grpSpPr>
          <a:xfrm>
            <a:off x="32986" y="685673"/>
            <a:ext cx="3318720" cy="535022"/>
            <a:chOff x="575562" y="231274"/>
            <a:chExt cx="2772405" cy="535022"/>
          </a:xfrm>
        </p:grpSpPr>
        <p:sp>
          <p:nvSpPr>
            <p:cNvPr id="25"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6" name="شكل بيضاوي 30"/>
            <p:cNvSpPr/>
            <p:nvPr/>
          </p:nvSpPr>
          <p:spPr>
            <a:xfrm>
              <a:off x="734523" y="312709"/>
              <a:ext cx="512805"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30" name="مستطيل مستدير الزوايا 25"/>
          <p:cNvSpPr/>
          <p:nvPr/>
        </p:nvSpPr>
        <p:spPr>
          <a:xfrm>
            <a:off x="1060587" y="5433240"/>
            <a:ext cx="5185284" cy="73469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0" cap="none" spc="0" normalizeH="0" baseline="0" noProof="0" dirty="0" smtClean="0">
                <a:ln>
                  <a:noFill/>
                </a:ln>
                <a:effectLst>
                  <a:outerShdw blurRad="38100" dist="38100" dir="2700000" algn="tl">
                    <a:srgbClr val="000000">
                      <a:alpha val="43137"/>
                    </a:srgbClr>
                  </a:outerShdw>
                </a:effectLst>
                <a:uLnTx/>
                <a:uFillTx/>
                <a:latin typeface="Segoe Print" panose="02000600000000000000" pitchFamily="2" charset="0"/>
                <a:cs typeface="Sultan bold" pitchFamily="2" charset="-78"/>
              </a:rPr>
              <a:t>ما هي أشكال السطح الموجودة في الصور؟</a:t>
            </a:r>
            <a:endParaRPr lang="ar-BH" sz="28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Lst>
          </a:blip>
          <a:srcRect l="42289" t="37673" r="17106" b="22570"/>
          <a:stretch/>
        </p:blipFill>
        <p:spPr>
          <a:xfrm>
            <a:off x="8051800" y="1859468"/>
            <a:ext cx="3602814" cy="318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43006" t="40982" r="21855" b="20982"/>
          <a:stretch/>
        </p:blipFill>
        <p:spPr>
          <a:xfrm>
            <a:off x="4438098" y="1855768"/>
            <a:ext cx="3322882" cy="318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Lst>
          </a:blip>
          <a:srcRect l="42582" t="27431" r="17399" b="35590"/>
          <a:stretch/>
        </p:blipFill>
        <p:spPr>
          <a:xfrm>
            <a:off x="649466" y="1855768"/>
            <a:ext cx="3643222" cy="318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شكل بيضاوي 20"/>
          <p:cNvSpPr/>
          <p:nvPr/>
        </p:nvSpPr>
        <p:spPr>
          <a:xfrm>
            <a:off x="11061700" y="1852883"/>
            <a:ext cx="605614" cy="64901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1</a:t>
            </a:r>
            <a:endParaRPr lang="ar-BH" sz="4000" b="1" dirty="0">
              <a:solidFill>
                <a:srgbClr val="FF0000"/>
              </a:solidFill>
            </a:endParaRPr>
          </a:p>
        </p:txBody>
      </p:sp>
      <p:sp>
        <p:nvSpPr>
          <p:cNvPr id="18" name="شكل بيضاوي 20"/>
          <p:cNvSpPr/>
          <p:nvPr/>
        </p:nvSpPr>
        <p:spPr>
          <a:xfrm>
            <a:off x="3687074" y="1859468"/>
            <a:ext cx="605614" cy="64901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3</a:t>
            </a:r>
            <a:endParaRPr lang="ar-BH" sz="4000" b="1" dirty="0">
              <a:solidFill>
                <a:srgbClr val="FF0000"/>
              </a:solidFill>
            </a:endParaRPr>
          </a:p>
        </p:txBody>
      </p:sp>
      <p:sp>
        <p:nvSpPr>
          <p:cNvPr id="19" name="شكل بيضاوي 20"/>
          <p:cNvSpPr/>
          <p:nvPr/>
        </p:nvSpPr>
        <p:spPr>
          <a:xfrm>
            <a:off x="7152181" y="1859468"/>
            <a:ext cx="605614" cy="64901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2</a:t>
            </a:r>
            <a:endParaRPr lang="ar-BH" sz="4000" b="1" dirty="0">
              <a:solidFill>
                <a:srgbClr val="FF0000"/>
              </a:solidFill>
            </a:endParaRPr>
          </a:p>
        </p:txBody>
      </p:sp>
    </p:spTree>
    <p:extLst>
      <p:ext uri="{BB962C8B-B14F-4D97-AF65-F5344CB8AC3E}">
        <p14:creationId xmlns:p14="http://schemas.microsoft.com/office/powerpoint/2010/main" val="85040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12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125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125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right)">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P spid="30" grpId="0" animBg="1"/>
      <p:bldP spid="15"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187" y="195724"/>
            <a:ext cx="1646183" cy="1268068"/>
          </a:xfrm>
          <a:prstGeom prst="rect">
            <a:avLst/>
          </a:prstGeom>
        </p:spPr>
      </p:pic>
      <p:sp>
        <p:nvSpPr>
          <p:cNvPr id="23" name="مستطيل مستدير الزوايا 15"/>
          <p:cNvSpPr/>
          <p:nvPr/>
        </p:nvSpPr>
        <p:spPr>
          <a:xfrm>
            <a:off x="4438098" y="653631"/>
            <a:ext cx="5582202" cy="867546"/>
          </a:xfrm>
          <a:prstGeom prst="roundRect">
            <a:avLst/>
          </a:prstGeom>
          <a:solidFill>
            <a:schemeClr val="accent4">
              <a:lumMod val="20000"/>
              <a:lumOff val="80000"/>
            </a:schemeClr>
          </a:soli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أشكال السطح</a:t>
            </a:r>
            <a:endParaRPr lang="ar-BH" sz="2400" b="1" kern="0" dirty="0">
              <a:solidFill>
                <a:srgbClr val="FF0000"/>
              </a:solidFill>
              <a:latin typeface="Calibri" panose="020F0502020204030204"/>
              <a:cs typeface="Arial" panose="020B0604020202020204" pitchFamily="34" charset="0"/>
            </a:endParaRPr>
          </a:p>
        </p:txBody>
      </p:sp>
      <p:grpSp>
        <p:nvGrpSpPr>
          <p:cNvPr id="24" name="مجموعة 28"/>
          <p:cNvGrpSpPr/>
          <p:nvPr/>
        </p:nvGrpSpPr>
        <p:grpSpPr>
          <a:xfrm>
            <a:off x="32986" y="685673"/>
            <a:ext cx="3318720" cy="535022"/>
            <a:chOff x="575562" y="231274"/>
            <a:chExt cx="2772405" cy="535022"/>
          </a:xfrm>
        </p:grpSpPr>
        <p:sp>
          <p:nvSpPr>
            <p:cNvPr id="25"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6" name="شكل بيضاوي 30"/>
            <p:cNvSpPr/>
            <p:nvPr/>
          </p:nvSpPr>
          <p:spPr>
            <a:xfrm>
              <a:off x="734523" y="312709"/>
              <a:ext cx="491288"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30" name="مستطيل مستدير الزوايا 25"/>
          <p:cNvSpPr/>
          <p:nvPr/>
        </p:nvSpPr>
        <p:spPr>
          <a:xfrm>
            <a:off x="9035322" y="5270554"/>
            <a:ext cx="1635770" cy="68815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وادي</a:t>
            </a: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 </a:t>
            </a:r>
            <a:endParaRPr lang="ar-BH" sz="28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Lst>
          </a:blip>
          <a:srcRect l="42289" t="37673" r="17106" b="22570"/>
          <a:stretch/>
        </p:blipFill>
        <p:spPr>
          <a:xfrm>
            <a:off x="8051800" y="1859468"/>
            <a:ext cx="3602814" cy="318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43006" t="40982" r="21855" b="20982"/>
          <a:stretch/>
        </p:blipFill>
        <p:spPr>
          <a:xfrm>
            <a:off x="4438098" y="1855768"/>
            <a:ext cx="3322882" cy="318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Lst>
          </a:blip>
          <a:srcRect l="42582" t="27431" r="17399" b="35590"/>
          <a:stretch/>
        </p:blipFill>
        <p:spPr>
          <a:xfrm>
            <a:off x="649466" y="1855768"/>
            <a:ext cx="3643222" cy="3181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شكل بيضاوي 20"/>
          <p:cNvSpPr/>
          <p:nvPr/>
        </p:nvSpPr>
        <p:spPr>
          <a:xfrm>
            <a:off x="11061700" y="1852883"/>
            <a:ext cx="605614" cy="64901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1</a:t>
            </a:r>
            <a:endParaRPr lang="ar-BH" sz="4000" b="1" dirty="0">
              <a:solidFill>
                <a:srgbClr val="FF0000"/>
              </a:solidFill>
            </a:endParaRPr>
          </a:p>
        </p:txBody>
      </p:sp>
      <p:sp>
        <p:nvSpPr>
          <p:cNvPr id="18" name="شكل بيضاوي 20"/>
          <p:cNvSpPr/>
          <p:nvPr/>
        </p:nvSpPr>
        <p:spPr>
          <a:xfrm>
            <a:off x="3687074" y="1859468"/>
            <a:ext cx="605614" cy="64901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3</a:t>
            </a:r>
            <a:endParaRPr lang="ar-BH" sz="4000" b="1" dirty="0">
              <a:solidFill>
                <a:srgbClr val="FF0000"/>
              </a:solidFill>
            </a:endParaRPr>
          </a:p>
        </p:txBody>
      </p:sp>
      <p:sp>
        <p:nvSpPr>
          <p:cNvPr id="19" name="شكل بيضاوي 20"/>
          <p:cNvSpPr/>
          <p:nvPr/>
        </p:nvSpPr>
        <p:spPr>
          <a:xfrm>
            <a:off x="7152181" y="1859468"/>
            <a:ext cx="605614" cy="649017"/>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2</a:t>
            </a:r>
            <a:endParaRPr lang="ar-BH" sz="4000" b="1" dirty="0">
              <a:solidFill>
                <a:srgbClr val="FF0000"/>
              </a:solidFill>
            </a:endParaRPr>
          </a:p>
        </p:txBody>
      </p:sp>
      <p:sp>
        <p:nvSpPr>
          <p:cNvPr id="16" name="مستطيل مستدير الزوايا 25"/>
          <p:cNvSpPr/>
          <p:nvPr/>
        </p:nvSpPr>
        <p:spPr>
          <a:xfrm>
            <a:off x="5281654" y="5270553"/>
            <a:ext cx="1635770" cy="68815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جبل</a:t>
            </a: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 </a:t>
            </a:r>
            <a:endParaRPr lang="ar-BH" sz="28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17" name="مستطيل مستدير الزوايا 25"/>
          <p:cNvSpPr/>
          <p:nvPr/>
        </p:nvSpPr>
        <p:spPr>
          <a:xfrm>
            <a:off x="1653192" y="5270553"/>
            <a:ext cx="1635770" cy="68815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سهل</a:t>
            </a: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 </a:t>
            </a:r>
            <a:endParaRPr lang="ar-BH" sz="28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0" name="مستطيل مستدير الزوايا 25"/>
          <p:cNvSpPr/>
          <p:nvPr/>
        </p:nvSpPr>
        <p:spPr>
          <a:xfrm>
            <a:off x="8217437" y="712585"/>
            <a:ext cx="1635770" cy="68815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الإجابة </a:t>
            </a: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 </a:t>
            </a:r>
            <a:endParaRPr lang="ar-BH" sz="28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Tree>
    <p:extLst>
      <p:ext uri="{BB962C8B-B14F-4D97-AF65-F5344CB8AC3E}">
        <p14:creationId xmlns:p14="http://schemas.microsoft.com/office/powerpoint/2010/main" val="41903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12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25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circle(in)">
                                      <p:cBhvr>
                                        <p:cTn id="51" dur="125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15" grpId="0" animBg="1"/>
      <p:bldP spid="18" grpId="0" animBg="1"/>
      <p:bldP spid="19" grpId="0" animBg="1"/>
      <p:bldP spid="16" grpId="0" animBg="1"/>
      <p:bldP spid="17"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أشكال السطح</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0" name="مستطيل مستدير الزوايا 19"/>
          <p:cNvSpPr/>
          <p:nvPr/>
        </p:nvSpPr>
        <p:spPr>
          <a:xfrm>
            <a:off x="609597" y="1540772"/>
            <a:ext cx="10769601" cy="65820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bg2">
                    <a:lumMod val="10000"/>
                  </a:schemeClr>
                </a:solidFill>
                <a:latin typeface="Segoe Print" panose="02000600000000000000" pitchFamily="2" charset="0"/>
                <a:cs typeface="Sultan bold" pitchFamily="2" charset="-78"/>
              </a:rPr>
              <a:t>يتخذ سطح اليابسة أشكالًا مختلفة من التضاريس يمكن تصنيفها في ثلاثة أصناف رئيسية:</a:t>
            </a:r>
            <a:endParaRPr lang="ar-BH" sz="2800" b="1" dirty="0">
              <a:solidFill>
                <a:schemeClr val="bg2">
                  <a:lumMod val="10000"/>
                </a:schemeClr>
              </a:solidFill>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3" y="312709"/>
              <a:ext cx="413027"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28" name="مستطيل مستدير الزوايا 19"/>
          <p:cNvSpPr/>
          <p:nvPr/>
        </p:nvSpPr>
        <p:spPr>
          <a:xfrm>
            <a:off x="3670479" y="2430401"/>
            <a:ext cx="8075053" cy="127799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1. السلاسل الجبلية: </a:t>
            </a:r>
            <a:r>
              <a:rPr lang="ar-BH" sz="2400" b="1" dirty="0" smtClean="0">
                <a:solidFill>
                  <a:schemeClr val="bg2">
                    <a:lumMod val="10000"/>
                  </a:schemeClr>
                </a:solidFill>
                <a:latin typeface="Segoe Print" panose="02000600000000000000" pitchFamily="2" charset="0"/>
                <a:cs typeface="Sultan bold" pitchFamily="2" charset="-78"/>
              </a:rPr>
              <a:t>هي مناطق مرتفعة جدًا. تتميز بقممها المسننة أو المحدبة، وبمنحدراتها الشديدة وأوديتها العميقة. ومن أبرزها جبال الأنديز في أمريكا الجنوبية، وجبال الألب في أوروبا، وجبال الهمالايا في آسيا، حيث ترتفع قمة أفرست(8848م) أعلى قمة في العالم.   </a:t>
            </a:r>
            <a:endParaRPr lang="ar-BH" sz="2400" b="1" dirty="0">
              <a:solidFill>
                <a:schemeClr val="bg2">
                  <a:lumMod val="10000"/>
                </a:schemeClr>
              </a:solidFill>
              <a:latin typeface="Segoe Print" panose="02000600000000000000" pitchFamily="2" charset="0"/>
              <a:cs typeface="Sultan bold" pitchFamily="2" charset="-78"/>
            </a:endParaRPr>
          </a:p>
        </p:txBody>
      </p:sp>
      <p:sp>
        <p:nvSpPr>
          <p:cNvPr id="29" name="مستطيل مستدير الزوايا 19"/>
          <p:cNvSpPr/>
          <p:nvPr/>
        </p:nvSpPr>
        <p:spPr>
          <a:xfrm>
            <a:off x="3670479" y="3946330"/>
            <a:ext cx="8075053" cy="958660"/>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2. الهضاب: </a:t>
            </a:r>
            <a:r>
              <a:rPr lang="ar-BH" sz="2400" b="1" dirty="0" smtClean="0">
                <a:solidFill>
                  <a:schemeClr val="tx1"/>
                </a:solidFill>
                <a:latin typeface="Segoe Print" panose="02000600000000000000" pitchFamily="2" charset="0"/>
                <a:cs typeface="Sultan bold" pitchFamily="2" charset="-78"/>
              </a:rPr>
              <a:t>هي مساحات شبه منبسطة، تتخللها أودية عميقة </a:t>
            </a:r>
            <a:r>
              <a:rPr lang="ar-BH" sz="2400" b="1" dirty="0">
                <a:solidFill>
                  <a:schemeClr val="tx1"/>
                </a:solidFill>
                <a:latin typeface="Segoe Print" panose="02000600000000000000" pitchFamily="2" charset="0"/>
                <a:cs typeface="Sultan bold" pitchFamily="2" charset="-78"/>
              </a:rPr>
              <a:t>ج</a:t>
            </a:r>
            <a:r>
              <a:rPr lang="ar-BH" sz="2400" b="1" dirty="0" smtClean="0">
                <a:solidFill>
                  <a:schemeClr val="tx1"/>
                </a:solidFill>
                <a:latin typeface="Segoe Print" panose="02000600000000000000" pitchFamily="2" charset="0"/>
                <a:cs typeface="Sultan bold" pitchFamily="2" charset="-78"/>
              </a:rPr>
              <a:t>دًا، ومنها هضبة التيبت في آسيا، وهضبة نجد في المملكة العربية السعودية.  </a:t>
            </a:r>
            <a:endParaRPr lang="ar-BH" sz="2400" b="1" dirty="0">
              <a:solidFill>
                <a:schemeClr val="tx1"/>
              </a:solidFill>
              <a:latin typeface="Segoe Print" panose="02000600000000000000" pitchFamily="2" charset="0"/>
              <a:cs typeface="Sultan bold" pitchFamily="2" charset="-78"/>
            </a:endParaRPr>
          </a:p>
        </p:txBody>
      </p:sp>
      <p:sp>
        <p:nvSpPr>
          <p:cNvPr id="10" name="مستطيل مستدير الزوايا 19"/>
          <p:cNvSpPr/>
          <p:nvPr/>
        </p:nvSpPr>
        <p:spPr>
          <a:xfrm>
            <a:off x="3670479" y="5142920"/>
            <a:ext cx="8075053" cy="1194957"/>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a:solidFill>
                  <a:srgbClr val="FF0000"/>
                </a:solidFill>
                <a:latin typeface="Segoe Print" panose="02000600000000000000" pitchFamily="2" charset="0"/>
                <a:cs typeface="Sultan bold" pitchFamily="2" charset="-78"/>
              </a:rPr>
              <a:t>3</a:t>
            </a:r>
            <a:r>
              <a:rPr lang="ar-BH" sz="2400" b="1" dirty="0" smtClean="0">
                <a:solidFill>
                  <a:srgbClr val="FF0000"/>
                </a:solidFill>
                <a:latin typeface="Segoe Print" panose="02000600000000000000" pitchFamily="2" charset="0"/>
                <a:cs typeface="Sultan bold" pitchFamily="2" charset="-78"/>
              </a:rPr>
              <a:t>. السهول: </a:t>
            </a:r>
            <a:r>
              <a:rPr lang="ar-BH" sz="2400" b="1" dirty="0" smtClean="0">
                <a:solidFill>
                  <a:schemeClr val="tx1"/>
                </a:solidFill>
                <a:latin typeface="Segoe Print" panose="02000600000000000000" pitchFamily="2" charset="0"/>
                <a:cs typeface="Sultan bold" pitchFamily="2" charset="-78"/>
              </a:rPr>
              <a:t>هي مساحات أكثر انبساطًا من الهضاب، ولذلك تختلف عنها بقلة عمق أوديتها، وتتميز السهول غالبًا بتربتها الخصبة الصالحة للزراعة. أما السهول القاحلة التي تنتشر في بعض المناطق الصحراوية فتسمى منبسطات.   </a:t>
            </a:r>
            <a:endParaRPr lang="ar-BH" sz="2400" b="1" dirty="0">
              <a:solidFill>
                <a:schemeClr val="tx1"/>
              </a:solidFill>
              <a:latin typeface="Segoe Print" panose="02000600000000000000" pitchFamily="2" charset="0"/>
              <a:cs typeface="Sultan bold" pitchFamily="2" charset="-78"/>
            </a:endParaRPr>
          </a:p>
        </p:txBody>
      </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l="62688" t="63542" r="19742" b="13368"/>
          <a:stretch/>
        </p:blipFill>
        <p:spPr>
          <a:xfrm>
            <a:off x="495300" y="2430401"/>
            <a:ext cx="3022600" cy="116369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62688" t="28126" r="19742" b="54167"/>
          <a:stretch/>
        </p:blipFill>
        <p:spPr>
          <a:xfrm>
            <a:off x="495300" y="3863626"/>
            <a:ext cx="3022600" cy="107988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Lst>
          </a:blip>
          <a:srcRect l="62787" t="52778" r="19863" b="32292"/>
          <a:stretch/>
        </p:blipFill>
        <p:spPr>
          <a:xfrm>
            <a:off x="495300" y="5142920"/>
            <a:ext cx="3022600" cy="1143579"/>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109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10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right)">
                                      <p:cBhvr>
                                        <p:cTn id="37" dur="1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8" grpId="0" animBg="1"/>
      <p:bldP spid="2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نشاط تقويمي</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3" y="312709"/>
              <a:ext cx="512805"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15" name="مربع نص 9"/>
          <p:cNvSpPr txBox="1"/>
          <p:nvPr/>
        </p:nvSpPr>
        <p:spPr>
          <a:xfrm>
            <a:off x="565287" y="1598198"/>
            <a:ext cx="10868703" cy="61160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BH" sz="2400" dirty="0" smtClean="0"/>
              <a:t>ضع </a:t>
            </a:r>
            <a:r>
              <a:rPr lang="ar-BH" sz="2400" dirty="0"/>
              <a:t>علامة (</a:t>
            </a:r>
            <a:r>
              <a:rPr lang="ar-BH" sz="2400" dirty="0">
                <a:sym typeface="Wingdings 2"/>
              </a:rPr>
              <a:t></a:t>
            </a:r>
            <a:r>
              <a:rPr lang="ar-BH" sz="2400" dirty="0"/>
              <a:t>) أمام العبارات الصحيحة وعلامة (</a:t>
            </a:r>
            <a:r>
              <a:rPr lang="ar-BH" sz="2400" dirty="0">
                <a:sym typeface="Wingdings 2"/>
              </a:rPr>
              <a:t></a:t>
            </a:r>
            <a:r>
              <a:rPr lang="ar-BH" sz="2400" dirty="0"/>
              <a:t>) أمام العبارات الخاطئة فيما يلي:</a:t>
            </a:r>
          </a:p>
        </p:txBody>
      </p:sp>
      <p:sp>
        <p:nvSpPr>
          <p:cNvPr id="19" name="مستطيل 18"/>
          <p:cNvSpPr/>
          <p:nvPr/>
        </p:nvSpPr>
        <p:spPr>
          <a:xfrm>
            <a:off x="565287" y="2358344"/>
            <a:ext cx="10868703" cy="3864656"/>
          </a:xfrm>
          <a:prstGeom prst="rect">
            <a:avLst/>
          </a:prstGeom>
          <a:gradFill>
            <a:gsLst>
              <a:gs pos="22000">
                <a:schemeClr val="bg1">
                  <a:lumMod val="95000"/>
                </a:schemeClr>
              </a:gs>
              <a:gs pos="50000">
                <a:schemeClr val="bg1">
                  <a:lumMod val="85000"/>
                </a:schemeClr>
              </a:gs>
            </a:gsLst>
            <a:path path="circle">
              <a:fillToRect l="50000" t="50000" r="50000" b="50000"/>
            </a:path>
          </a:gradFill>
          <a:ln w="12700">
            <a:solidFill>
              <a:schemeClr val="bg2">
                <a:lumMod val="1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endParaRPr kumimoji="0" lang="ar-BH" sz="1800" b="1" i="0" u="none" strike="noStrike" kern="1200" cap="none" spc="0" normalizeH="0" baseline="0" noProof="0" dirty="0" smtClean="0">
              <a:ln>
                <a:noFill/>
              </a:ln>
              <a:solidFill>
                <a:srgbClr val="ED7D31">
                  <a:lumMod val="50000"/>
                </a:srgbClr>
              </a:solidFill>
              <a:effectLst/>
              <a:uLnTx/>
              <a:uFillTx/>
              <a:latin typeface="Calibri"/>
              <a:ea typeface="+mn-ea"/>
              <a:cs typeface="Arial" panose="020B0604020202020204" pitchFamily="34" charset="0"/>
            </a:endParaRPr>
          </a:p>
        </p:txBody>
      </p:sp>
      <p:sp>
        <p:nvSpPr>
          <p:cNvPr id="20" name="مستطيل 2"/>
          <p:cNvSpPr/>
          <p:nvPr/>
        </p:nvSpPr>
        <p:spPr>
          <a:xfrm>
            <a:off x="2362200" y="2539930"/>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الجبال مناطق مرتفعة جدًا،</a:t>
            </a:r>
            <a:r>
              <a:rPr kumimoji="0" lang="ar-BH" sz="28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تتميز بقممها المجدبة والمسننة.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2" name="مستطيل 2"/>
          <p:cNvSpPr/>
          <p:nvPr/>
        </p:nvSpPr>
        <p:spPr>
          <a:xfrm>
            <a:off x="2362200" y="3408481"/>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الهضاب مساحات شبة منبسطة</a:t>
            </a:r>
            <a:r>
              <a:rPr lang="ar-BH" sz="2800" b="1" dirty="0" smtClean="0">
                <a:solidFill>
                  <a:srgbClr val="E7E6E6">
                    <a:lumMod val="10000"/>
                  </a:srgbClr>
                </a:solidFill>
                <a:latin typeface="Sakkal Majalla" panose="02000000000000000000" pitchFamily="2" charset="-78"/>
                <a:cs typeface="Sakkal Majalla" panose="02000000000000000000" pitchFamily="2" charset="-78"/>
              </a:rPr>
              <a:t>، لا تتخللها الأودية العميقة.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3" name="مستطيل 2"/>
          <p:cNvSpPr/>
          <p:nvPr/>
        </p:nvSpPr>
        <p:spPr>
          <a:xfrm>
            <a:off x="2362200" y="4290672"/>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توجد جبال الأنديز في أمريكا</a:t>
            </a:r>
            <a:r>
              <a:rPr kumimoji="0" lang="ar-BH" sz="28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الشمالية.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4" name="مستطيل 2"/>
          <p:cNvSpPr/>
          <p:nvPr/>
        </p:nvSpPr>
        <p:spPr>
          <a:xfrm>
            <a:off x="2362200" y="5172863"/>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السهول تتميز أنها صالحة للزراعة</a:t>
            </a:r>
            <a:r>
              <a:rPr kumimoji="0" lang="ar-BH" sz="28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بسبب تربتها الخصبة.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5" name="مستطيل 2"/>
          <p:cNvSpPr/>
          <p:nvPr/>
        </p:nvSpPr>
        <p:spPr>
          <a:xfrm>
            <a:off x="1045190" y="2543786"/>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8" name="مستطيل 2"/>
          <p:cNvSpPr/>
          <p:nvPr/>
        </p:nvSpPr>
        <p:spPr>
          <a:xfrm>
            <a:off x="1002087" y="3422954"/>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9" name="مستطيل 2"/>
          <p:cNvSpPr/>
          <p:nvPr/>
        </p:nvSpPr>
        <p:spPr>
          <a:xfrm>
            <a:off x="1002088" y="4314179"/>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30" name="مستطيل 2"/>
          <p:cNvSpPr/>
          <p:nvPr/>
        </p:nvSpPr>
        <p:spPr>
          <a:xfrm>
            <a:off x="1002089" y="5172863"/>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79387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right)">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1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right)">
                                      <p:cBhvr>
                                        <p:cTn id="37" dur="1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9" grpId="0" animBg="1"/>
      <p:bldP spid="20" grpId="0" animBg="1"/>
      <p:bldP spid="22" grpId="0" animBg="1"/>
      <p:bldP spid="23" grpId="0" animBg="1"/>
      <p:bldP spid="24" grpId="0" animBg="1"/>
      <p:bldP spid="25"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نشاط تقويمي</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3" y="312709"/>
              <a:ext cx="534323"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15" name="مربع نص 9"/>
          <p:cNvSpPr txBox="1"/>
          <p:nvPr/>
        </p:nvSpPr>
        <p:spPr>
          <a:xfrm>
            <a:off x="565287" y="1598198"/>
            <a:ext cx="10868703" cy="61160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defPPr>
              <a:defRPr lang="en-US"/>
            </a:defPPr>
            <a:lvl1pPr algn="r">
              <a:defRPr sz="2000" b="1" ker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ar-BH" sz="2400" dirty="0" smtClean="0"/>
              <a:t>ضع </a:t>
            </a:r>
            <a:r>
              <a:rPr lang="ar-BH" sz="2400" dirty="0"/>
              <a:t>علامة (</a:t>
            </a:r>
            <a:r>
              <a:rPr lang="ar-BH" sz="2400" dirty="0">
                <a:sym typeface="Wingdings 2"/>
              </a:rPr>
              <a:t></a:t>
            </a:r>
            <a:r>
              <a:rPr lang="ar-BH" sz="2400" dirty="0"/>
              <a:t>) أمام العبارات الصحيحة وعلامة (</a:t>
            </a:r>
            <a:r>
              <a:rPr lang="ar-BH" sz="2400" dirty="0">
                <a:sym typeface="Wingdings 2"/>
              </a:rPr>
              <a:t></a:t>
            </a:r>
            <a:r>
              <a:rPr lang="ar-BH" sz="2400" dirty="0"/>
              <a:t>) أمام العبارات الخاطئة فيما يلي:</a:t>
            </a:r>
          </a:p>
        </p:txBody>
      </p:sp>
      <p:sp>
        <p:nvSpPr>
          <p:cNvPr id="19" name="مستطيل 18"/>
          <p:cNvSpPr/>
          <p:nvPr/>
        </p:nvSpPr>
        <p:spPr>
          <a:xfrm>
            <a:off x="565287" y="2358344"/>
            <a:ext cx="10868703" cy="3864656"/>
          </a:xfrm>
          <a:prstGeom prst="rect">
            <a:avLst/>
          </a:prstGeom>
          <a:gradFill>
            <a:gsLst>
              <a:gs pos="22000">
                <a:schemeClr val="bg1">
                  <a:lumMod val="95000"/>
                </a:schemeClr>
              </a:gs>
              <a:gs pos="50000">
                <a:schemeClr val="bg1">
                  <a:lumMod val="85000"/>
                </a:schemeClr>
              </a:gs>
            </a:gsLst>
            <a:path path="circle">
              <a:fillToRect l="50000" t="50000" r="50000" b="50000"/>
            </a:path>
          </a:gradFill>
          <a:ln w="12700">
            <a:solidFill>
              <a:schemeClr val="bg2">
                <a:lumMod val="1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justLow" defTabSz="914400" rtl="1" eaLnBrk="1" fontAlgn="auto" latinLnBrk="0" hangingPunct="1">
              <a:lnSpc>
                <a:spcPct val="150000"/>
              </a:lnSpc>
              <a:spcBef>
                <a:spcPts val="0"/>
              </a:spcBef>
              <a:spcAft>
                <a:spcPts val="0"/>
              </a:spcAft>
              <a:buClrTx/>
              <a:buSzTx/>
              <a:buFontTx/>
              <a:buNone/>
              <a:tabLst/>
              <a:defRPr/>
            </a:pPr>
            <a:endParaRPr kumimoji="0" lang="ar-BH" sz="1800" b="1" i="0" u="none" strike="noStrike" kern="1200" cap="none" spc="0" normalizeH="0" baseline="0" noProof="0" dirty="0" smtClean="0">
              <a:ln>
                <a:noFill/>
              </a:ln>
              <a:solidFill>
                <a:srgbClr val="ED7D31">
                  <a:lumMod val="50000"/>
                </a:srgbClr>
              </a:solidFill>
              <a:effectLst/>
              <a:uLnTx/>
              <a:uFillTx/>
              <a:latin typeface="Calibri"/>
              <a:ea typeface="+mn-ea"/>
              <a:cs typeface="Arial" panose="020B0604020202020204" pitchFamily="34" charset="0"/>
            </a:endParaRPr>
          </a:p>
        </p:txBody>
      </p:sp>
      <p:sp>
        <p:nvSpPr>
          <p:cNvPr id="20" name="مستطيل 2"/>
          <p:cNvSpPr/>
          <p:nvPr/>
        </p:nvSpPr>
        <p:spPr>
          <a:xfrm>
            <a:off x="2362200" y="2539930"/>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الجبال مناطق مرتفعة جدًا،</a:t>
            </a:r>
            <a:r>
              <a:rPr kumimoji="0" lang="ar-BH" sz="28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تتميز بقممها المجدبة والمسننة.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2" name="مستطيل 2"/>
          <p:cNvSpPr/>
          <p:nvPr/>
        </p:nvSpPr>
        <p:spPr>
          <a:xfrm>
            <a:off x="2362200" y="3408481"/>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الهضاب مساحات شبة منبسطة</a:t>
            </a:r>
            <a:r>
              <a:rPr lang="ar-BH" sz="2800" b="1" dirty="0" smtClean="0">
                <a:solidFill>
                  <a:srgbClr val="E7E6E6">
                    <a:lumMod val="10000"/>
                  </a:srgbClr>
                </a:solidFill>
                <a:latin typeface="Sakkal Majalla" panose="02000000000000000000" pitchFamily="2" charset="-78"/>
                <a:cs typeface="Sakkal Majalla" panose="02000000000000000000" pitchFamily="2" charset="-78"/>
              </a:rPr>
              <a:t>، لا تتخللها الأودية العميقة.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3" name="مستطيل 2"/>
          <p:cNvSpPr/>
          <p:nvPr/>
        </p:nvSpPr>
        <p:spPr>
          <a:xfrm>
            <a:off x="2362200" y="4290672"/>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توجد جبال الأنديز في أمريكا</a:t>
            </a:r>
            <a:r>
              <a:rPr kumimoji="0" lang="ar-BH" sz="28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الشمالية.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4" name="مستطيل 2"/>
          <p:cNvSpPr/>
          <p:nvPr/>
        </p:nvSpPr>
        <p:spPr>
          <a:xfrm>
            <a:off x="2386500" y="5082070"/>
            <a:ext cx="8856748" cy="642854"/>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السهول تتميز أنها صالحة للزراعة</a:t>
            </a:r>
            <a:r>
              <a:rPr kumimoji="0" lang="ar-BH" sz="2800" b="1" i="0" u="none" strike="noStrike" kern="1200" cap="none" spc="0" normalizeH="0" noProof="0" dirty="0" smtClean="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rPr>
              <a:t> بسبب تربتها الخصبة.</a:t>
            </a: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5" name="مستطيل 2"/>
          <p:cNvSpPr/>
          <p:nvPr/>
        </p:nvSpPr>
        <p:spPr>
          <a:xfrm>
            <a:off x="1045190" y="2543786"/>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8" name="مستطيل 2"/>
          <p:cNvSpPr/>
          <p:nvPr/>
        </p:nvSpPr>
        <p:spPr>
          <a:xfrm>
            <a:off x="1002087" y="3422954"/>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29" name="مستطيل 2"/>
          <p:cNvSpPr/>
          <p:nvPr/>
        </p:nvSpPr>
        <p:spPr>
          <a:xfrm>
            <a:off x="1002088" y="4314179"/>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30" name="مستطيل 2"/>
          <p:cNvSpPr/>
          <p:nvPr/>
        </p:nvSpPr>
        <p:spPr>
          <a:xfrm>
            <a:off x="1002089" y="5172863"/>
            <a:ext cx="897909" cy="63899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ar-BH" sz="2800" b="1" i="0" u="none" strike="noStrike" kern="1200" cap="none" spc="0" normalizeH="0" baseline="0" noProof="0" dirty="0">
              <a:ln>
                <a:noFill/>
              </a:ln>
              <a:solidFill>
                <a:srgbClr val="E7E6E6">
                  <a:lumMod val="10000"/>
                </a:srgbClr>
              </a:solidFill>
              <a:effectLst/>
              <a:uLnTx/>
              <a:uFillTx/>
              <a:latin typeface="Sakkal Majalla" panose="02000000000000000000" pitchFamily="2" charset="-78"/>
              <a:ea typeface="+mn-ea"/>
              <a:cs typeface="Sakkal Majalla" panose="02000000000000000000" pitchFamily="2" charset="-78"/>
            </a:endParaRPr>
          </a:p>
        </p:txBody>
      </p:sp>
      <p:sp>
        <p:nvSpPr>
          <p:cNvPr id="17" name="Rectangle 9"/>
          <p:cNvSpPr/>
          <p:nvPr/>
        </p:nvSpPr>
        <p:spPr>
          <a:xfrm>
            <a:off x="1185405" y="2551270"/>
            <a:ext cx="617477" cy="769441"/>
          </a:xfrm>
          <a:prstGeom prst="rect">
            <a:avLst/>
          </a:prstGeom>
        </p:spPr>
        <p:txBody>
          <a:bodyPr wrap="none">
            <a:spAutoFit/>
          </a:bodyPr>
          <a:lstStyle/>
          <a:p>
            <a:pPr lvl="0">
              <a:defRPr/>
            </a:pPr>
            <a:r>
              <a:rPr lang="ar-BH" sz="4400" b="1" dirty="0">
                <a:solidFill>
                  <a:srgbClr val="CC0099"/>
                </a:solidFill>
                <a:latin typeface="Arial"/>
                <a:sym typeface="Wingdings 2"/>
              </a:rPr>
              <a:t></a:t>
            </a:r>
            <a:endParaRPr lang="ar-SA" sz="2800" dirty="0">
              <a:solidFill>
                <a:srgbClr val="CC0099"/>
              </a:solidFill>
            </a:endParaRPr>
          </a:p>
        </p:txBody>
      </p:sp>
      <p:sp>
        <p:nvSpPr>
          <p:cNvPr id="31" name="Rectangle 9"/>
          <p:cNvSpPr/>
          <p:nvPr/>
        </p:nvSpPr>
        <p:spPr>
          <a:xfrm>
            <a:off x="1142302" y="5205523"/>
            <a:ext cx="617477" cy="769441"/>
          </a:xfrm>
          <a:prstGeom prst="rect">
            <a:avLst/>
          </a:prstGeom>
        </p:spPr>
        <p:txBody>
          <a:bodyPr wrap="none">
            <a:spAutoFit/>
          </a:bodyPr>
          <a:lstStyle/>
          <a:p>
            <a:pPr lvl="0">
              <a:defRPr/>
            </a:pPr>
            <a:r>
              <a:rPr lang="ar-BH" sz="4400" b="1" dirty="0">
                <a:solidFill>
                  <a:srgbClr val="CC0099"/>
                </a:solidFill>
                <a:latin typeface="Arial"/>
                <a:sym typeface="Wingdings 2"/>
              </a:rPr>
              <a:t></a:t>
            </a:r>
            <a:endParaRPr lang="ar-SA" sz="2800" dirty="0">
              <a:solidFill>
                <a:srgbClr val="CC0099"/>
              </a:solidFill>
            </a:endParaRPr>
          </a:p>
        </p:txBody>
      </p:sp>
      <p:sp>
        <p:nvSpPr>
          <p:cNvPr id="32" name="Rectangle 31"/>
          <p:cNvSpPr/>
          <p:nvPr/>
        </p:nvSpPr>
        <p:spPr>
          <a:xfrm>
            <a:off x="1118257" y="3435011"/>
            <a:ext cx="64152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smtClean="0">
                <a:ln>
                  <a:noFill/>
                </a:ln>
                <a:solidFill>
                  <a:srgbClr val="CC0099"/>
                </a:solidFill>
                <a:effectLst/>
                <a:uLnTx/>
                <a:uFillTx/>
                <a:latin typeface="Arial"/>
                <a:ea typeface="+mn-ea"/>
                <a:cs typeface="Arial" panose="020B0604020202020204" pitchFamily="34" charset="0"/>
                <a:sym typeface="Wingdings 2"/>
              </a:rPr>
              <a:t></a:t>
            </a:r>
            <a:endParaRPr kumimoji="0" lang="ar-SA" sz="2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sp>
        <p:nvSpPr>
          <p:cNvPr id="33" name="Rectangle 32"/>
          <p:cNvSpPr/>
          <p:nvPr/>
        </p:nvSpPr>
        <p:spPr>
          <a:xfrm>
            <a:off x="1118257" y="4348458"/>
            <a:ext cx="64152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BH" sz="4000" b="1" i="0" u="none" strike="noStrike" kern="1200" cap="none" spc="0" normalizeH="0" baseline="0" noProof="0" dirty="0" smtClean="0">
                <a:ln>
                  <a:noFill/>
                </a:ln>
                <a:solidFill>
                  <a:srgbClr val="CC0099"/>
                </a:solidFill>
                <a:effectLst/>
                <a:uLnTx/>
                <a:uFillTx/>
                <a:latin typeface="Arial"/>
                <a:ea typeface="+mn-ea"/>
                <a:cs typeface="Arial" panose="020B0604020202020204" pitchFamily="34" charset="0"/>
                <a:sym typeface="Wingdings 2"/>
              </a:rPr>
              <a:t></a:t>
            </a:r>
            <a:endParaRPr kumimoji="0" lang="ar-SA" sz="2400" b="0" i="0" u="none" strike="noStrike" kern="1200" cap="none" spc="0" normalizeH="0" baseline="0" noProof="0" dirty="0">
              <a:ln>
                <a:noFill/>
              </a:ln>
              <a:solidFill>
                <a:srgbClr val="CC009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198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righ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1000" fill="hold"/>
                                        <p:tgtEl>
                                          <p:spTgt spid="20"/>
                                        </p:tgtEl>
                                        <p:attrNameLst>
                                          <p:attrName>ppt_x</p:attrName>
                                        </p:attrNameLst>
                                      </p:cBhvr>
                                      <p:tavLst>
                                        <p:tav tm="0">
                                          <p:val>
                                            <p:strVal val="1+#ppt_w/2"/>
                                          </p:val>
                                        </p:tav>
                                        <p:tav tm="100000">
                                          <p:val>
                                            <p:strVal val="#ppt_x"/>
                                          </p:val>
                                        </p:tav>
                                      </p:tavLst>
                                    </p:anim>
                                    <p:anim calcmode="lin" valueType="num">
                                      <p:cBhvr additive="base">
                                        <p:cTn id="23"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000" fill="hold"/>
                                        <p:tgtEl>
                                          <p:spTgt spid="25"/>
                                        </p:tgtEl>
                                        <p:attrNameLst>
                                          <p:attrName>ppt_x</p:attrName>
                                        </p:attrNameLst>
                                      </p:cBhvr>
                                      <p:tavLst>
                                        <p:tav tm="0">
                                          <p:val>
                                            <p:strVal val="0-#ppt_w/2"/>
                                          </p:val>
                                        </p:tav>
                                        <p:tav tm="100000">
                                          <p:val>
                                            <p:strVal val="#ppt_x"/>
                                          </p:val>
                                        </p:tav>
                                      </p:tavLst>
                                    </p:anim>
                                    <p:anim calcmode="lin" valueType="num">
                                      <p:cBhvr additive="base">
                                        <p:cTn id="29"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1000" fill="hold"/>
                                        <p:tgtEl>
                                          <p:spTgt spid="22"/>
                                        </p:tgtEl>
                                        <p:attrNameLst>
                                          <p:attrName>ppt_x</p:attrName>
                                        </p:attrNameLst>
                                      </p:cBhvr>
                                      <p:tavLst>
                                        <p:tav tm="0">
                                          <p:val>
                                            <p:strVal val="1+#ppt_w/2"/>
                                          </p:val>
                                        </p:tav>
                                        <p:tav tm="100000">
                                          <p:val>
                                            <p:strVal val="#ppt_x"/>
                                          </p:val>
                                        </p:tav>
                                      </p:tavLst>
                                    </p:anim>
                                    <p:anim calcmode="lin" valueType="num">
                                      <p:cBhvr additive="base">
                                        <p:cTn id="4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1000" fill="hold"/>
                                        <p:tgtEl>
                                          <p:spTgt spid="28"/>
                                        </p:tgtEl>
                                        <p:attrNameLst>
                                          <p:attrName>ppt_x</p:attrName>
                                        </p:attrNameLst>
                                      </p:cBhvr>
                                      <p:tavLst>
                                        <p:tav tm="0">
                                          <p:val>
                                            <p:strVal val="0-#ppt_w/2"/>
                                          </p:val>
                                        </p:tav>
                                        <p:tav tm="100000">
                                          <p:val>
                                            <p:strVal val="#ppt_x"/>
                                          </p:val>
                                        </p:tav>
                                      </p:tavLst>
                                    </p:anim>
                                    <p:anim calcmode="lin" valueType="num">
                                      <p:cBhvr additive="base">
                                        <p:cTn id="46" dur="10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10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1000" fill="hold"/>
                                        <p:tgtEl>
                                          <p:spTgt spid="23"/>
                                        </p:tgtEl>
                                        <p:attrNameLst>
                                          <p:attrName>ppt_x</p:attrName>
                                        </p:attrNameLst>
                                      </p:cBhvr>
                                      <p:tavLst>
                                        <p:tav tm="0">
                                          <p:val>
                                            <p:strVal val="1+#ppt_w/2"/>
                                          </p:val>
                                        </p:tav>
                                        <p:tav tm="100000">
                                          <p:val>
                                            <p:strVal val="#ppt_x"/>
                                          </p:val>
                                        </p:tav>
                                      </p:tavLst>
                                    </p:anim>
                                    <p:anim calcmode="lin" valueType="num">
                                      <p:cBhvr additive="base">
                                        <p:cTn id="57"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additive="base">
                                        <p:cTn id="62" dur="1000" fill="hold"/>
                                        <p:tgtEl>
                                          <p:spTgt spid="29"/>
                                        </p:tgtEl>
                                        <p:attrNameLst>
                                          <p:attrName>ppt_x</p:attrName>
                                        </p:attrNameLst>
                                      </p:cBhvr>
                                      <p:tavLst>
                                        <p:tav tm="0">
                                          <p:val>
                                            <p:strVal val="0-#ppt_w/2"/>
                                          </p:val>
                                        </p:tav>
                                        <p:tav tm="100000">
                                          <p:val>
                                            <p:strVal val="#ppt_x"/>
                                          </p:val>
                                        </p:tav>
                                      </p:tavLst>
                                    </p:anim>
                                    <p:anim calcmode="lin" valueType="num">
                                      <p:cBhvr additive="base">
                                        <p:cTn id="63"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down)">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1000" fill="hold"/>
                                        <p:tgtEl>
                                          <p:spTgt spid="24"/>
                                        </p:tgtEl>
                                        <p:attrNameLst>
                                          <p:attrName>ppt_x</p:attrName>
                                        </p:attrNameLst>
                                      </p:cBhvr>
                                      <p:tavLst>
                                        <p:tav tm="0">
                                          <p:val>
                                            <p:strVal val="1+#ppt_w/2"/>
                                          </p:val>
                                        </p:tav>
                                        <p:tav tm="100000">
                                          <p:val>
                                            <p:strVal val="#ppt_x"/>
                                          </p:val>
                                        </p:tav>
                                      </p:tavLst>
                                    </p:anim>
                                    <p:anim calcmode="lin" valueType="num">
                                      <p:cBhvr additive="base">
                                        <p:cTn id="7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1000" fill="hold"/>
                                        <p:tgtEl>
                                          <p:spTgt spid="30"/>
                                        </p:tgtEl>
                                        <p:attrNameLst>
                                          <p:attrName>ppt_x</p:attrName>
                                        </p:attrNameLst>
                                      </p:cBhvr>
                                      <p:tavLst>
                                        <p:tav tm="0">
                                          <p:val>
                                            <p:strVal val="0-#ppt_w/2"/>
                                          </p:val>
                                        </p:tav>
                                        <p:tav tm="100000">
                                          <p:val>
                                            <p:strVal val="#ppt_x"/>
                                          </p:val>
                                        </p:tav>
                                      </p:tavLst>
                                    </p:anim>
                                    <p:anim calcmode="lin" valueType="num">
                                      <p:cBhvr additive="base">
                                        <p:cTn id="80"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9" grpId="0" animBg="1"/>
      <p:bldP spid="20" grpId="0" animBg="1"/>
      <p:bldP spid="22" grpId="0" animBg="1"/>
      <p:bldP spid="23" grpId="0" animBg="1"/>
      <p:bldP spid="24" grpId="0" animBg="1"/>
      <p:bldP spid="25" grpId="0" animBg="1"/>
      <p:bldP spid="28" grpId="0" animBg="1"/>
      <p:bldP spid="29" grpId="0" animBg="1"/>
      <p:bldP spid="30" grpId="0" animBg="1"/>
      <p:bldP spid="17"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65000"/>
              </a:schemeClr>
            </a:gs>
            <a:gs pos="0">
              <a:schemeClr val="bg1"/>
            </a:gs>
            <a:gs pos="0">
              <a:schemeClr val="bg1">
                <a:lumMod val="95000"/>
              </a:schemeClr>
            </a:gs>
            <a:gs pos="100000">
              <a:schemeClr val="bg1">
                <a:lumMod val="85000"/>
              </a:schemeClr>
            </a:gs>
          </a:gsLst>
          <a:path path="rect">
            <a:fillToRect l="100000" t="100000"/>
          </a:path>
          <a:tileRect r="-100000" b="-100000"/>
        </a:gradFill>
        <a:effectLst/>
      </p:bgPr>
    </p:bg>
    <p:spTree>
      <p:nvGrpSpPr>
        <p:cNvPr id="1" name=""/>
        <p:cNvGrpSpPr/>
        <p:nvPr/>
      </p:nvGrpSpPr>
      <p:grpSpPr>
        <a:xfrm>
          <a:off x="0" y="0"/>
          <a:ext cx="0" cy="0"/>
          <a:chOff x="0" y="0"/>
          <a:chExt cx="0" cy="0"/>
        </a:xfrm>
      </p:grpSpPr>
      <p:cxnSp>
        <p:nvCxnSpPr>
          <p:cNvPr id="23" name="Straight Connector 6"/>
          <p:cNvCxnSpPr/>
          <p:nvPr/>
        </p:nvCxnSpPr>
        <p:spPr>
          <a:xfrm flipV="1">
            <a:off x="0" y="6227618"/>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Rectangle 9"/>
          <p:cNvSpPr>
            <a:spLocks/>
          </p:cNvSpPr>
          <p:nvPr/>
        </p:nvSpPr>
        <p:spPr>
          <a:xfrm>
            <a:off x="8078842" y="6269660"/>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8" name="مجموعة 28"/>
          <p:cNvGrpSpPr/>
          <p:nvPr/>
        </p:nvGrpSpPr>
        <p:grpSpPr>
          <a:xfrm>
            <a:off x="32986" y="584073"/>
            <a:ext cx="3318720" cy="535022"/>
            <a:chOff x="575562" y="231274"/>
            <a:chExt cx="2772405" cy="535022"/>
          </a:xfrm>
        </p:grpSpPr>
        <p:sp>
          <p:nvSpPr>
            <p:cNvPr id="9"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0" name="شكل بيضاوي 30"/>
            <p:cNvSpPr/>
            <p:nvPr/>
          </p:nvSpPr>
          <p:spPr>
            <a:xfrm>
              <a:off x="734522" y="312709"/>
              <a:ext cx="523564"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13" name="Title 2"/>
          <p:cNvSpPr txBox="1">
            <a:spLocks/>
          </p:cNvSpPr>
          <p:nvPr/>
        </p:nvSpPr>
        <p:spPr>
          <a:xfrm>
            <a:off x="1512497" y="1450446"/>
            <a:ext cx="9260722" cy="4334166"/>
          </a:xfrm>
          <a:prstGeom prst="rect">
            <a:avLst/>
          </a:prstGeom>
          <a:solidFill>
            <a:schemeClr val="accent6">
              <a:lumMod val="20000"/>
              <a:lumOff val="80000"/>
            </a:schemeClr>
          </a:solidFill>
          <a:ln w="34925">
            <a:noFill/>
          </a:ln>
          <a:effectLst>
            <a:glow rad="228600">
              <a:srgbClr val="800080">
                <a:alpha val="40000"/>
              </a:srgbClr>
            </a:glow>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6600" dirty="0">
                <a:ln w="0"/>
                <a:solidFill>
                  <a:schemeClr val="bg2">
                    <a:lumMod val="10000"/>
                  </a:schemeClr>
                </a:solidFill>
                <a:effectLst>
                  <a:outerShdw blurRad="38100" dist="38100" dir="2700000" algn="tl">
                    <a:srgbClr val="000000">
                      <a:alpha val="43137"/>
                    </a:srgbClr>
                  </a:outerShdw>
                </a:effectLst>
                <a:latin typeface="Sakkal Majalla" panose="02000000000000000000" pitchFamily="2" charset="-78"/>
                <a:ea typeface="+mn-ea"/>
                <a:cs typeface="Sultan bold" pitchFamily="2" charset="-78"/>
              </a:rPr>
              <a:t>نلتقي في الدرس القادم.</a:t>
            </a:r>
          </a:p>
        </p:txBody>
      </p:sp>
    </p:spTree>
    <p:extLst>
      <p:ext uri="{BB962C8B-B14F-4D97-AF65-F5344CB8AC3E}">
        <p14:creationId xmlns:p14="http://schemas.microsoft.com/office/powerpoint/2010/main" val="773282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out)">
                                      <p:cBhvr>
                                        <p:cTn id="7"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5" name="Straight Connector 4"/>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8" name="صورة 7"/>
          <p:cNvPicPr>
            <a:picLocks noChangeAspect="1"/>
          </p:cNvPicPr>
          <p:nvPr/>
        </p:nvPicPr>
        <p:blipFill>
          <a:blip r:embed="rId3"/>
          <a:stretch>
            <a:fillRect/>
          </a:stretch>
        </p:blipFill>
        <p:spPr>
          <a:xfrm>
            <a:off x="9670182" y="2426296"/>
            <a:ext cx="2302385" cy="1864948"/>
          </a:xfrm>
          <a:prstGeom prst="ellipse">
            <a:avLst/>
          </a:prstGeom>
          <a:solidFill>
            <a:schemeClr val="bg1">
              <a:lumMod val="95000"/>
            </a:schemeClr>
          </a:solidFill>
          <a:ln>
            <a:noFill/>
          </a:ln>
          <a:effectLst>
            <a:softEdge rad="112500"/>
          </a:effectLst>
        </p:spPr>
      </p:pic>
      <p:sp>
        <p:nvSpPr>
          <p:cNvPr id="9" name="عنصر نائب للمحتوى 2"/>
          <p:cNvSpPr txBox="1">
            <a:spLocks/>
          </p:cNvSpPr>
          <p:nvPr/>
        </p:nvSpPr>
        <p:spPr bwMode="auto">
          <a:xfrm>
            <a:off x="1116288" y="1160381"/>
            <a:ext cx="8380078" cy="615553"/>
          </a:xfrm>
          <a:prstGeom prst="rect">
            <a:avLst/>
          </a:prstGeom>
          <a:noFill/>
          <a:ln w="9525">
            <a:noFill/>
            <a:miter lim="800000"/>
            <a:headEnd/>
            <a:tailEnd/>
          </a:ln>
        </p:spPr>
        <p:txBody>
          <a:bodyPr wrap="square" lIns="0" tIns="0" rIns="0" bIns="0">
            <a:spAutoFit/>
          </a:bodyPr>
          <a:lstStyle/>
          <a:p>
            <a:pPr marL="97143" marR="0" lvl="0" indent="14572" algn="r" defTabSz="913138" rtl="1" eaLnBrk="0" fontAlgn="base" latinLnBrk="0" hangingPunct="0">
              <a:lnSpc>
                <a:spcPct val="100000"/>
              </a:lnSpc>
              <a:spcBef>
                <a:spcPct val="0"/>
              </a:spcBef>
              <a:spcAft>
                <a:spcPct val="0"/>
              </a:spcAft>
              <a:buClrTx/>
              <a:buSzPct val="120000"/>
              <a:buFontTx/>
              <a:buNone/>
              <a:tabLst/>
              <a:defRPr/>
            </a:pP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في نهاية </a:t>
            </a:r>
            <a:r>
              <a:rPr kumimoji="0" lang="ar-SA"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الدرس</a:t>
            </a: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يتوقع من </a:t>
            </a:r>
            <a:r>
              <a:rPr kumimoji="0" lang="ar-SA"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الطالب أن</a:t>
            </a: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r>
              <a:rPr kumimoji="0" lang="ar-BH" sz="40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يكون قادرًا </a:t>
            </a:r>
            <a:r>
              <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على:</a:t>
            </a:r>
            <a:r>
              <a:rPr kumimoji="0" lang="en-US"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endPar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0" name="شكل بيضاوي 9"/>
          <p:cNvSpPr/>
          <p:nvPr/>
        </p:nvSpPr>
        <p:spPr bwMode="auto">
          <a:xfrm>
            <a:off x="9496366" y="2426296"/>
            <a:ext cx="2468349" cy="1864948"/>
          </a:xfrm>
          <a:prstGeom prst="ellipse">
            <a:avLst/>
          </a:prstGeom>
          <a:solidFill>
            <a:schemeClr val="bg1">
              <a:lumMod val="95000"/>
            </a:schemeClr>
          </a:solidFill>
          <a:ln>
            <a:solidFill>
              <a:schemeClr val="tx2">
                <a:lumMod val="60000"/>
                <a:lumOff val="40000"/>
              </a:schemeClr>
            </a:solid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wrap="square" lIns="91440" tIns="45720" rIns="91440" bIns="45720" numCol="1" rtl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أ</a:t>
            </a:r>
            <a:r>
              <a:rPr kumimoji="0" lang="ar-BH"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هداف ال</a:t>
            </a:r>
            <a:r>
              <a:rPr kumimoji="0" lang="ar-SA"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درس</a:t>
            </a:r>
            <a:r>
              <a:rPr kumimoji="0" lang="ar-BH" sz="44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endParaRPr kumimoji="0" lang="ar-BH" sz="40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nvGrpSpPr>
          <p:cNvPr id="11" name="مجموعة 10"/>
          <p:cNvGrpSpPr/>
          <p:nvPr/>
        </p:nvGrpSpPr>
        <p:grpSpPr>
          <a:xfrm>
            <a:off x="502276" y="2013717"/>
            <a:ext cx="8817527"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12"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أن يُعرف المصطلحات الآتية: البرزخ-</a:t>
              </a:r>
              <a:r>
                <a:rPr kumimoji="0" lang="ar-BH" sz="2800" b="0" i="0" u="none" strike="noStrike" kern="1200" cap="none" spc="0" normalizeH="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مضيق</a:t>
              </a: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3" name="مستطيل 12"/>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14" name="مجموعة 13"/>
          <p:cNvGrpSpPr/>
          <p:nvPr/>
        </p:nvGrpSpPr>
        <p:grpSpPr>
          <a:xfrm>
            <a:off x="502276" y="3123366"/>
            <a:ext cx="8817527"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15"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أن</a:t>
              </a:r>
              <a:r>
                <a:rPr kumimoji="0" lang="ar-BH" sz="2800" b="0" i="0" u="none" strike="noStrike" kern="1200" cap="none" spc="0" normalizeH="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 </a:t>
              </a:r>
              <a:r>
                <a:rPr kumimoji="0" lang="ar-BH" sz="2800" b="0" i="0" u="none" strike="noStrike" kern="1200" cap="none" spc="0" normalizeH="0" baseline="0" noProof="0" dirty="0" smtClean="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يوضح كيفية توزع اليابسة على سطح الكرة الأرضية.</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6" name="مستطيل 15"/>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2</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17" name="مجموعة 16"/>
          <p:cNvGrpSpPr/>
          <p:nvPr/>
        </p:nvGrpSpPr>
        <p:grpSpPr>
          <a:xfrm>
            <a:off x="502276" y="4233015"/>
            <a:ext cx="8817527" cy="825157"/>
            <a:chOff x="115910" y="1256651"/>
            <a:chExt cx="8369351" cy="825157"/>
          </a:xfrm>
          <a:solidFill>
            <a:schemeClr val="tx2">
              <a:lumMod val="20000"/>
              <a:lumOff val="80000"/>
            </a:schemeClr>
          </a:solidFill>
          <a:scene3d>
            <a:camera prst="orthographicFront">
              <a:rot lat="0" lon="0" rev="0"/>
            </a:camera>
            <a:lightRig rig="balanced" dir="t">
              <a:rot lat="0" lon="0" rev="8700000"/>
            </a:lightRig>
          </a:scene3d>
        </p:grpSpPr>
        <p:sp>
          <p:nvSpPr>
            <p:cNvPr id="18" name="Rounded Rectangle 11"/>
            <p:cNvSpPr/>
            <p:nvPr/>
          </p:nvSpPr>
          <p:spPr bwMode="auto">
            <a:xfrm>
              <a:off x="115910" y="1256651"/>
              <a:ext cx="7493911" cy="825157"/>
            </a:xfrm>
            <a:prstGeom prst="round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r" defTabSz="932962" rtl="1" eaLnBrk="1" fontAlgn="base" latinLnBrk="0" hangingPunct="1">
                <a:lnSpc>
                  <a:spcPct val="100000"/>
                </a:lnSpc>
                <a:spcBef>
                  <a:spcPct val="0"/>
                </a:spcBef>
                <a:spcAft>
                  <a:spcPct val="0"/>
                </a:spcAft>
                <a:buClrTx/>
                <a:buSzTx/>
                <a:buFontTx/>
                <a:buNone/>
                <a:tabLst/>
                <a:defRPr/>
              </a:pPr>
              <a:r>
                <a:rPr lang="ar-BH" sz="2800" dirty="0" smtClean="0">
                  <a:ln w="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ultan bold" pitchFamily="2" charset="-78"/>
                </a:rPr>
                <a:t>أن يقارن بين أشكال السطح. </a:t>
              </a:r>
              <a:endParaRPr kumimoji="0" lang="ar-BH" sz="2800" b="0" i="0" u="none" strike="noStrike" kern="1200" cap="none" spc="0" normalizeH="0" baseline="0" noProof="0" dirty="0">
                <a:ln w="0"/>
                <a:solidFill>
                  <a:srgbClr val="E7E6E6">
                    <a:lumMod val="10000"/>
                  </a:srgbClr>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sp>
          <p:nvSpPr>
            <p:cNvPr id="19" name="مستطيل 18"/>
            <p:cNvSpPr/>
            <p:nvPr/>
          </p:nvSpPr>
          <p:spPr>
            <a:xfrm>
              <a:off x="7712528" y="1256651"/>
              <a:ext cx="772733" cy="758549"/>
            </a:xfrm>
            <a:prstGeom prst="rect">
              <a:avLst/>
            </a:prstGeom>
            <a:grpFill/>
            <a:ln>
              <a:noFill/>
            </a:ln>
            <a:effectLst>
              <a:outerShdw blurRad="44450" dist="27940" dir="5400000" algn="ctr">
                <a:srgbClr val="000000">
                  <a:alpha val="32000"/>
                </a:srgbClr>
              </a:outerShdw>
            </a:effectLst>
            <a:sp3d>
              <a:bevelT w="190500" h="38100"/>
            </a:sp3d>
          </p:spPr>
          <p:style>
            <a:lnRef idx="1">
              <a:schemeClr val="accent1"/>
            </a:lnRef>
            <a:fillRef idx="2">
              <a:schemeClr val="accent1"/>
            </a:fillRef>
            <a:effectRef idx="1">
              <a:schemeClr val="accent1"/>
            </a:effectRef>
            <a:fontRef idx="minor">
              <a:schemeClr val="dk1"/>
            </a:fontRef>
          </p:style>
          <p:txBody>
            <a:bodyPr lIns="93287" tIns="46644" rIns="93287" bIns="46644" rtlCol="1" anchor="ctr"/>
            <a:lstStyle/>
            <a:p>
              <a:pPr marL="0" marR="0" lvl="0" indent="0" algn="ctr" defTabSz="932962" rtl="1" eaLnBrk="1" fontAlgn="base" latinLnBrk="0" hangingPunct="1">
                <a:lnSpc>
                  <a:spcPct val="100000"/>
                </a:lnSpc>
                <a:spcBef>
                  <a:spcPct val="0"/>
                </a:spcBef>
                <a:spcAft>
                  <a:spcPct val="0"/>
                </a:spcAft>
                <a:buClrTx/>
                <a:buSzTx/>
                <a:buFontTx/>
                <a:buNone/>
                <a:tabLst/>
                <a:defRPr/>
              </a:pPr>
              <a:r>
                <a:rPr kumimoji="0" lang="ar-SA"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3</a:t>
              </a:r>
              <a:endParaRPr kumimoji="0" lang="en-US" sz="32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pSp>
        <p:nvGrpSpPr>
          <p:cNvPr id="29" name="مجموعة 28"/>
          <p:cNvGrpSpPr/>
          <p:nvPr/>
        </p:nvGrpSpPr>
        <p:grpSpPr>
          <a:xfrm>
            <a:off x="270642" y="172896"/>
            <a:ext cx="3318720" cy="535022"/>
            <a:chOff x="575562" y="231274"/>
            <a:chExt cx="2772405" cy="535022"/>
          </a:xfrm>
        </p:grpSpPr>
        <p:sp>
          <p:nvSpPr>
            <p:cNvPr id="30"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1" name="شكل بيضاوي 30"/>
            <p:cNvSpPr/>
            <p:nvPr/>
          </p:nvSpPr>
          <p:spPr>
            <a:xfrm>
              <a:off x="734522" y="312709"/>
              <a:ext cx="547478"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Tree>
    <p:extLst>
      <p:ext uri="{BB962C8B-B14F-4D97-AF65-F5344CB8AC3E}">
        <p14:creationId xmlns:p14="http://schemas.microsoft.com/office/powerpoint/2010/main" val="2715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8)">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مستطيل 13"/>
          <p:cNvSpPr/>
          <p:nvPr/>
        </p:nvSpPr>
        <p:spPr>
          <a:xfrm>
            <a:off x="270641" y="2331676"/>
            <a:ext cx="11198455" cy="3235403"/>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r>
              <a:rPr lang="ar-BH" sz="4000" b="1" kern="0" dirty="0">
                <a:solidFill>
                  <a:srgbClr val="FF0000"/>
                </a:solidFill>
                <a:latin typeface="Calibri" panose="020F0502020204030204"/>
                <a:cs typeface="Arial" panose="020B0604020202020204" pitchFamily="34" charset="0"/>
              </a:rPr>
              <a:t> </a:t>
            </a:r>
            <a:endParaRPr lang="ar-SA" sz="4000" b="1" kern="0" dirty="0">
              <a:solidFill>
                <a:srgbClr val="FF0000"/>
              </a:solidFill>
              <a:latin typeface="Calibri" panose="020F0502020204030204"/>
              <a:cs typeface="Arial" panose="020B0604020202020204" pitchFamily="34" charset="0"/>
            </a:endParaRPr>
          </a:p>
        </p:txBody>
      </p:sp>
      <p:sp>
        <p:nvSpPr>
          <p:cNvPr id="16" name="مستطيل مستدير الزوايا 15"/>
          <p:cNvSpPr/>
          <p:nvPr/>
        </p:nvSpPr>
        <p:spPr>
          <a:xfrm>
            <a:off x="7533565" y="982639"/>
            <a:ext cx="2674960" cy="867546"/>
          </a:xfrm>
          <a:prstGeom prst="roundRect">
            <a:avLst/>
          </a:prstGeom>
          <a:solidFill>
            <a:schemeClr val="accent4">
              <a:lumMod val="20000"/>
              <a:lumOff val="80000"/>
            </a:schemeClr>
          </a:soli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المقدمة</a:t>
            </a:r>
            <a:endParaRPr lang="ar-BH" sz="2400" b="1" kern="0" dirty="0">
              <a:solidFill>
                <a:srgbClr val="FF0000"/>
              </a:solidFill>
              <a:latin typeface="Calibri" panose="020F0502020204030204"/>
              <a:cs typeface="Arial" panose="020B0604020202020204" pitchFamily="34" charset="0"/>
            </a:endParaRPr>
          </a:p>
        </p:txBody>
      </p:sp>
      <p:sp>
        <p:nvSpPr>
          <p:cNvPr id="26" name="مستطيل مستدير الزوايا 25"/>
          <p:cNvSpPr/>
          <p:nvPr/>
        </p:nvSpPr>
        <p:spPr>
          <a:xfrm>
            <a:off x="717302" y="3100936"/>
            <a:ext cx="10604994" cy="1420264"/>
          </a:xfrm>
          <a:prstGeom prst="roundRect">
            <a:avLst/>
          </a:prstGeom>
          <a:solidFill>
            <a:schemeClr val="accent2">
              <a:lumMod val="20000"/>
              <a:lumOff val="80000"/>
            </a:schemeClr>
          </a:soli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50000"/>
              </a:lnSpc>
              <a:spcBef>
                <a:spcPts val="0"/>
              </a:spcBef>
              <a:spcAft>
                <a:spcPts val="0"/>
              </a:spcAft>
              <a:buClrTx/>
              <a:buSzTx/>
              <a:buFontTx/>
              <a:buNone/>
              <a:tabLst/>
              <a:defRPr/>
            </a:pP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تتكون الكرة الأرضية من يابسة وماء، وتحتل اليابسة نسبة لا تزيد عن 30% من مساحة الأرض والنسبة الباقية تحتلها المسطحات المائية.</a:t>
            </a:r>
          </a:p>
          <a:p>
            <a:pPr marL="0" marR="0" lvl="0" indent="0" algn="r" defTabSz="914400" rtl="1" eaLnBrk="1" fontAlgn="auto" latinLnBrk="0" hangingPunct="1">
              <a:lnSpc>
                <a:spcPct val="150000"/>
              </a:lnSpc>
              <a:spcBef>
                <a:spcPts val="0"/>
              </a:spcBef>
              <a:spcAft>
                <a:spcPts val="0"/>
              </a:spcAft>
              <a:buClrTx/>
              <a:buSzTx/>
              <a:buFontTx/>
              <a:buNone/>
              <a:tabLst/>
              <a:defRPr/>
            </a:pP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فكيف تتوزع اليابسة؟ وما أبرز أشكال سطحها؟</a:t>
            </a:r>
            <a:endParaRPr lang="ar-BH" sz="2400" b="1" kern="0" dirty="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13" name="مجموعة 28"/>
          <p:cNvGrpSpPr/>
          <p:nvPr/>
        </p:nvGrpSpPr>
        <p:grpSpPr>
          <a:xfrm>
            <a:off x="197868" y="366523"/>
            <a:ext cx="3318720" cy="535022"/>
            <a:chOff x="575562" y="231274"/>
            <a:chExt cx="2772405" cy="535022"/>
          </a:xfrm>
        </p:grpSpPr>
        <p:sp>
          <p:nvSpPr>
            <p:cNvPr id="15"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شكل بيضاوي 30"/>
            <p:cNvSpPr/>
            <p:nvPr/>
          </p:nvSpPr>
          <p:spPr>
            <a:xfrm>
              <a:off x="734523" y="312709"/>
              <a:ext cx="482653"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Tree>
    <p:extLst>
      <p:ext uri="{BB962C8B-B14F-4D97-AF65-F5344CB8AC3E}">
        <p14:creationId xmlns:p14="http://schemas.microsoft.com/office/powerpoint/2010/main" val="387060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rgbClr val="ECECEC">
                <a:alpha val="56000"/>
              </a:srgbClr>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cxnSp>
        <p:nvCxnSpPr>
          <p:cNvPr id="7" name="Straight Connector 6"/>
          <p:cNvCxnSpPr/>
          <p:nvPr/>
        </p:nvCxnSpPr>
        <p:spPr>
          <a:xfrm flipV="1">
            <a:off x="270641" y="6264165"/>
            <a:ext cx="11498317" cy="4204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a:spLocks/>
          </p:cNvSpPr>
          <p:nvPr/>
        </p:nvSpPr>
        <p:spPr>
          <a:xfrm>
            <a:off x="8349483" y="6306207"/>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14" name="مستطيل 13"/>
          <p:cNvSpPr/>
          <p:nvPr/>
        </p:nvSpPr>
        <p:spPr>
          <a:xfrm>
            <a:off x="388153" y="2034445"/>
            <a:ext cx="11198455" cy="386319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endParaRPr lang="ar-BH" sz="4000" b="1" kern="0" dirty="0">
              <a:solidFill>
                <a:srgbClr val="FF0000"/>
              </a:solidFill>
              <a:latin typeface="Calibri" panose="020F0502020204030204"/>
              <a:cs typeface="Arial" panose="020B0604020202020204" pitchFamily="34" charset="0"/>
            </a:endParaRPr>
          </a:p>
          <a:p>
            <a:pPr algn="ctr"/>
            <a:r>
              <a:rPr lang="ar-BH" sz="4000" b="1" kern="0" dirty="0">
                <a:solidFill>
                  <a:srgbClr val="FF0000"/>
                </a:solidFill>
                <a:latin typeface="Calibri" panose="020F0502020204030204"/>
                <a:cs typeface="Arial" panose="020B0604020202020204" pitchFamily="34" charset="0"/>
              </a:rPr>
              <a:t> </a:t>
            </a:r>
            <a:endParaRPr lang="ar-SA" sz="4000" b="1" kern="0" dirty="0">
              <a:solidFill>
                <a:srgbClr val="FF0000"/>
              </a:solidFill>
              <a:latin typeface="Calibri" panose="020F0502020204030204"/>
              <a:cs typeface="Arial" panose="020B0604020202020204" pitchFamily="34" charset="0"/>
            </a:endParaRPr>
          </a:p>
        </p:txBody>
      </p:sp>
      <p:sp>
        <p:nvSpPr>
          <p:cNvPr id="16" name="مستطيل مستدير الزوايا 15"/>
          <p:cNvSpPr/>
          <p:nvPr/>
        </p:nvSpPr>
        <p:spPr>
          <a:xfrm>
            <a:off x="7533565" y="982639"/>
            <a:ext cx="2674960" cy="867546"/>
          </a:xfrm>
          <a:prstGeom prst="roundRect">
            <a:avLst/>
          </a:prstGeom>
          <a:solidFill>
            <a:schemeClr val="accent4">
              <a:lumMod val="20000"/>
              <a:lumOff val="80000"/>
            </a:schemeClr>
          </a:soli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المصطلحات</a:t>
            </a:r>
            <a:endParaRPr lang="ar-BH" sz="2400" b="1" kern="0" dirty="0">
              <a:solidFill>
                <a:srgbClr val="FF0000"/>
              </a:solidFill>
              <a:latin typeface="Calibri" panose="020F0502020204030204"/>
              <a:cs typeface="Arial" panose="020B0604020202020204" pitchFamily="34" charset="0"/>
            </a:endParaRPr>
          </a:p>
        </p:txBody>
      </p:sp>
      <p:sp>
        <p:nvSpPr>
          <p:cNvPr id="23" name="مستطيل مستدير الزوايا 22"/>
          <p:cNvSpPr/>
          <p:nvPr/>
        </p:nvSpPr>
        <p:spPr>
          <a:xfrm>
            <a:off x="5867399" y="4518661"/>
            <a:ext cx="5372955" cy="82850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مضيق: </a:t>
            </a:r>
            <a:r>
              <a:rPr kumimoji="0" lang="ar-BH" sz="24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ممر مائي ضيق يخترق اليابسة</a:t>
            </a:r>
            <a:r>
              <a:rPr kumimoji="0" lang="ar-BH" sz="2400" b="1" i="0" u="none" strike="noStrike" kern="0" cap="none" spc="0" normalizeH="0" noProof="0" dirty="0" smtClean="0">
                <a:ln>
                  <a:noFill/>
                </a:ln>
                <a:solidFill>
                  <a:srgbClr val="E7E6E6">
                    <a:lumMod val="10000"/>
                  </a:srgbClr>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 ويصل بين بحرين أو محيطين.</a:t>
            </a:r>
            <a:endParaRPr kumimoji="0" lang="ar-BH" sz="2400" b="1" i="0" u="none" strike="noStrike" kern="0" cap="none" spc="0" normalizeH="0" baseline="0" noProof="0" dirty="0" smtClean="0">
              <a:ln>
                <a:noFill/>
              </a:ln>
              <a:solidFill>
                <a:srgbClr val="E7E6E6">
                  <a:lumMod val="10000"/>
                </a:srgbClr>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endParaRPr>
          </a:p>
        </p:txBody>
      </p:sp>
      <p:sp>
        <p:nvSpPr>
          <p:cNvPr id="26" name="مستطيل مستدير الزوايا 25"/>
          <p:cNvSpPr/>
          <p:nvPr/>
        </p:nvSpPr>
        <p:spPr>
          <a:xfrm>
            <a:off x="5837309" y="2523360"/>
            <a:ext cx="5403045" cy="828504"/>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البرزخ:</a:t>
            </a:r>
            <a:r>
              <a:rPr kumimoji="0" lang="ar-BH" sz="2400" b="1" i="0" u="none" strike="noStrike" kern="0" cap="none" spc="0" normalizeH="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 </a:t>
            </a:r>
            <a:r>
              <a:rPr lang="ar-BH" sz="2400" b="1" kern="0" dirty="0" smtClean="0">
                <a:solidFill>
                  <a:srgbClr val="E7E6E6">
                    <a:lumMod val="10000"/>
                  </a:srgbClr>
                </a:solidFill>
                <a:effectLst>
                  <a:outerShdw blurRad="38100" dist="38100" dir="2700000" algn="tl">
                    <a:srgbClr val="000000">
                      <a:alpha val="43137"/>
                    </a:srgbClr>
                  </a:outerShdw>
                </a:effectLst>
                <a:latin typeface="Segoe Print" panose="02000600000000000000" pitchFamily="2" charset="0"/>
                <a:cs typeface="Sultan bold" pitchFamily="2" charset="-78"/>
              </a:rPr>
              <a:t>شريط ضيق من اليابسة يفصل بين بحرين أو محيطين.</a:t>
            </a:r>
            <a:endParaRPr lang="ar-BH" sz="2400" b="1" kern="0" dirty="0">
              <a:solidFill>
                <a:srgbClr val="E7E6E6">
                  <a:lumMod val="10000"/>
                </a:srgb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13" name="مجموعة 28"/>
          <p:cNvGrpSpPr/>
          <p:nvPr/>
        </p:nvGrpSpPr>
        <p:grpSpPr>
          <a:xfrm>
            <a:off x="197868" y="366523"/>
            <a:ext cx="3318720" cy="535022"/>
            <a:chOff x="575562" y="231274"/>
            <a:chExt cx="2772405" cy="535022"/>
          </a:xfrm>
        </p:grpSpPr>
        <p:sp>
          <p:nvSpPr>
            <p:cNvPr id="15"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شكل بيضاوي 30"/>
            <p:cNvSpPr/>
            <p:nvPr/>
          </p:nvSpPr>
          <p:spPr>
            <a:xfrm>
              <a:off x="734523" y="312709"/>
              <a:ext cx="525689"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19546" t="27430" r="60835" b="47050"/>
          <a:stretch/>
        </p:blipFill>
        <p:spPr>
          <a:xfrm>
            <a:off x="882569" y="2231864"/>
            <a:ext cx="4005538" cy="161166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Lst>
          </a:blip>
          <a:srcRect l="19741" t="59896" r="60932" b="14931"/>
          <a:stretch/>
        </p:blipFill>
        <p:spPr>
          <a:xfrm>
            <a:off x="882570" y="4210049"/>
            <a:ext cx="4005537" cy="1599765"/>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flipH="1">
            <a:off x="4863403" y="2937612"/>
            <a:ext cx="949202"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888107" y="4937643"/>
            <a:ext cx="949202" cy="0"/>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4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right)">
                                      <p:cBhvr>
                                        <p:cTn id="17" dur="1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125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1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circle(in)">
                                      <p:cBhvr>
                                        <p:cTn id="4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3"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97187" y="195724"/>
            <a:ext cx="1646183" cy="1268068"/>
          </a:xfrm>
          <a:prstGeom prst="rect">
            <a:avLst/>
          </a:prstGeom>
        </p:spPr>
      </p:pic>
      <p:sp>
        <p:nvSpPr>
          <p:cNvPr id="5" name="مستطيل 4"/>
          <p:cNvSpPr/>
          <p:nvPr/>
        </p:nvSpPr>
        <p:spPr>
          <a:xfrm>
            <a:off x="394612" y="1848597"/>
            <a:ext cx="5194300" cy="64528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BH" sz="2800" b="1" dirty="0" smtClean="0">
              <a:solidFill>
                <a:srgbClr val="FF0000"/>
              </a:solidFill>
              <a:latin typeface="Sakkal Majalla" panose="02000000000000000000" pitchFamily="2" charset="-78"/>
              <a:cs typeface="Sakkal Majalla" panose="02000000000000000000" pitchFamily="2" charset="-78"/>
            </a:endParaRPr>
          </a:p>
          <a:p>
            <a:pPr algn="ctr" rtl="1"/>
            <a:r>
              <a:rPr lang="ar-BH" sz="2800" b="1" dirty="0" smtClean="0">
                <a:solidFill>
                  <a:srgbClr val="FF0000"/>
                </a:solidFill>
                <a:latin typeface="Sakkal Majalla" panose="02000000000000000000" pitchFamily="2" charset="-78"/>
                <a:cs typeface="Sakkal Majalla" panose="02000000000000000000" pitchFamily="2" charset="-78"/>
              </a:rPr>
              <a:t>من خلال الرسم البياني، أجب عما يلي:</a:t>
            </a:r>
          </a:p>
          <a:p>
            <a:pPr algn="ctr" rtl="1"/>
            <a:r>
              <a:rPr lang="ar-BH" sz="2800" b="1" dirty="0" smtClean="0">
                <a:solidFill>
                  <a:srgbClr val="FF0000"/>
                </a:solidFill>
                <a:latin typeface="Sakkal Majalla" panose="02000000000000000000" pitchFamily="2" charset="-78"/>
                <a:cs typeface="Sakkal Majalla" panose="02000000000000000000" pitchFamily="2" charset="-78"/>
              </a:rPr>
              <a:t> </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23" name="مستطيل مستدير الزوايا 15"/>
          <p:cNvSpPr/>
          <p:nvPr/>
        </p:nvSpPr>
        <p:spPr>
          <a:xfrm>
            <a:off x="4438098" y="653631"/>
            <a:ext cx="5582202" cy="867546"/>
          </a:xfrm>
          <a:prstGeom prst="roundRect">
            <a:avLst/>
          </a:prstGeom>
          <a:solidFill>
            <a:schemeClr val="accent4">
              <a:lumMod val="20000"/>
              <a:lumOff val="80000"/>
            </a:schemeClr>
          </a:soli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توزع اليابسة</a:t>
            </a:r>
            <a:endParaRPr lang="ar-BH" sz="2400" b="1" kern="0" dirty="0">
              <a:solidFill>
                <a:srgbClr val="FF0000"/>
              </a:solidFill>
              <a:latin typeface="Calibri" panose="020F0502020204030204"/>
              <a:cs typeface="Arial" panose="020B0604020202020204" pitchFamily="34" charset="0"/>
            </a:endParaRPr>
          </a:p>
        </p:txBody>
      </p:sp>
      <p:grpSp>
        <p:nvGrpSpPr>
          <p:cNvPr id="24" name="مجموعة 28"/>
          <p:cNvGrpSpPr/>
          <p:nvPr/>
        </p:nvGrpSpPr>
        <p:grpSpPr>
          <a:xfrm>
            <a:off x="32986" y="685673"/>
            <a:ext cx="3318720" cy="535022"/>
            <a:chOff x="575562" y="231274"/>
            <a:chExt cx="2772405" cy="535022"/>
          </a:xfrm>
        </p:grpSpPr>
        <p:sp>
          <p:nvSpPr>
            <p:cNvPr id="25"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6" name="شكل بيضاوي 30"/>
            <p:cNvSpPr/>
            <p:nvPr/>
          </p:nvSpPr>
          <p:spPr>
            <a:xfrm>
              <a:off x="734522" y="312709"/>
              <a:ext cx="502046"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graphicFrame>
        <p:nvGraphicFramePr>
          <p:cNvPr id="27" name="Chart 26"/>
          <p:cNvGraphicFramePr>
            <a:graphicFrameLocks/>
          </p:cNvGraphicFramePr>
          <p:nvPr>
            <p:extLst>
              <p:ext uri="{D42A27DB-BD31-4B8C-83A1-F6EECF244321}">
                <p14:modId xmlns:p14="http://schemas.microsoft.com/office/powerpoint/2010/main" val="2707492188"/>
              </p:ext>
            </p:extLst>
          </p:nvPr>
        </p:nvGraphicFramePr>
        <p:xfrm>
          <a:off x="5969000" y="1848597"/>
          <a:ext cx="5351278" cy="4260104"/>
        </p:xfrm>
        <a:graphic>
          <a:graphicData uri="http://schemas.openxmlformats.org/drawingml/2006/chart">
            <c:chart xmlns:c="http://schemas.openxmlformats.org/drawingml/2006/chart" xmlns:r="http://schemas.openxmlformats.org/officeDocument/2006/relationships" r:id="rId3"/>
          </a:graphicData>
        </a:graphic>
      </p:graphicFrame>
      <p:sp>
        <p:nvSpPr>
          <p:cNvPr id="28" name="مستطيل مستدير الزوايا 25"/>
          <p:cNvSpPr/>
          <p:nvPr/>
        </p:nvSpPr>
        <p:spPr>
          <a:xfrm>
            <a:off x="403628" y="2754439"/>
            <a:ext cx="5185284" cy="73469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1.</a:t>
            </a:r>
            <a:r>
              <a:rPr kumimoji="0" lang="ar-BH" sz="2400" b="1" i="0" u="none" strike="noStrike" kern="0" cap="none" spc="0" normalizeH="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 </a:t>
            </a:r>
            <a:r>
              <a:rPr lang="ar-BH" sz="2400" b="1" kern="0" dirty="0" smtClean="0">
                <a:solidFill>
                  <a:srgbClr val="E7E6E6">
                    <a:lumMod val="10000"/>
                  </a:srgbClr>
                </a:solidFill>
                <a:effectLst>
                  <a:outerShdw blurRad="38100" dist="38100" dir="2700000" algn="tl">
                    <a:srgbClr val="000000">
                      <a:alpha val="43137"/>
                    </a:srgbClr>
                  </a:outerShdw>
                </a:effectLst>
                <a:latin typeface="Segoe Print" panose="02000600000000000000" pitchFamily="2" charset="0"/>
                <a:cs typeface="Sultan bold" pitchFamily="2" charset="-78"/>
              </a:rPr>
              <a:t>أذكر أكبر قارتين في العالم؟</a:t>
            </a:r>
          </a:p>
        </p:txBody>
      </p:sp>
      <p:sp>
        <p:nvSpPr>
          <p:cNvPr id="29" name="مستطيل مستدير الزوايا 25"/>
          <p:cNvSpPr/>
          <p:nvPr/>
        </p:nvSpPr>
        <p:spPr>
          <a:xfrm>
            <a:off x="403628" y="3785356"/>
            <a:ext cx="5185284" cy="73469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BH" sz="2400" b="1" i="0" u="none" strike="noStrike" kern="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2.</a:t>
            </a:r>
            <a:r>
              <a:rPr kumimoji="0" lang="ar-BH" sz="2400" b="1" i="0" u="none" strike="noStrike" kern="0" cap="none" spc="0" normalizeH="0" noProof="0" dirty="0" smtClean="0">
                <a:ln>
                  <a:noFill/>
                </a:ln>
                <a:solidFill>
                  <a:srgbClr val="FF0000"/>
                </a:solidFill>
                <a:effectLst>
                  <a:outerShdw blurRad="38100" dist="38100" dir="2700000" algn="tl">
                    <a:srgbClr val="000000">
                      <a:alpha val="43137"/>
                    </a:srgbClr>
                  </a:outerShdw>
                </a:effectLst>
                <a:uLnTx/>
                <a:uFillTx/>
                <a:latin typeface="Segoe Print" panose="02000600000000000000" pitchFamily="2" charset="0"/>
                <a:ea typeface="+mn-ea"/>
                <a:cs typeface="Sultan bold" pitchFamily="2" charset="-78"/>
              </a:rPr>
              <a:t> </a:t>
            </a:r>
            <a:r>
              <a:rPr lang="ar-BH" sz="2400" b="1" kern="0" dirty="0" smtClean="0">
                <a:solidFill>
                  <a:srgbClr val="E7E6E6">
                    <a:lumMod val="10000"/>
                  </a:srgbClr>
                </a:solidFill>
                <a:effectLst>
                  <a:outerShdw blurRad="38100" dist="38100" dir="2700000" algn="tl">
                    <a:srgbClr val="000000">
                      <a:alpha val="43137"/>
                    </a:srgbClr>
                  </a:outerShdw>
                </a:effectLst>
                <a:latin typeface="Segoe Print" panose="02000600000000000000" pitchFamily="2" charset="0"/>
                <a:cs typeface="Sultan bold" pitchFamily="2" charset="-78"/>
              </a:rPr>
              <a:t>أذكر أصغر قارتين في العالم؟</a:t>
            </a:r>
          </a:p>
        </p:txBody>
      </p:sp>
      <p:sp>
        <p:nvSpPr>
          <p:cNvPr id="30" name="مستطيل مستدير الزوايا 25"/>
          <p:cNvSpPr/>
          <p:nvPr/>
        </p:nvSpPr>
        <p:spPr>
          <a:xfrm>
            <a:off x="394612" y="4816274"/>
            <a:ext cx="5185284" cy="734695"/>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lvl="0" algn="r" rtl="1">
              <a:defRPr/>
            </a:pPr>
            <a:r>
              <a:rPr lang="ar-BH" sz="2400" b="1" kern="0"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a:rPr>
              <a:t>3. </a:t>
            </a:r>
            <a:r>
              <a:rPr lang="ar-BH" sz="2400" b="1" kern="0" dirty="0" smtClean="0">
                <a:solidFill>
                  <a:srgbClr val="E7E6E6">
                    <a:lumMod val="10000"/>
                  </a:srgbClr>
                </a:solidFill>
                <a:effectLst>
                  <a:outerShdw blurRad="38100" dist="38100" dir="2700000" algn="tl">
                    <a:srgbClr val="000000">
                      <a:alpha val="43137"/>
                    </a:srgbClr>
                  </a:outerShdw>
                </a:effectLst>
                <a:latin typeface="Segoe Print" panose="02000600000000000000" pitchFamily="2" charset="0"/>
                <a:cs typeface="Sultan bold" pitchFamily="2" charset="-78"/>
              </a:rPr>
              <a:t>في أي نصف من الكرة الأرضية تقع معظم اليابسة؟</a:t>
            </a:r>
          </a:p>
        </p:txBody>
      </p:sp>
    </p:spTree>
    <p:extLst>
      <p:ext uri="{BB962C8B-B14F-4D97-AF65-F5344CB8AC3E}">
        <p14:creationId xmlns:p14="http://schemas.microsoft.com/office/powerpoint/2010/main" val="9647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125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000"/>
                                        <p:tgtEl>
                                          <p:spTgt spid="29"/>
                                        </p:tgtEl>
                                      </p:cBhvr>
                                    </p:animEffect>
                                    <p:anim calcmode="lin" valueType="num">
                                      <p:cBhvr>
                                        <p:cTn id="30" dur="1000" fill="hold"/>
                                        <p:tgtEl>
                                          <p:spTgt spid="29"/>
                                        </p:tgtEl>
                                        <p:attrNameLst>
                                          <p:attrName>ppt_x</p:attrName>
                                        </p:attrNameLst>
                                      </p:cBhvr>
                                      <p:tavLst>
                                        <p:tav tm="0">
                                          <p:val>
                                            <p:strVal val="#ppt_x"/>
                                          </p:val>
                                        </p:tav>
                                        <p:tav tm="100000">
                                          <p:val>
                                            <p:strVal val="#ppt_x"/>
                                          </p:val>
                                        </p:tav>
                                      </p:tavLst>
                                    </p:anim>
                                    <p:anim calcmode="lin" valueType="num">
                                      <p:cBhvr>
                                        <p:cTn id="3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animBg="1"/>
      <p:bldGraphic spid="27" grpId="0">
        <p:bldAsOne/>
      </p:bldGraphic>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8" name="شكل بيضاوي 7"/>
          <p:cNvSpPr/>
          <p:nvPr/>
        </p:nvSpPr>
        <p:spPr>
          <a:xfrm>
            <a:off x="8474320" y="2550863"/>
            <a:ext cx="3091960" cy="3095871"/>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أكبر قارتين:</a:t>
            </a:r>
          </a:p>
          <a:p>
            <a:pPr algn="ct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آسيا وإفريقيا</a:t>
            </a:r>
            <a:endPar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1" name="شكل بيضاوي 20"/>
          <p:cNvSpPr/>
          <p:nvPr/>
        </p:nvSpPr>
        <p:spPr>
          <a:xfrm>
            <a:off x="10395857" y="2111128"/>
            <a:ext cx="844062" cy="82460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1</a:t>
            </a:r>
            <a:endParaRPr lang="ar-BH" sz="4000" b="1" dirty="0">
              <a:solidFill>
                <a:srgbClr val="FF0000"/>
              </a:solidFill>
            </a:endParaRPr>
          </a:p>
        </p:txBody>
      </p:sp>
      <p:sp>
        <p:nvSpPr>
          <p:cNvPr id="13" name="مستطيل مستدير الزوايا 15"/>
          <p:cNvSpPr/>
          <p:nvPr/>
        </p:nvSpPr>
        <p:spPr>
          <a:xfrm>
            <a:off x="4438098" y="653631"/>
            <a:ext cx="5582202" cy="867546"/>
          </a:xfrm>
          <a:prstGeom prst="roundRect">
            <a:avLst/>
          </a:prstGeom>
          <a:solidFill>
            <a:schemeClr val="accent4">
              <a:lumMod val="20000"/>
              <a:lumOff val="80000"/>
            </a:schemeClr>
          </a:soli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ctr"/>
            <a:r>
              <a:rPr lang="ar-BH" sz="2800" b="1" kern="0" dirty="0" smtClean="0">
                <a:solidFill>
                  <a:srgbClr val="FF0000"/>
                </a:solidFill>
                <a:latin typeface="Calibri" panose="020F0502020204030204"/>
                <a:cs typeface="Arial" panose="020B0604020202020204" pitchFamily="34" charset="0"/>
              </a:rPr>
              <a:t>توزع اليابسة</a:t>
            </a:r>
            <a:endParaRPr lang="ar-BH" sz="2400" b="1" kern="0" dirty="0">
              <a:solidFill>
                <a:srgbClr val="FF0000"/>
              </a:solidFill>
              <a:latin typeface="Calibri" panose="020F0502020204030204"/>
              <a:cs typeface="Arial" panose="020B0604020202020204" pitchFamily="34" charset="0"/>
            </a:endParaRPr>
          </a:p>
        </p:txBody>
      </p:sp>
      <p:grpSp>
        <p:nvGrpSpPr>
          <p:cNvPr id="14" name="مجموعة 28"/>
          <p:cNvGrpSpPr/>
          <p:nvPr/>
        </p:nvGrpSpPr>
        <p:grpSpPr>
          <a:xfrm>
            <a:off x="32986" y="685673"/>
            <a:ext cx="3318720" cy="535022"/>
            <a:chOff x="575562" y="231274"/>
            <a:chExt cx="2772405" cy="535022"/>
          </a:xfrm>
        </p:grpSpPr>
        <p:sp>
          <p:nvSpPr>
            <p:cNvPr id="15"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شكل بيضاوي 30"/>
            <p:cNvSpPr/>
            <p:nvPr/>
          </p:nvSpPr>
          <p:spPr>
            <a:xfrm>
              <a:off x="734522" y="312709"/>
              <a:ext cx="502046"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24" name="شكل بيضاوي 7"/>
          <p:cNvSpPr/>
          <p:nvPr/>
        </p:nvSpPr>
        <p:spPr>
          <a:xfrm>
            <a:off x="548546" y="2550863"/>
            <a:ext cx="3091960" cy="3095871"/>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تقع معظم اليابسة في النصف الشمالي</a:t>
            </a:r>
            <a:endParaRPr lang="ar-BH" sz="40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5" name="شكل بيضاوي 7"/>
          <p:cNvSpPr/>
          <p:nvPr/>
        </p:nvSpPr>
        <p:spPr>
          <a:xfrm>
            <a:off x="4570594" y="2550863"/>
            <a:ext cx="3125606" cy="3095871"/>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أصغر قارتين:</a:t>
            </a:r>
          </a:p>
          <a:p>
            <a:pPr algn="ctr"/>
            <a:r>
              <a:rPr lang="ar-BH" sz="4400" b="1" dirty="0" smtClean="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rPr>
              <a:t>أوروبا وأوقيانيا</a:t>
            </a:r>
            <a:endParaRPr lang="ar-BH" sz="4400" b="1" dirty="0">
              <a:solidFill>
                <a:schemeClr val="bg2">
                  <a:lumMod val="10000"/>
                </a:schemeClr>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6" name="شكل بيضاوي 20"/>
          <p:cNvSpPr/>
          <p:nvPr/>
        </p:nvSpPr>
        <p:spPr>
          <a:xfrm>
            <a:off x="6430771" y="2049661"/>
            <a:ext cx="844062" cy="82460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2</a:t>
            </a:r>
            <a:endParaRPr lang="ar-BH" sz="4000" b="1" dirty="0">
              <a:solidFill>
                <a:srgbClr val="FF0000"/>
              </a:solidFill>
            </a:endParaRPr>
          </a:p>
        </p:txBody>
      </p:sp>
      <p:sp>
        <p:nvSpPr>
          <p:cNvPr id="27" name="شكل بيضاوي 20"/>
          <p:cNvSpPr/>
          <p:nvPr/>
        </p:nvSpPr>
        <p:spPr>
          <a:xfrm>
            <a:off x="2615478" y="2138561"/>
            <a:ext cx="844062" cy="824605"/>
          </a:xfrm>
          <a:prstGeom prst="ellipse">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7030A0"/>
            </a:solid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000" b="1" dirty="0" smtClean="0">
                <a:solidFill>
                  <a:srgbClr val="FF0000"/>
                </a:solidFill>
              </a:rPr>
              <a:t>3</a:t>
            </a:r>
            <a:endParaRPr lang="ar-BH" sz="4000" b="1" dirty="0">
              <a:solidFill>
                <a:srgbClr val="FF0000"/>
              </a:solidFill>
            </a:endParaRPr>
          </a:p>
        </p:txBody>
      </p:sp>
      <p:sp>
        <p:nvSpPr>
          <p:cNvPr id="17" name="مستطيل مستدير الزوايا 25"/>
          <p:cNvSpPr/>
          <p:nvPr/>
        </p:nvSpPr>
        <p:spPr>
          <a:xfrm>
            <a:off x="8230500" y="738711"/>
            <a:ext cx="1635770" cy="68815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FF0000"/>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40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الإجابة </a:t>
            </a:r>
            <a:r>
              <a:rPr lang="ar-BH" sz="24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rPr>
              <a:t> </a:t>
            </a:r>
            <a:endParaRPr lang="ar-BH" sz="2800" b="1" kern="0" dirty="0" smtClean="0">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Tree>
    <p:extLst>
      <p:ext uri="{BB962C8B-B14F-4D97-AF65-F5344CB8AC3E}">
        <p14:creationId xmlns:p14="http://schemas.microsoft.com/office/powerpoint/2010/main" val="33756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2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heel(1)">
                                      <p:cBhvr>
                                        <p:cTn id="27" dur="125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10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heel(1)">
                                      <p:cBhvr>
                                        <p:cTn id="37" dur="125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13" grpId="0" animBg="1"/>
      <p:bldP spid="24" grpId="0" animBg="1"/>
      <p:bldP spid="25" grpId="0" animBg="1"/>
      <p:bldP spid="26" grpId="0" animBg="1"/>
      <p:bldP spid="27"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توزع اليابسة</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sp>
        <p:nvSpPr>
          <p:cNvPr id="20" name="مستطيل مستدير الزوايا 19"/>
          <p:cNvSpPr/>
          <p:nvPr/>
        </p:nvSpPr>
        <p:spPr>
          <a:xfrm>
            <a:off x="609599" y="1932337"/>
            <a:ext cx="10769601" cy="86166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smtClean="0">
                <a:solidFill>
                  <a:schemeClr val="bg2">
                    <a:lumMod val="10000"/>
                  </a:schemeClr>
                </a:solidFill>
                <a:latin typeface="Segoe Print" panose="02000600000000000000" pitchFamily="2" charset="0"/>
                <a:cs typeface="Sultan bold" pitchFamily="2" charset="-78"/>
              </a:rPr>
              <a:t>تبدو اليابسة من الفضاء مجموعة من جزر واسعة أو كتل كبيرة تحيط بها المياه، ويقع معظمها في النصف الشمالي من الكرة الأرضية. وتتوزع اليابسة في القارات على النحو التالي:</a:t>
            </a:r>
            <a:endParaRPr lang="ar-BH" sz="2800" b="1" dirty="0">
              <a:solidFill>
                <a:schemeClr val="bg2">
                  <a:lumMod val="10000"/>
                </a:schemeClr>
              </a:solidFill>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2" y="312709"/>
              <a:ext cx="502046"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28" name="مستطيل مستدير الزوايا 19"/>
          <p:cNvSpPr/>
          <p:nvPr/>
        </p:nvSpPr>
        <p:spPr>
          <a:xfrm>
            <a:off x="609599" y="3298925"/>
            <a:ext cx="10769601" cy="763678"/>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1. قارة آسيا: </a:t>
            </a:r>
            <a:r>
              <a:rPr lang="ar-BH" sz="2400" b="1" dirty="0" smtClean="0">
                <a:solidFill>
                  <a:schemeClr val="bg2">
                    <a:lumMod val="10000"/>
                  </a:schemeClr>
                </a:solidFill>
                <a:latin typeface="Segoe Print" panose="02000600000000000000" pitchFamily="2" charset="0"/>
                <a:cs typeface="Sultan bold" pitchFamily="2" charset="-78"/>
              </a:rPr>
              <a:t>أكبر القارات مساحة، تتصل بقارة أوروبا فتشكلان معصا كتلة كبيرة من اليابسة تعرف بكتلة أورراسيا. وتُعتبر سلسلة جبال الأورال الحد الفاصل بين القارتين.  </a:t>
            </a:r>
            <a:endParaRPr lang="ar-BH" sz="2400" b="1" dirty="0">
              <a:solidFill>
                <a:schemeClr val="bg2">
                  <a:lumMod val="10000"/>
                </a:schemeClr>
              </a:solidFill>
              <a:latin typeface="Segoe Print" panose="02000600000000000000" pitchFamily="2" charset="0"/>
              <a:cs typeface="Sultan bold" pitchFamily="2" charset="-78"/>
            </a:endParaRPr>
          </a:p>
        </p:txBody>
      </p:sp>
      <p:sp>
        <p:nvSpPr>
          <p:cNvPr id="29" name="مستطيل مستدير الزوايا 19"/>
          <p:cNvSpPr/>
          <p:nvPr/>
        </p:nvSpPr>
        <p:spPr>
          <a:xfrm>
            <a:off x="609599" y="4770988"/>
            <a:ext cx="10769601" cy="817163"/>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2. قارة إفريقيا: </a:t>
            </a:r>
            <a:r>
              <a:rPr lang="ar-BH" sz="2400" b="1" dirty="0" smtClean="0">
                <a:solidFill>
                  <a:schemeClr val="bg2">
                    <a:lumMod val="10000"/>
                  </a:schemeClr>
                </a:solidFill>
                <a:latin typeface="Segoe Print" panose="02000600000000000000" pitchFamily="2" charset="0"/>
                <a:cs typeface="Sultan bold" pitchFamily="2" charset="-78"/>
              </a:rPr>
              <a:t>قارة قريبة جدًا من قارتي أوروبا وآسيا، يفصلها عن أوروبا مضيق جبل طارق. وتلتقي مع قارة آسيا ببرزخ السويس، حيث حفرت قناة للملاحة تصل البحر المتوسط بالبحر الأحمر.  </a:t>
            </a:r>
            <a:endParaRPr lang="ar-BH" sz="2400" b="1" dirty="0">
              <a:solidFill>
                <a:schemeClr val="bg2">
                  <a:lumMod val="10000"/>
                </a:schemeClr>
              </a:solidFill>
              <a:latin typeface="Segoe Print" panose="02000600000000000000" pitchFamily="2" charset="0"/>
              <a:cs typeface="Sultan bold" pitchFamily="2" charset="-78"/>
            </a:endParaRPr>
          </a:p>
        </p:txBody>
      </p:sp>
    </p:spTree>
    <p:extLst>
      <p:ext uri="{BB962C8B-B14F-4D97-AF65-F5344CB8AC3E}">
        <p14:creationId xmlns:p14="http://schemas.microsoft.com/office/powerpoint/2010/main" val="36244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right)">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right)">
                                      <p:cBhvr>
                                        <p:cTn id="17" dur="1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right)">
                                      <p:cBhvr>
                                        <p:cTn id="2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توزع اليابسة</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2" y="312709"/>
              <a:ext cx="502046"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30" name="مستطيل مستدير الزوايا 19"/>
          <p:cNvSpPr/>
          <p:nvPr/>
        </p:nvSpPr>
        <p:spPr>
          <a:xfrm>
            <a:off x="507999" y="3699939"/>
            <a:ext cx="10883901" cy="69284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4. قارة أوقيانيا:</a:t>
            </a:r>
            <a:r>
              <a:rPr lang="ar-BH" sz="2400" b="1" dirty="0" smtClean="0">
                <a:solidFill>
                  <a:schemeClr val="bg2">
                    <a:lumMod val="10000"/>
                  </a:schemeClr>
                </a:solidFill>
                <a:latin typeface="Segoe Print" panose="02000600000000000000" pitchFamily="2" charset="0"/>
                <a:cs typeface="Sultan bold" pitchFamily="2" charset="-78"/>
              </a:rPr>
              <a:t> تتألف من مجموعة من جزر متناثرة في المحيط الهادئ، أكبرها جزيرة أستراليا.</a:t>
            </a:r>
            <a:endParaRPr lang="ar-BH" sz="2400" b="1" dirty="0">
              <a:solidFill>
                <a:schemeClr val="bg2">
                  <a:lumMod val="10000"/>
                </a:schemeClr>
              </a:solidFill>
              <a:latin typeface="Segoe Print" panose="02000600000000000000" pitchFamily="2" charset="0"/>
              <a:cs typeface="Sultan bold" pitchFamily="2" charset="-78"/>
            </a:endParaRPr>
          </a:p>
        </p:txBody>
      </p:sp>
      <p:sp>
        <p:nvSpPr>
          <p:cNvPr id="31" name="مستطيل مستدير الزوايا 19"/>
          <p:cNvSpPr/>
          <p:nvPr/>
        </p:nvSpPr>
        <p:spPr>
          <a:xfrm>
            <a:off x="507999" y="2236305"/>
            <a:ext cx="10883901" cy="69284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3. قارة أمريكا الشمالية وأمريكا الجنوبية :</a:t>
            </a:r>
            <a:r>
              <a:rPr lang="ar-BH" sz="2400" b="1" dirty="0">
                <a:solidFill>
                  <a:schemeClr val="bg2">
                    <a:lumMod val="10000"/>
                  </a:schemeClr>
                </a:solidFill>
                <a:latin typeface="Segoe Print" panose="02000600000000000000" pitchFamily="2" charset="0"/>
                <a:cs typeface="Sultan bold" pitchFamily="2" charset="-78"/>
              </a:rPr>
              <a:t> </a:t>
            </a:r>
            <a:r>
              <a:rPr lang="ar-BH" sz="2400" b="1" dirty="0" smtClean="0">
                <a:solidFill>
                  <a:schemeClr val="bg2">
                    <a:lumMod val="10000"/>
                  </a:schemeClr>
                </a:solidFill>
                <a:latin typeface="Segoe Print" panose="02000600000000000000" pitchFamily="2" charset="0"/>
                <a:cs typeface="Sultan bold" pitchFamily="2" charset="-78"/>
              </a:rPr>
              <a:t>تتصل ببعضهما البعض عبر برزخ باناما الذي حفرت فيه قناة للملاحة.</a:t>
            </a:r>
            <a:endParaRPr lang="ar-BH" sz="2400" b="1" dirty="0">
              <a:solidFill>
                <a:schemeClr val="bg2">
                  <a:lumMod val="10000"/>
                </a:schemeClr>
              </a:solidFill>
              <a:latin typeface="Segoe Print" panose="02000600000000000000" pitchFamily="2" charset="0"/>
              <a:cs typeface="Sultan bold" pitchFamily="2" charset="-78"/>
            </a:endParaRPr>
          </a:p>
        </p:txBody>
      </p:sp>
      <p:sp>
        <p:nvSpPr>
          <p:cNvPr id="32" name="مستطيل مستدير الزوايا 19"/>
          <p:cNvSpPr/>
          <p:nvPr/>
        </p:nvSpPr>
        <p:spPr>
          <a:xfrm>
            <a:off x="507999" y="4899081"/>
            <a:ext cx="10883901" cy="69284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400" b="1" dirty="0" smtClean="0">
                <a:solidFill>
                  <a:srgbClr val="FF0000"/>
                </a:solidFill>
                <a:latin typeface="Segoe Print" panose="02000600000000000000" pitchFamily="2" charset="0"/>
                <a:cs typeface="Sultan bold" pitchFamily="2" charset="-78"/>
              </a:rPr>
              <a:t>5. قارة انتاركتيكا:</a:t>
            </a:r>
            <a:r>
              <a:rPr lang="ar-BH" sz="2400" b="1" dirty="0" smtClean="0">
                <a:solidFill>
                  <a:schemeClr val="bg2">
                    <a:lumMod val="10000"/>
                  </a:schemeClr>
                </a:solidFill>
                <a:latin typeface="Segoe Print" panose="02000600000000000000" pitchFamily="2" charset="0"/>
                <a:cs typeface="Sultan bold" pitchFamily="2" charset="-78"/>
              </a:rPr>
              <a:t> تتألف من منطقة القطب الجنوبي، ويكسوها غطاء جليدي واسع.</a:t>
            </a:r>
            <a:endParaRPr lang="ar-BH" sz="2400" b="1" dirty="0">
              <a:solidFill>
                <a:schemeClr val="bg2">
                  <a:lumMod val="10000"/>
                </a:schemeClr>
              </a:solidFill>
              <a:latin typeface="Segoe Print" panose="02000600000000000000" pitchFamily="2" charset="0"/>
              <a:cs typeface="Sultan bold" pitchFamily="2" charset="-78"/>
            </a:endParaRPr>
          </a:p>
        </p:txBody>
      </p:sp>
    </p:spTree>
    <p:extLst>
      <p:ext uri="{BB962C8B-B14F-4D97-AF65-F5344CB8AC3E}">
        <p14:creationId xmlns:p14="http://schemas.microsoft.com/office/powerpoint/2010/main" val="163359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righ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right)">
                                      <p:cBhvr>
                                        <p:cTn id="17" dur="1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animBg="1"/>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5857" y="0"/>
            <a:ext cx="1646183" cy="1268068"/>
          </a:xfrm>
          <a:prstGeom prst="rect">
            <a:avLst/>
          </a:prstGeom>
        </p:spPr>
      </p:pic>
      <p:sp>
        <p:nvSpPr>
          <p:cNvPr id="4" name="مستطيل مستدير الزوايا 3"/>
          <p:cNvSpPr/>
          <p:nvPr/>
        </p:nvSpPr>
        <p:spPr>
          <a:xfrm>
            <a:off x="4178300" y="493357"/>
            <a:ext cx="5321300" cy="774711"/>
          </a:xfrm>
          <a:prstGeom prst="roundRect">
            <a:avLst/>
          </a:prstGeom>
          <a:solidFill>
            <a:schemeClr val="accent2">
              <a:lumMod val="20000"/>
              <a:lumOff val="80000"/>
            </a:schemeClr>
          </a:soli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4400" b="1" dirty="0" smtClean="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rPr>
              <a:t>نشاط تقويمي</a:t>
            </a:r>
            <a:endParaRPr lang="ar-BH" sz="4400" b="1" dirty="0">
              <a:solidFill>
                <a:srgbClr val="FF0000"/>
              </a:solidFill>
              <a:effectLst>
                <a:outerShdw blurRad="38100" dist="38100" dir="2700000" algn="tl">
                  <a:srgbClr val="000000">
                    <a:alpha val="43137"/>
                  </a:srgbClr>
                </a:outerShdw>
              </a:effectLst>
              <a:latin typeface="Segoe Print" panose="02000600000000000000" pitchFamily="2" charset="0"/>
              <a:cs typeface="Sultan bold" pitchFamily="2" charset="-78"/>
            </a:endParaRPr>
          </a:p>
        </p:txBody>
      </p:sp>
      <p:grpSp>
        <p:nvGrpSpPr>
          <p:cNvPr id="21" name="مجموعة 28"/>
          <p:cNvGrpSpPr/>
          <p:nvPr/>
        </p:nvGrpSpPr>
        <p:grpSpPr>
          <a:xfrm>
            <a:off x="32986" y="584073"/>
            <a:ext cx="3318720" cy="535022"/>
            <a:chOff x="575562" y="231274"/>
            <a:chExt cx="2772405" cy="535022"/>
          </a:xfrm>
        </p:grpSpPr>
        <p:sp>
          <p:nvSpPr>
            <p:cNvPr id="26" name="مستطيل مستدير الزوايا 29"/>
            <p:cNvSpPr/>
            <p:nvPr/>
          </p:nvSpPr>
          <p:spPr>
            <a:xfrm>
              <a:off x="575562" y="231274"/>
              <a:ext cx="2772405" cy="535022"/>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cap="flat" cmpd="sng" algn="ctr">
              <a:solidFill>
                <a:srgbClr val="7030A0"/>
              </a:solidFill>
              <a:prstDash val="sysDash"/>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1" anchor="ctr"/>
            <a:lstStyle/>
            <a:p>
              <a:pPr algn="r"/>
              <a:r>
                <a:rPr lang="ar-JO"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المواد الاجتماعية / </a:t>
              </a:r>
              <a:r>
                <a:rPr lang="ar-BH" sz="2000" b="1" kern="0" dirty="0" smtClean="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اليابسة</a:t>
              </a:r>
              <a:endParaRPr lang="ar-BH" sz="2000" b="1" kern="0" dirty="0">
                <a:solidFill>
                  <a:srgbClr val="E7E6E6">
                    <a:lumMod val="10000"/>
                  </a:srgbClr>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شكل بيضاوي 30"/>
            <p:cNvSpPr/>
            <p:nvPr/>
          </p:nvSpPr>
          <p:spPr>
            <a:xfrm>
              <a:off x="734522" y="312709"/>
              <a:ext cx="523564" cy="365760"/>
            </a:xfrm>
            <a:prstGeom prst="ellipse">
              <a:avLst/>
            </a:prstGeom>
            <a:gradFill flip="none" rotWithShape="1">
              <a:gsLst>
                <a:gs pos="27895">
                  <a:srgbClr val="DFABAB"/>
                </a:gs>
                <a:gs pos="0">
                  <a:srgbClr val="EE5D5D"/>
                </a:gs>
                <a:gs pos="51000">
                  <a:schemeClr val="accent3">
                    <a:lumMod val="45000"/>
                    <a:lumOff val="55000"/>
                  </a:schemeClr>
                </a:gs>
                <a:gs pos="80000">
                  <a:schemeClr val="accent3">
                    <a:lumMod val="45000"/>
                    <a:lumOff val="55000"/>
                  </a:schemeClr>
                </a:gs>
                <a:gs pos="100000">
                  <a:schemeClr val="accent1">
                    <a:lumMod val="20000"/>
                    <a:lumOff val="80000"/>
                  </a:schemeClr>
                </a:gs>
              </a:gsLst>
              <a:lin ang="10800000" scaled="1"/>
              <a:tileRect/>
            </a:gradFill>
            <a:ln w="28575">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1600" b="0" i="0" u="none" strike="noStrike" kern="1200" cap="none" spc="0" normalizeH="0" baseline="0" noProof="0" dirty="0" smtClean="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rPr>
                <a:t>19</a:t>
              </a:r>
              <a:endParaRPr kumimoji="0" lang="ar-BH" sz="1600" b="0" i="0" u="none" strike="noStrike" kern="1200" cap="none" spc="0" normalizeH="0" baseline="0" noProof="0" dirty="0">
                <a:ln w="0"/>
                <a:solidFill>
                  <a:srgbClr val="FF0000"/>
                </a:solidFill>
                <a:effectLst>
                  <a:outerShdw blurRad="38100" dist="38100" dir="2700000" algn="tl">
                    <a:srgbClr val="000000">
                      <a:alpha val="43137"/>
                    </a:srgbClr>
                  </a:outerShdw>
                </a:effectLst>
                <a:uLnTx/>
                <a:uFillTx/>
                <a:latin typeface="Sakkal Majalla" panose="02000000000000000000" pitchFamily="2" charset="-78"/>
                <a:ea typeface="+mn-ea"/>
                <a:cs typeface="Sultan bold" pitchFamily="2" charset="-78"/>
              </a:endParaRPr>
            </a:p>
          </p:txBody>
        </p:sp>
      </p:grpSp>
      <p:sp>
        <p:nvSpPr>
          <p:cNvPr id="32" name="مستطيل مستدير الزوايا 19"/>
          <p:cNvSpPr/>
          <p:nvPr/>
        </p:nvSpPr>
        <p:spPr>
          <a:xfrm>
            <a:off x="274071" y="1460694"/>
            <a:ext cx="11417300" cy="692849"/>
          </a:xfrm>
          <a:prstGeom prst="round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19050">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smtClean="0">
                <a:solidFill>
                  <a:srgbClr val="FF0000"/>
                </a:solidFill>
                <a:latin typeface="Segoe Print" panose="02000600000000000000" pitchFamily="2" charset="0"/>
                <a:cs typeface="Sultan bold" pitchFamily="2" charset="-78"/>
              </a:rPr>
              <a:t>-أمامك خريطة للعالم ضع عليها دائرة حول أكبر قارتين، ومثلث على أصغر قارتين، وأسهم حول النصف الذي توجد معظم اليابسة. </a:t>
            </a:r>
            <a:endParaRPr lang="ar-BH" sz="2800" b="1" dirty="0">
              <a:solidFill>
                <a:schemeClr val="bg2">
                  <a:lumMod val="10000"/>
                </a:schemeClr>
              </a:solidFill>
              <a:latin typeface="Segoe Print" panose="02000600000000000000" pitchFamily="2" charset="0"/>
              <a:cs typeface="Sultan bold" pitchFamily="2" charset="-78"/>
            </a:endParaRPr>
          </a:p>
        </p:txBody>
      </p:sp>
      <p:pic>
        <p:nvPicPr>
          <p:cNvPr id="1026" name="Picture 2" descr="https://sites.google.com/site/wwwsarasaso1011com/_/rsrc/1428259687402/home/image5.jpg"/>
          <p:cNvPicPr>
            <a:picLocks noChangeAspect="1" noChangeArrowheads="1"/>
          </p:cNvPicPr>
          <p:nvPr/>
        </p:nvPicPr>
        <p:blipFill rotWithShape="1">
          <a:blip r:embed="rId3">
            <a:extLst>
              <a:ext uri="{28A0092B-C50C-407E-A947-70E740481C1C}">
                <a14:useLocalDpi xmlns:a14="http://schemas.microsoft.com/office/drawing/2010/main" val="0"/>
              </a:ext>
            </a:extLst>
          </a:blip>
          <a:srcRect b="13206"/>
          <a:stretch/>
        </p:blipFill>
        <p:spPr bwMode="auto">
          <a:xfrm>
            <a:off x="1692346" y="2390343"/>
            <a:ext cx="8962954" cy="3770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46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right)">
                                      <p:cBhvr>
                                        <p:cTn id="12" dur="10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outVertical)">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4.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otalTime>815</TotalTime>
  <Words>784</Words>
  <Application>Microsoft Office PowerPoint</Application>
  <PresentationFormat>Widescreen</PresentationFormat>
  <Paragraphs>145</Paragraphs>
  <Slides>16</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16</vt:i4>
      </vt:variant>
    </vt:vector>
  </HeadingPairs>
  <TitlesOfParts>
    <vt:vector size="29" baseType="lpstr">
      <vt:lpstr>Arial</vt:lpstr>
      <vt:lpstr>Calibri</vt:lpstr>
      <vt:lpstr>Calibri Light</vt:lpstr>
      <vt:lpstr>Sakkal Majalla</vt:lpstr>
      <vt:lpstr>Segoe Print</vt:lpstr>
      <vt:lpstr>Sultan bold</vt:lpstr>
      <vt:lpstr>Times New Roman</vt:lpstr>
      <vt:lpstr>Wingdings 2</vt:lpstr>
      <vt:lpstr>Office Theme</vt:lpstr>
      <vt:lpstr>1_Office Theme</vt:lpstr>
      <vt:lpstr>2_Office Theme</vt:lpstr>
      <vt:lpstr>1_نسق Office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Abdulrahim Alsharifi</dc:creator>
  <cp:lastModifiedBy>Admin</cp:lastModifiedBy>
  <cp:revision>93</cp:revision>
  <dcterms:created xsi:type="dcterms:W3CDTF">2021-01-20T05:08:23Z</dcterms:created>
  <dcterms:modified xsi:type="dcterms:W3CDTF">2021-02-11T06:14:38Z</dcterms:modified>
</cp:coreProperties>
</file>