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2" r:id="rId5"/>
    <p:sldId id="259" r:id="rId6"/>
    <p:sldId id="260" r:id="rId7"/>
    <p:sldId id="261" r:id="rId8"/>
    <p:sldId id="263" r:id="rId9"/>
    <p:sldId id="272" r:id="rId10"/>
    <p:sldId id="264" r:id="rId11"/>
    <p:sldId id="265" r:id="rId12"/>
    <p:sldId id="268" r:id="rId13"/>
    <p:sldId id="266" r:id="rId14"/>
    <p:sldId id="267" r:id="rId15"/>
    <p:sldId id="269" r:id="rId16"/>
    <p:sldId id="270" r:id="rId17"/>
    <p:sldId id="271"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6F16DBD-E955-4F1F-B02C-FC71EF9836E1}" type="datetimeFigureOut">
              <a:rPr lang="en-US" smtClean="0"/>
              <a:t>11/20/2023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8008D38-A3A9-4488-BB91-8626C38324ED}" type="slidenum">
              <a:rPr lang="en-US" smtClean="0"/>
              <a:t>‹#›</a:t>
            </a:fld>
            <a:endParaRPr lang="en-US"/>
          </a:p>
        </p:txBody>
      </p:sp>
    </p:spTree>
    <p:extLst>
      <p:ext uri="{BB962C8B-B14F-4D97-AF65-F5344CB8AC3E}">
        <p14:creationId xmlns:p14="http://schemas.microsoft.com/office/powerpoint/2010/main" val="377734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11/20/2023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11/20/2023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11/20/2023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11/20/2023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3.png"/><Relationship Id="rId4" Type="http://schemas.openxmlformats.org/officeDocument/2006/relationships/image" Target="../media/image12.png"/><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11254061-8BBD-42FE-80C0-C16088734872}"/>
              </a:ext>
            </a:extLst>
          </p:cNvPr>
          <p:cNvGraphicFramePr>
            <a:graphicFrameLocks noGrp="1"/>
          </p:cNvGraphicFramePr>
          <p:nvPr>
            <p:extLst>
              <p:ext uri="{D42A27DB-BD31-4B8C-83A1-F6EECF244321}">
                <p14:modId xmlns:p14="http://schemas.microsoft.com/office/powerpoint/2010/main" val="3246669520"/>
              </p:ext>
            </p:extLst>
          </p:nvPr>
        </p:nvGraphicFramePr>
        <p:xfrm>
          <a:off x="4780004" y="1955147"/>
          <a:ext cx="6988954" cy="4146897"/>
        </p:xfrm>
        <a:graphic>
          <a:graphicData uri="http://schemas.openxmlformats.org/drawingml/2006/table">
            <a:tbl>
              <a:tblPr firstRow="1" bandRow="1">
                <a:tableStyleId>{7DF18680-E054-41AD-8BC1-D1AEF772440D}</a:tableStyleId>
              </a:tblPr>
              <a:tblGrid>
                <a:gridCol w="4811151">
                  <a:extLst>
                    <a:ext uri="{9D8B030D-6E8A-4147-A177-3AD203B41FA5}">
                      <a16:colId xmlns:a16="http://schemas.microsoft.com/office/drawing/2014/main" val="20000"/>
                    </a:ext>
                  </a:extLst>
                </a:gridCol>
                <a:gridCol w="2177803">
                  <a:extLst>
                    <a:ext uri="{9D8B030D-6E8A-4147-A177-3AD203B41FA5}">
                      <a16:colId xmlns:a16="http://schemas.microsoft.com/office/drawing/2014/main" val="20001"/>
                    </a:ext>
                  </a:extLst>
                </a:gridCol>
              </a:tblGrid>
              <a:tr h="686357">
                <a:tc>
                  <a:txBody>
                    <a:bodyPr/>
                    <a:lstStyle/>
                    <a:p>
                      <a:pPr algn="ctr"/>
                      <a:r>
                        <a:rPr lang="ar-BH" sz="3600" dirty="0">
                          <a:effectLst/>
                          <a:latin typeface="Sakkal Majalla" panose="02000000000000000000" pitchFamily="2" charset="-78"/>
                          <a:cs typeface="Sakkal Majalla" panose="02000000000000000000" pitchFamily="2" charset="-78"/>
                        </a:rPr>
                        <a:t>العلوم</a:t>
                      </a:r>
                      <a:endParaRPr lang="en-US" sz="3600" dirty="0">
                        <a:effectLst/>
                        <a:latin typeface="Sakkal Majalla" panose="02000000000000000000" pitchFamily="2" charset="-78"/>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50000"/>
                      </a:schemeClr>
                    </a:solidFill>
                  </a:tcPr>
                </a:tc>
                <a:tc>
                  <a:txBody>
                    <a:bodyPr/>
                    <a:lstStyle/>
                    <a:p>
                      <a:pPr algn="ctr" rtl="1"/>
                      <a:r>
                        <a:rPr lang="ar-BH" sz="3600" dirty="0">
                          <a:effectLst/>
                          <a:latin typeface="Sakkal Majalla" panose="02000000000000000000" pitchFamily="2" charset="-78"/>
                          <a:cs typeface="Sakkal Majalla" panose="02000000000000000000" pitchFamily="2" charset="-78"/>
                        </a:rPr>
                        <a:t>المادة</a:t>
                      </a:r>
                      <a:endParaRPr lang="en-US" sz="3600" dirty="0">
                        <a:effectLst/>
                        <a:latin typeface="Sakkal Majalla" panose="02000000000000000000" pitchFamily="2" charset="-78"/>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000"/>
                  </a:ext>
                </a:extLst>
              </a:tr>
              <a:tr h="620990">
                <a:tc>
                  <a:txBody>
                    <a:bodyPr/>
                    <a:lstStyle/>
                    <a:p>
                      <a:pPr algn="ctr"/>
                      <a:r>
                        <a:rPr lang="ar-BH" sz="3200" b="1" kern="1200" dirty="0">
                          <a:effectLst/>
                          <a:latin typeface="Sakkal Majalla" panose="02000000000000000000" pitchFamily="2" charset="-78"/>
                          <a:cs typeface="Sakkal Majalla" panose="02000000000000000000" pitchFamily="2" charset="-78"/>
                        </a:rPr>
                        <a:t>السادس الابتدائي</a:t>
                      </a:r>
                      <a:endParaRPr lang="en-US" sz="3200" b="1" kern="1200" dirty="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ar-BH" sz="3200" b="1" kern="1200" dirty="0">
                          <a:effectLst/>
                          <a:latin typeface="Sakkal Majalla" panose="02000000000000000000" pitchFamily="2" charset="-78"/>
                          <a:cs typeface="Sakkal Majalla" panose="02000000000000000000" pitchFamily="2" charset="-78"/>
                        </a:rPr>
                        <a:t>الصف</a:t>
                      </a:r>
                      <a:endParaRPr lang="en-US" sz="3200" b="1" kern="1200" dirty="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620990">
                <a:tc>
                  <a:txBody>
                    <a:bodyPr/>
                    <a:lstStyle/>
                    <a:p>
                      <a:pPr algn="ctr"/>
                      <a:r>
                        <a:rPr lang="ar-BH" sz="3200" b="1" kern="1200" dirty="0">
                          <a:effectLst/>
                          <a:latin typeface="Sakkal Majalla" panose="02000000000000000000" pitchFamily="2" charset="-78"/>
                          <a:cs typeface="Sakkal Majalla" panose="02000000000000000000" pitchFamily="2" charset="-78"/>
                        </a:rPr>
                        <a:t>الثاني</a:t>
                      </a:r>
                      <a:endParaRPr lang="en-US" sz="3200" b="1" kern="1200" dirty="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ar-BH" sz="3200" b="1" kern="1200" dirty="0">
                          <a:effectLst/>
                          <a:latin typeface="Sakkal Majalla" panose="02000000000000000000" pitchFamily="2" charset="-78"/>
                          <a:cs typeface="Sakkal Majalla" panose="02000000000000000000" pitchFamily="2" charset="-78"/>
                        </a:rPr>
                        <a:t>الفصل الدراسي</a:t>
                      </a:r>
                      <a:endParaRPr lang="en-US" sz="3200" b="1" kern="1200" dirty="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798785">
                <a:tc>
                  <a:txBody>
                    <a:bodyPr/>
                    <a:lstStyle/>
                    <a:p>
                      <a:pPr algn="ctr" rtl="1"/>
                      <a:r>
                        <a:rPr lang="ar-BH" sz="3200" b="1" kern="1200" dirty="0">
                          <a:effectLst/>
                          <a:latin typeface="Sakkal Majalla" panose="02000000000000000000" pitchFamily="2" charset="-78"/>
                          <a:cs typeface="Sakkal Majalla" panose="02000000000000000000" pitchFamily="2" charset="-78"/>
                        </a:rPr>
                        <a:t>السادسة (القوى والطاقة)</a:t>
                      </a:r>
                      <a:endParaRPr lang="en-US" sz="3200" b="1" kern="1200" dirty="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ar-BH" sz="3200" b="1" kern="1200" dirty="0">
                          <a:effectLst/>
                          <a:latin typeface="Sakkal Majalla" panose="02000000000000000000" pitchFamily="2" charset="-78"/>
                          <a:cs typeface="Sakkal Majalla" panose="02000000000000000000" pitchFamily="2" charset="-78"/>
                        </a:rPr>
                        <a:t>الوحدة</a:t>
                      </a:r>
                      <a:endParaRPr lang="en-US" sz="3200" b="1" kern="1200" dirty="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620990">
                <a:tc>
                  <a:txBody>
                    <a:bodyPr/>
                    <a:lstStyle/>
                    <a:p>
                      <a:pPr algn="ctr"/>
                      <a:r>
                        <a:rPr lang="ar-BH" sz="3200" b="1" kern="1200" dirty="0">
                          <a:effectLst/>
                          <a:latin typeface="Sakkal Majalla" panose="02000000000000000000" pitchFamily="2" charset="-78"/>
                          <a:cs typeface="Sakkal Majalla" panose="02000000000000000000" pitchFamily="2" charset="-78"/>
                        </a:rPr>
                        <a:t>الثاني عشر(</a:t>
                      </a:r>
                      <a:r>
                        <a:rPr lang="ar-BH" sz="3200" b="1" kern="1200" baseline="0" dirty="0">
                          <a:effectLst/>
                          <a:latin typeface="Sakkal Majalla" panose="02000000000000000000" pitchFamily="2" charset="-78"/>
                          <a:cs typeface="Sakkal Majalla" panose="02000000000000000000" pitchFamily="2" charset="-78"/>
                        </a:rPr>
                        <a:t>الكهرباء والمغناطيسية</a:t>
                      </a:r>
                      <a:r>
                        <a:rPr lang="ar-BH" sz="3200" b="1" kern="1200" dirty="0">
                          <a:effectLst/>
                          <a:latin typeface="Sakkal Majalla" panose="02000000000000000000" pitchFamily="2" charset="-78"/>
                          <a:cs typeface="Sakkal Majalla" panose="02000000000000000000" pitchFamily="2" charset="-78"/>
                        </a:rPr>
                        <a:t>)</a:t>
                      </a:r>
                      <a:endParaRPr lang="en-US" sz="3200" b="1" kern="1200" dirty="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ar-BH" sz="3200" b="1" kern="1200" dirty="0">
                          <a:effectLst/>
                          <a:latin typeface="Sakkal Majalla" panose="02000000000000000000" pitchFamily="2" charset="-78"/>
                          <a:cs typeface="Sakkal Majalla" panose="02000000000000000000" pitchFamily="2" charset="-78"/>
                        </a:rPr>
                        <a:t>الفصل</a:t>
                      </a:r>
                      <a:endParaRPr lang="en-US" sz="3200" b="1" kern="1200" dirty="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798785">
                <a:tc>
                  <a:txBody>
                    <a:bodyPr/>
                    <a:lstStyle/>
                    <a:p>
                      <a:pPr algn="ctr" rtl="1"/>
                      <a:r>
                        <a:rPr lang="ar-BH" sz="3200" b="1" kern="1200" dirty="0">
                          <a:solidFill>
                            <a:schemeClr val="dk1"/>
                          </a:solidFill>
                          <a:effectLst/>
                          <a:latin typeface="Sakkal Majalla" panose="02000000000000000000" pitchFamily="2" charset="-78"/>
                          <a:ea typeface="+mn-ea"/>
                          <a:cs typeface="Sakkal Majalla" panose="02000000000000000000" pitchFamily="2" charset="-78"/>
                        </a:rPr>
                        <a:t>المغناطيسية</a:t>
                      </a:r>
                      <a:endParaRPr lang="en-US" sz="3200" b="1" kern="1200" dirty="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a:txBody>
                    <a:bodyPr/>
                    <a:lstStyle/>
                    <a:p>
                      <a:pPr algn="ctr"/>
                      <a:r>
                        <a:rPr lang="ar-BH" sz="3200" b="1" kern="1200" dirty="0">
                          <a:effectLst/>
                          <a:latin typeface="Sakkal Majalla" panose="02000000000000000000" pitchFamily="2" charset="-78"/>
                          <a:cs typeface="Sakkal Majalla" panose="02000000000000000000" pitchFamily="2" charset="-78"/>
                        </a:rPr>
                        <a:t>الدرس الثاني</a:t>
                      </a:r>
                      <a:endParaRPr lang="en-US" sz="3200" b="1" kern="1200" dirty="0">
                        <a:solidFill>
                          <a:schemeClr val="tx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8" name="Picture 7">
            <a:extLst>
              <a:ext uri="{FF2B5EF4-FFF2-40B4-BE49-F238E27FC236}">
                <a16:creationId xmlns:a16="http://schemas.microsoft.com/office/drawing/2014/main" id="{77793045-7989-4C15-A0CC-3A12C2E9D95A}"/>
              </a:ext>
            </a:extLst>
          </p:cNvPr>
          <p:cNvPicPr>
            <a:picLocks noChangeAspect="1"/>
          </p:cNvPicPr>
          <p:nvPr/>
        </p:nvPicPr>
        <p:blipFill>
          <a:blip r:embed="rId2"/>
          <a:stretch>
            <a:fillRect/>
          </a:stretch>
        </p:blipFill>
        <p:spPr>
          <a:xfrm>
            <a:off x="490537" y="1997481"/>
            <a:ext cx="3895725" cy="3832412"/>
          </a:xfrm>
          <a:prstGeom prst="rect">
            <a:avLst/>
          </a:prstGeom>
        </p:spPr>
      </p:pic>
      <p:pic>
        <p:nvPicPr>
          <p:cNvPr id="2" name="Picture 1">
            <a:extLst>
              <a:ext uri="{FF2B5EF4-FFF2-40B4-BE49-F238E27FC236}">
                <a16:creationId xmlns:a16="http://schemas.microsoft.com/office/drawing/2014/main" id="{80384307-F6FA-BE70-FAD7-D09E6C90FE22}"/>
              </a:ext>
            </a:extLst>
          </p:cNvPr>
          <p:cNvPicPr>
            <a:picLocks noChangeAspect="1"/>
          </p:cNvPicPr>
          <p:nvPr/>
        </p:nvPicPr>
        <p:blipFill>
          <a:blip r:embed="rId3"/>
          <a:stretch>
            <a:fillRect/>
          </a:stretch>
        </p:blipFill>
        <p:spPr>
          <a:xfrm>
            <a:off x="1055440" y="230206"/>
            <a:ext cx="9649072" cy="1254577"/>
          </a:xfrm>
          <a:prstGeom prst="rect">
            <a:avLst/>
          </a:prstGeom>
        </p:spPr>
      </p:pic>
    </p:spTree>
    <p:extLst>
      <p:ext uri="{BB962C8B-B14F-4D97-AF65-F5344CB8AC3E}">
        <p14:creationId xmlns:p14="http://schemas.microsoft.com/office/powerpoint/2010/main" val="325545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a:cxnSpLocks/>
          </p:cNvCxnSpPr>
          <p:nvPr/>
        </p:nvCxnSpPr>
        <p:spPr>
          <a:xfrm>
            <a:off x="348343" y="6306207"/>
            <a:ext cx="11446507"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CC32F662-09FD-47D2-9990-E015A4724FBE}"/>
              </a:ext>
            </a:extLst>
          </p:cNvPr>
          <p:cNvSpPr txBox="1">
            <a:spLocks/>
          </p:cNvSpPr>
          <p:nvPr/>
        </p:nvSpPr>
        <p:spPr>
          <a:xfrm>
            <a:off x="5172631" y="1439386"/>
            <a:ext cx="6596327" cy="632691"/>
          </a:xfrm>
          <a:prstGeom prst="rect">
            <a:avLst/>
          </a:prstGeom>
          <a:solidFill>
            <a:schemeClr val="accent6">
              <a:lumMod val="20000"/>
              <a:lumOff val="80000"/>
            </a:schemeClr>
          </a:solidFill>
          <a:ln w="22225">
            <a:solidFill>
              <a:srgbClr val="0070C0"/>
            </a:solidFill>
            <a:prstDash val="solid"/>
          </a:ln>
        </p:spPr>
        <p:txBody>
          <a:bodyPr vert="horz" lIns="91440" tIns="45720" rIns="91440" bIns="45720" rtlCol="0" anchor="ctr">
            <a:no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lang="ar-BH" sz="3200" b="1" dirty="0">
                <a:latin typeface="Sakkal Majalla" panose="02000000000000000000" pitchFamily="2" charset="-78"/>
                <a:ea typeface="+mj-ea"/>
                <a:cs typeface="Sakkal Majalla" panose="02000000000000000000" pitchFamily="2" charset="-78"/>
              </a:rPr>
              <a:t>كيف يمكن للمغناطيسات أن تولد الكهرباء أو الحركة؟</a:t>
            </a:r>
            <a:endParaRPr kumimoji="0" lang="ar-BH" sz="32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endParaRPr>
          </a:p>
        </p:txBody>
      </p:sp>
      <p:sp>
        <p:nvSpPr>
          <p:cNvPr id="16" name="Title 1">
            <a:extLst>
              <a:ext uri="{FF2B5EF4-FFF2-40B4-BE49-F238E27FC236}">
                <a16:creationId xmlns:a16="http://schemas.microsoft.com/office/drawing/2014/main" id="{0FE32873-0E15-4AC7-8642-624C11742329}"/>
              </a:ext>
            </a:extLst>
          </p:cNvPr>
          <p:cNvSpPr txBox="1">
            <a:spLocks/>
          </p:cNvSpPr>
          <p:nvPr/>
        </p:nvSpPr>
        <p:spPr>
          <a:xfrm>
            <a:off x="2717442" y="2111591"/>
            <a:ext cx="9051515" cy="632691"/>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solidFill>
                  <a:srgbClr val="0070C0"/>
                </a:solidFill>
                <a:latin typeface="Sakkal Majalla" panose="02000000000000000000" pitchFamily="2" charset="-78"/>
                <a:ea typeface="+mj-ea"/>
                <a:cs typeface="Sakkal Majalla" panose="02000000000000000000" pitchFamily="2" charset="-78"/>
              </a:rPr>
              <a:t>المولدُ الكهربائي</a:t>
            </a:r>
            <a:r>
              <a:rPr lang="ar-BH" sz="2800" b="1" dirty="0">
                <a:latin typeface="Sakkal Majalla" panose="02000000000000000000" pitchFamily="2" charset="-78"/>
                <a:ea typeface="+mj-ea"/>
                <a:cs typeface="Sakkal Majalla" panose="02000000000000000000" pitchFamily="2" charset="-78"/>
              </a:rPr>
              <a:t>: أداةٌ تُنتجُ تيارًا كهربائيًا من خلالِ دورانِ ملفٍّ بينَ قطبي مغناطيس.</a:t>
            </a:r>
          </a:p>
        </p:txBody>
      </p:sp>
      <p:sp>
        <p:nvSpPr>
          <p:cNvPr id="17" name="Rectangle 16">
            <a:extLst>
              <a:ext uri="{FF2B5EF4-FFF2-40B4-BE49-F238E27FC236}">
                <a16:creationId xmlns:a16="http://schemas.microsoft.com/office/drawing/2014/main" id="{5B31BD44-79D7-4F19-918F-DB54AD703F0B}"/>
              </a:ext>
            </a:extLst>
          </p:cNvPr>
          <p:cNvSpPr/>
          <p:nvPr/>
        </p:nvSpPr>
        <p:spPr>
          <a:xfrm>
            <a:off x="3106271" y="14068"/>
            <a:ext cx="5559428"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600" b="1" dirty="0">
                <a:solidFill>
                  <a:prstClr val="white"/>
                </a:solidFill>
                <a:latin typeface="Sakkal Majalla" panose="02000000000000000000" pitchFamily="2" charset="-78"/>
                <a:cs typeface="Sakkal Majalla" panose="02000000000000000000" pitchFamily="2" charset="-78"/>
              </a:rPr>
              <a:t>توليد الكهرباء أو الحركة من المغناطيس</a:t>
            </a:r>
            <a:endParaRPr lang="en-US" sz="3600" b="1" dirty="0">
              <a:solidFill>
                <a:prstClr val="white"/>
              </a:solidFill>
              <a:latin typeface="Sakkal Majalla" panose="02000000000000000000" pitchFamily="2" charset="-78"/>
              <a:cs typeface="Sakkal Majalla" panose="02000000000000000000" pitchFamily="2" charset="-78"/>
            </a:endParaRPr>
          </a:p>
        </p:txBody>
      </p:sp>
      <p:sp>
        <p:nvSpPr>
          <p:cNvPr id="18" name="Rectangle 17">
            <a:extLst>
              <a:ext uri="{FF2B5EF4-FFF2-40B4-BE49-F238E27FC236}">
                <a16:creationId xmlns:a16="http://schemas.microsoft.com/office/drawing/2014/main" id="{CF5568AB-1789-461F-9B29-4C7D926B60F9}"/>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المغناطيسية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9" name="Title 1">
            <a:extLst>
              <a:ext uri="{FF2B5EF4-FFF2-40B4-BE49-F238E27FC236}">
                <a16:creationId xmlns:a16="http://schemas.microsoft.com/office/drawing/2014/main" id="{D2ED1754-CE42-4874-AB8F-D069918B5E7E}"/>
              </a:ext>
            </a:extLst>
          </p:cNvPr>
          <p:cNvSpPr txBox="1">
            <a:spLocks/>
          </p:cNvSpPr>
          <p:nvPr/>
        </p:nvSpPr>
        <p:spPr>
          <a:xfrm>
            <a:off x="2946175" y="2792029"/>
            <a:ext cx="8822783" cy="3472227"/>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R="0" lvl="0" algn="r" defTabSz="914400" rtl="1" eaLnBrk="1" fontAlgn="auto" latinLnBrk="0" hangingPunct="1">
              <a:spcBef>
                <a:spcPct val="0"/>
              </a:spcBef>
              <a:spcAft>
                <a:spcPts val="0"/>
              </a:spcAft>
              <a:buClrTx/>
              <a:buSzTx/>
              <a:tabLst/>
              <a:defRPr/>
            </a:pPr>
            <a:r>
              <a:rPr lang="ar-BH" sz="2800" b="1" dirty="0">
                <a:solidFill>
                  <a:srgbClr val="0070C0"/>
                </a:solidFill>
                <a:latin typeface="Sakkal Majalla" panose="02000000000000000000" pitchFamily="2" charset="-78"/>
                <a:ea typeface="+mj-ea"/>
                <a:cs typeface="Sakkal Majalla" panose="02000000000000000000" pitchFamily="2" charset="-78"/>
              </a:rPr>
              <a:t>طريقة عمله</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يتصل ذراعُ المولدَّ  المبين في الشكلِ المجاورِ بملف.</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عند تحريك الذراع يدور الملفُ في المجالِ المغناطيسي.</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تدفعُ قوى المجال المغناطيسي إلكتروناتِ الملف، ويتولدُ تيار كهربائي يسري في الأسلاكِ المتصلةِ بالحلقة.</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في المولدات الضخمةِ المستخدمةِ في محطاتِ توليدِ الطاقةِ الكهربائيةِ توجدُ ملفاتٌ عديدةٌ تدورُ في المجالِ المغناطيسي لمغناطيساتٍ عديدة لتوليدِ تيارٍ كبيرٍ.</a:t>
            </a:r>
          </a:p>
        </p:txBody>
      </p:sp>
      <p:pic>
        <p:nvPicPr>
          <p:cNvPr id="20" name="Picture 19">
            <a:extLst>
              <a:ext uri="{FF2B5EF4-FFF2-40B4-BE49-F238E27FC236}">
                <a16:creationId xmlns:a16="http://schemas.microsoft.com/office/drawing/2014/main" id="{F3342D51-094F-436D-9B0A-4A1BEA74B118}"/>
              </a:ext>
            </a:extLst>
          </p:cNvPr>
          <p:cNvPicPr>
            <a:picLocks noChangeAspect="1"/>
          </p:cNvPicPr>
          <p:nvPr/>
        </p:nvPicPr>
        <p:blipFill>
          <a:blip r:embed="rId2"/>
          <a:stretch>
            <a:fillRect/>
          </a:stretch>
        </p:blipFill>
        <p:spPr>
          <a:xfrm>
            <a:off x="348343" y="1268066"/>
            <a:ext cx="2324519" cy="2330456"/>
          </a:xfrm>
          <a:prstGeom prst="rect">
            <a:avLst/>
          </a:prstGeom>
        </p:spPr>
      </p:pic>
      <p:pic>
        <p:nvPicPr>
          <p:cNvPr id="21" name="Picture 20">
            <a:extLst>
              <a:ext uri="{FF2B5EF4-FFF2-40B4-BE49-F238E27FC236}">
                <a16:creationId xmlns:a16="http://schemas.microsoft.com/office/drawing/2014/main" id="{64CA54D9-A754-4DA3-A07B-9E230D662B6F}"/>
              </a:ext>
            </a:extLst>
          </p:cNvPr>
          <p:cNvPicPr>
            <a:picLocks noChangeAspect="1"/>
          </p:cNvPicPr>
          <p:nvPr/>
        </p:nvPicPr>
        <p:blipFill>
          <a:blip r:embed="rId3"/>
          <a:stretch>
            <a:fillRect/>
          </a:stretch>
        </p:blipFill>
        <p:spPr>
          <a:xfrm>
            <a:off x="348343" y="3613331"/>
            <a:ext cx="2493332" cy="2611169"/>
          </a:xfrm>
          <a:prstGeom prst="rect">
            <a:avLst/>
          </a:prstGeom>
        </p:spPr>
      </p:pic>
      <p:sp>
        <p:nvSpPr>
          <p:cNvPr id="5" name="Rectangle 4">
            <a:extLst>
              <a:ext uri="{FF2B5EF4-FFF2-40B4-BE49-F238E27FC236}">
                <a16:creationId xmlns:a16="http://schemas.microsoft.com/office/drawing/2014/main" id="{D2EC3A39-ECD1-7D68-EF8E-D27141AFC481}"/>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B55BF15-EF30-66CF-97C1-ED7033B7EC36}"/>
              </a:ext>
            </a:extLst>
          </p:cNvPr>
          <p:cNvPicPr>
            <a:picLocks noChangeAspect="1"/>
          </p:cNvPicPr>
          <p:nvPr/>
        </p:nvPicPr>
        <p:blipFill>
          <a:blip r:embed="rId4"/>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171506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anim calcmode="lin" valueType="num">
                                      <p:cBhvr>
                                        <p:cTn id="15"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xEl>
                                              <p:pRg st="0" end="0"/>
                                            </p:txEl>
                                          </p:spTgt>
                                        </p:tgtEl>
                                        <p:attrNameLst>
                                          <p:attrName>style.visibility</p:attrName>
                                        </p:attrNameLst>
                                      </p:cBhvr>
                                      <p:to>
                                        <p:strVal val="visible"/>
                                      </p:to>
                                    </p:set>
                                    <p:animEffect transition="in" filter="fade">
                                      <p:cBhvr>
                                        <p:cTn id="28" dur="1000"/>
                                        <p:tgtEl>
                                          <p:spTgt spid="19">
                                            <p:txEl>
                                              <p:pRg st="0" end="0"/>
                                            </p:txEl>
                                          </p:spTgt>
                                        </p:tgtEl>
                                      </p:cBhvr>
                                    </p:animEffect>
                                    <p:anim calcmode="lin" valueType="num">
                                      <p:cBhvr>
                                        <p:cTn id="2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
                                            <p:txEl>
                                              <p:pRg st="1" end="1"/>
                                            </p:txEl>
                                          </p:spTgt>
                                        </p:tgtEl>
                                        <p:attrNameLst>
                                          <p:attrName>style.visibility</p:attrName>
                                        </p:attrNameLst>
                                      </p:cBhvr>
                                      <p:to>
                                        <p:strVal val="visible"/>
                                      </p:to>
                                    </p:set>
                                    <p:animEffect transition="in" filter="fade">
                                      <p:cBhvr>
                                        <p:cTn id="35" dur="1000"/>
                                        <p:tgtEl>
                                          <p:spTgt spid="19">
                                            <p:txEl>
                                              <p:pRg st="1" end="1"/>
                                            </p:txEl>
                                          </p:spTgt>
                                        </p:tgtEl>
                                      </p:cBhvr>
                                    </p:animEffect>
                                    <p:anim calcmode="lin" valueType="num">
                                      <p:cBhvr>
                                        <p:cTn id="36"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9">
                                            <p:txEl>
                                              <p:pRg st="2" end="2"/>
                                            </p:txEl>
                                          </p:spTgt>
                                        </p:tgtEl>
                                        <p:attrNameLst>
                                          <p:attrName>style.visibility</p:attrName>
                                        </p:attrNameLst>
                                      </p:cBhvr>
                                      <p:to>
                                        <p:strVal val="visible"/>
                                      </p:to>
                                    </p:set>
                                    <p:animEffect transition="in" filter="fade">
                                      <p:cBhvr>
                                        <p:cTn id="42" dur="1000"/>
                                        <p:tgtEl>
                                          <p:spTgt spid="19">
                                            <p:txEl>
                                              <p:pRg st="2" end="2"/>
                                            </p:txEl>
                                          </p:spTgt>
                                        </p:tgtEl>
                                      </p:cBhvr>
                                    </p:animEffect>
                                    <p:anim calcmode="lin" valueType="num">
                                      <p:cBhvr>
                                        <p:cTn id="43"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9">
                                            <p:txEl>
                                              <p:pRg st="3" end="3"/>
                                            </p:txEl>
                                          </p:spTgt>
                                        </p:tgtEl>
                                        <p:attrNameLst>
                                          <p:attrName>style.visibility</p:attrName>
                                        </p:attrNameLst>
                                      </p:cBhvr>
                                      <p:to>
                                        <p:strVal val="visible"/>
                                      </p:to>
                                    </p:set>
                                    <p:animEffect transition="in" filter="fade">
                                      <p:cBhvr>
                                        <p:cTn id="49" dur="1000"/>
                                        <p:tgtEl>
                                          <p:spTgt spid="19">
                                            <p:txEl>
                                              <p:pRg st="3" end="3"/>
                                            </p:txEl>
                                          </p:spTgt>
                                        </p:tgtEl>
                                      </p:cBhvr>
                                    </p:animEffect>
                                    <p:anim calcmode="lin" valueType="num">
                                      <p:cBhvr>
                                        <p:cTn id="50"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9">
                                            <p:txEl>
                                              <p:pRg st="4" end="4"/>
                                            </p:txEl>
                                          </p:spTgt>
                                        </p:tgtEl>
                                        <p:attrNameLst>
                                          <p:attrName>style.visibility</p:attrName>
                                        </p:attrNameLst>
                                      </p:cBhvr>
                                      <p:to>
                                        <p:strVal val="visible"/>
                                      </p:to>
                                    </p:set>
                                    <p:animEffect transition="in" filter="fade">
                                      <p:cBhvr>
                                        <p:cTn id="56" dur="1000"/>
                                        <p:tgtEl>
                                          <p:spTgt spid="19">
                                            <p:txEl>
                                              <p:pRg st="4" end="4"/>
                                            </p:txEl>
                                          </p:spTgt>
                                        </p:tgtEl>
                                      </p:cBhvr>
                                    </p:animEffect>
                                    <p:anim calcmode="lin" valueType="num">
                                      <p:cBhvr>
                                        <p:cTn id="57"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51694" y="1287685"/>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339739"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7847153-1961-4B30-B7ED-F979BE555A72}"/>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المغناطيسية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6" name="Rectangle 15">
            <a:extLst>
              <a:ext uri="{FF2B5EF4-FFF2-40B4-BE49-F238E27FC236}">
                <a16:creationId xmlns:a16="http://schemas.microsoft.com/office/drawing/2014/main" id="{5FF98EAE-4E1E-4CB6-8996-2F5CC7890CD2}"/>
              </a:ext>
            </a:extLst>
          </p:cNvPr>
          <p:cNvSpPr/>
          <p:nvPr/>
        </p:nvSpPr>
        <p:spPr>
          <a:xfrm>
            <a:off x="3106271" y="28136"/>
            <a:ext cx="5559428"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600" b="1" dirty="0">
                <a:solidFill>
                  <a:prstClr val="white"/>
                </a:solidFill>
                <a:latin typeface="Sakkal Majalla" panose="02000000000000000000" pitchFamily="2" charset="-78"/>
                <a:cs typeface="Sakkal Majalla" panose="02000000000000000000" pitchFamily="2" charset="-78"/>
              </a:rPr>
              <a:t>توليد الكهرباء أو الحركة من المغناطيس</a:t>
            </a:r>
            <a:endParaRPr lang="en-US" sz="3600" b="1" dirty="0">
              <a:solidFill>
                <a:prstClr val="white"/>
              </a:solidFill>
              <a:latin typeface="Sakkal Majalla" panose="02000000000000000000" pitchFamily="2" charset="-78"/>
              <a:cs typeface="Sakkal Majalla" panose="02000000000000000000" pitchFamily="2" charset="-78"/>
            </a:endParaRPr>
          </a:p>
        </p:txBody>
      </p:sp>
      <p:pic>
        <p:nvPicPr>
          <p:cNvPr id="17" name="Picture 16">
            <a:extLst>
              <a:ext uri="{FF2B5EF4-FFF2-40B4-BE49-F238E27FC236}">
                <a16:creationId xmlns:a16="http://schemas.microsoft.com/office/drawing/2014/main" id="{A4D43F6F-0E3C-4389-9067-C0E4D0E85768}"/>
              </a:ext>
            </a:extLst>
          </p:cNvPr>
          <p:cNvPicPr>
            <a:picLocks noChangeAspect="1"/>
          </p:cNvPicPr>
          <p:nvPr/>
        </p:nvPicPr>
        <p:blipFill>
          <a:blip r:embed="rId2"/>
          <a:stretch>
            <a:fillRect/>
          </a:stretch>
        </p:blipFill>
        <p:spPr>
          <a:xfrm>
            <a:off x="2923391" y="1537577"/>
            <a:ext cx="5742308" cy="4678404"/>
          </a:xfrm>
          <a:prstGeom prst="rect">
            <a:avLst/>
          </a:prstGeom>
        </p:spPr>
      </p:pic>
      <p:pic>
        <p:nvPicPr>
          <p:cNvPr id="18" name="Picture 17">
            <a:extLst>
              <a:ext uri="{FF2B5EF4-FFF2-40B4-BE49-F238E27FC236}">
                <a16:creationId xmlns:a16="http://schemas.microsoft.com/office/drawing/2014/main" id="{92413052-B80F-4685-9CC3-F7D48E137A5A}"/>
              </a:ext>
            </a:extLst>
          </p:cNvPr>
          <p:cNvPicPr>
            <a:picLocks noChangeAspect="1"/>
          </p:cNvPicPr>
          <p:nvPr/>
        </p:nvPicPr>
        <p:blipFill>
          <a:blip r:embed="rId3"/>
          <a:stretch>
            <a:fillRect/>
          </a:stretch>
        </p:blipFill>
        <p:spPr>
          <a:xfrm>
            <a:off x="6445013" y="5138372"/>
            <a:ext cx="2403566" cy="929215"/>
          </a:xfrm>
          <a:prstGeom prst="rect">
            <a:avLst/>
          </a:prstGeom>
          <a:ln w="28575">
            <a:solidFill>
              <a:schemeClr val="accent1"/>
            </a:solidFill>
          </a:ln>
        </p:spPr>
      </p:pic>
      <p:pic>
        <p:nvPicPr>
          <p:cNvPr id="19" name="Picture 18">
            <a:extLst>
              <a:ext uri="{FF2B5EF4-FFF2-40B4-BE49-F238E27FC236}">
                <a16:creationId xmlns:a16="http://schemas.microsoft.com/office/drawing/2014/main" id="{CC17397F-02E8-4B2C-A71A-14D4D237007A}"/>
              </a:ext>
            </a:extLst>
          </p:cNvPr>
          <p:cNvPicPr>
            <a:picLocks noChangeAspect="1"/>
          </p:cNvPicPr>
          <p:nvPr/>
        </p:nvPicPr>
        <p:blipFill>
          <a:blip r:embed="rId4"/>
          <a:stretch>
            <a:fillRect/>
          </a:stretch>
        </p:blipFill>
        <p:spPr>
          <a:xfrm>
            <a:off x="8459959" y="2381815"/>
            <a:ext cx="2971800" cy="890819"/>
          </a:xfrm>
          <a:prstGeom prst="rect">
            <a:avLst/>
          </a:prstGeom>
          <a:ln w="28575">
            <a:solidFill>
              <a:schemeClr val="accent1"/>
            </a:solidFill>
          </a:ln>
        </p:spPr>
      </p:pic>
      <p:pic>
        <p:nvPicPr>
          <p:cNvPr id="20" name="Picture 19">
            <a:extLst>
              <a:ext uri="{FF2B5EF4-FFF2-40B4-BE49-F238E27FC236}">
                <a16:creationId xmlns:a16="http://schemas.microsoft.com/office/drawing/2014/main" id="{761523EA-1ABE-4989-A8C8-9867222F16FA}"/>
              </a:ext>
            </a:extLst>
          </p:cNvPr>
          <p:cNvPicPr>
            <a:picLocks noChangeAspect="1"/>
          </p:cNvPicPr>
          <p:nvPr/>
        </p:nvPicPr>
        <p:blipFill>
          <a:blip r:embed="rId5"/>
          <a:stretch>
            <a:fillRect/>
          </a:stretch>
        </p:blipFill>
        <p:spPr>
          <a:xfrm>
            <a:off x="7547030" y="4101412"/>
            <a:ext cx="2677886" cy="625781"/>
          </a:xfrm>
          <a:prstGeom prst="rect">
            <a:avLst/>
          </a:prstGeom>
          <a:ln w="28575">
            <a:solidFill>
              <a:schemeClr val="accent1"/>
            </a:solidFill>
          </a:ln>
        </p:spPr>
      </p:pic>
      <p:pic>
        <p:nvPicPr>
          <p:cNvPr id="21" name="Picture 20">
            <a:extLst>
              <a:ext uri="{FF2B5EF4-FFF2-40B4-BE49-F238E27FC236}">
                <a16:creationId xmlns:a16="http://schemas.microsoft.com/office/drawing/2014/main" id="{42045985-DC50-4F73-B9AC-0FA0B323F8D5}"/>
              </a:ext>
            </a:extLst>
          </p:cNvPr>
          <p:cNvPicPr>
            <a:picLocks noChangeAspect="1"/>
          </p:cNvPicPr>
          <p:nvPr/>
        </p:nvPicPr>
        <p:blipFill>
          <a:blip r:embed="rId6"/>
          <a:stretch>
            <a:fillRect/>
          </a:stretch>
        </p:blipFill>
        <p:spPr>
          <a:xfrm>
            <a:off x="2451955" y="3749437"/>
            <a:ext cx="1600200" cy="618419"/>
          </a:xfrm>
          <a:prstGeom prst="rect">
            <a:avLst/>
          </a:prstGeom>
          <a:ln w="28575">
            <a:solidFill>
              <a:schemeClr val="accent1"/>
            </a:solidFill>
          </a:ln>
        </p:spPr>
      </p:pic>
      <p:pic>
        <p:nvPicPr>
          <p:cNvPr id="22" name="Picture 21">
            <a:extLst>
              <a:ext uri="{FF2B5EF4-FFF2-40B4-BE49-F238E27FC236}">
                <a16:creationId xmlns:a16="http://schemas.microsoft.com/office/drawing/2014/main" id="{02A18401-B7B6-4577-AAE2-464496A1B2AE}"/>
              </a:ext>
            </a:extLst>
          </p:cNvPr>
          <p:cNvPicPr>
            <a:picLocks noChangeAspect="1"/>
          </p:cNvPicPr>
          <p:nvPr/>
        </p:nvPicPr>
        <p:blipFill>
          <a:blip r:embed="rId7"/>
          <a:stretch>
            <a:fillRect/>
          </a:stretch>
        </p:blipFill>
        <p:spPr>
          <a:xfrm>
            <a:off x="1105978" y="2763243"/>
            <a:ext cx="2481943" cy="831921"/>
          </a:xfrm>
          <a:prstGeom prst="rect">
            <a:avLst/>
          </a:prstGeom>
          <a:ln w="28575">
            <a:solidFill>
              <a:schemeClr val="accent1"/>
            </a:solidFill>
          </a:ln>
        </p:spPr>
      </p:pic>
      <p:pic>
        <p:nvPicPr>
          <p:cNvPr id="23" name="Picture 22">
            <a:extLst>
              <a:ext uri="{FF2B5EF4-FFF2-40B4-BE49-F238E27FC236}">
                <a16:creationId xmlns:a16="http://schemas.microsoft.com/office/drawing/2014/main" id="{287E481B-082F-4ADE-BBCA-9199F98DF824}"/>
              </a:ext>
            </a:extLst>
          </p:cNvPr>
          <p:cNvPicPr>
            <a:picLocks noChangeAspect="1"/>
          </p:cNvPicPr>
          <p:nvPr/>
        </p:nvPicPr>
        <p:blipFill>
          <a:blip r:embed="rId8"/>
          <a:stretch>
            <a:fillRect/>
          </a:stretch>
        </p:blipFill>
        <p:spPr>
          <a:xfrm>
            <a:off x="5395152" y="1529401"/>
            <a:ext cx="3490821" cy="570528"/>
          </a:xfrm>
          <a:prstGeom prst="rect">
            <a:avLst/>
          </a:prstGeom>
          <a:ln w="28575">
            <a:solidFill>
              <a:schemeClr val="accent1"/>
            </a:solidFill>
          </a:ln>
        </p:spPr>
      </p:pic>
      <p:sp>
        <p:nvSpPr>
          <p:cNvPr id="24" name="Title 1">
            <a:extLst>
              <a:ext uri="{FF2B5EF4-FFF2-40B4-BE49-F238E27FC236}">
                <a16:creationId xmlns:a16="http://schemas.microsoft.com/office/drawing/2014/main" id="{79708D80-4966-4CE1-804F-5A0622E4CC2B}"/>
              </a:ext>
            </a:extLst>
          </p:cNvPr>
          <p:cNvSpPr txBox="1">
            <a:spLocks/>
          </p:cNvSpPr>
          <p:nvPr/>
        </p:nvSpPr>
        <p:spPr>
          <a:xfrm>
            <a:off x="9629708" y="1452468"/>
            <a:ext cx="2112539" cy="632691"/>
          </a:xfrm>
          <a:prstGeom prst="rect">
            <a:avLst/>
          </a:prstGeom>
          <a:solidFill>
            <a:schemeClr val="accent6">
              <a:lumMod val="20000"/>
              <a:lumOff val="80000"/>
            </a:schemeClr>
          </a:solidFill>
          <a:ln w="22225">
            <a:solidFill>
              <a:srgbClr val="0070C0"/>
            </a:solidFill>
            <a:prstDash val="solid"/>
          </a:ln>
        </p:spPr>
        <p:txBody>
          <a:bodyPr vert="horz" lIns="91440" tIns="45720" rIns="91440" bIns="45720" rtlCol="0" anchor="ctr">
            <a:no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lang="ar-BH" sz="3200" b="1" dirty="0">
                <a:latin typeface="Sakkal Majalla" panose="02000000000000000000" pitchFamily="2" charset="-78"/>
                <a:ea typeface="+mj-ea"/>
                <a:cs typeface="Sakkal Majalla" panose="02000000000000000000" pitchFamily="2" charset="-78"/>
              </a:rPr>
              <a:t>المولد الكهربائي</a:t>
            </a:r>
            <a:endParaRPr kumimoji="0" lang="ar-BH" sz="32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endParaRPr>
          </a:p>
        </p:txBody>
      </p:sp>
      <p:sp>
        <p:nvSpPr>
          <p:cNvPr id="2" name="Rectangle 1">
            <a:extLst>
              <a:ext uri="{FF2B5EF4-FFF2-40B4-BE49-F238E27FC236}">
                <a16:creationId xmlns:a16="http://schemas.microsoft.com/office/drawing/2014/main" id="{BC01EF2E-1815-5688-87A8-FCD445C149EB}"/>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F5FCC22-7B26-03B7-D025-B135280C4EED}"/>
              </a:ext>
            </a:extLst>
          </p:cNvPr>
          <p:cNvPicPr>
            <a:picLocks noChangeAspect="1"/>
          </p:cNvPicPr>
          <p:nvPr/>
        </p:nvPicPr>
        <p:blipFill>
          <a:blip r:embed="rId9"/>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57746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ircle(in)">
                                      <p:cBhvr>
                                        <p:cTn id="2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348343" y="6306207"/>
            <a:ext cx="1143243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D800DF35-E1B6-40CF-A58B-31637DAC9247}"/>
              </a:ext>
            </a:extLst>
          </p:cNvPr>
          <p:cNvSpPr txBox="1">
            <a:spLocks/>
          </p:cNvSpPr>
          <p:nvPr/>
        </p:nvSpPr>
        <p:spPr>
          <a:xfrm>
            <a:off x="5289452" y="1388409"/>
            <a:ext cx="6469419" cy="565719"/>
          </a:xfrm>
          <a:prstGeom prst="rect">
            <a:avLst/>
          </a:prstGeom>
          <a:solidFill>
            <a:schemeClr val="accent6">
              <a:lumMod val="20000"/>
              <a:lumOff val="80000"/>
            </a:schemeClr>
          </a:solidFill>
          <a:ln w="22225">
            <a:solidFill>
              <a:srgbClr val="0070C0"/>
            </a:solidFill>
            <a:prstDash val="solid"/>
          </a:ln>
        </p:spPr>
        <p:txBody>
          <a:bodyPr vert="horz" lIns="91440" tIns="45720" rIns="91440" bIns="45720" rtlCol="0" anchor="ctr">
            <a:no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lang="ar-BH" sz="3200" b="1" dirty="0">
                <a:latin typeface="Sakkal Majalla" panose="02000000000000000000" pitchFamily="2" charset="-78"/>
                <a:ea typeface="+mj-ea"/>
                <a:cs typeface="Sakkal Majalla" panose="02000000000000000000" pitchFamily="2" charset="-78"/>
              </a:rPr>
              <a:t>كيف يمكن للمغناطيسات أن تولد الكهرباء أو الحركة؟</a:t>
            </a:r>
            <a:endParaRPr kumimoji="0" lang="ar-BH" sz="32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endParaRPr>
          </a:p>
        </p:txBody>
      </p:sp>
      <p:sp>
        <p:nvSpPr>
          <p:cNvPr id="20" name="Title 1">
            <a:extLst>
              <a:ext uri="{FF2B5EF4-FFF2-40B4-BE49-F238E27FC236}">
                <a16:creationId xmlns:a16="http://schemas.microsoft.com/office/drawing/2014/main" id="{2DFD431B-7E3B-403B-9F3D-39BF5A075934}"/>
              </a:ext>
            </a:extLst>
          </p:cNvPr>
          <p:cNvSpPr txBox="1">
            <a:spLocks/>
          </p:cNvSpPr>
          <p:nvPr/>
        </p:nvSpPr>
        <p:spPr>
          <a:xfrm>
            <a:off x="3805518" y="1972595"/>
            <a:ext cx="7953353" cy="578902"/>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solidFill>
                  <a:srgbClr val="0070C0"/>
                </a:solidFill>
                <a:latin typeface="Sakkal Majalla" panose="02000000000000000000" pitchFamily="2" charset="-78"/>
                <a:ea typeface="+mj-ea"/>
                <a:cs typeface="Sakkal Majalla" panose="02000000000000000000" pitchFamily="2" charset="-78"/>
              </a:rPr>
              <a:t>المحركُ الكهربائي</a:t>
            </a:r>
            <a:r>
              <a:rPr lang="ar-BH" sz="2800" b="1" dirty="0">
                <a:latin typeface="Sakkal Majalla" panose="02000000000000000000" pitchFamily="2" charset="-78"/>
                <a:ea typeface="+mj-ea"/>
                <a:cs typeface="Sakkal Majalla" panose="02000000000000000000" pitchFamily="2" charset="-78"/>
              </a:rPr>
              <a:t>: أداةٌ تحولُ الطاقةَ الكهربائيةَ إلى حركيةٍ .</a:t>
            </a:r>
          </a:p>
        </p:txBody>
      </p:sp>
      <p:sp>
        <p:nvSpPr>
          <p:cNvPr id="21" name="Rectangle 20">
            <a:extLst>
              <a:ext uri="{FF2B5EF4-FFF2-40B4-BE49-F238E27FC236}">
                <a16:creationId xmlns:a16="http://schemas.microsoft.com/office/drawing/2014/main" id="{D0C836BE-665E-4C33-9B7A-D6FB73D0579D}"/>
              </a:ext>
            </a:extLst>
          </p:cNvPr>
          <p:cNvSpPr/>
          <p:nvPr/>
        </p:nvSpPr>
        <p:spPr>
          <a:xfrm>
            <a:off x="3106271" y="28136"/>
            <a:ext cx="5559428"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600" b="1" dirty="0">
                <a:solidFill>
                  <a:prstClr val="white"/>
                </a:solidFill>
                <a:latin typeface="Sakkal Majalla" panose="02000000000000000000" pitchFamily="2" charset="-78"/>
                <a:cs typeface="Sakkal Majalla" panose="02000000000000000000" pitchFamily="2" charset="-78"/>
              </a:rPr>
              <a:t>توليد الكهرباء أو الحركة من المغناطيس</a:t>
            </a:r>
            <a:endParaRPr lang="en-US" sz="3600" b="1" dirty="0">
              <a:solidFill>
                <a:prstClr val="white"/>
              </a:solidFill>
              <a:latin typeface="Sakkal Majalla" panose="02000000000000000000" pitchFamily="2" charset="-78"/>
              <a:cs typeface="Sakkal Majalla" panose="02000000000000000000" pitchFamily="2" charset="-78"/>
            </a:endParaRPr>
          </a:p>
        </p:txBody>
      </p:sp>
      <p:sp>
        <p:nvSpPr>
          <p:cNvPr id="22" name="Rectangle 21">
            <a:extLst>
              <a:ext uri="{FF2B5EF4-FFF2-40B4-BE49-F238E27FC236}">
                <a16:creationId xmlns:a16="http://schemas.microsoft.com/office/drawing/2014/main" id="{12A43C66-303E-408B-9209-46D28703C9C5}"/>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المغناطيسية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23" name="Title 1">
            <a:extLst>
              <a:ext uri="{FF2B5EF4-FFF2-40B4-BE49-F238E27FC236}">
                <a16:creationId xmlns:a16="http://schemas.microsoft.com/office/drawing/2014/main" id="{890F6840-BB08-40A9-A6A6-F90A1CAFB13D}"/>
              </a:ext>
            </a:extLst>
          </p:cNvPr>
          <p:cNvSpPr txBox="1">
            <a:spLocks/>
          </p:cNvSpPr>
          <p:nvPr/>
        </p:nvSpPr>
        <p:spPr>
          <a:xfrm>
            <a:off x="3805518" y="2584205"/>
            <a:ext cx="7960179" cy="3666347"/>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R="0" lvl="0" algn="r" defTabSz="914400" rtl="1" eaLnBrk="1" fontAlgn="auto" latinLnBrk="0" hangingPunct="1">
              <a:spcBef>
                <a:spcPct val="0"/>
              </a:spcBef>
              <a:spcAft>
                <a:spcPts val="0"/>
              </a:spcAft>
              <a:buClrTx/>
              <a:buSzTx/>
              <a:tabLst/>
              <a:defRPr/>
            </a:pPr>
            <a:r>
              <a:rPr lang="ar-BH" sz="2800" b="1" dirty="0">
                <a:latin typeface="Sakkal Majalla" panose="02000000000000000000" pitchFamily="2" charset="-78"/>
                <a:ea typeface="+mj-ea"/>
                <a:cs typeface="Sakkal Majalla" panose="02000000000000000000" pitchFamily="2" charset="-78"/>
              </a:rPr>
              <a:t>   </a:t>
            </a:r>
            <a:r>
              <a:rPr lang="ar-BH" sz="2800" b="1" dirty="0">
                <a:solidFill>
                  <a:srgbClr val="0070C0"/>
                </a:solidFill>
                <a:latin typeface="Sakkal Majalla" panose="02000000000000000000" pitchFamily="2" charset="-78"/>
                <a:ea typeface="+mj-ea"/>
                <a:cs typeface="Sakkal Majalla" panose="02000000000000000000" pitchFamily="2" charset="-78"/>
              </a:rPr>
              <a:t>طريقة عمله</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يمرُّ التيار الكهربائيُّ في ملف(ملفاتٍ) موضوعٍ بينَ قطبي مغناطيس.</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يتولدُ في الملفِ مجالٌ مغناطيسيٌ.</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تعملُ القوى المتبادلةُ بين المغناطيسِ والمجالِ المغناطيسي للملفِ على </a:t>
            </a:r>
            <a:r>
              <a:rPr lang="ar-BH" sz="2800" b="1">
                <a:latin typeface="Sakkal Majalla" panose="02000000000000000000" pitchFamily="2" charset="-78"/>
                <a:ea typeface="+mj-ea"/>
                <a:cs typeface="Sakkal Majalla" panose="02000000000000000000" pitchFamily="2" charset="-78"/>
              </a:rPr>
              <a:t>دورانِ الملفِ.</a:t>
            </a:r>
            <a:endParaRPr lang="ar-BH" sz="2800" b="1" dirty="0">
              <a:latin typeface="Sakkal Majalla" panose="02000000000000000000" pitchFamily="2" charset="-78"/>
              <a:ea typeface="+mj-ea"/>
              <a:cs typeface="Sakkal Majalla" panose="02000000000000000000" pitchFamily="2" charset="-78"/>
            </a:endParaRP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تستخدمُ المحركاتُ الكهربائيةُ في العديدِ من الأدواتِ، ومنها المراوحُ الكهربائيةُ والسياراتُ.</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endParaRPr lang="ar-BH" sz="2800" b="1" dirty="0">
              <a:latin typeface="Sakkal Majalla" panose="02000000000000000000" pitchFamily="2" charset="-78"/>
              <a:ea typeface="+mj-ea"/>
              <a:cs typeface="Sakkal Majalla" panose="02000000000000000000" pitchFamily="2" charset="-78"/>
            </a:endParaRPr>
          </a:p>
        </p:txBody>
      </p:sp>
      <p:pic>
        <p:nvPicPr>
          <p:cNvPr id="24" name="Picture 23">
            <a:extLst>
              <a:ext uri="{FF2B5EF4-FFF2-40B4-BE49-F238E27FC236}">
                <a16:creationId xmlns:a16="http://schemas.microsoft.com/office/drawing/2014/main" id="{EE5478C7-2865-4B30-8C39-18D5B2D02781}"/>
              </a:ext>
            </a:extLst>
          </p:cNvPr>
          <p:cNvPicPr>
            <a:picLocks noChangeAspect="1"/>
          </p:cNvPicPr>
          <p:nvPr/>
        </p:nvPicPr>
        <p:blipFill>
          <a:blip r:embed="rId2"/>
          <a:stretch>
            <a:fillRect/>
          </a:stretch>
        </p:blipFill>
        <p:spPr>
          <a:xfrm>
            <a:off x="433129" y="1281681"/>
            <a:ext cx="3209925" cy="3497108"/>
          </a:xfrm>
          <a:prstGeom prst="rect">
            <a:avLst/>
          </a:prstGeom>
          <a:ln w="28575">
            <a:solidFill>
              <a:schemeClr val="accent1"/>
            </a:solidFill>
          </a:ln>
        </p:spPr>
      </p:pic>
      <p:sp>
        <p:nvSpPr>
          <p:cNvPr id="2" name="Rectangle 1">
            <a:extLst>
              <a:ext uri="{FF2B5EF4-FFF2-40B4-BE49-F238E27FC236}">
                <a16:creationId xmlns:a16="http://schemas.microsoft.com/office/drawing/2014/main" id="{22118AFA-2687-F49D-B011-5A2F763FBF08}"/>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F4111B2-AB08-3C4C-5039-2151091A5D45}"/>
              </a:ext>
            </a:extLst>
          </p:cNvPr>
          <p:cNvPicPr>
            <a:picLocks noChangeAspect="1"/>
          </p:cNvPicPr>
          <p:nvPr/>
        </p:nvPicPr>
        <p:blipFill>
          <a:blip r:embed="rId3"/>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416695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1000"/>
                                        <p:tgtEl>
                                          <p:spTgt spid="20">
                                            <p:txEl>
                                              <p:pRg st="0" end="0"/>
                                            </p:txEl>
                                          </p:spTgt>
                                        </p:tgtEl>
                                      </p:cBhvr>
                                    </p:animEffect>
                                    <p:anim calcmode="lin" valueType="num">
                                      <p:cBhvr>
                                        <p:cTn id="15"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0" end="0"/>
                                            </p:txEl>
                                          </p:spTgt>
                                        </p:tgtEl>
                                        <p:attrNameLst>
                                          <p:attrName>style.visibility</p:attrName>
                                        </p:attrNameLst>
                                      </p:cBhvr>
                                      <p:to>
                                        <p:strVal val="visible"/>
                                      </p:to>
                                    </p:set>
                                    <p:animEffect transition="in" filter="fade">
                                      <p:cBhvr>
                                        <p:cTn id="28" dur="1000"/>
                                        <p:tgtEl>
                                          <p:spTgt spid="23">
                                            <p:txEl>
                                              <p:pRg st="0" end="0"/>
                                            </p:txEl>
                                          </p:spTgt>
                                        </p:tgtEl>
                                      </p:cBhvr>
                                    </p:animEffect>
                                    <p:anim calcmode="lin" valueType="num">
                                      <p:cBhvr>
                                        <p:cTn id="29"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xEl>
                                              <p:pRg st="1" end="1"/>
                                            </p:txEl>
                                          </p:spTgt>
                                        </p:tgtEl>
                                        <p:attrNameLst>
                                          <p:attrName>style.visibility</p:attrName>
                                        </p:attrNameLst>
                                      </p:cBhvr>
                                      <p:to>
                                        <p:strVal val="visible"/>
                                      </p:to>
                                    </p:set>
                                    <p:animEffect transition="in" filter="fade">
                                      <p:cBhvr>
                                        <p:cTn id="35" dur="1000"/>
                                        <p:tgtEl>
                                          <p:spTgt spid="23">
                                            <p:txEl>
                                              <p:pRg st="1" end="1"/>
                                            </p:txEl>
                                          </p:spTgt>
                                        </p:tgtEl>
                                      </p:cBhvr>
                                    </p:animEffect>
                                    <p:anim calcmode="lin" valueType="num">
                                      <p:cBhvr>
                                        <p:cTn id="36"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3">
                                            <p:txEl>
                                              <p:pRg st="2" end="2"/>
                                            </p:txEl>
                                          </p:spTgt>
                                        </p:tgtEl>
                                        <p:attrNameLst>
                                          <p:attrName>style.visibility</p:attrName>
                                        </p:attrNameLst>
                                      </p:cBhvr>
                                      <p:to>
                                        <p:strVal val="visible"/>
                                      </p:to>
                                    </p:set>
                                    <p:animEffect transition="in" filter="fade">
                                      <p:cBhvr>
                                        <p:cTn id="42" dur="1000"/>
                                        <p:tgtEl>
                                          <p:spTgt spid="23">
                                            <p:txEl>
                                              <p:pRg st="2" end="2"/>
                                            </p:txEl>
                                          </p:spTgt>
                                        </p:tgtEl>
                                      </p:cBhvr>
                                    </p:animEffect>
                                    <p:anim calcmode="lin" valueType="num">
                                      <p:cBhvr>
                                        <p:cTn id="43"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3">
                                            <p:txEl>
                                              <p:pRg st="3" end="3"/>
                                            </p:txEl>
                                          </p:spTgt>
                                        </p:tgtEl>
                                        <p:attrNameLst>
                                          <p:attrName>style.visibility</p:attrName>
                                        </p:attrNameLst>
                                      </p:cBhvr>
                                      <p:to>
                                        <p:strVal val="visible"/>
                                      </p:to>
                                    </p:set>
                                    <p:animEffect transition="in" filter="fade">
                                      <p:cBhvr>
                                        <p:cTn id="49" dur="1000"/>
                                        <p:tgtEl>
                                          <p:spTgt spid="23">
                                            <p:txEl>
                                              <p:pRg st="3" end="3"/>
                                            </p:txEl>
                                          </p:spTgt>
                                        </p:tgtEl>
                                      </p:cBhvr>
                                    </p:animEffect>
                                    <p:anim calcmode="lin" valueType="num">
                                      <p:cBhvr>
                                        <p:cTn id="50"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3">
                                            <p:txEl>
                                              <p:pRg st="4" end="4"/>
                                            </p:txEl>
                                          </p:spTgt>
                                        </p:tgtEl>
                                        <p:attrNameLst>
                                          <p:attrName>style.visibility</p:attrName>
                                        </p:attrNameLst>
                                      </p:cBhvr>
                                      <p:to>
                                        <p:strVal val="visible"/>
                                      </p:to>
                                    </p:set>
                                    <p:animEffect transition="in" filter="fade">
                                      <p:cBhvr>
                                        <p:cTn id="56" dur="1000"/>
                                        <p:tgtEl>
                                          <p:spTgt spid="23">
                                            <p:txEl>
                                              <p:pRg st="4" end="4"/>
                                            </p:txEl>
                                          </p:spTgt>
                                        </p:tgtEl>
                                      </p:cBhvr>
                                    </p:animEffect>
                                    <p:anim calcmode="lin" valueType="num">
                                      <p:cBhvr>
                                        <p:cTn id="57"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9966" y="1177549"/>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a:cxnSpLocks/>
          </p:cNvCxnSpPr>
          <p:nvPr/>
        </p:nvCxnSpPr>
        <p:spPr>
          <a:xfrm flipV="1">
            <a:off x="349966" y="6282103"/>
            <a:ext cx="11438835" cy="5224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EC681AB-258E-4F04-8A8A-C93860282CFA}"/>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المغناطيسية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6" name="Rectangle 15">
            <a:extLst>
              <a:ext uri="{FF2B5EF4-FFF2-40B4-BE49-F238E27FC236}">
                <a16:creationId xmlns:a16="http://schemas.microsoft.com/office/drawing/2014/main" id="{46100CD0-53CD-41A7-AB86-BD993B8595B7}"/>
              </a:ext>
            </a:extLst>
          </p:cNvPr>
          <p:cNvSpPr/>
          <p:nvPr/>
        </p:nvSpPr>
        <p:spPr>
          <a:xfrm>
            <a:off x="3106271" y="14068"/>
            <a:ext cx="5559428"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600" b="1" dirty="0">
                <a:solidFill>
                  <a:prstClr val="white"/>
                </a:solidFill>
                <a:latin typeface="Sakkal Majalla" panose="02000000000000000000" pitchFamily="2" charset="-78"/>
                <a:cs typeface="Sakkal Majalla" panose="02000000000000000000" pitchFamily="2" charset="-78"/>
              </a:rPr>
              <a:t>توليد الكهرباء أو الحركة من المغناطيس</a:t>
            </a:r>
            <a:endParaRPr lang="en-US" sz="3600" b="1" dirty="0">
              <a:solidFill>
                <a:prstClr val="white"/>
              </a:solidFill>
              <a:latin typeface="Sakkal Majalla" panose="02000000000000000000" pitchFamily="2" charset="-78"/>
              <a:cs typeface="Sakkal Majalla" panose="02000000000000000000" pitchFamily="2" charset="-78"/>
            </a:endParaRPr>
          </a:p>
        </p:txBody>
      </p:sp>
      <p:sp>
        <p:nvSpPr>
          <p:cNvPr id="17" name="Title 1">
            <a:extLst>
              <a:ext uri="{FF2B5EF4-FFF2-40B4-BE49-F238E27FC236}">
                <a16:creationId xmlns:a16="http://schemas.microsoft.com/office/drawing/2014/main" id="{5325B03E-952D-4820-888A-C0560561D93B}"/>
              </a:ext>
            </a:extLst>
          </p:cNvPr>
          <p:cNvSpPr txBox="1">
            <a:spLocks/>
          </p:cNvSpPr>
          <p:nvPr/>
        </p:nvSpPr>
        <p:spPr>
          <a:xfrm>
            <a:off x="9437111" y="1406680"/>
            <a:ext cx="2351690" cy="632691"/>
          </a:xfrm>
          <a:prstGeom prst="rect">
            <a:avLst/>
          </a:prstGeom>
          <a:solidFill>
            <a:schemeClr val="accent6">
              <a:lumMod val="20000"/>
              <a:lumOff val="80000"/>
            </a:schemeClr>
          </a:solidFill>
          <a:ln w="22225">
            <a:solidFill>
              <a:srgbClr val="0070C0"/>
            </a:solidFill>
            <a:prstDash val="solid"/>
          </a:ln>
        </p:spPr>
        <p:txBody>
          <a:bodyPr vert="horz" lIns="91440" tIns="45720" rIns="91440" bIns="45720" rtlCol="0" anchor="ctr">
            <a:no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lang="ar-BH" sz="3200" b="1" noProof="0" dirty="0">
                <a:latin typeface="Sakkal Majalla" panose="02000000000000000000" pitchFamily="2" charset="-78"/>
                <a:ea typeface="+mj-ea"/>
                <a:cs typeface="Sakkal Majalla" panose="02000000000000000000" pitchFamily="2" charset="-78"/>
              </a:rPr>
              <a:t>الرفع المغناطيسي</a:t>
            </a:r>
            <a:endParaRPr kumimoji="0" lang="ar-BH" sz="32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endParaRPr>
          </a:p>
        </p:txBody>
      </p:sp>
      <p:sp>
        <p:nvSpPr>
          <p:cNvPr id="18" name="Title 1">
            <a:extLst>
              <a:ext uri="{FF2B5EF4-FFF2-40B4-BE49-F238E27FC236}">
                <a16:creationId xmlns:a16="http://schemas.microsoft.com/office/drawing/2014/main" id="{B28F0EFD-F98A-47CB-9BB4-3EAF579F3EC5}"/>
              </a:ext>
            </a:extLst>
          </p:cNvPr>
          <p:cNvSpPr txBox="1">
            <a:spLocks/>
          </p:cNvSpPr>
          <p:nvPr/>
        </p:nvSpPr>
        <p:spPr>
          <a:xfrm>
            <a:off x="6209529" y="2192170"/>
            <a:ext cx="5559429" cy="969487"/>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R="0" lvl="0" algn="r" defTabSz="914400" rtl="1" eaLnBrk="1" fontAlgn="auto" latinLnBrk="0" hangingPunct="1">
              <a:spcBef>
                <a:spcPct val="0"/>
              </a:spcBef>
              <a:spcAft>
                <a:spcPts val="0"/>
              </a:spcAft>
              <a:buClrTx/>
              <a:buSzTx/>
              <a:tabLst/>
              <a:defRPr/>
            </a:pPr>
            <a:r>
              <a:rPr lang="ar-BH" sz="2800" b="1" dirty="0">
                <a:solidFill>
                  <a:srgbClr val="0070C0"/>
                </a:solidFill>
                <a:latin typeface="Sakkal Majalla" panose="02000000000000000000" pitchFamily="2" charset="-78"/>
                <a:ea typeface="+mj-ea"/>
                <a:cs typeface="Sakkal Majalla" panose="02000000000000000000" pitchFamily="2" charset="-78"/>
              </a:rPr>
              <a:t>الرفعُ المغناطيسي</a:t>
            </a:r>
            <a:r>
              <a:rPr lang="ar-BH" sz="2800" b="1" dirty="0">
                <a:latin typeface="Sakkal Majalla" panose="02000000000000000000" pitchFamily="2" charset="-78"/>
                <a:ea typeface="+mj-ea"/>
                <a:cs typeface="Sakkal Majalla" panose="02000000000000000000" pitchFamily="2" charset="-78"/>
              </a:rPr>
              <a:t>: رفعُ جسمٍ باستخدامِ قوىً مغناطيسيةٍ دون ملامسته.</a:t>
            </a:r>
          </a:p>
        </p:txBody>
      </p:sp>
      <p:pic>
        <p:nvPicPr>
          <p:cNvPr id="19" name="Picture 18">
            <a:extLst>
              <a:ext uri="{FF2B5EF4-FFF2-40B4-BE49-F238E27FC236}">
                <a16:creationId xmlns:a16="http://schemas.microsoft.com/office/drawing/2014/main" id="{281A47FF-CE36-4616-BFFB-2290E7EA94CC}"/>
              </a:ext>
            </a:extLst>
          </p:cNvPr>
          <p:cNvPicPr>
            <a:picLocks noChangeAspect="1"/>
          </p:cNvPicPr>
          <p:nvPr/>
        </p:nvPicPr>
        <p:blipFill>
          <a:blip r:embed="rId2"/>
          <a:stretch>
            <a:fillRect/>
          </a:stretch>
        </p:blipFill>
        <p:spPr>
          <a:xfrm>
            <a:off x="389132" y="1207900"/>
            <a:ext cx="5559429" cy="4993789"/>
          </a:xfrm>
          <a:prstGeom prst="rect">
            <a:avLst/>
          </a:prstGeom>
          <a:ln w="19050">
            <a:solidFill>
              <a:schemeClr val="accent1"/>
            </a:solidFill>
          </a:ln>
        </p:spPr>
      </p:pic>
      <p:sp>
        <p:nvSpPr>
          <p:cNvPr id="20" name="Title 1">
            <a:extLst>
              <a:ext uri="{FF2B5EF4-FFF2-40B4-BE49-F238E27FC236}">
                <a16:creationId xmlns:a16="http://schemas.microsoft.com/office/drawing/2014/main" id="{1E2750E9-F5BC-4EB8-A573-CBBEAE5DD033}"/>
              </a:ext>
            </a:extLst>
          </p:cNvPr>
          <p:cNvSpPr txBox="1">
            <a:spLocks/>
          </p:cNvSpPr>
          <p:nvPr/>
        </p:nvSpPr>
        <p:spPr>
          <a:xfrm>
            <a:off x="6187169" y="3291840"/>
            <a:ext cx="5559429" cy="2909849"/>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تتمُ عمليةُ الرفعِ المغناطيسي من خلالِ وضعِ قطبان متشابهانِ لمغناطيسينِ أحدهما فوقَ الآخر، فيحدثُ بينهما قوى تنافر ترفعُ الأجسام.</a:t>
            </a:r>
          </a:p>
          <a:p>
            <a:pPr marR="0" lvl="0" algn="r" defTabSz="914400" rtl="1" eaLnBrk="1" fontAlgn="auto" latinLnBrk="0" hangingPunct="1">
              <a:spcBef>
                <a:spcPct val="0"/>
              </a:spcBef>
              <a:spcAft>
                <a:spcPts val="0"/>
              </a:spcAft>
              <a:buClrTx/>
              <a:buSzTx/>
              <a:tabLst/>
              <a:defRPr/>
            </a:pPr>
            <a:endParaRPr lang="ar-BH" sz="2800" b="1" dirty="0">
              <a:latin typeface="Sakkal Majalla" panose="02000000000000000000" pitchFamily="2" charset="-78"/>
              <a:ea typeface="+mj-ea"/>
              <a:cs typeface="Sakkal Majalla" panose="02000000000000000000" pitchFamily="2" charset="-78"/>
            </a:endParaRP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صمم المهندسون أنواعًا من القطارات تعتمدُ على الرفعِ المغناطيسي للحركة على مسارٍ مغناطيسيٍ.</a:t>
            </a:r>
          </a:p>
        </p:txBody>
      </p:sp>
      <p:sp>
        <p:nvSpPr>
          <p:cNvPr id="2" name="Rectangle 1">
            <a:extLst>
              <a:ext uri="{FF2B5EF4-FFF2-40B4-BE49-F238E27FC236}">
                <a16:creationId xmlns:a16="http://schemas.microsoft.com/office/drawing/2014/main" id="{EE403DA0-948B-2D9B-AC61-666061E2D75B}"/>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FEC5DA4-6668-68D9-D93C-3918BB88C93C}"/>
              </a:ext>
            </a:extLst>
          </p:cNvPr>
          <p:cNvPicPr>
            <a:picLocks noChangeAspect="1"/>
          </p:cNvPicPr>
          <p:nvPr/>
        </p:nvPicPr>
        <p:blipFill>
          <a:blip r:embed="rId3"/>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376579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1000"/>
                                        <p:tgtEl>
                                          <p:spTgt spid="20">
                                            <p:txEl>
                                              <p:pRg st="0" end="0"/>
                                            </p:txEl>
                                          </p:spTgt>
                                        </p:tgtEl>
                                      </p:cBhvr>
                                    </p:animEffect>
                                    <p:anim calcmode="lin" valueType="num">
                                      <p:cBhvr>
                                        <p:cTn id="22"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xEl>
                                              <p:pRg st="2" end="2"/>
                                            </p:txEl>
                                          </p:spTgt>
                                        </p:tgtEl>
                                        <p:attrNameLst>
                                          <p:attrName>style.visibility</p:attrName>
                                        </p:attrNameLst>
                                      </p:cBhvr>
                                      <p:to>
                                        <p:strVal val="visible"/>
                                      </p:to>
                                    </p:set>
                                    <p:animEffect transition="in" filter="fade">
                                      <p:cBhvr>
                                        <p:cTn id="28" dur="1000"/>
                                        <p:tgtEl>
                                          <p:spTgt spid="20">
                                            <p:txEl>
                                              <p:pRg st="2" end="2"/>
                                            </p:txEl>
                                          </p:spTgt>
                                        </p:tgtEl>
                                      </p:cBhvr>
                                    </p:animEffect>
                                    <p:anim calcmode="lin" valueType="num">
                                      <p:cBhvr>
                                        <p:cTn id="2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BB5484C-586E-4865-925F-36AD04534A2F}"/>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المغناطيسية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6" name="Rectangle 15">
            <a:extLst>
              <a:ext uri="{FF2B5EF4-FFF2-40B4-BE49-F238E27FC236}">
                <a16:creationId xmlns:a16="http://schemas.microsoft.com/office/drawing/2014/main" id="{2185A171-BF94-42F7-B7DE-E41D4E95EB5C}"/>
              </a:ext>
            </a:extLst>
          </p:cNvPr>
          <p:cNvSpPr/>
          <p:nvPr/>
        </p:nvSpPr>
        <p:spPr>
          <a:xfrm>
            <a:off x="3106271" y="14068"/>
            <a:ext cx="5559428"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600" b="1" dirty="0">
                <a:solidFill>
                  <a:prstClr val="white"/>
                </a:solidFill>
                <a:latin typeface="Sakkal Majalla" panose="02000000000000000000" pitchFamily="2" charset="-78"/>
                <a:cs typeface="Sakkal Majalla" panose="02000000000000000000" pitchFamily="2" charset="-78"/>
              </a:rPr>
              <a:t>توليد الكهرباء أو الحركة من المغناطيس</a:t>
            </a:r>
            <a:endParaRPr lang="en-US" sz="3600" b="1" dirty="0">
              <a:solidFill>
                <a:prstClr val="white"/>
              </a:solidFill>
              <a:latin typeface="Sakkal Majalla" panose="02000000000000000000" pitchFamily="2" charset="-78"/>
              <a:cs typeface="Sakkal Majalla" panose="02000000000000000000" pitchFamily="2" charset="-78"/>
            </a:endParaRPr>
          </a:p>
        </p:txBody>
      </p:sp>
      <p:sp>
        <p:nvSpPr>
          <p:cNvPr id="17" name="Title 1">
            <a:extLst>
              <a:ext uri="{FF2B5EF4-FFF2-40B4-BE49-F238E27FC236}">
                <a16:creationId xmlns:a16="http://schemas.microsoft.com/office/drawing/2014/main" id="{0580E774-F4F3-4ABA-BC05-53B2CFDC36AF}"/>
              </a:ext>
            </a:extLst>
          </p:cNvPr>
          <p:cNvSpPr txBox="1">
            <a:spLocks/>
          </p:cNvSpPr>
          <p:nvPr/>
        </p:nvSpPr>
        <p:spPr>
          <a:xfrm>
            <a:off x="9429092" y="1423121"/>
            <a:ext cx="2351690" cy="632691"/>
          </a:xfrm>
          <a:prstGeom prst="rect">
            <a:avLst/>
          </a:prstGeom>
          <a:solidFill>
            <a:schemeClr val="accent6">
              <a:lumMod val="20000"/>
              <a:lumOff val="80000"/>
            </a:schemeClr>
          </a:solidFill>
          <a:ln w="22225">
            <a:solidFill>
              <a:srgbClr val="0070C0"/>
            </a:solidFill>
            <a:prstDash val="solid"/>
          </a:ln>
        </p:spPr>
        <p:txBody>
          <a:bodyPr vert="horz" lIns="91440" tIns="45720" rIns="91440" bIns="45720" rtlCol="0" anchor="ctr">
            <a:no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lang="ar-BH" sz="3200" b="1" noProof="0" dirty="0">
                <a:latin typeface="Sakkal Majalla" panose="02000000000000000000" pitchFamily="2" charset="-78"/>
                <a:ea typeface="+mj-ea"/>
                <a:cs typeface="Sakkal Majalla" panose="02000000000000000000" pitchFamily="2" charset="-78"/>
              </a:rPr>
              <a:t>الرفع المغناطيسي</a:t>
            </a:r>
            <a:endParaRPr kumimoji="0" lang="ar-BH" sz="32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endParaRPr>
          </a:p>
        </p:txBody>
      </p:sp>
      <p:sp>
        <p:nvSpPr>
          <p:cNvPr id="18" name="Title 1">
            <a:extLst>
              <a:ext uri="{FF2B5EF4-FFF2-40B4-BE49-F238E27FC236}">
                <a16:creationId xmlns:a16="http://schemas.microsoft.com/office/drawing/2014/main" id="{9E48F637-1F41-4CE9-AEA3-ED0A793AAA15}"/>
              </a:ext>
            </a:extLst>
          </p:cNvPr>
          <p:cNvSpPr txBox="1">
            <a:spLocks/>
          </p:cNvSpPr>
          <p:nvPr/>
        </p:nvSpPr>
        <p:spPr>
          <a:xfrm>
            <a:off x="411218" y="2214351"/>
            <a:ext cx="11369564" cy="3724187"/>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تُثبتُ مغناطيساتٌ كهربائيةٌ أسفلَ القطارِ ، وفي المسارِ الذي يسيرُ عليه.</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من خلالِ جعلِ الأقطابِ المتقابلةِ في كلٍ من القطارِ  والمسارِ متشابهةً وعلى استواءٍ واحدٍ تبدأ المغناطيسات الكهربائيةِ في رفعِ القطارِ  عندما يتحركُ ويرتفعُ ملمتراتٍ قليلةٍ فوق المسارِ.</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يتحرك القطارُ إلى الأمامِ، بفعلِ تحويلِ الأقطابِ المغناطيسيةِ جيئةً وذهابًا.</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لا يوجد احتكاك بينَ القطارِ والمسار  لأنه لا يلامسه، ما عدا الاحتكاك مع الهواءِ.</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إنَّ كميةَ الطاقةِ المفقودةِ بفعلِ الاحتكاكِ قليلةٌ جدًا، لذا يعدُ هذا النوعِ من القطاراتِ وسيلةً فاعلةً للسفرِ بينَ المدنِ.</a:t>
            </a:r>
          </a:p>
        </p:txBody>
      </p:sp>
      <p:sp>
        <p:nvSpPr>
          <p:cNvPr id="2" name="Rectangle 1">
            <a:extLst>
              <a:ext uri="{FF2B5EF4-FFF2-40B4-BE49-F238E27FC236}">
                <a16:creationId xmlns:a16="http://schemas.microsoft.com/office/drawing/2014/main" id="{5A58341B-6A90-F956-D4B2-9C7AFE1D4E64}"/>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BC68B34-F799-EB07-2150-A6834A8D2E10}"/>
              </a:ext>
            </a:extLst>
          </p:cNvPr>
          <p:cNvPicPr>
            <a:picLocks noChangeAspect="1"/>
          </p:cNvPicPr>
          <p:nvPr/>
        </p:nvPicPr>
        <p:blipFill>
          <a:blip r:embed="rId2"/>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214916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1000"/>
                                        <p:tgtEl>
                                          <p:spTgt spid="18">
                                            <p:txEl>
                                              <p:pRg st="0" end="0"/>
                                            </p:txEl>
                                          </p:spTgt>
                                        </p:tgtEl>
                                      </p:cBhvr>
                                    </p:animEffect>
                                    <p:anim calcmode="lin" valueType="num">
                                      <p:cBhvr>
                                        <p:cTn id="15"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Effect transition="in" filter="fade">
                                      <p:cBhvr>
                                        <p:cTn id="21" dur="1000"/>
                                        <p:tgtEl>
                                          <p:spTgt spid="18">
                                            <p:txEl>
                                              <p:pRg st="1" end="1"/>
                                            </p:txEl>
                                          </p:spTgt>
                                        </p:tgtEl>
                                      </p:cBhvr>
                                    </p:animEffect>
                                    <p:anim calcmode="lin" valueType="num">
                                      <p:cBhvr>
                                        <p:cTn id="22"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8">
                                            <p:txEl>
                                              <p:pRg st="2" end="2"/>
                                            </p:txEl>
                                          </p:spTgt>
                                        </p:tgtEl>
                                        <p:attrNameLst>
                                          <p:attrName>style.visibility</p:attrName>
                                        </p:attrNameLst>
                                      </p:cBhvr>
                                      <p:to>
                                        <p:strVal val="visible"/>
                                      </p:to>
                                    </p:set>
                                    <p:animEffect transition="in" filter="fade">
                                      <p:cBhvr>
                                        <p:cTn id="28" dur="1000"/>
                                        <p:tgtEl>
                                          <p:spTgt spid="18">
                                            <p:txEl>
                                              <p:pRg st="2" end="2"/>
                                            </p:txEl>
                                          </p:spTgt>
                                        </p:tgtEl>
                                      </p:cBhvr>
                                    </p:animEffect>
                                    <p:anim calcmode="lin" valueType="num">
                                      <p:cBhvr>
                                        <p:cTn id="29"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8">
                                            <p:txEl>
                                              <p:pRg st="3" end="3"/>
                                            </p:txEl>
                                          </p:spTgt>
                                        </p:tgtEl>
                                        <p:attrNameLst>
                                          <p:attrName>style.visibility</p:attrName>
                                        </p:attrNameLst>
                                      </p:cBhvr>
                                      <p:to>
                                        <p:strVal val="visible"/>
                                      </p:to>
                                    </p:set>
                                    <p:animEffect transition="in" filter="fade">
                                      <p:cBhvr>
                                        <p:cTn id="35" dur="1000"/>
                                        <p:tgtEl>
                                          <p:spTgt spid="18">
                                            <p:txEl>
                                              <p:pRg st="3" end="3"/>
                                            </p:txEl>
                                          </p:spTgt>
                                        </p:tgtEl>
                                      </p:cBhvr>
                                    </p:animEffect>
                                    <p:anim calcmode="lin" valueType="num">
                                      <p:cBhvr>
                                        <p:cTn id="36"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8">
                                            <p:txEl>
                                              <p:pRg st="4" end="4"/>
                                            </p:txEl>
                                          </p:spTgt>
                                        </p:tgtEl>
                                        <p:attrNameLst>
                                          <p:attrName>style.visibility</p:attrName>
                                        </p:attrNameLst>
                                      </p:cBhvr>
                                      <p:to>
                                        <p:strVal val="visible"/>
                                      </p:to>
                                    </p:set>
                                    <p:animEffect transition="in" filter="fade">
                                      <p:cBhvr>
                                        <p:cTn id="42" dur="1000"/>
                                        <p:tgtEl>
                                          <p:spTgt spid="18">
                                            <p:txEl>
                                              <p:pRg st="4" end="4"/>
                                            </p:txEl>
                                          </p:spTgt>
                                        </p:tgtEl>
                                      </p:cBhvr>
                                    </p:animEffect>
                                    <p:anim calcmode="lin" valueType="num">
                                      <p:cBhvr>
                                        <p:cTn id="43" dur="10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03579" y="1303744"/>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flipV="1">
            <a:off x="270641" y="6288258"/>
            <a:ext cx="11475882" cy="1794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9" name="Table 18">
            <a:extLst>
              <a:ext uri="{FF2B5EF4-FFF2-40B4-BE49-F238E27FC236}">
                <a16:creationId xmlns:a16="http://schemas.microsoft.com/office/drawing/2014/main" id="{14C9E507-CDF2-4A24-90A9-1D485DB8A9A8}"/>
              </a:ext>
            </a:extLst>
          </p:cNvPr>
          <p:cNvGraphicFramePr>
            <a:graphicFrameLocks noGrp="1"/>
          </p:cNvGraphicFramePr>
          <p:nvPr>
            <p:extLst>
              <p:ext uri="{D42A27DB-BD31-4B8C-83A1-F6EECF244321}">
                <p14:modId xmlns:p14="http://schemas.microsoft.com/office/powerpoint/2010/main" val="91809653"/>
              </p:ext>
            </p:extLst>
          </p:nvPr>
        </p:nvGraphicFramePr>
        <p:xfrm>
          <a:off x="303579" y="4645442"/>
          <a:ext cx="11368953" cy="1558410"/>
        </p:xfrm>
        <a:graphic>
          <a:graphicData uri="http://schemas.openxmlformats.org/drawingml/2006/table">
            <a:tbl>
              <a:tblPr firstRow="1" bandRow="1">
                <a:tableStyleId>{5C22544A-7EE6-4342-B048-85BDC9FD1C3A}</a:tableStyleId>
              </a:tblPr>
              <a:tblGrid>
                <a:gridCol w="11368953">
                  <a:extLst>
                    <a:ext uri="{9D8B030D-6E8A-4147-A177-3AD203B41FA5}">
                      <a16:colId xmlns:a16="http://schemas.microsoft.com/office/drawing/2014/main" val="351983594"/>
                    </a:ext>
                  </a:extLst>
                </a:gridCol>
              </a:tblGrid>
              <a:tr h="48926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Sakkal Majalla" panose="02000000000000000000" pitchFamily="2" charset="-78"/>
                          <a:cs typeface="Sakkal Majalla" panose="02000000000000000000" pitchFamily="2" charset="-78"/>
                        </a:rPr>
                        <a:t>3</a:t>
                      </a:r>
                      <a:r>
                        <a:rPr lang="ar-BH" sz="2800" b="1" dirty="0">
                          <a:solidFill>
                            <a:schemeClr val="tx1"/>
                          </a:solidFill>
                          <a:latin typeface="Sakkal Majalla" panose="02000000000000000000" pitchFamily="2" charset="-78"/>
                          <a:cs typeface="Sakkal Majalla" panose="02000000000000000000" pitchFamily="2" charset="-78"/>
                        </a:rPr>
                        <a:t>- قارنْ بينَ طريقةِ</a:t>
                      </a:r>
                      <a:r>
                        <a:rPr lang="ar-BH" sz="2800" b="1" baseline="0" dirty="0">
                          <a:solidFill>
                            <a:schemeClr val="tx1"/>
                          </a:solidFill>
                          <a:latin typeface="Sakkal Majalla" panose="02000000000000000000" pitchFamily="2" charset="-78"/>
                          <a:cs typeface="Sakkal Majalla" panose="02000000000000000000" pitchFamily="2" charset="-78"/>
                        </a:rPr>
                        <a:t> عملِ المولدِ الكهربائي و المحركِ الكهربائي</a:t>
                      </a:r>
                      <a:r>
                        <a:rPr lang="ar-BH" sz="2800" b="1" dirty="0">
                          <a:solidFill>
                            <a:schemeClr val="tx1"/>
                          </a:solidFill>
                          <a:latin typeface="Sakkal Majalla" panose="02000000000000000000" pitchFamily="2" charset="-78"/>
                          <a:cs typeface="Sakkal Majalla" panose="02000000000000000000" pitchFamily="2" charset="-78"/>
                        </a:rPr>
                        <a:t>؟</a:t>
                      </a:r>
                      <a:endParaRPr lang="en-US" sz="28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554979232"/>
                  </a:ext>
                </a:extLst>
              </a:tr>
              <a:tr h="1040250">
                <a:tc>
                  <a:txBody>
                    <a:bodyPr/>
                    <a:lstStyle/>
                    <a:p>
                      <a:pPr algn="ctr" rtl="1"/>
                      <a:endParaRPr lang="en-US" sz="2400" b="1" dirty="0">
                        <a:solidFill>
                          <a:srgbClr val="0070C0"/>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509561977"/>
                  </a:ext>
                </a:extLst>
              </a:tr>
            </a:tbl>
          </a:graphicData>
        </a:graphic>
      </p:graphicFrame>
      <p:sp>
        <p:nvSpPr>
          <p:cNvPr id="20" name="Rectangle 19">
            <a:extLst>
              <a:ext uri="{FF2B5EF4-FFF2-40B4-BE49-F238E27FC236}">
                <a16:creationId xmlns:a16="http://schemas.microsoft.com/office/drawing/2014/main" id="{0E26735B-1770-4EDD-BD99-C1208F963D59}"/>
              </a:ext>
            </a:extLst>
          </p:cNvPr>
          <p:cNvSpPr/>
          <p:nvPr/>
        </p:nvSpPr>
        <p:spPr>
          <a:xfrm>
            <a:off x="4101737" y="26894"/>
            <a:ext cx="4273859" cy="70462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90000"/>
              </a:lnSpc>
              <a:spcBef>
                <a:spcPct val="0"/>
              </a:spcBef>
              <a:defRPr/>
            </a:pPr>
            <a:r>
              <a:rPr lang="ar-BH" sz="4000" b="1" dirty="0">
                <a:solidFill>
                  <a:prstClr val="white"/>
                </a:solidFill>
                <a:latin typeface="Sakkal Majalla" panose="02000000000000000000" pitchFamily="2" charset="-78"/>
                <a:cs typeface="Sakkal Majalla" panose="02000000000000000000" pitchFamily="2" charset="-78"/>
              </a:rPr>
              <a:t>النشاط التقييمي</a:t>
            </a:r>
          </a:p>
        </p:txBody>
      </p:sp>
      <p:graphicFrame>
        <p:nvGraphicFramePr>
          <p:cNvPr id="21" name="Table 20">
            <a:extLst>
              <a:ext uri="{FF2B5EF4-FFF2-40B4-BE49-F238E27FC236}">
                <a16:creationId xmlns:a16="http://schemas.microsoft.com/office/drawing/2014/main" id="{4C211BA8-3043-4BC4-B351-DF09C2CE4D7C}"/>
              </a:ext>
            </a:extLst>
          </p:cNvPr>
          <p:cNvGraphicFramePr>
            <a:graphicFrameLocks noGrp="1"/>
          </p:cNvGraphicFramePr>
          <p:nvPr>
            <p:extLst>
              <p:ext uri="{D42A27DB-BD31-4B8C-83A1-F6EECF244321}">
                <p14:modId xmlns:p14="http://schemas.microsoft.com/office/powerpoint/2010/main" val="2698279945"/>
              </p:ext>
            </p:extLst>
          </p:nvPr>
        </p:nvGraphicFramePr>
        <p:xfrm>
          <a:off x="303579" y="3099174"/>
          <a:ext cx="11344470" cy="1446951"/>
        </p:xfrm>
        <a:graphic>
          <a:graphicData uri="http://schemas.openxmlformats.org/drawingml/2006/table">
            <a:tbl>
              <a:tblPr firstRow="1" bandRow="1">
                <a:tableStyleId>{5C22544A-7EE6-4342-B048-85BDC9FD1C3A}</a:tableStyleId>
              </a:tblPr>
              <a:tblGrid>
                <a:gridCol w="11344470">
                  <a:extLst>
                    <a:ext uri="{9D8B030D-6E8A-4147-A177-3AD203B41FA5}">
                      <a16:colId xmlns:a16="http://schemas.microsoft.com/office/drawing/2014/main" val="351983594"/>
                    </a:ext>
                  </a:extLst>
                </a:gridCol>
              </a:tblGrid>
              <a:tr h="77983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Sakkal Majalla" panose="02000000000000000000" pitchFamily="2" charset="-78"/>
                          <a:cs typeface="Sakkal Majalla" panose="02000000000000000000" pitchFamily="2" charset="-78"/>
                        </a:rPr>
                        <a:t>2</a:t>
                      </a:r>
                      <a:r>
                        <a:rPr lang="ar-BH" sz="2800" b="1" dirty="0">
                          <a:solidFill>
                            <a:schemeClr val="tx1"/>
                          </a:solidFill>
                          <a:latin typeface="Sakkal Majalla" panose="02000000000000000000" pitchFamily="2" charset="-78"/>
                          <a:cs typeface="Sakkal Majalla" panose="02000000000000000000" pitchFamily="2" charset="-78"/>
                        </a:rPr>
                        <a:t>- </a:t>
                      </a:r>
                      <a:r>
                        <a:rPr lang="ar-BH" sz="2800" b="1" dirty="0">
                          <a:solidFill>
                            <a:srgbClr val="0070C0"/>
                          </a:solidFill>
                          <a:latin typeface="Sakkal Majalla" panose="02000000000000000000" pitchFamily="2" charset="-78"/>
                          <a:cs typeface="Sakkal Majalla" panose="02000000000000000000" pitchFamily="2" charset="-78"/>
                        </a:rPr>
                        <a:t>التفكيرُ الناقدُ</a:t>
                      </a:r>
                      <a:r>
                        <a:rPr lang="ar-BH" sz="2800" b="1" dirty="0">
                          <a:solidFill>
                            <a:schemeClr val="tx1"/>
                          </a:solidFill>
                          <a:latin typeface="Sakkal Majalla" panose="02000000000000000000" pitchFamily="2" charset="-78"/>
                          <a:cs typeface="Sakkal Majalla" panose="02000000000000000000" pitchFamily="2" charset="-78"/>
                        </a:rPr>
                        <a:t>. كيف</a:t>
                      </a:r>
                      <a:r>
                        <a:rPr lang="ar-BH" sz="2800" b="1" baseline="0" dirty="0">
                          <a:solidFill>
                            <a:schemeClr val="tx1"/>
                          </a:solidFill>
                          <a:latin typeface="Sakkal Majalla" panose="02000000000000000000" pitchFamily="2" charset="-78"/>
                          <a:cs typeface="Sakkal Majalla" panose="02000000000000000000" pitchFamily="2" charset="-78"/>
                        </a:rPr>
                        <a:t> يمكنكَ تحويلُ قطعةِ حديدٍ إلى مغناطيسٍ دائمٍ </a:t>
                      </a:r>
                      <a:r>
                        <a:rPr lang="ar-BH" sz="2800" b="1" dirty="0">
                          <a:solidFill>
                            <a:schemeClr val="tx1"/>
                          </a:solidFill>
                          <a:latin typeface="Sakkal Majalla" panose="02000000000000000000" pitchFamily="2" charset="-78"/>
                          <a:cs typeface="Sakkal Majalla" panose="02000000000000000000" pitchFamily="2" charset="-78"/>
                        </a:rPr>
                        <a:t>؟</a:t>
                      </a:r>
                      <a:endParaRPr lang="en-US" sz="28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3F6FB"/>
                    </a:solidFill>
                  </a:tcPr>
                </a:tc>
                <a:extLst>
                  <a:ext uri="{0D108BD9-81ED-4DB2-BD59-A6C34878D82A}">
                    <a16:rowId xmlns:a16="http://schemas.microsoft.com/office/drawing/2014/main" val="1554979232"/>
                  </a:ext>
                </a:extLst>
              </a:tr>
              <a:tr h="667115">
                <a:tc>
                  <a:txBody>
                    <a:bodyPr/>
                    <a:lstStyle/>
                    <a:p>
                      <a:pPr algn="r" rtl="1"/>
                      <a:endParaRPr lang="en-US" sz="2400" b="1" dirty="0">
                        <a:solidFill>
                          <a:srgbClr val="0070C0"/>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3F6FB"/>
                    </a:solidFill>
                  </a:tcPr>
                </a:tc>
                <a:extLst>
                  <a:ext uri="{0D108BD9-81ED-4DB2-BD59-A6C34878D82A}">
                    <a16:rowId xmlns:a16="http://schemas.microsoft.com/office/drawing/2014/main" val="1509561977"/>
                  </a:ext>
                </a:extLst>
              </a:tr>
            </a:tbl>
          </a:graphicData>
        </a:graphic>
      </p:graphicFrame>
      <p:graphicFrame>
        <p:nvGraphicFramePr>
          <p:cNvPr id="22" name="Table 21">
            <a:extLst>
              <a:ext uri="{FF2B5EF4-FFF2-40B4-BE49-F238E27FC236}">
                <a16:creationId xmlns:a16="http://schemas.microsoft.com/office/drawing/2014/main" id="{C8A67892-434F-4E71-9D95-5B0924200E99}"/>
              </a:ext>
            </a:extLst>
          </p:cNvPr>
          <p:cNvGraphicFramePr>
            <a:graphicFrameLocks noGrp="1"/>
          </p:cNvGraphicFramePr>
          <p:nvPr>
            <p:extLst>
              <p:ext uri="{D42A27DB-BD31-4B8C-83A1-F6EECF244321}">
                <p14:modId xmlns:p14="http://schemas.microsoft.com/office/powerpoint/2010/main" val="739998076"/>
              </p:ext>
            </p:extLst>
          </p:nvPr>
        </p:nvGraphicFramePr>
        <p:xfrm>
          <a:off x="303579" y="1947588"/>
          <a:ext cx="11344470" cy="1130565"/>
        </p:xfrm>
        <a:graphic>
          <a:graphicData uri="http://schemas.openxmlformats.org/drawingml/2006/table">
            <a:tbl>
              <a:tblPr firstRow="1" bandRow="1">
                <a:tableStyleId>{5C22544A-7EE6-4342-B048-85BDC9FD1C3A}</a:tableStyleId>
              </a:tblPr>
              <a:tblGrid>
                <a:gridCol w="11344470">
                  <a:extLst>
                    <a:ext uri="{9D8B030D-6E8A-4147-A177-3AD203B41FA5}">
                      <a16:colId xmlns:a16="http://schemas.microsoft.com/office/drawing/2014/main" val="351983594"/>
                    </a:ext>
                  </a:extLst>
                </a:gridCol>
              </a:tblGrid>
              <a:tr h="510867">
                <a:tc>
                  <a:txBody>
                    <a:bodyPr/>
                    <a:lstStyle/>
                    <a:p>
                      <a:pPr algn="r" rtl="1"/>
                      <a:r>
                        <a:rPr lang="en-US" sz="2600" b="1" dirty="0">
                          <a:solidFill>
                            <a:schemeClr val="tx1"/>
                          </a:solidFill>
                          <a:latin typeface="Sakkal Majalla" panose="02000000000000000000" pitchFamily="2" charset="-78"/>
                          <a:cs typeface="Sakkal Majalla" panose="02000000000000000000" pitchFamily="2" charset="-78"/>
                        </a:rPr>
                        <a:t>1</a:t>
                      </a:r>
                      <a:r>
                        <a:rPr lang="ar-BH" sz="2600" b="1" dirty="0">
                          <a:solidFill>
                            <a:schemeClr val="tx1"/>
                          </a:solidFill>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ما</a:t>
                      </a:r>
                      <a:r>
                        <a:rPr lang="ar-BH" sz="2800" b="1" baseline="0" dirty="0">
                          <a:solidFill>
                            <a:schemeClr val="tx1"/>
                          </a:solidFill>
                          <a:latin typeface="Sakkal Majalla" panose="02000000000000000000" pitchFamily="2" charset="-78"/>
                          <a:cs typeface="Sakkal Majalla" panose="02000000000000000000" pitchFamily="2" charset="-78"/>
                        </a:rPr>
                        <a:t> المقصودُ بالمغناطيسيةِ</a:t>
                      </a:r>
                      <a:r>
                        <a:rPr lang="ar-BH" sz="2800" b="1" dirty="0">
                          <a:solidFill>
                            <a:schemeClr val="tx1"/>
                          </a:solidFill>
                          <a:latin typeface="Sakkal Majalla" panose="02000000000000000000" pitchFamily="2" charset="-78"/>
                          <a:cs typeface="Sakkal Majalla" panose="02000000000000000000" pitchFamily="2" charset="-78"/>
                        </a:rPr>
                        <a:t>؟</a:t>
                      </a:r>
                      <a:endParaRPr lang="en-US" sz="28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54979232"/>
                  </a:ext>
                </a:extLst>
              </a:tr>
              <a:tr h="612405">
                <a:tc>
                  <a:txBody>
                    <a:bodyPr/>
                    <a:lstStyle/>
                    <a:p>
                      <a:pPr algn="r" rtl="1"/>
                      <a:endParaRPr lang="en-US" sz="2400" b="1" dirty="0">
                        <a:solidFill>
                          <a:srgbClr val="0070C0"/>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9561977"/>
                  </a:ext>
                </a:extLst>
              </a:tr>
            </a:tbl>
          </a:graphicData>
        </a:graphic>
      </p:graphicFrame>
      <p:sp>
        <p:nvSpPr>
          <p:cNvPr id="23" name="TextBox 22">
            <a:extLst>
              <a:ext uri="{FF2B5EF4-FFF2-40B4-BE49-F238E27FC236}">
                <a16:creationId xmlns:a16="http://schemas.microsoft.com/office/drawing/2014/main" id="{7B3C1740-EDDD-4674-B25C-E1878C84F538}"/>
              </a:ext>
            </a:extLst>
          </p:cNvPr>
          <p:cNvSpPr txBox="1"/>
          <p:nvPr/>
        </p:nvSpPr>
        <p:spPr>
          <a:xfrm>
            <a:off x="814202" y="2524443"/>
            <a:ext cx="10954754" cy="461665"/>
          </a:xfrm>
          <a:prstGeom prst="rect">
            <a:avLst/>
          </a:prstGeom>
          <a:noFill/>
        </p:spPr>
        <p:txBody>
          <a:bodyPr wrap="square" rtlCol="0">
            <a:spAutoFit/>
          </a:bodyPr>
          <a:lstStyle/>
          <a:p>
            <a:pPr algn="r" rtl="1"/>
            <a:r>
              <a:rPr lang="ar-BH" sz="2400" b="1" dirty="0">
                <a:solidFill>
                  <a:srgbClr val="0070C0"/>
                </a:solidFill>
                <a:latin typeface="Sakkal Majalla" panose="02000000000000000000" pitchFamily="2" charset="-78"/>
                <a:cs typeface="Sakkal Majalla" panose="02000000000000000000" pitchFamily="2" charset="-78"/>
              </a:rPr>
              <a:t>   المغناطيسية شكلٌ من أشكالِ الطاقة، يدرسُ خصائص المغناطيساتِ والجسيماتِ التي لها تلك الخصائص.</a:t>
            </a:r>
            <a:endParaRPr lang="en-US" sz="2400" b="1" dirty="0">
              <a:solidFill>
                <a:srgbClr val="0070C0"/>
              </a:solidFill>
              <a:latin typeface="Sakkal Majalla" panose="02000000000000000000" pitchFamily="2" charset="-78"/>
              <a:cs typeface="Sakkal Majalla" panose="02000000000000000000" pitchFamily="2" charset="-78"/>
            </a:endParaRPr>
          </a:p>
        </p:txBody>
      </p:sp>
      <p:sp>
        <p:nvSpPr>
          <p:cNvPr id="24" name="TextBox 23">
            <a:extLst>
              <a:ext uri="{FF2B5EF4-FFF2-40B4-BE49-F238E27FC236}">
                <a16:creationId xmlns:a16="http://schemas.microsoft.com/office/drawing/2014/main" id="{DAA632B2-6C3D-4F08-8CCE-09CD29494D45}"/>
              </a:ext>
            </a:extLst>
          </p:cNvPr>
          <p:cNvSpPr txBox="1"/>
          <p:nvPr/>
        </p:nvSpPr>
        <p:spPr>
          <a:xfrm>
            <a:off x="303579" y="5147303"/>
            <a:ext cx="11337020" cy="1200329"/>
          </a:xfrm>
          <a:prstGeom prst="rect">
            <a:avLst/>
          </a:prstGeom>
          <a:noFill/>
        </p:spPr>
        <p:txBody>
          <a:bodyPr wrap="square" rtlCol="0">
            <a:spAutoFit/>
          </a:bodyPr>
          <a:lstStyle/>
          <a:p>
            <a:pPr algn="r" rtl="1"/>
            <a:r>
              <a:rPr lang="ar-BH" sz="2400" b="1" dirty="0">
                <a:solidFill>
                  <a:srgbClr val="0070C0"/>
                </a:solidFill>
                <a:latin typeface="Sakkal Majalla" panose="02000000000000000000" pitchFamily="2" charset="-78"/>
                <a:cs typeface="Sakkal Majalla" panose="02000000000000000000" pitchFamily="2" charset="-78"/>
              </a:rPr>
              <a:t>المولد الكهربائي يُنتج تيارًا كهربائيًا من خلالِ دورانِ ملفٍّ بين قطبي مغناطيس، بينما المحرك الكهربائي يعمل عن طريقِ مرور تيارٌ كهربائي في ملفاته الموضوعة بين قطبي مغناطيس، فيتولد فيها مجالٌ مغناطيسي فتعمل القوى المتبادلة بين المغناطيسِ والمجالِ المغناطيسي للملفِ على دورانِ الملفِّ.</a:t>
            </a:r>
            <a:endParaRPr lang="en-US" sz="2400" b="1" dirty="0">
              <a:solidFill>
                <a:srgbClr val="0070C0"/>
              </a:solidFill>
              <a:latin typeface="Sakkal Majalla" panose="02000000000000000000" pitchFamily="2" charset="-78"/>
              <a:cs typeface="Sakkal Majalla" panose="02000000000000000000" pitchFamily="2" charset="-78"/>
            </a:endParaRPr>
          </a:p>
        </p:txBody>
      </p:sp>
      <p:sp>
        <p:nvSpPr>
          <p:cNvPr id="25" name="TextBox 24">
            <a:extLst>
              <a:ext uri="{FF2B5EF4-FFF2-40B4-BE49-F238E27FC236}">
                <a16:creationId xmlns:a16="http://schemas.microsoft.com/office/drawing/2014/main" id="{BC7B8A4D-065F-46E1-B262-AB39215C8D16}"/>
              </a:ext>
            </a:extLst>
          </p:cNvPr>
          <p:cNvSpPr txBox="1"/>
          <p:nvPr/>
        </p:nvSpPr>
        <p:spPr>
          <a:xfrm>
            <a:off x="315820" y="1410009"/>
            <a:ext cx="11420198" cy="584775"/>
          </a:xfrm>
          <a:prstGeom prst="rect">
            <a:avLst/>
          </a:prstGeom>
          <a:solidFill>
            <a:schemeClr val="bg1"/>
          </a:solidFill>
        </p:spPr>
        <p:txBody>
          <a:bodyPr wrap="square" rtlCol="0">
            <a:spAutoFit/>
          </a:bodyPr>
          <a:lstStyle/>
          <a:p>
            <a:pPr algn="r" rtl="1"/>
            <a:r>
              <a:rPr lang="ar-BH" sz="3200" b="1" dirty="0">
                <a:solidFill>
                  <a:prstClr val="black"/>
                </a:solidFill>
                <a:latin typeface="Sakkal Majalla" panose="02000000000000000000" pitchFamily="2" charset="-78"/>
                <a:cs typeface="Sakkal Majalla" panose="02000000000000000000" pitchFamily="2" charset="-78"/>
              </a:rPr>
              <a:t>أجب عن الأسئلة الآتية:</a:t>
            </a:r>
            <a:endParaRPr lang="en-US" sz="3200" b="1" dirty="0">
              <a:solidFill>
                <a:prstClr val="black"/>
              </a:solidFill>
              <a:latin typeface="Sakkal Majalla" panose="02000000000000000000" pitchFamily="2" charset="-78"/>
              <a:cs typeface="Sakkal Majalla" panose="02000000000000000000" pitchFamily="2" charset="-78"/>
            </a:endParaRPr>
          </a:p>
        </p:txBody>
      </p:sp>
      <p:sp>
        <p:nvSpPr>
          <p:cNvPr id="26" name="TextBox 25">
            <a:extLst>
              <a:ext uri="{FF2B5EF4-FFF2-40B4-BE49-F238E27FC236}">
                <a16:creationId xmlns:a16="http://schemas.microsoft.com/office/drawing/2014/main" id="{9EA5A6C2-6325-44FB-BC4A-3053E26DC72F}"/>
              </a:ext>
            </a:extLst>
          </p:cNvPr>
          <p:cNvSpPr txBox="1"/>
          <p:nvPr/>
        </p:nvSpPr>
        <p:spPr>
          <a:xfrm>
            <a:off x="215610" y="3847300"/>
            <a:ext cx="11337021" cy="830997"/>
          </a:xfrm>
          <a:prstGeom prst="rect">
            <a:avLst/>
          </a:prstGeom>
          <a:noFill/>
        </p:spPr>
        <p:txBody>
          <a:bodyPr wrap="square" rtlCol="0">
            <a:spAutoFit/>
          </a:bodyPr>
          <a:lstStyle/>
          <a:p>
            <a:pPr algn="r" rtl="1"/>
            <a:r>
              <a:rPr lang="ar-BH" sz="2400" b="1" dirty="0">
                <a:solidFill>
                  <a:srgbClr val="0070C0"/>
                </a:solidFill>
                <a:latin typeface="Sakkal Majalla" panose="02000000000000000000" pitchFamily="2" charset="-78"/>
                <a:cs typeface="Sakkal Majalla" panose="02000000000000000000" pitchFamily="2" charset="-78"/>
              </a:rPr>
              <a:t>يمكنُ وضع قطعة الحديد التي تتجه الأقطابُ الشماليةُ والأقطابُ الجنوبيةُ لذراتها في اتجاهٍ عشوائيٍّ بالقربِ من مغناطيسٍ قويٍ، بحيثُ تُسحبُ ذراتُ قطعةِ الحديدِ وتصطفُ في الاتجاهِ نفسهِ، فيتكونُ مغناطيسٌ دائمٌ ضعيفٌ.</a:t>
            </a:r>
            <a:endParaRPr lang="en-US" sz="2400" b="1" dirty="0">
              <a:solidFill>
                <a:srgbClr val="0070C0"/>
              </a:solidFill>
              <a:latin typeface="Sakkal Majalla" panose="02000000000000000000" pitchFamily="2" charset="-78"/>
              <a:cs typeface="Sakkal Majalla" panose="02000000000000000000" pitchFamily="2" charset="-78"/>
            </a:endParaRPr>
          </a:p>
        </p:txBody>
      </p:sp>
      <p:sp>
        <p:nvSpPr>
          <p:cNvPr id="27" name="Rectangle 26">
            <a:extLst>
              <a:ext uri="{FF2B5EF4-FFF2-40B4-BE49-F238E27FC236}">
                <a16:creationId xmlns:a16="http://schemas.microsoft.com/office/drawing/2014/main" id="{3843C2FC-9DD4-4B86-9BE8-7E3A81929A21}"/>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المغناطيسية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2" name="Rectangle 1">
            <a:extLst>
              <a:ext uri="{FF2B5EF4-FFF2-40B4-BE49-F238E27FC236}">
                <a16:creationId xmlns:a16="http://schemas.microsoft.com/office/drawing/2014/main" id="{9FF00A5E-70B6-07A1-EF3D-61805880FE5A}"/>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AD6C3E5-59AB-2982-6C8C-B1F6E4ABD6EC}"/>
              </a:ext>
            </a:extLst>
          </p:cNvPr>
          <p:cNvPicPr>
            <a:picLocks noChangeAspect="1"/>
          </p:cNvPicPr>
          <p:nvPr/>
        </p:nvPicPr>
        <p:blipFill>
          <a:blip r:embed="rId2"/>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380574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348343" y="6306207"/>
            <a:ext cx="1142061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7" name="Table 16">
            <a:extLst>
              <a:ext uri="{FF2B5EF4-FFF2-40B4-BE49-F238E27FC236}">
                <a16:creationId xmlns:a16="http://schemas.microsoft.com/office/drawing/2014/main" id="{B7393CBA-8AC6-4B0C-8B43-11A853CF51C0}"/>
              </a:ext>
            </a:extLst>
          </p:cNvPr>
          <p:cNvGraphicFramePr>
            <a:graphicFrameLocks noGrp="1"/>
          </p:cNvGraphicFramePr>
          <p:nvPr>
            <p:extLst>
              <p:ext uri="{D42A27DB-BD31-4B8C-83A1-F6EECF244321}">
                <p14:modId xmlns:p14="http://schemas.microsoft.com/office/powerpoint/2010/main" val="1483078571"/>
              </p:ext>
            </p:extLst>
          </p:nvPr>
        </p:nvGraphicFramePr>
        <p:xfrm>
          <a:off x="593542" y="1472194"/>
          <a:ext cx="11078992" cy="1575576"/>
        </p:xfrm>
        <a:graphic>
          <a:graphicData uri="http://schemas.openxmlformats.org/drawingml/2006/table">
            <a:tbl>
              <a:tblPr firstRow="1" bandRow="1">
                <a:tableStyleId>{5C22544A-7EE6-4342-B048-85BDC9FD1C3A}</a:tableStyleId>
              </a:tblPr>
              <a:tblGrid>
                <a:gridCol w="11078992">
                  <a:extLst>
                    <a:ext uri="{9D8B030D-6E8A-4147-A177-3AD203B41FA5}">
                      <a16:colId xmlns:a16="http://schemas.microsoft.com/office/drawing/2014/main" val="351983594"/>
                    </a:ext>
                  </a:extLst>
                </a:gridCol>
              </a:tblGrid>
              <a:tr h="787788">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2800" b="1" dirty="0">
                          <a:solidFill>
                            <a:schemeClr val="tx1"/>
                          </a:solidFill>
                          <a:latin typeface="Sakkal Majalla" panose="02000000000000000000" pitchFamily="2" charset="-78"/>
                          <a:cs typeface="Sakkal Majalla" panose="02000000000000000000" pitchFamily="2" charset="-78"/>
                        </a:rPr>
                        <a:t>4 - لماذا</a:t>
                      </a:r>
                      <a:r>
                        <a:rPr lang="ar-BH" sz="2800" b="1" baseline="0" dirty="0">
                          <a:solidFill>
                            <a:schemeClr val="tx1"/>
                          </a:solidFill>
                          <a:latin typeface="Sakkal Majalla" panose="02000000000000000000" pitchFamily="2" charset="-78"/>
                          <a:cs typeface="Sakkal Majalla" panose="02000000000000000000" pitchFamily="2" charset="-78"/>
                        </a:rPr>
                        <a:t> يعدُ القطارُ المغناطيسيُّ وسيلةٌ فاعلةٌ في السفرِ بينَ المدنِ  </a:t>
                      </a:r>
                      <a:r>
                        <a:rPr lang="ar-BH" sz="2800" b="1" dirty="0">
                          <a:solidFill>
                            <a:schemeClr val="tx1"/>
                          </a:solidFill>
                          <a:latin typeface="Sakkal Majalla" panose="02000000000000000000" pitchFamily="2" charset="-78"/>
                          <a:cs typeface="Sakkal Majalla" panose="02000000000000000000" pitchFamily="2" charset="-78"/>
                        </a:rPr>
                        <a:t>؟</a:t>
                      </a:r>
                      <a:endParaRPr lang="en-US" sz="2800"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54979232"/>
                  </a:ext>
                </a:extLst>
              </a:tr>
              <a:tr h="787788">
                <a:tc>
                  <a:txBody>
                    <a:bodyPr/>
                    <a:lstStyle/>
                    <a:p>
                      <a:pPr algn="ctr" rtl="1"/>
                      <a:endParaRPr lang="en-US" sz="2400" b="1" dirty="0">
                        <a:solidFill>
                          <a:schemeClr val="tx1"/>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09561977"/>
                  </a:ext>
                </a:extLst>
              </a:tr>
            </a:tbl>
          </a:graphicData>
        </a:graphic>
      </p:graphicFrame>
      <p:sp>
        <p:nvSpPr>
          <p:cNvPr id="18" name="Rectangle 17">
            <a:extLst>
              <a:ext uri="{FF2B5EF4-FFF2-40B4-BE49-F238E27FC236}">
                <a16:creationId xmlns:a16="http://schemas.microsoft.com/office/drawing/2014/main" id="{8D26B522-8C29-4896-81C0-2B500E307AF4}"/>
              </a:ext>
            </a:extLst>
          </p:cNvPr>
          <p:cNvSpPr/>
          <p:nvPr/>
        </p:nvSpPr>
        <p:spPr>
          <a:xfrm>
            <a:off x="4101737" y="26894"/>
            <a:ext cx="4273859" cy="70462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90000"/>
              </a:lnSpc>
              <a:spcBef>
                <a:spcPct val="0"/>
              </a:spcBef>
              <a:defRPr/>
            </a:pPr>
            <a:r>
              <a:rPr lang="ar-BH" sz="4000" b="1">
                <a:solidFill>
                  <a:prstClr val="white"/>
                </a:solidFill>
                <a:latin typeface="Sakkal Majalla" panose="02000000000000000000" pitchFamily="2" charset="-78"/>
                <a:cs typeface="Sakkal Majalla" panose="02000000000000000000" pitchFamily="2" charset="-78"/>
              </a:rPr>
              <a:t>تابع/ النشاط </a:t>
            </a:r>
            <a:r>
              <a:rPr lang="ar-BH" sz="4000" b="1" dirty="0">
                <a:solidFill>
                  <a:prstClr val="white"/>
                </a:solidFill>
                <a:latin typeface="Sakkal Majalla" panose="02000000000000000000" pitchFamily="2" charset="-78"/>
                <a:cs typeface="Sakkal Majalla" panose="02000000000000000000" pitchFamily="2" charset="-78"/>
              </a:rPr>
              <a:t>التقييمي</a:t>
            </a:r>
          </a:p>
        </p:txBody>
      </p:sp>
      <p:graphicFrame>
        <p:nvGraphicFramePr>
          <p:cNvPr id="19" name="Table 18">
            <a:extLst>
              <a:ext uri="{FF2B5EF4-FFF2-40B4-BE49-F238E27FC236}">
                <a16:creationId xmlns:a16="http://schemas.microsoft.com/office/drawing/2014/main" id="{D41DB35B-54B6-469B-8CC5-519755CCD5CD}"/>
              </a:ext>
            </a:extLst>
          </p:cNvPr>
          <p:cNvGraphicFramePr>
            <a:graphicFrameLocks noGrp="1"/>
          </p:cNvGraphicFramePr>
          <p:nvPr>
            <p:extLst>
              <p:ext uri="{D42A27DB-BD31-4B8C-83A1-F6EECF244321}">
                <p14:modId xmlns:p14="http://schemas.microsoft.com/office/powerpoint/2010/main" val="3651046876"/>
              </p:ext>
            </p:extLst>
          </p:nvPr>
        </p:nvGraphicFramePr>
        <p:xfrm>
          <a:off x="2131264" y="3237579"/>
          <a:ext cx="9541270" cy="1474097"/>
        </p:xfrm>
        <a:graphic>
          <a:graphicData uri="http://schemas.openxmlformats.org/drawingml/2006/table">
            <a:tbl>
              <a:tblPr firstRow="1" bandRow="1">
                <a:tableStyleId>{5C22544A-7EE6-4342-B048-85BDC9FD1C3A}</a:tableStyleId>
              </a:tblPr>
              <a:tblGrid>
                <a:gridCol w="2782139">
                  <a:extLst>
                    <a:ext uri="{9D8B030D-6E8A-4147-A177-3AD203B41FA5}">
                      <a16:colId xmlns:a16="http://schemas.microsoft.com/office/drawing/2014/main" val="351983594"/>
                    </a:ext>
                  </a:extLst>
                </a:gridCol>
                <a:gridCol w="2397376">
                  <a:extLst>
                    <a:ext uri="{9D8B030D-6E8A-4147-A177-3AD203B41FA5}">
                      <a16:colId xmlns:a16="http://schemas.microsoft.com/office/drawing/2014/main" val="2721081354"/>
                    </a:ext>
                  </a:extLst>
                </a:gridCol>
                <a:gridCol w="2426974">
                  <a:extLst>
                    <a:ext uri="{9D8B030D-6E8A-4147-A177-3AD203B41FA5}">
                      <a16:colId xmlns:a16="http://schemas.microsoft.com/office/drawing/2014/main" val="900242783"/>
                    </a:ext>
                  </a:extLst>
                </a:gridCol>
                <a:gridCol w="1934781">
                  <a:extLst>
                    <a:ext uri="{9D8B030D-6E8A-4147-A177-3AD203B41FA5}">
                      <a16:colId xmlns:a16="http://schemas.microsoft.com/office/drawing/2014/main" val="2009593955"/>
                    </a:ext>
                  </a:extLst>
                </a:gridCol>
              </a:tblGrid>
              <a:tr h="651137">
                <a:tc gridSpan="4">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2700" b="1" dirty="0">
                          <a:solidFill>
                            <a:schemeClr val="tx1"/>
                          </a:solidFill>
                          <a:latin typeface="Sakkal Majalla" panose="02000000000000000000" pitchFamily="2" charset="-78"/>
                          <a:cs typeface="Sakkal Majalla" panose="02000000000000000000" pitchFamily="2" charset="-78"/>
                        </a:rPr>
                        <a:t>5</a:t>
                      </a:r>
                      <a:r>
                        <a:rPr lang="ar-BH" sz="2700" b="1" dirty="0">
                          <a:solidFill>
                            <a:schemeClr val="tx1"/>
                          </a:solidFill>
                          <a:latin typeface="Sakkal Majalla" panose="02000000000000000000" pitchFamily="2" charset="-78"/>
                          <a:cs typeface="Sakkal Majalla" panose="02000000000000000000" pitchFamily="2" charset="-78"/>
                        </a:rPr>
                        <a:t>-أيُّ مما يلي لا</a:t>
                      </a:r>
                      <a:r>
                        <a:rPr lang="ar-BH" sz="2700" b="1" baseline="0" dirty="0">
                          <a:solidFill>
                            <a:schemeClr val="tx1"/>
                          </a:solidFill>
                          <a:latin typeface="Sakkal Majalla" panose="02000000000000000000" pitchFamily="2" charset="-78"/>
                          <a:cs typeface="Sakkal Majalla" panose="02000000000000000000" pitchFamily="2" charset="-78"/>
                        </a:rPr>
                        <a:t> يعمل على زيادة قوة المجال المغناطيسي للملف الحلزوني المبين في الشكل المجاورِ</a:t>
                      </a:r>
                      <a:r>
                        <a:rPr lang="ar-BH" sz="2700" b="1" kern="1200" baseline="0" dirty="0">
                          <a:solidFill>
                            <a:schemeClr val="tx1"/>
                          </a:solidFill>
                          <a:latin typeface="Sakkal Majalla" panose="02000000000000000000" pitchFamily="2" charset="-78"/>
                          <a:ea typeface="+mn-ea"/>
                          <a:cs typeface="Sakkal Majalla" panose="02000000000000000000" pitchFamily="2" charset="-78"/>
                        </a:rPr>
                        <a:t>؟</a:t>
                      </a:r>
                      <a:endParaRPr lang="en-US" sz="2700" b="1" kern="1200" baseline="0" dirty="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6F9F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54979232"/>
                  </a:ext>
                </a:extLst>
              </a:tr>
              <a:tr h="736297">
                <a:tc>
                  <a:txBody>
                    <a:bodyPr/>
                    <a:lstStyle/>
                    <a:p>
                      <a:pPr algn="ctr" rtl="1"/>
                      <a:r>
                        <a:rPr lang="ar-BH" sz="2400" b="1" dirty="0">
                          <a:solidFill>
                            <a:srgbClr val="0070C0"/>
                          </a:solidFill>
                          <a:latin typeface="Sakkal Majalla" panose="02000000000000000000" pitchFamily="2" charset="-78"/>
                          <a:cs typeface="Sakkal Majalla" panose="02000000000000000000" pitchFamily="2" charset="-78"/>
                        </a:rPr>
                        <a:t>د. زيادة</a:t>
                      </a:r>
                      <a:r>
                        <a:rPr lang="ar-BH" sz="2400" b="1" baseline="0" dirty="0">
                          <a:solidFill>
                            <a:srgbClr val="0070C0"/>
                          </a:solidFill>
                          <a:latin typeface="Sakkal Majalla" panose="02000000000000000000" pitchFamily="2" charset="-78"/>
                          <a:cs typeface="Sakkal Majalla" panose="02000000000000000000" pitchFamily="2" charset="-78"/>
                        </a:rPr>
                        <a:t> التيار الكهربائي</a:t>
                      </a:r>
                      <a:endParaRPr lang="en-US" sz="2400" b="1" dirty="0">
                        <a:solidFill>
                          <a:srgbClr val="0070C0"/>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6F9FC"/>
                    </a:solidFill>
                  </a:tcPr>
                </a:tc>
                <a:tc>
                  <a:txBody>
                    <a:bodyPr/>
                    <a:lstStyle/>
                    <a:p>
                      <a:pPr algn="ctr" rtl="1"/>
                      <a:r>
                        <a:rPr lang="ar-BH" sz="2400" b="1" dirty="0">
                          <a:solidFill>
                            <a:srgbClr val="0070C0"/>
                          </a:solidFill>
                          <a:latin typeface="Sakkal Majalla" panose="02000000000000000000" pitchFamily="2" charset="-78"/>
                          <a:cs typeface="Sakkal Majalla" panose="02000000000000000000" pitchFamily="2" charset="-78"/>
                        </a:rPr>
                        <a:t>ج. زيادة</a:t>
                      </a:r>
                      <a:r>
                        <a:rPr lang="ar-BH" sz="2400" b="1" baseline="0" dirty="0">
                          <a:solidFill>
                            <a:srgbClr val="0070C0"/>
                          </a:solidFill>
                          <a:latin typeface="Sakkal Majalla" panose="02000000000000000000" pitchFamily="2" charset="-78"/>
                          <a:cs typeface="Sakkal Majalla" panose="02000000000000000000" pitchFamily="2" charset="-78"/>
                        </a:rPr>
                        <a:t> المقاومة</a:t>
                      </a:r>
                      <a:endParaRPr lang="en-US" sz="2400" b="1" dirty="0">
                        <a:solidFill>
                          <a:srgbClr val="0070C0"/>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6F9FC"/>
                    </a:solidFill>
                  </a:tcPr>
                </a:tc>
                <a:tc>
                  <a:txBody>
                    <a:bodyPr/>
                    <a:lstStyle/>
                    <a:p>
                      <a:pPr algn="ctr" rtl="1"/>
                      <a:r>
                        <a:rPr lang="ar-BH" sz="2400" b="1" dirty="0">
                          <a:solidFill>
                            <a:srgbClr val="0070C0"/>
                          </a:solidFill>
                          <a:latin typeface="Sakkal Majalla" panose="02000000000000000000" pitchFamily="2" charset="-78"/>
                          <a:cs typeface="Sakkal Majalla" panose="02000000000000000000" pitchFamily="2" charset="-78"/>
                        </a:rPr>
                        <a:t>ب. إضافة</a:t>
                      </a:r>
                      <a:r>
                        <a:rPr lang="ar-BH" sz="2400" b="1" baseline="0" dirty="0">
                          <a:solidFill>
                            <a:srgbClr val="0070C0"/>
                          </a:solidFill>
                          <a:latin typeface="Sakkal Majalla" panose="02000000000000000000" pitchFamily="2" charset="-78"/>
                          <a:cs typeface="Sakkal Majalla" panose="02000000000000000000" pitchFamily="2" charset="-78"/>
                        </a:rPr>
                        <a:t> قضيب حديد في المركز</a:t>
                      </a:r>
                      <a:endParaRPr lang="en-US" sz="2400" b="1" dirty="0">
                        <a:solidFill>
                          <a:srgbClr val="0070C0"/>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6F9FC"/>
                    </a:solidFill>
                  </a:tcPr>
                </a:tc>
                <a:tc>
                  <a:txBody>
                    <a:bodyPr/>
                    <a:lstStyle/>
                    <a:p>
                      <a:pPr algn="ctr" rtl="1"/>
                      <a:r>
                        <a:rPr lang="ar-BH" sz="2400" b="1" dirty="0">
                          <a:solidFill>
                            <a:srgbClr val="0070C0"/>
                          </a:solidFill>
                          <a:latin typeface="Sakkal Majalla" panose="02000000000000000000" pitchFamily="2" charset="-78"/>
                          <a:cs typeface="Sakkal Majalla" panose="02000000000000000000" pitchFamily="2" charset="-78"/>
                        </a:rPr>
                        <a:t>أ. زيادة</a:t>
                      </a:r>
                      <a:r>
                        <a:rPr lang="ar-BH" sz="2400" b="1" baseline="0" dirty="0">
                          <a:solidFill>
                            <a:srgbClr val="0070C0"/>
                          </a:solidFill>
                          <a:latin typeface="Sakkal Majalla" panose="02000000000000000000" pitchFamily="2" charset="-78"/>
                          <a:cs typeface="Sakkal Majalla" panose="02000000000000000000" pitchFamily="2" charset="-78"/>
                        </a:rPr>
                        <a:t> عدد</a:t>
                      </a:r>
                    </a:p>
                    <a:p>
                      <a:pPr algn="ctr" rtl="1"/>
                      <a:r>
                        <a:rPr lang="ar-BH" sz="2400" b="1" baseline="0" dirty="0">
                          <a:solidFill>
                            <a:srgbClr val="0070C0"/>
                          </a:solidFill>
                          <a:latin typeface="Sakkal Majalla" panose="02000000000000000000" pitchFamily="2" charset="-78"/>
                          <a:cs typeface="Sakkal Majalla" panose="02000000000000000000" pitchFamily="2" charset="-78"/>
                        </a:rPr>
                        <a:t>الحلقات</a:t>
                      </a:r>
                      <a:endParaRPr lang="en-US" sz="2400" b="1" dirty="0">
                        <a:solidFill>
                          <a:srgbClr val="0070C0"/>
                        </a:solidFill>
                        <a:latin typeface="Sakkal Majalla" panose="02000000000000000000" pitchFamily="2" charset="-78"/>
                        <a:cs typeface="Sakkal Majalla" panose="02000000000000000000" pitchFamily="2" charset="-78"/>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6F9FC"/>
                    </a:solidFill>
                  </a:tcPr>
                </a:tc>
                <a:extLst>
                  <a:ext uri="{0D108BD9-81ED-4DB2-BD59-A6C34878D82A}">
                    <a16:rowId xmlns:a16="http://schemas.microsoft.com/office/drawing/2014/main" val="1509561977"/>
                  </a:ext>
                </a:extLst>
              </a:tr>
            </a:tbl>
          </a:graphicData>
        </a:graphic>
      </p:graphicFrame>
      <p:graphicFrame>
        <p:nvGraphicFramePr>
          <p:cNvPr id="20" name="Table 19">
            <a:extLst>
              <a:ext uri="{FF2B5EF4-FFF2-40B4-BE49-F238E27FC236}">
                <a16:creationId xmlns:a16="http://schemas.microsoft.com/office/drawing/2014/main" id="{A6C74454-4CA9-4A3C-9796-62B50AF7CDE1}"/>
              </a:ext>
            </a:extLst>
          </p:cNvPr>
          <p:cNvGraphicFramePr>
            <a:graphicFrameLocks noGrp="1"/>
          </p:cNvGraphicFramePr>
          <p:nvPr>
            <p:extLst>
              <p:ext uri="{D42A27DB-BD31-4B8C-83A1-F6EECF244321}">
                <p14:modId xmlns:p14="http://schemas.microsoft.com/office/powerpoint/2010/main" val="2531418163"/>
              </p:ext>
            </p:extLst>
          </p:nvPr>
        </p:nvGraphicFramePr>
        <p:xfrm>
          <a:off x="605118" y="4818701"/>
          <a:ext cx="11067416" cy="1387434"/>
        </p:xfrm>
        <a:graphic>
          <a:graphicData uri="http://schemas.openxmlformats.org/drawingml/2006/table">
            <a:tbl>
              <a:tblPr firstRow="1" bandRow="1">
                <a:tableStyleId>{5C22544A-7EE6-4342-B048-85BDC9FD1C3A}</a:tableStyleId>
              </a:tblPr>
              <a:tblGrid>
                <a:gridCol w="2766854">
                  <a:extLst>
                    <a:ext uri="{9D8B030D-6E8A-4147-A177-3AD203B41FA5}">
                      <a16:colId xmlns:a16="http://schemas.microsoft.com/office/drawing/2014/main" val="351983594"/>
                    </a:ext>
                  </a:extLst>
                </a:gridCol>
                <a:gridCol w="2766854">
                  <a:extLst>
                    <a:ext uri="{9D8B030D-6E8A-4147-A177-3AD203B41FA5}">
                      <a16:colId xmlns:a16="http://schemas.microsoft.com/office/drawing/2014/main" val="336942652"/>
                    </a:ext>
                  </a:extLst>
                </a:gridCol>
                <a:gridCol w="2766854">
                  <a:extLst>
                    <a:ext uri="{9D8B030D-6E8A-4147-A177-3AD203B41FA5}">
                      <a16:colId xmlns:a16="http://schemas.microsoft.com/office/drawing/2014/main" val="749270804"/>
                    </a:ext>
                  </a:extLst>
                </a:gridCol>
                <a:gridCol w="2766854">
                  <a:extLst>
                    <a:ext uri="{9D8B030D-6E8A-4147-A177-3AD203B41FA5}">
                      <a16:colId xmlns:a16="http://schemas.microsoft.com/office/drawing/2014/main" val="946183139"/>
                    </a:ext>
                  </a:extLst>
                </a:gridCol>
              </a:tblGrid>
              <a:tr h="651137">
                <a:tc gridSpan="4">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Sakkal Majalla" panose="02000000000000000000" pitchFamily="2" charset="-78"/>
                          <a:cs typeface="Sakkal Majalla" panose="02000000000000000000" pitchFamily="2" charset="-78"/>
                        </a:rPr>
                        <a:t>6</a:t>
                      </a:r>
                      <a:r>
                        <a:rPr lang="ar-BH" sz="2800" b="1" dirty="0">
                          <a:solidFill>
                            <a:schemeClr val="tx1"/>
                          </a:solidFill>
                          <a:latin typeface="Sakkal Majalla" panose="02000000000000000000" pitchFamily="2" charset="-78"/>
                          <a:cs typeface="Sakkal Majalla" panose="02000000000000000000" pitchFamily="2" charset="-78"/>
                        </a:rPr>
                        <a:t>- ما</a:t>
                      </a:r>
                      <a:r>
                        <a:rPr lang="ar-BH" sz="2800" b="1" baseline="0" dirty="0">
                          <a:solidFill>
                            <a:schemeClr val="tx1"/>
                          </a:solidFill>
                          <a:latin typeface="Sakkal Majalla" panose="02000000000000000000" pitchFamily="2" charset="-78"/>
                          <a:cs typeface="Sakkal Majalla" panose="02000000000000000000" pitchFamily="2" charset="-78"/>
                        </a:rPr>
                        <a:t> تحولاتُ الطاقة في المحركِ الكهربائي</a:t>
                      </a:r>
                      <a:r>
                        <a:rPr lang="ar-BH" sz="2800" b="1" dirty="0">
                          <a:solidFill>
                            <a:schemeClr val="tx1"/>
                          </a:solidFill>
                          <a:latin typeface="Sakkal Majalla" panose="02000000000000000000" pitchFamily="2" charset="-78"/>
                          <a:cs typeface="Sakkal Majalla" panose="02000000000000000000" pitchFamily="2" charset="-78"/>
                        </a:rPr>
                        <a:t>؟</a:t>
                      </a:r>
                      <a:endParaRPr lang="en-US" sz="2800" b="1" kern="1200" baseline="0" dirty="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6F9F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54979232"/>
                  </a:ext>
                </a:extLst>
              </a:tr>
              <a:tr h="736297">
                <a:tc>
                  <a:txBody>
                    <a:bodyPr/>
                    <a:lstStyle/>
                    <a:p>
                      <a:pPr algn="ctr" rtl="1"/>
                      <a:r>
                        <a:rPr lang="ar-BH" sz="2400" b="1" dirty="0">
                          <a:solidFill>
                            <a:srgbClr val="0070C0"/>
                          </a:solidFill>
                          <a:latin typeface="Sakkal Majalla" panose="02000000000000000000" pitchFamily="2" charset="-78"/>
                          <a:cs typeface="Sakkal Majalla" panose="02000000000000000000" pitchFamily="2" charset="-78"/>
                        </a:rPr>
                        <a:t>د. كهربائية</a:t>
                      </a:r>
                      <a:r>
                        <a:rPr lang="ar-BH" sz="2400" b="1" baseline="0" dirty="0">
                          <a:solidFill>
                            <a:srgbClr val="0070C0"/>
                          </a:solidFill>
                          <a:latin typeface="Sakkal Majalla" panose="02000000000000000000" pitchFamily="2" charset="-78"/>
                          <a:cs typeface="Sakkal Majalla" panose="02000000000000000000" pitchFamily="2" charset="-78"/>
                        </a:rPr>
                        <a:t> إلى حركية</a:t>
                      </a:r>
                      <a:endParaRPr lang="en-US" sz="2400" b="1" dirty="0">
                        <a:solidFill>
                          <a:srgbClr val="0070C0"/>
                        </a:solidFill>
                        <a:latin typeface="Sakkal Majalla" panose="02000000000000000000" pitchFamily="2" charset="-78"/>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6F9FC"/>
                    </a:solidFill>
                  </a:tcPr>
                </a:tc>
                <a:tc>
                  <a:txBody>
                    <a:bodyPr/>
                    <a:lstStyle/>
                    <a:p>
                      <a:pPr algn="ctr" rtl="1"/>
                      <a:r>
                        <a:rPr lang="ar-BH" sz="2400" b="1" dirty="0">
                          <a:solidFill>
                            <a:srgbClr val="0070C0"/>
                          </a:solidFill>
                          <a:latin typeface="Sakkal Majalla" panose="02000000000000000000" pitchFamily="2" charset="-78"/>
                          <a:cs typeface="Sakkal Majalla" panose="02000000000000000000" pitchFamily="2" charset="-78"/>
                        </a:rPr>
                        <a:t>ج. نووية</a:t>
                      </a:r>
                      <a:r>
                        <a:rPr lang="ar-BH" sz="2400" b="1" baseline="0" dirty="0">
                          <a:solidFill>
                            <a:srgbClr val="0070C0"/>
                          </a:solidFill>
                          <a:latin typeface="Sakkal Majalla" panose="02000000000000000000" pitchFamily="2" charset="-78"/>
                          <a:cs typeface="Sakkal Majalla" panose="02000000000000000000" pitchFamily="2" charset="-78"/>
                        </a:rPr>
                        <a:t> إلى كهربائية</a:t>
                      </a:r>
                      <a:endParaRPr lang="en-US" sz="2400" b="1" dirty="0">
                        <a:solidFill>
                          <a:srgbClr val="0070C0"/>
                        </a:solidFill>
                        <a:latin typeface="Sakkal Majalla" panose="02000000000000000000" pitchFamily="2" charset="-78"/>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6F9FC"/>
                    </a:solidFill>
                  </a:tcPr>
                </a:tc>
                <a:tc>
                  <a:txBody>
                    <a:bodyPr/>
                    <a:lstStyle/>
                    <a:p>
                      <a:pPr algn="ctr" rtl="1"/>
                      <a:r>
                        <a:rPr lang="ar-BH" sz="2400" b="1" dirty="0">
                          <a:solidFill>
                            <a:srgbClr val="0070C0"/>
                          </a:solidFill>
                          <a:latin typeface="Sakkal Majalla" panose="02000000000000000000" pitchFamily="2" charset="-78"/>
                          <a:cs typeface="Sakkal Majalla" panose="02000000000000000000" pitchFamily="2" charset="-78"/>
                        </a:rPr>
                        <a:t>ب. حرارية</a:t>
                      </a:r>
                      <a:r>
                        <a:rPr lang="ar-BH" sz="2400" b="1" baseline="0" dirty="0">
                          <a:solidFill>
                            <a:srgbClr val="0070C0"/>
                          </a:solidFill>
                          <a:latin typeface="Sakkal Majalla" panose="02000000000000000000" pitchFamily="2" charset="-78"/>
                          <a:cs typeface="Sakkal Majalla" panose="02000000000000000000" pitchFamily="2" charset="-78"/>
                        </a:rPr>
                        <a:t> إلى ميكانيكية</a:t>
                      </a:r>
                      <a:endParaRPr lang="en-US" sz="2400" b="1" dirty="0">
                        <a:solidFill>
                          <a:srgbClr val="0070C0"/>
                        </a:solidFill>
                        <a:latin typeface="Sakkal Majalla" panose="02000000000000000000" pitchFamily="2" charset="-78"/>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6F9FC"/>
                    </a:solidFill>
                  </a:tcPr>
                </a:tc>
                <a:tc>
                  <a:txBody>
                    <a:bodyPr/>
                    <a:lstStyle/>
                    <a:p>
                      <a:pPr algn="ctr" rtl="1"/>
                      <a:r>
                        <a:rPr lang="ar-BH" sz="2400" b="1" dirty="0">
                          <a:solidFill>
                            <a:srgbClr val="0070C0"/>
                          </a:solidFill>
                          <a:latin typeface="Sakkal Majalla" panose="02000000000000000000" pitchFamily="2" charset="-78"/>
                          <a:cs typeface="Sakkal Majalla" panose="02000000000000000000" pitchFamily="2" charset="-78"/>
                        </a:rPr>
                        <a:t>أ. اشعاعية</a:t>
                      </a:r>
                      <a:r>
                        <a:rPr lang="ar-BH" sz="2400" b="1" baseline="0" dirty="0">
                          <a:solidFill>
                            <a:srgbClr val="0070C0"/>
                          </a:solidFill>
                          <a:latin typeface="Sakkal Majalla" panose="02000000000000000000" pitchFamily="2" charset="-78"/>
                          <a:cs typeface="Sakkal Majalla" panose="02000000000000000000" pitchFamily="2" charset="-78"/>
                        </a:rPr>
                        <a:t> إلى كهربائية</a:t>
                      </a:r>
                      <a:endParaRPr lang="en-US" sz="2400" b="1" dirty="0">
                        <a:solidFill>
                          <a:srgbClr val="0070C0"/>
                        </a:solidFill>
                        <a:latin typeface="Sakkal Majalla" panose="02000000000000000000" pitchFamily="2" charset="-78"/>
                        <a:cs typeface="Sakkal Majalla" panose="02000000000000000000" pitchFamily="2" charset="-78"/>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6F9FC"/>
                    </a:solidFill>
                  </a:tcPr>
                </a:tc>
                <a:extLst>
                  <a:ext uri="{0D108BD9-81ED-4DB2-BD59-A6C34878D82A}">
                    <a16:rowId xmlns:a16="http://schemas.microsoft.com/office/drawing/2014/main" val="1509561977"/>
                  </a:ext>
                </a:extLst>
              </a:tr>
            </a:tbl>
          </a:graphicData>
        </a:graphic>
      </p:graphicFrame>
      <p:sp>
        <p:nvSpPr>
          <p:cNvPr id="21" name="Oval 20">
            <a:extLst>
              <a:ext uri="{FF2B5EF4-FFF2-40B4-BE49-F238E27FC236}">
                <a16:creationId xmlns:a16="http://schemas.microsoft.com/office/drawing/2014/main" id="{AA9708C3-717F-4629-B1DA-DDBF7F7DFDAD}"/>
              </a:ext>
            </a:extLst>
          </p:cNvPr>
          <p:cNvSpPr/>
          <p:nvPr/>
        </p:nvSpPr>
        <p:spPr>
          <a:xfrm>
            <a:off x="6604941" y="3881880"/>
            <a:ext cx="593915" cy="572541"/>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a:extLst>
              <a:ext uri="{FF2B5EF4-FFF2-40B4-BE49-F238E27FC236}">
                <a16:creationId xmlns:a16="http://schemas.microsoft.com/office/drawing/2014/main" id="{899819E3-E407-4593-8F94-6A071F60C1A2}"/>
              </a:ext>
            </a:extLst>
          </p:cNvPr>
          <p:cNvSpPr txBox="1"/>
          <p:nvPr/>
        </p:nvSpPr>
        <p:spPr>
          <a:xfrm>
            <a:off x="604911" y="2342883"/>
            <a:ext cx="10993547" cy="766364"/>
          </a:xfrm>
          <a:prstGeom prst="rect">
            <a:avLst/>
          </a:prstGeom>
          <a:noFill/>
        </p:spPr>
        <p:txBody>
          <a:bodyPr wrap="square" rtlCol="0">
            <a:spAutoFit/>
          </a:bodyPr>
          <a:lstStyle/>
          <a:p>
            <a:pPr marL="228600" indent="-228600" algn="just" rtl="1">
              <a:lnSpc>
                <a:spcPct val="90000"/>
              </a:lnSpc>
              <a:spcBef>
                <a:spcPts val="1000"/>
              </a:spcBef>
              <a:defRPr/>
            </a:pPr>
            <a:r>
              <a:rPr lang="ar-BH" sz="2400" b="1" dirty="0">
                <a:solidFill>
                  <a:srgbClr val="0070C0"/>
                </a:solidFill>
                <a:latin typeface="Sakkal Majalla" panose="02000000000000000000" pitchFamily="2" charset="-78"/>
                <a:cs typeface="Sakkal Majalla" panose="02000000000000000000" pitchFamily="2" charset="-78"/>
              </a:rPr>
              <a:t>بسببِ أن القطارَ لا يلامسُ المسارَ، وهذا يعني أنه لا يوجدُ احتكاكٌ بينَ المسارِ والقطارِ، ماعدا الاحتكاكَ مع الهواءِ، بالتالي تكونُ كميةُ الطاقةِ المفقودةِ قليلةٌ جدًا.</a:t>
            </a:r>
          </a:p>
        </p:txBody>
      </p:sp>
      <p:sp>
        <p:nvSpPr>
          <p:cNvPr id="23" name="Oval 22">
            <a:extLst>
              <a:ext uri="{FF2B5EF4-FFF2-40B4-BE49-F238E27FC236}">
                <a16:creationId xmlns:a16="http://schemas.microsoft.com/office/drawing/2014/main" id="{6DFF793F-9FFE-4B21-9655-63A80BAB545C}"/>
              </a:ext>
            </a:extLst>
          </p:cNvPr>
          <p:cNvSpPr/>
          <p:nvPr/>
        </p:nvSpPr>
        <p:spPr>
          <a:xfrm>
            <a:off x="2717442" y="5589933"/>
            <a:ext cx="605994" cy="54311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Rectangle 23">
            <a:extLst>
              <a:ext uri="{FF2B5EF4-FFF2-40B4-BE49-F238E27FC236}">
                <a16:creationId xmlns:a16="http://schemas.microsoft.com/office/drawing/2014/main" id="{0A64A80A-7D56-4689-A3C6-9D7B9D41AB4B}"/>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المغناطيسية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pic>
        <p:nvPicPr>
          <p:cNvPr id="25" name="Picture 24">
            <a:extLst>
              <a:ext uri="{FF2B5EF4-FFF2-40B4-BE49-F238E27FC236}">
                <a16:creationId xmlns:a16="http://schemas.microsoft.com/office/drawing/2014/main" id="{138972C7-1388-4B22-9405-386A3CEC6596}"/>
              </a:ext>
            </a:extLst>
          </p:cNvPr>
          <p:cNvPicPr>
            <a:picLocks noChangeAspect="1"/>
          </p:cNvPicPr>
          <p:nvPr/>
        </p:nvPicPr>
        <p:blipFill>
          <a:blip r:embed="rId2"/>
          <a:stretch>
            <a:fillRect/>
          </a:stretch>
        </p:blipFill>
        <p:spPr>
          <a:xfrm>
            <a:off x="547602" y="3283804"/>
            <a:ext cx="1504545" cy="1474096"/>
          </a:xfrm>
          <a:prstGeom prst="rect">
            <a:avLst/>
          </a:prstGeom>
          <a:ln w="28575">
            <a:solidFill>
              <a:schemeClr val="accent1"/>
            </a:solidFill>
          </a:ln>
        </p:spPr>
      </p:pic>
      <p:sp>
        <p:nvSpPr>
          <p:cNvPr id="2" name="Rectangle 1">
            <a:extLst>
              <a:ext uri="{FF2B5EF4-FFF2-40B4-BE49-F238E27FC236}">
                <a16:creationId xmlns:a16="http://schemas.microsoft.com/office/drawing/2014/main" id="{EB583463-7827-6162-642A-7AC0C603661E}"/>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48DCDF3-8120-A5AD-824C-09FFBC90289C}"/>
              </a:ext>
            </a:extLst>
          </p:cNvPr>
          <p:cNvPicPr>
            <a:picLocks noChangeAspect="1"/>
          </p:cNvPicPr>
          <p:nvPr/>
        </p:nvPicPr>
        <p:blipFill>
          <a:blip r:embed="rId3"/>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303521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80">
                                          <p:stCondLst>
                                            <p:cond delay="0"/>
                                          </p:stCondLst>
                                        </p:cTn>
                                        <p:tgtEl>
                                          <p:spTgt spid="21"/>
                                        </p:tgtEl>
                                      </p:cBhvr>
                                    </p:animEffect>
                                    <p:anim calcmode="lin" valueType="num">
                                      <p:cBhvr>
                                        <p:cTn id="3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1" dur="26">
                                          <p:stCondLst>
                                            <p:cond delay="650"/>
                                          </p:stCondLst>
                                        </p:cTn>
                                        <p:tgtEl>
                                          <p:spTgt spid="21"/>
                                        </p:tgtEl>
                                      </p:cBhvr>
                                      <p:to x="100000" y="60000"/>
                                    </p:animScale>
                                    <p:animScale>
                                      <p:cBhvr>
                                        <p:cTn id="42" dur="166" decel="50000">
                                          <p:stCondLst>
                                            <p:cond delay="676"/>
                                          </p:stCondLst>
                                        </p:cTn>
                                        <p:tgtEl>
                                          <p:spTgt spid="21"/>
                                        </p:tgtEl>
                                      </p:cBhvr>
                                      <p:to x="100000" y="100000"/>
                                    </p:animScale>
                                    <p:animScale>
                                      <p:cBhvr>
                                        <p:cTn id="43" dur="26">
                                          <p:stCondLst>
                                            <p:cond delay="1312"/>
                                          </p:stCondLst>
                                        </p:cTn>
                                        <p:tgtEl>
                                          <p:spTgt spid="21"/>
                                        </p:tgtEl>
                                      </p:cBhvr>
                                      <p:to x="100000" y="80000"/>
                                    </p:animScale>
                                    <p:animScale>
                                      <p:cBhvr>
                                        <p:cTn id="44" dur="166" decel="50000">
                                          <p:stCondLst>
                                            <p:cond delay="1338"/>
                                          </p:stCondLst>
                                        </p:cTn>
                                        <p:tgtEl>
                                          <p:spTgt spid="21"/>
                                        </p:tgtEl>
                                      </p:cBhvr>
                                      <p:to x="100000" y="100000"/>
                                    </p:animScale>
                                    <p:animScale>
                                      <p:cBhvr>
                                        <p:cTn id="45" dur="26">
                                          <p:stCondLst>
                                            <p:cond delay="1642"/>
                                          </p:stCondLst>
                                        </p:cTn>
                                        <p:tgtEl>
                                          <p:spTgt spid="21"/>
                                        </p:tgtEl>
                                      </p:cBhvr>
                                      <p:to x="100000" y="90000"/>
                                    </p:animScale>
                                    <p:animScale>
                                      <p:cBhvr>
                                        <p:cTn id="46" dur="166" decel="50000">
                                          <p:stCondLst>
                                            <p:cond delay="1668"/>
                                          </p:stCondLst>
                                        </p:cTn>
                                        <p:tgtEl>
                                          <p:spTgt spid="21"/>
                                        </p:tgtEl>
                                      </p:cBhvr>
                                      <p:to x="100000" y="100000"/>
                                    </p:animScale>
                                    <p:animScale>
                                      <p:cBhvr>
                                        <p:cTn id="47" dur="26">
                                          <p:stCondLst>
                                            <p:cond delay="1808"/>
                                          </p:stCondLst>
                                        </p:cTn>
                                        <p:tgtEl>
                                          <p:spTgt spid="21"/>
                                        </p:tgtEl>
                                      </p:cBhvr>
                                      <p:to x="100000" y="95000"/>
                                    </p:animScale>
                                    <p:animScale>
                                      <p:cBhvr>
                                        <p:cTn id="48" dur="166" decel="50000">
                                          <p:stCondLst>
                                            <p:cond delay="1834"/>
                                          </p:stCondLst>
                                        </p:cTn>
                                        <p:tgtEl>
                                          <p:spTgt spid="21"/>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down)">
                                      <p:cBhvr>
                                        <p:cTn id="60" dur="580">
                                          <p:stCondLst>
                                            <p:cond delay="0"/>
                                          </p:stCondLst>
                                        </p:cTn>
                                        <p:tgtEl>
                                          <p:spTgt spid="23"/>
                                        </p:tgtEl>
                                      </p:cBhvr>
                                    </p:animEffect>
                                    <p:anim calcmode="lin" valueType="num">
                                      <p:cBhvr>
                                        <p:cTn id="61"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66" dur="26">
                                          <p:stCondLst>
                                            <p:cond delay="650"/>
                                          </p:stCondLst>
                                        </p:cTn>
                                        <p:tgtEl>
                                          <p:spTgt spid="23"/>
                                        </p:tgtEl>
                                      </p:cBhvr>
                                      <p:to x="100000" y="60000"/>
                                    </p:animScale>
                                    <p:animScale>
                                      <p:cBhvr>
                                        <p:cTn id="67" dur="166" decel="50000">
                                          <p:stCondLst>
                                            <p:cond delay="676"/>
                                          </p:stCondLst>
                                        </p:cTn>
                                        <p:tgtEl>
                                          <p:spTgt spid="23"/>
                                        </p:tgtEl>
                                      </p:cBhvr>
                                      <p:to x="100000" y="100000"/>
                                    </p:animScale>
                                    <p:animScale>
                                      <p:cBhvr>
                                        <p:cTn id="68" dur="26">
                                          <p:stCondLst>
                                            <p:cond delay="1312"/>
                                          </p:stCondLst>
                                        </p:cTn>
                                        <p:tgtEl>
                                          <p:spTgt spid="23"/>
                                        </p:tgtEl>
                                      </p:cBhvr>
                                      <p:to x="100000" y="80000"/>
                                    </p:animScale>
                                    <p:animScale>
                                      <p:cBhvr>
                                        <p:cTn id="69" dur="166" decel="50000">
                                          <p:stCondLst>
                                            <p:cond delay="1338"/>
                                          </p:stCondLst>
                                        </p:cTn>
                                        <p:tgtEl>
                                          <p:spTgt spid="23"/>
                                        </p:tgtEl>
                                      </p:cBhvr>
                                      <p:to x="100000" y="100000"/>
                                    </p:animScale>
                                    <p:animScale>
                                      <p:cBhvr>
                                        <p:cTn id="70" dur="26">
                                          <p:stCondLst>
                                            <p:cond delay="1642"/>
                                          </p:stCondLst>
                                        </p:cTn>
                                        <p:tgtEl>
                                          <p:spTgt spid="23"/>
                                        </p:tgtEl>
                                      </p:cBhvr>
                                      <p:to x="100000" y="90000"/>
                                    </p:animScale>
                                    <p:animScale>
                                      <p:cBhvr>
                                        <p:cTn id="71" dur="166" decel="50000">
                                          <p:stCondLst>
                                            <p:cond delay="1668"/>
                                          </p:stCondLst>
                                        </p:cTn>
                                        <p:tgtEl>
                                          <p:spTgt spid="23"/>
                                        </p:tgtEl>
                                      </p:cBhvr>
                                      <p:to x="100000" y="100000"/>
                                    </p:animScale>
                                    <p:animScale>
                                      <p:cBhvr>
                                        <p:cTn id="72" dur="26">
                                          <p:stCondLst>
                                            <p:cond delay="1808"/>
                                          </p:stCondLst>
                                        </p:cTn>
                                        <p:tgtEl>
                                          <p:spTgt spid="23"/>
                                        </p:tgtEl>
                                      </p:cBhvr>
                                      <p:to x="100000" y="95000"/>
                                    </p:animScale>
                                    <p:animScale>
                                      <p:cBhvr>
                                        <p:cTn id="73"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ounded Rectangle 8">
            <a:extLst>
              <a:ext uri="{FF2B5EF4-FFF2-40B4-BE49-F238E27FC236}">
                <a16:creationId xmlns:a16="http://schemas.microsoft.com/office/drawing/2014/main" id="{8669999C-54BF-475A-8B31-48F2154A0ACE}"/>
              </a:ext>
            </a:extLst>
          </p:cNvPr>
          <p:cNvSpPr/>
          <p:nvPr/>
        </p:nvSpPr>
        <p:spPr>
          <a:xfrm>
            <a:off x="2638101" y="1464883"/>
            <a:ext cx="7156174" cy="4558747"/>
          </a:xfrm>
          <a:prstGeom prst="roundRect">
            <a:avLst/>
          </a:prstGeom>
          <a:solidFill>
            <a:schemeClr val="accent1">
              <a:lumMod val="20000"/>
              <a:lumOff val="80000"/>
            </a:schemeClr>
          </a:solidFill>
          <a:ln w="38100">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099F159C-8611-4629-9CC2-E75E6BEE6460}"/>
              </a:ext>
            </a:extLst>
          </p:cNvPr>
          <p:cNvSpPr/>
          <p:nvPr/>
        </p:nvSpPr>
        <p:spPr>
          <a:xfrm>
            <a:off x="3256485" y="2111227"/>
            <a:ext cx="5956788" cy="3055650"/>
          </a:xfrm>
          <a:prstGeom prst="roundRect">
            <a:avLst/>
          </a:prstGeom>
          <a:solidFill>
            <a:srgbClr val="F6F9FC"/>
          </a:solidFill>
          <a:ln>
            <a:noFill/>
          </a:ln>
        </p:spPr>
        <p:style>
          <a:lnRef idx="2">
            <a:schemeClr val="accent2"/>
          </a:lnRef>
          <a:fillRef idx="1">
            <a:schemeClr val="lt1"/>
          </a:fillRef>
          <a:effectRef idx="0">
            <a:schemeClr val="accent2"/>
          </a:effectRef>
          <a:fontRef idx="minor">
            <a:schemeClr val="dk1"/>
          </a:fontRef>
        </p:style>
        <p:txBody>
          <a:bodyPr rtlCol="1" anchor="ctr"/>
          <a:lstStyle/>
          <a:p>
            <a:pPr algn="ctr"/>
            <a:r>
              <a:rPr lang="ar-BH" sz="8800" b="1" dirty="0">
                <a:solidFill>
                  <a:schemeClr val="tx1"/>
                </a:solidFill>
                <a:latin typeface="Sakkal Majalla" panose="02000000000000000000" pitchFamily="2" charset="-78"/>
                <a:cs typeface="Sakkal Majalla" panose="02000000000000000000" pitchFamily="2" charset="-78"/>
              </a:rPr>
              <a:t>انتهى الدرس</a:t>
            </a:r>
            <a:endParaRPr lang="ar-SA" sz="8800" b="1" dirty="0">
              <a:solidFill>
                <a:schemeClr val="tx1"/>
              </a:solidFill>
              <a:latin typeface="Sakkal Majalla" panose="02000000000000000000" pitchFamily="2" charset="-78"/>
              <a:cs typeface="Sakkal Majalla" panose="02000000000000000000" pitchFamily="2" charset="-78"/>
            </a:endParaRPr>
          </a:p>
        </p:txBody>
      </p:sp>
      <p:sp>
        <p:nvSpPr>
          <p:cNvPr id="11" name="Rectangle 10">
            <a:extLst>
              <a:ext uri="{FF2B5EF4-FFF2-40B4-BE49-F238E27FC236}">
                <a16:creationId xmlns:a16="http://schemas.microsoft.com/office/drawing/2014/main" id="{90FBDB4A-502B-45E1-A46D-A0217F4BD747}"/>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المغناطيسية</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2" name="Rectangle 1">
            <a:extLst>
              <a:ext uri="{FF2B5EF4-FFF2-40B4-BE49-F238E27FC236}">
                <a16:creationId xmlns:a16="http://schemas.microsoft.com/office/drawing/2014/main" id="{2ADC9677-5BE6-2364-BEA8-B87EE710EF74}"/>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F8D59F3-E0E9-8B45-8501-0A1F40D0C24B}"/>
              </a:ext>
            </a:extLst>
          </p:cNvPr>
          <p:cNvPicPr>
            <a:picLocks noChangeAspect="1"/>
          </p:cNvPicPr>
          <p:nvPr/>
        </p:nvPicPr>
        <p:blipFill>
          <a:blip r:embed="rId2"/>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768386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3BE2AB8F-F911-47C6-8DD8-3DDC1283B86C}"/>
              </a:ext>
            </a:extLst>
          </p:cNvPr>
          <p:cNvSpPr/>
          <p:nvPr/>
        </p:nvSpPr>
        <p:spPr>
          <a:xfrm>
            <a:off x="4064726" y="26894"/>
            <a:ext cx="4062548"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5400" b="1" dirty="0">
                <a:solidFill>
                  <a:prstClr val="white"/>
                </a:solidFill>
                <a:latin typeface="Sakkal Majalla" panose="02000000000000000000" pitchFamily="2" charset="-78"/>
                <a:cs typeface="Sakkal Majalla" panose="02000000000000000000" pitchFamily="2" charset="-78"/>
              </a:rPr>
              <a:t>أهداف الدرس</a:t>
            </a:r>
            <a:endParaRPr lang="en-US" sz="5400" b="1" dirty="0">
              <a:solidFill>
                <a:prstClr val="white"/>
              </a:solidFill>
              <a:latin typeface="Sakkal Majalla" panose="02000000000000000000" pitchFamily="2" charset="-78"/>
              <a:cs typeface="Sakkal Majalla" panose="02000000000000000000" pitchFamily="2" charset="-78"/>
            </a:endParaRPr>
          </a:p>
        </p:txBody>
      </p:sp>
      <p:sp>
        <p:nvSpPr>
          <p:cNvPr id="12" name="Rectangle 11">
            <a:extLst>
              <a:ext uri="{FF2B5EF4-FFF2-40B4-BE49-F238E27FC236}">
                <a16:creationId xmlns:a16="http://schemas.microsoft.com/office/drawing/2014/main" id="{4FBF2EE8-5E83-42F6-9A24-5D79CFFEB3CD}"/>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المغناطيسية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7" name="Rectangle 16">
            <a:extLst>
              <a:ext uri="{FF2B5EF4-FFF2-40B4-BE49-F238E27FC236}">
                <a16:creationId xmlns:a16="http://schemas.microsoft.com/office/drawing/2014/main" id="{70C413EB-DB48-459F-BC47-5E6BD47E0363}"/>
              </a:ext>
            </a:extLst>
          </p:cNvPr>
          <p:cNvSpPr/>
          <p:nvPr/>
        </p:nvSpPr>
        <p:spPr>
          <a:xfrm>
            <a:off x="903515" y="2082019"/>
            <a:ext cx="10175019" cy="958470"/>
          </a:xfrm>
          <a:prstGeom prst="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rtl="1">
              <a:lnSpc>
                <a:spcPct val="150000"/>
              </a:lnSpc>
            </a:pPr>
            <a:r>
              <a:rPr lang="ar-BH" sz="3600" b="1" dirty="0">
                <a:solidFill>
                  <a:schemeClr val="tx1"/>
                </a:solidFill>
                <a:latin typeface="Sakkal Majalla" panose="02000000000000000000" pitchFamily="2" charset="-78"/>
                <a:cs typeface="Sakkal Majalla" panose="02000000000000000000" pitchFamily="2" charset="-78"/>
              </a:rPr>
              <a:t>(</a:t>
            </a:r>
            <a:r>
              <a:rPr lang="en-US" sz="3600" b="1" dirty="0">
                <a:solidFill>
                  <a:schemeClr val="tx1"/>
                </a:solidFill>
                <a:latin typeface="Sakkal Majalla" panose="02000000000000000000" pitchFamily="2" charset="-78"/>
                <a:cs typeface="Sakkal Majalla" panose="02000000000000000000" pitchFamily="2" charset="-78"/>
              </a:rPr>
              <a:t>1</a:t>
            </a:r>
            <a:r>
              <a:rPr lang="ar-BH" sz="3600" b="1" dirty="0">
                <a:solidFill>
                  <a:schemeClr val="tx1"/>
                </a:solidFill>
                <a:latin typeface="Sakkal Majalla" panose="02000000000000000000" pitchFamily="2" charset="-78"/>
                <a:cs typeface="Sakkal Majalla" panose="02000000000000000000" pitchFamily="2" charset="-78"/>
              </a:rPr>
              <a:t>)</a:t>
            </a:r>
            <a:r>
              <a:rPr lang="en-US" sz="3600" b="1" dirty="0">
                <a:solidFill>
                  <a:schemeClr val="tx1"/>
                </a:solidFill>
                <a:latin typeface="Sakkal Majalla" panose="02000000000000000000" pitchFamily="2" charset="-78"/>
                <a:cs typeface="Sakkal Majalla" panose="02000000000000000000" pitchFamily="2" charset="-78"/>
              </a:rPr>
              <a:t> </a:t>
            </a:r>
            <a:r>
              <a:rPr lang="ar-BH" sz="3600" b="1" dirty="0">
                <a:solidFill>
                  <a:schemeClr val="tx1"/>
                </a:solidFill>
                <a:latin typeface="Sakkal Majalla" panose="02000000000000000000" pitchFamily="2" charset="-78"/>
                <a:cs typeface="Sakkal Majalla" panose="02000000000000000000" pitchFamily="2" charset="-78"/>
              </a:rPr>
              <a:t>– بيانُ كيفيةِ عملِ المغناطيس.</a:t>
            </a:r>
          </a:p>
          <a:p>
            <a:pPr algn="just" rtl="1"/>
            <a:endParaRPr lang="en-US" sz="3600" b="1" dirty="0">
              <a:solidFill>
                <a:schemeClr val="tx1"/>
              </a:solidFill>
              <a:latin typeface="Sakkal Majalla" panose="02000000000000000000" pitchFamily="2" charset="-78"/>
              <a:cs typeface="Sakkal Majalla" panose="02000000000000000000" pitchFamily="2" charset="-78"/>
            </a:endParaRPr>
          </a:p>
        </p:txBody>
      </p:sp>
      <p:sp>
        <p:nvSpPr>
          <p:cNvPr id="18" name="Rectangle 17">
            <a:extLst>
              <a:ext uri="{FF2B5EF4-FFF2-40B4-BE49-F238E27FC236}">
                <a16:creationId xmlns:a16="http://schemas.microsoft.com/office/drawing/2014/main" id="{DC9D60AC-966F-4412-BB04-B911836F797F}"/>
              </a:ext>
            </a:extLst>
          </p:cNvPr>
          <p:cNvSpPr/>
          <p:nvPr/>
        </p:nvSpPr>
        <p:spPr>
          <a:xfrm>
            <a:off x="903515" y="3397056"/>
            <a:ext cx="10175019" cy="770709"/>
          </a:xfrm>
          <a:prstGeom prst="rect">
            <a:avLst/>
          </a:prstGeom>
          <a:solidFill>
            <a:srgbClr val="EAF2FA"/>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lnSpc>
                <a:spcPct val="90000"/>
              </a:lnSpc>
              <a:spcBef>
                <a:spcPts val="1000"/>
              </a:spcBef>
              <a:defRPr/>
            </a:pPr>
            <a:r>
              <a:rPr lang="ar-BH" sz="3600" b="1" dirty="0">
                <a:solidFill>
                  <a:schemeClr val="tx1"/>
                </a:solidFill>
                <a:latin typeface="Sakkal Majalla" panose="02000000000000000000" pitchFamily="2" charset="-78"/>
                <a:cs typeface="Sakkal Majalla" panose="02000000000000000000" pitchFamily="2" charset="-78"/>
              </a:rPr>
              <a:t>(</a:t>
            </a:r>
            <a:r>
              <a:rPr lang="en-US" sz="3600" b="1" dirty="0">
                <a:solidFill>
                  <a:schemeClr val="tx1"/>
                </a:solidFill>
                <a:latin typeface="Sakkal Majalla" panose="02000000000000000000" pitchFamily="2" charset="-78"/>
                <a:cs typeface="Sakkal Majalla" panose="02000000000000000000" pitchFamily="2" charset="-78"/>
              </a:rPr>
              <a:t>2</a:t>
            </a:r>
            <a:r>
              <a:rPr lang="ar-BH" sz="3600" b="1" dirty="0">
                <a:solidFill>
                  <a:schemeClr val="tx1"/>
                </a:solidFill>
                <a:latin typeface="Sakkal Majalla" panose="02000000000000000000" pitchFamily="2" charset="-78"/>
                <a:cs typeface="Sakkal Majalla" panose="02000000000000000000" pitchFamily="2" charset="-78"/>
              </a:rPr>
              <a:t>)</a:t>
            </a:r>
            <a:r>
              <a:rPr lang="en-US" sz="3600" b="1" dirty="0">
                <a:solidFill>
                  <a:schemeClr val="tx1"/>
                </a:solidFill>
                <a:latin typeface="Sakkal Majalla" panose="02000000000000000000" pitchFamily="2" charset="-78"/>
                <a:cs typeface="Sakkal Majalla" panose="02000000000000000000" pitchFamily="2" charset="-78"/>
              </a:rPr>
              <a:t> </a:t>
            </a:r>
            <a:r>
              <a:rPr lang="ar-BH" sz="3600" b="1" dirty="0">
                <a:solidFill>
                  <a:schemeClr val="tx1"/>
                </a:solidFill>
                <a:latin typeface="Sakkal Majalla" panose="02000000000000000000" pitchFamily="2" charset="-78"/>
                <a:cs typeface="Sakkal Majalla" panose="02000000000000000000" pitchFamily="2" charset="-78"/>
              </a:rPr>
              <a:t>– توضيحُ كيفيةِ عملِ المغناطيساتِ الكهربائيةِ واستعمالاتها.</a:t>
            </a:r>
          </a:p>
        </p:txBody>
      </p:sp>
      <p:sp>
        <p:nvSpPr>
          <p:cNvPr id="19" name="Rectangle 18">
            <a:extLst>
              <a:ext uri="{FF2B5EF4-FFF2-40B4-BE49-F238E27FC236}">
                <a16:creationId xmlns:a16="http://schemas.microsoft.com/office/drawing/2014/main" id="{3E92E3AD-DA7A-4EC8-95B3-EB5DEC6D8C3B}"/>
              </a:ext>
            </a:extLst>
          </p:cNvPr>
          <p:cNvSpPr/>
          <p:nvPr/>
        </p:nvSpPr>
        <p:spPr>
          <a:xfrm>
            <a:off x="903515" y="4405183"/>
            <a:ext cx="10175019" cy="880977"/>
          </a:xfrm>
          <a:prstGeom prst="rect">
            <a:avLst/>
          </a:prstGeom>
          <a:solidFill>
            <a:srgbClr val="F5F9FD"/>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rtl="1">
              <a:lnSpc>
                <a:spcPct val="150000"/>
              </a:lnSpc>
            </a:pPr>
            <a:r>
              <a:rPr lang="ar-BH" sz="3600" b="1" dirty="0">
                <a:solidFill>
                  <a:schemeClr val="tx1"/>
                </a:solidFill>
                <a:latin typeface="Sakkal Majalla" panose="02000000000000000000" pitchFamily="2" charset="-78"/>
                <a:cs typeface="Sakkal Majalla" panose="02000000000000000000" pitchFamily="2" charset="-78"/>
              </a:rPr>
              <a:t>(</a:t>
            </a:r>
            <a:r>
              <a:rPr lang="en-US" sz="3600" b="1" dirty="0">
                <a:solidFill>
                  <a:schemeClr val="tx1"/>
                </a:solidFill>
                <a:latin typeface="Sakkal Majalla" panose="02000000000000000000" pitchFamily="2" charset="-78"/>
                <a:cs typeface="Sakkal Majalla" panose="02000000000000000000" pitchFamily="2" charset="-78"/>
              </a:rPr>
              <a:t>3</a:t>
            </a:r>
            <a:r>
              <a:rPr lang="ar-BH" sz="3600" b="1" dirty="0">
                <a:solidFill>
                  <a:schemeClr val="tx1"/>
                </a:solidFill>
                <a:latin typeface="Sakkal Majalla" panose="02000000000000000000" pitchFamily="2" charset="-78"/>
                <a:cs typeface="Sakkal Majalla" panose="02000000000000000000" pitchFamily="2" charset="-78"/>
              </a:rPr>
              <a:t>)</a:t>
            </a:r>
            <a:r>
              <a:rPr lang="en-US" sz="3600" b="1" dirty="0">
                <a:solidFill>
                  <a:schemeClr val="tx1"/>
                </a:solidFill>
                <a:latin typeface="Sakkal Majalla" panose="02000000000000000000" pitchFamily="2" charset="-78"/>
                <a:cs typeface="Sakkal Majalla" panose="02000000000000000000" pitchFamily="2" charset="-78"/>
              </a:rPr>
              <a:t> </a:t>
            </a:r>
            <a:r>
              <a:rPr lang="ar-BH" sz="3600" b="1" dirty="0">
                <a:solidFill>
                  <a:schemeClr val="tx1"/>
                </a:solidFill>
                <a:latin typeface="Sakkal Majalla" panose="02000000000000000000" pitchFamily="2" charset="-78"/>
                <a:cs typeface="Sakkal Majalla" panose="02000000000000000000" pitchFamily="2" charset="-78"/>
              </a:rPr>
              <a:t>– توضيحُ كيف يمكنُ للمغناطيساتِ أن تولدَ الكهرباء أوالحركة.</a:t>
            </a:r>
          </a:p>
          <a:p>
            <a:pPr algn="just" rtl="1">
              <a:lnSpc>
                <a:spcPct val="150000"/>
              </a:lnSpc>
            </a:pPr>
            <a:endParaRPr lang="en-US" sz="3600" b="1" dirty="0">
              <a:solidFill>
                <a:schemeClr val="tx1"/>
              </a:solidFill>
              <a:latin typeface="Sakkal Majalla" panose="02000000000000000000" pitchFamily="2" charset="-78"/>
              <a:cs typeface="Sakkal Majalla" panose="02000000000000000000" pitchFamily="2" charset="-78"/>
            </a:endParaRPr>
          </a:p>
        </p:txBody>
      </p:sp>
      <p:pic>
        <p:nvPicPr>
          <p:cNvPr id="2" name="Picture 1">
            <a:extLst>
              <a:ext uri="{FF2B5EF4-FFF2-40B4-BE49-F238E27FC236}">
                <a16:creationId xmlns:a16="http://schemas.microsoft.com/office/drawing/2014/main" id="{91AD34D8-4851-C951-2677-029D58784327}"/>
              </a:ext>
            </a:extLst>
          </p:cNvPr>
          <p:cNvPicPr>
            <a:picLocks noChangeAspect="1"/>
          </p:cNvPicPr>
          <p:nvPr/>
        </p:nvPicPr>
        <p:blipFill>
          <a:blip r:embed="rId2"/>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105651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flipV="1">
            <a:off x="348343" y="6274191"/>
            <a:ext cx="11454451" cy="3201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34C352F-38D9-4A59-BDC0-CAF501A4CB61}"/>
              </a:ext>
            </a:extLst>
          </p:cNvPr>
          <p:cNvSpPr/>
          <p:nvPr/>
        </p:nvSpPr>
        <p:spPr>
          <a:xfrm>
            <a:off x="4220309" y="28136"/>
            <a:ext cx="3446583"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400" b="1" dirty="0">
                <a:solidFill>
                  <a:prstClr val="white"/>
                </a:solidFill>
                <a:latin typeface="Sakkal Majalla" panose="02000000000000000000" pitchFamily="2" charset="-78"/>
                <a:cs typeface="Sakkal Majalla" panose="02000000000000000000" pitchFamily="2" charset="-78"/>
              </a:rPr>
              <a:t>المغناطيسية</a:t>
            </a:r>
            <a:endParaRPr lang="en-US" sz="4400" b="1" dirty="0">
              <a:solidFill>
                <a:prstClr val="white"/>
              </a:solidFill>
              <a:latin typeface="Sakkal Majalla" panose="02000000000000000000" pitchFamily="2" charset="-78"/>
              <a:cs typeface="Sakkal Majalla" panose="02000000000000000000" pitchFamily="2" charset="-78"/>
            </a:endParaRPr>
          </a:p>
        </p:txBody>
      </p:sp>
      <p:sp>
        <p:nvSpPr>
          <p:cNvPr id="12" name="Rectangle 11">
            <a:extLst>
              <a:ext uri="{FF2B5EF4-FFF2-40B4-BE49-F238E27FC236}">
                <a16:creationId xmlns:a16="http://schemas.microsoft.com/office/drawing/2014/main" id="{B3D99C6F-033A-4817-B743-1255B75D3B76}"/>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المغناطيسية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pic>
        <p:nvPicPr>
          <p:cNvPr id="13" name="Picture 12">
            <a:extLst>
              <a:ext uri="{FF2B5EF4-FFF2-40B4-BE49-F238E27FC236}">
                <a16:creationId xmlns:a16="http://schemas.microsoft.com/office/drawing/2014/main" id="{98A8DC9D-413E-4877-B47B-B365CCB44C69}"/>
              </a:ext>
            </a:extLst>
          </p:cNvPr>
          <p:cNvPicPr>
            <a:picLocks noChangeAspect="1"/>
          </p:cNvPicPr>
          <p:nvPr/>
        </p:nvPicPr>
        <p:blipFill>
          <a:blip r:embed="rId2">
            <a:lum/>
          </a:blip>
          <a:stretch>
            <a:fillRect/>
          </a:stretch>
        </p:blipFill>
        <p:spPr>
          <a:xfrm>
            <a:off x="2067951" y="1228402"/>
            <a:ext cx="8219551" cy="4996098"/>
          </a:xfrm>
          <a:prstGeom prst="rect">
            <a:avLst/>
          </a:prstGeom>
        </p:spPr>
      </p:pic>
      <p:sp>
        <p:nvSpPr>
          <p:cNvPr id="2" name="Rectangle 1">
            <a:extLst>
              <a:ext uri="{FF2B5EF4-FFF2-40B4-BE49-F238E27FC236}">
                <a16:creationId xmlns:a16="http://schemas.microsoft.com/office/drawing/2014/main" id="{C29FEF40-2479-F63D-5091-0E45EA3D6963}"/>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DDE1614-1E81-61FC-8A52-A79D3477F9B2}"/>
              </a:ext>
            </a:extLst>
          </p:cNvPr>
          <p:cNvPicPr>
            <a:picLocks noChangeAspect="1"/>
          </p:cNvPicPr>
          <p:nvPr/>
        </p:nvPicPr>
        <p:blipFill>
          <a:blip r:embed="rId3"/>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2818966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348343" y="6294679"/>
            <a:ext cx="1142061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22DF6E86-5F7F-4392-9A75-AB8A9A6863E4}"/>
              </a:ext>
            </a:extLst>
          </p:cNvPr>
          <p:cNvSpPr txBox="1">
            <a:spLocks/>
          </p:cNvSpPr>
          <p:nvPr/>
        </p:nvSpPr>
        <p:spPr>
          <a:xfrm>
            <a:off x="9642360" y="1387479"/>
            <a:ext cx="2126598" cy="632691"/>
          </a:xfrm>
          <a:prstGeom prst="rect">
            <a:avLst/>
          </a:prstGeom>
          <a:solidFill>
            <a:schemeClr val="accent6">
              <a:lumMod val="20000"/>
              <a:lumOff val="80000"/>
            </a:schemeClr>
          </a:solidFill>
          <a:ln w="22225">
            <a:solidFill>
              <a:srgbClr val="0070C0"/>
            </a:solidFill>
            <a:prstDash val="solid"/>
          </a:ln>
        </p:spPr>
        <p:txBody>
          <a:bodyPr vert="horz" lIns="91440" tIns="45720" rIns="91440" bIns="45720" rtlCol="0" anchor="ctr">
            <a:norm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lang="ar-BH" sz="3200" b="1" dirty="0">
                <a:latin typeface="Sakkal Majalla" panose="02000000000000000000" pitchFamily="2" charset="-78"/>
                <a:ea typeface="+mj-ea"/>
                <a:cs typeface="Sakkal Majalla" panose="02000000000000000000" pitchFamily="2" charset="-78"/>
              </a:rPr>
              <a:t>ما المغناطيسية؟</a:t>
            </a:r>
            <a:endParaRPr kumimoji="0" lang="ar-BH" sz="32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endParaRPr>
          </a:p>
        </p:txBody>
      </p:sp>
      <p:sp>
        <p:nvSpPr>
          <p:cNvPr id="12" name="Rectangle 11">
            <a:extLst>
              <a:ext uri="{FF2B5EF4-FFF2-40B4-BE49-F238E27FC236}">
                <a16:creationId xmlns:a16="http://schemas.microsoft.com/office/drawing/2014/main" id="{56426414-A1FB-4592-99E1-E42B9BD4AD23}"/>
              </a:ext>
            </a:extLst>
          </p:cNvPr>
          <p:cNvSpPr/>
          <p:nvPr/>
        </p:nvSpPr>
        <p:spPr>
          <a:xfrm>
            <a:off x="4220309" y="28136"/>
            <a:ext cx="3446583"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400" b="1" dirty="0">
                <a:solidFill>
                  <a:prstClr val="white"/>
                </a:solidFill>
                <a:latin typeface="Sakkal Majalla" panose="02000000000000000000" pitchFamily="2" charset="-78"/>
                <a:cs typeface="Sakkal Majalla" panose="02000000000000000000" pitchFamily="2" charset="-78"/>
              </a:rPr>
              <a:t>المغناطيسية</a:t>
            </a:r>
            <a:endParaRPr lang="en-US" sz="4400" b="1" dirty="0">
              <a:solidFill>
                <a:prstClr val="white"/>
              </a:solidFill>
              <a:latin typeface="Sakkal Majalla" panose="02000000000000000000" pitchFamily="2" charset="-78"/>
              <a:cs typeface="Sakkal Majalla" panose="02000000000000000000" pitchFamily="2" charset="-78"/>
            </a:endParaRPr>
          </a:p>
        </p:txBody>
      </p:sp>
      <p:sp>
        <p:nvSpPr>
          <p:cNvPr id="13" name="Title 1">
            <a:extLst>
              <a:ext uri="{FF2B5EF4-FFF2-40B4-BE49-F238E27FC236}">
                <a16:creationId xmlns:a16="http://schemas.microsoft.com/office/drawing/2014/main" id="{1D9EA63F-FCD2-428C-B3BC-BC52A2A9501C}"/>
              </a:ext>
            </a:extLst>
          </p:cNvPr>
          <p:cNvSpPr txBox="1">
            <a:spLocks/>
          </p:cNvSpPr>
          <p:nvPr/>
        </p:nvSpPr>
        <p:spPr>
          <a:xfrm>
            <a:off x="2250831" y="2059381"/>
            <a:ext cx="9492602" cy="4204428"/>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solidFill>
                  <a:srgbClr val="0070C0"/>
                </a:solidFill>
                <a:latin typeface="Sakkal Majalla" panose="02000000000000000000" pitchFamily="2" charset="-78"/>
                <a:ea typeface="+mj-ea"/>
                <a:cs typeface="Sakkal Majalla" panose="02000000000000000000" pitchFamily="2" charset="-78"/>
              </a:rPr>
              <a:t> المغناطيسية : </a:t>
            </a:r>
            <a:r>
              <a:rPr lang="ar-BH" sz="2800" b="1" dirty="0">
                <a:latin typeface="Sakkal Majalla" panose="02000000000000000000" pitchFamily="2" charset="-78"/>
                <a:ea typeface="+mj-ea"/>
                <a:cs typeface="Sakkal Majalla" panose="02000000000000000000" pitchFamily="2" charset="-78"/>
              </a:rPr>
              <a:t>شكلٌ من أشكالِ الطاقةِ، يدرسُ خصائصَ المغناطيساتِ والجسيماتِ التي لها تلك الخصائص.</a:t>
            </a:r>
          </a:p>
          <a:p>
            <a:pPr marL="457200" lvl="0" indent="-457200" algn="r" rtl="1">
              <a:spcBef>
                <a:spcPct val="0"/>
              </a:spcBef>
              <a:buFont typeface="Wingdings" panose="05000000000000000000" pitchFamily="2" charset="2"/>
              <a:buChar char="§"/>
              <a:defRPr/>
            </a:pPr>
            <a:r>
              <a:rPr lang="ar-BH" sz="2800" b="1" dirty="0">
                <a:latin typeface="Sakkal Majalla" panose="02000000000000000000" pitchFamily="2" charset="-78"/>
                <a:ea typeface="+mj-ea"/>
                <a:cs typeface="Sakkal Majalla" panose="02000000000000000000" pitchFamily="2" charset="-78"/>
              </a:rPr>
              <a:t> مثالُ ذلك البوصلة التي تحددُ اتجاه الشمالِ الجغرافي يعتمدُ عملها على المغناطيسيةِ. </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solidFill>
                  <a:srgbClr val="0070C0"/>
                </a:solidFill>
                <a:latin typeface="Sakkal Majalla" panose="02000000000000000000" pitchFamily="2" charset="-78"/>
                <a:ea typeface="+mj-ea"/>
                <a:cs typeface="Sakkal Majalla" panose="02000000000000000000" pitchFamily="2" charset="-78"/>
              </a:rPr>
              <a:t>المغناطيس</a:t>
            </a:r>
            <a:r>
              <a:rPr lang="ar-BH" sz="2800" b="1" dirty="0">
                <a:latin typeface="Sakkal Majalla" panose="02000000000000000000" pitchFamily="2" charset="-78"/>
                <a:ea typeface="+mj-ea"/>
                <a:cs typeface="Sakkal Majalla" panose="02000000000000000000" pitchFamily="2" charset="-78"/>
              </a:rPr>
              <a:t>: جسمٌ له المقدرةُ على سحبِ جسمٍ آخرَ له خصائصُ مغناطيسيةٌ، ويؤثرُ  المغناطيسُ في فلزات معينةٍ مثل الحديدِ والنيكل والكوبلت.</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للمغناطيسِ قطبان: قطبٌ شماليٌ (</a:t>
            </a:r>
            <a:r>
              <a:rPr lang="en-US" sz="2800" b="1" dirty="0">
                <a:latin typeface="Sakkal Majalla" panose="02000000000000000000" pitchFamily="2" charset="-78"/>
                <a:ea typeface="+mj-ea"/>
                <a:cs typeface="Sakkal Majalla" panose="02000000000000000000" pitchFamily="2" charset="-78"/>
              </a:rPr>
              <a:t>N</a:t>
            </a:r>
            <a:r>
              <a:rPr lang="ar-BH" sz="2800" b="1" dirty="0">
                <a:latin typeface="Sakkal Majalla" panose="02000000000000000000" pitchFamily="2" charset="-78"/>
                <a:ea typeface="+mj-ea"/>
                <a:cs typeface="Sakkal Majalla" panose="02000000000000000000" pitchFamily="2" charset="-78"/>
              </a:rPr>
              <a:t>) وقطبٌ جنوبيٌ (</a:t>
            </a:r>
            <a:r>
              <a:rPr lang="en-US" sz="2800" b="1" dirty="0">
                <a:latin typeface="Sakkal Majalla" panose="02000000000000000000" pitchFamily="2" charset="-78"/>
                <a:ea typeface="+mj-ea"/>
                <a:cs typeface="Sakkal Majalla" panose="02000000000000000000" pitchFamily="2" charset="-78"/>
              </a:rPr>
              <a:t>S</a:t>
            </a:r>
            <a:r>
              <a:rPr lang="ar-BH" sz="2800" b="1" dirty="0">
                <a:latin typeface="Sakkal Majalla" panose="02000000000000000000" pitchFamily="2" charset="-78"/>
                <a:ea typeface="+mj-ea"/>
                <a:cs typeface="Sakkal Majalla" panose="02000000000000000000" pitchFamily="2" charset="-78"/>
              </a:rPr>
              <a:t>).</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الأقطابُ المتشابهةُ تتنافرُ والأقطابُ المختلفةُ تتجاذبُ كما يحدثُ في الشحناتِ الكهربائيةِ المتشابهةِ أو المختلفةِ.</a:t>
            </a:r>
          </a:p>
          <a:p>
            <a:pPr marL="457200" marR="0" lvl="0" indent="-457200" algn="r" defTabSz="914400" rtl="1" eaLnBrk="1" fontAlgn="auto" latinLnBrk="0" hangingPunct="1">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إذاقُطعَ مغناطيسٌ إلى نصفينِ فإنَّ كلَّ نصفٍ سيكوِّنُ مغناطيسًا له قطبانِ.</a:t>
            </a:r>
          </a:p>
        </p:txBody>
      </p:sp>
      <p:pic>
        <p:nvPicPr>
          <p:cNvPr id="14" name="Picture 13">
            <a:extLst>
              <a:ext uri="{FF2B5EF4-FFF2-40B4-BE49-F238E27FC236}">
                <a16:creationId xmlns:a16="http://schemas.microsoft.com/office/drawing/2014/main" id="{EEAD86C1-CE66-404A-8074-F4BC5DE5D603}"/>
              </a:ext>
            </a:extLst>
          </p:cNvPr>
          <p:cNvPicPr>
            <a:picLocks noChangeAspect="1"/>
          </p:cNvPicPr>
          <p:nvPr/>
        </p:nvPicPr>
        <p:blipFill>
          <a:blip r:embed="rId2"/>
          <a:stretch>
            <a:fillRect/>
          </a:stretch>
        </p:blipFill>
        <p:spPr>
          <a:xfrm>
            <a:off x="379781" y="1294715"/>
            <a:ext cx="1779497" cy="1926778"/>
          </a:xfrm>
          <a:prstGeom prst="rect">
            <a:avLst/>
          </a:prstGeom>
        </p:spPr>
      </p:pic>
      <p:sp>
        <p:nvSpPr>
          <p:cNvPr id="15" name="Rectangle 14">
            <a:extLst>
              <a:ext uri="{FF2B5EF4-FFF2-40B4-BE49-F238E27FC236}">
                <a16:creationId xmlns:a16="http://schemas.microsoft.com/office/drawing/2014/main" id="{B810A50B-CECE-4F66-A710-C50A5B7959D7}"/>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المغناطيسية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2" name="Rectangle 1">
            <a:extLst>
              <a:ext uri="{FF2B5EF4-FFF2-40B4-BE49-F238E27FC236}">
                <a16:creationId xmlns:a16="http://schemas.microsoft.com/office/drawing/2014/main" id="{58DB4DF6-AD8E-A09F-6E6A-97C1F320089C}"/>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43D9399-2D1A-064F-08E8-5ED8281E21AA}"/>
              </a:ext>
            </a:extLst>
          </p:cNvPr>
          <p:cNvPicPr>
            <a:picLocks noChangeAspect="1"/>
          </p:cNvPicPr>
          <p:nvPr/>
        </p:nvPicPr>
        <p:blipFill>
          <a:blip r:embed="rId3"/>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402748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fade">
                                      <p:cBhvr>
                                        <p:cTn id="21" dur="1000"/>
                                        <p:tgtEl>
                                          <p:spTgt spid="13">
                                            <p:txEl>
                                              <p:pRg st="1" end="1"/>
                                            </p:txEl>
                                          </p:spTgt>
                                        </p:tgtEl>
                                      </p:cBhvr>
                                    </p:animEffect>
                                    <p:anim calcmode="lin" valueType="num">
                                      <p:cBhvr>
                                        <p:cTn id="2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fade">
                                      <p:cBhvr>
                                        <p:cTn id="28" dur="1000"/>
                                        <p:tgtEl>
                                          <p:spTgt spid="13">
                                            <p:txEl>
                                              <p:pRg st="2" end="2"/>
                                            </p:txEl>
                                          </p:spTgt>
                                        </p:tgtEl>
                                      </p:cBhvr>
                                    </p:animEffect>
                                    <p:anim calcmode="lin" valueType="num">
                                      <p:cBhvr>
                                        <p:cTn id="29"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fade">
                                      <p:cBhvr>
                                        <p:cTn id="35" dur="1000"/>
                                        <p:tgtEl>
                                          <p:spTgt spid="13">
                                            <p:txEl>
                                              <p:pRg st="3" end="3"/>
                                            </p:txEl>
                                          </p:spTgt>
                                        </p:tgtEl>
                                      </p:cBhvr>
                                    </p:animEffect>
                                    <p:anim calcmode="lin" valueType="num">
                                      <p:cBhvr>
                                        <p:cTn id="36"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fade">
                                      <p:cBhvr>
                                        <p:cTn id="42" dur="1000"/>
                                        <p:tgtEl>
                                          <p:spTgt spid="13">
                                            <p:txEl>
                                              <p:pRg st="4" end="4"/>
                                            </p:txEl>
                                          </p:spTgt>
                                        </p:tgtEl>
                                      </p:cBhvr>
                                    </p:animEffect>
                                    <p:anim calcmode="lin" valueType="num">
                                      <p:cBhvr>
                                        <p:cTn id="4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xEl>
                                              <p:pRg st="5" end="5"/>
                                            </p:txEl>
                                          </p:spTgt>
                                        </p:tgtEl>
                                        <p:attrNameLst>
                                          <p:attrName>style.visibility</p:attrName>
                                        </p:attrNameLst>
                                      </p:cBhvr>
                                      <p:to>
                                        <p:strVal val="visible"/>
                                      </p:to>
                                    </p:set>
                                    <p:animEffect transition="in" filter="fade">
                                      <p:cBhvr>
                                        <p:cTn id="49" dur="1000"/>
                                        <p:tgtEl>
                                          <p:spTgt spid="13">
                                            <p:txEl>
                                              <p:pRg st="5" end="5"/>
                                            </p:txEl>
                                          </p:spTgt>
                                        </p:tgtEl>
                                      </p:cBhvr>
                                    </p:animEffect>
                                    <p:anim calcmode="lin" valueType="num">
                                      <p:cBhvr>
                                        <p:cTn id="5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flipV="1">
            <a:off x="310982" y="6302326"/>
            <a:ext cx="11491812" cy="388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61539E5E-EF6C-4189-9A57-3A2548D1B00D}"/>
              </a:ext>
            </a:extLst>
          </p:cNvPr>
          <p:cNvSpPr txBox="1">
            <a:spLocks/>
          </p:cNvSpPr>
          <p:nvPr/>
        </p:nvSpPr>
        <p:spPr>
          <a:xfrm>
            <a:off x="9397218" y="1408388"/>
            <a:ext cx="2371740" cy="595619"/>
          </a:xfrm>
          <a:prstGeom prst="rect">
            <a:avLst/>
          </a:prstGeom>
          <a:solidFill>
            <a:schemeClr val="accent6">
              <a:lumMod val="20000"/>
              <a:lumOff val="80000"/>
            </a:schemeClr>
          </a:solidFill>
          <a:ln w="22225">
            <a:solidFill>
              <a:srgbClr val="0070C0"/>
            </a:solidFill>
            <a:prstDash val="solid"/>
          </a:ln>
        </p:spPr>
        <p:txBody>
          <a:bodyPr vert="horz" lIns="91440" tIns="45720" rIns="91440" bIns="45720" rtlCol="0" anchor="ctr">
            <a:norm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lang="ar-BH" sz="3200" b="1" dirty="0">
                <a:latin typeface="Sakkal Majalla" panose="02000000000000000000" pitchFamily="2" charset="-78"/>
                <a:ea typeface="+mj-ea"/>
                <a:cs typeface="Sakkal Majalla" panose="02000000000000000000" pitchFamily="2" charset="-78"/>
              </a:rPr>
              <a:t>ما المغناطيسية؟</a:t>
            </a:r>
          </a:p>
        </p:txBody>
      </p:sp>
      <p:sp>
        <p:nvSpPr>
          <p:cNvPr id="13" name="Rectangle 12">
            <a:extLst>
              <a:ext uri="{FF2B5EF4-FFF2-40B4-BE49-F238E27FC236}">
                <a16:creationId xmlns:a16="http://schemas.microsoft.com/office/drawing/2014/main" id="{5F3CC32F-8ADB-44BC-9EB4-26120004843B}"/>
              </a:ext>
            </a:extLst>
          </p:cNvPr>
          <p:cNvSpPr/>
          <p:nvPr/>
        </p:nvSpPr>
        <p:spPr>
          <a:xfrm>
            <a:off x="4220309" y="28136"/>
            <a:ext cx="3446583"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400" b="1" dirty="0">
                <a:solidFill>
                  <a:prstClr val="white"/>
                </a:solidFill>
                <a:latin typeface="Sakkal Majalla" panose="02000000000000000000" pitchFamily="2" charset="-78"/>
                <a:cs typeface="Sakkal Majalla" panose="02000000000000000000" pitchFamily="2" charset="-78"/>
              </a:rPr>
              <a:t>المغناطيسية</a:t>
            </a:r>
            <a:endParaRPr lang="en-US" sz="4400" b="1" dirty="0">
              <a:solidFill>
                <a:prstClr val="white"/>
              </a:solidFill>
              <a:latin typeface="Sakkal Majalla" panose="02000000000000000000" pitchFamily="2" charset="-78"/>
              <a:cs typeface="Sakkal Majalla" panose="02000000000000000000" pitchFamily="2" charset="-78"/>
            </a:endParaRPr>
          </a:p>
        </p:txBody>
      </p:sp>
      <p:sp>
        <p:nvSpPr>
          <p:cNvPr id="14" name="Title 1">
            <a:extLst>
              <a:ext uri="{FF2B5EF4-FFF2-40B4-BE49-F238E27FC236}">
                <a16:creationId xmlns:a16="http://schemas.microsoft.com/office/drawing/2014/main" id="{21ADD80E-7ABC-4919-AF21-29189B5CA319}"/>
              </a:ext>
            </a:extLst>
          </p:cNvPr>
          <p:cNvSpPr txBox="1">
            <a:spLocks/>
          </p:cNvSpPr>
          <p:nvPr/>
        </p:nvSpPr>
        <p:spPr>
          <a:xfrm>
            <a:off x="348343" y="2037851"/>
            <a:ext cx="11420615" cy="4227793"/>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R="0" lvl="0" algn="r" defTabSz="914400" rtl="1" eaLnBrk="1" fontAlgn="auto" latinLnBrk="0" hangingPunct="1">
              <a:spcBef>
                <a:spcPct val="0"/>
              </a:spcBef>
              <a:spcAft>
                <a:spcPts val="0"/>
              </a:spcAft>
              <a:buClrTx/>
              <a:buSzTx/>
              <a:tabLst/>
              <a:defRPr/>
            </a:pPr>
            <a:endParaRPr lang="ar-BH" sz="2800" b="1" dirty="0">
              <a:latin typeface="Sakkal Majalla" panose="02000000000000000000" pitchFamily="2" charset="-78"/>
              <a:ea typeface="+mj-ea"/>
              <a:cs typeface="Sakkal Majalla" panose="02000000000000000000" pitchFamily="2" charset="-78"/>
            </a:endParaRPr>
          </a:p>
        </p:txBody>
      </p:sp>
      <p:sp>
        <p:nvSpPr>
          <p:cNvPr id="15" name="Rectangle 14">
            <a:extLst>
              <a:ext uri="{FF2B5EF4-FFF2-40B4-BE49-F238E27FC236}">
                <a16:creationId xmlns:a16="http://schemas.microsoft.com/office/drawing/2014/main" id="{1F8953EB-4142-40EE-9879-F5629DD195B9}"/>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المغناطيسية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pic>
        <p:nvPicPr>
          <p:cNvPr id="16" name="Picture 15">
            <a:extLst>
              <a:ext uri="{FF2B5EF4-FFF2-40B4-BE49-F238E27FC236}">
                <a16:creationId xmlns:a16="http://schemas.microsoft.com/office/drawing/2014/main" id="{AE2A950B-8D6C-4734-A8C3-C0F80E60D778}"/>
              </a:ext>
            </a:extLst>
          </p:cNvPr>
          <p:cNvPicPr>
            <a:picLocks noChangeAspect="1"/>
          </p:cNvPicPr>
          <p:nvPr/>
        </p:nvPicPr>
        <p:blipFill>
          <a:blip r:embed="rId2"/>
          <a:stretch>
            <a:fillRect/>
          </a:stretch>
        </p:blipFill>
        <p:spPr>
          <a:xfrm>
            <a:off x="2124222" y="2104244"/>
            <a:ext cx="8271635" cy="3976149"/>
          </a:xfrm>
          <a:prstGeom prst="rect">
            <a:avLst/>
          </a:prstGeom>
        </p:spPr>
      </p:pic>
      <p:sp>
        <p:nvSpPr>
          <p:cNvPr id="2" name="Rectangle 1">
            <a:extLst>
              <a:ext uri="{FF2B5EF4-FFF2-40B4-BE49-F238E27FC236}">
                <a16:creationId xmlns:a16="http://schemas.microsoft.com/office/drawing/2014/main" id="{C27F197B-A4F0-D0E9-522A-9CFDA1C9637E}"/>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FC32142-6FB9-D0B7-F1A9-332544C75E8E}"/>
              </a:ext>
            </a:extLst>
          </p:cNvPr>
          <p:cNvPicPr>
            <a:picLocks noChangeAspect="1"/>
          </p:cNvPicPr>
          <p:nvPr/>
        </p:nvPicPr>
        <p:blipFill>
          <a:blip r:embed="rId3"/>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51327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endCondLst>
                                    <p:cond evt="begin" delay="0">
                                      <p:tn val="12"/>
                                    </p:cond>
                                  </p:end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1000"/>
                                        <p:tgtEl>
                                          <p:spTgt spid="14">
                                            <p:txEl>
                                              <p:pRg st="0" end="0"/>
                                            </p:txEl>
                                          </p:spTgt>
                                        </p:tgtEl>
                                      </p:cBhvr>
                                    </p:animEffect>
                                    <p:anim calcmode="lin" valueType="num">
                                      <p:cBhvr>
                                        <p:cTn id="1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88684"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a:cxnSpLocks/>
          </p:cNvCxnSpPr>
          <p:nvPr/>
        </p:nvCxnSpPr>
        <p:spPr>
          <a:xfrm>
            <a:off x="423042" y="6306207"/>
            <a:ext cx="1139808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D34181F-DB4B-4C25-9F1A-290EA76454CF}"/>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القوى وقوانين نيوتن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1" name="Title 1">
            <a:extLst>
              <a:ext uri="{FF2B5EF4-FFF2-40B4-BE49-F238E27FC236}">
                <a16:creationId xmlns:a16="http://schemas.microsoft.com/office/drawing/2014/main" id="{79BED8C4-BFB4-4C60-8F7F-3466653F19A1}"/>
              </a:ext>
            </a:extLst>
          </p:cNvPr>
          <p:cNvSpPr txBox="1">
            <a:spLocks/>
          </p:cNvSpPr>
          <p:nvPr/>
        </p:nvSpPr>
        <p:spPr>
          <a:xfrm>
            <a:off x="9077923" y="1408388"/>
            <a:ext cx="2743200" cy="558629"/>
          </a:xfrm>
          <a:prstGeom prst="rect">
            <a:avLst/>
          </a:prstGeom>
          <a:solidFill>
            <a:schemeClr val="accent6">
              <a:lumMod val="20000"/>
              <a:lumOff val="80000"/>
            </a:schemeClr>
          </a:solidFill>
          <a:ln w="22225">
            <a:solidFill>
              <a:srgbClr val="0070C0"/>
            </a:solidFill>
            <a:prstDash val="solid"/>
          </a:ln>
        </p:spPr>
        <p:txBody>
          <a:bodyPr vert="horz" lIns="91440" tIns="45720" rIns="91440" bIns="45720" rtlCol="0" anchor="ctr">
            <a:norm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lang="ar-BH" sz="3200" b="1" noProof="0" dirty="0">
                <a:latin typeface="Sakkal Majalla" panose="02000000000000000000" pitchFamily="2" charset="-78"/>
                <a:ea typeface="+mj-ea"/>
                <a:cs typeface="Sakkal Majalla" panose="02000000000000000000" pitchFamily="2" charset="-78"/>
              </a:rPr>
              <a:t>تكوينُ المغناطيساتِ</a:t>
            </a:r>
            <a:endParaRPr kumimoji="0" lang="ar-BH" sz="32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endParaRPr>
          </a:p>
        </p:txBody>
      </p:sp>
      <p:sp>
        <p:nvSpPr>
          <p:cNvPr id="12" name="Rectangle 11">
            <a:extLst>
              <a:ext uri="{FF2B5EF4-FFF2-40B4-BE49-F238E27FC236}">
                <a16:creationId xmlns:a16="http://schemas.microsoft.com/office/drawing/2014/main" id="{B7087108-81D7-4FFF-94CB-D138F8BDF0A4}"/>
              </a:ext>
            </a:extLst>
          </p:cNvPr>
          <p:cNvSpPr/>
          <p:nvPr/>
        </p:nvSpPr>
        <p:spPr>
          <a:xfrm>
            <a:off x="4220309" y="28136"/>
            <a:ext cx="3446583"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400" b="1" dirty="0">
                <a:solidFill>
                  <a:prstClr val="white"/>
                </a:solidFill>
                <a:latin typeface="Sakkal Majalla" panose="02000000000000000000" pitchFamily="2" charset="-78"/>
                <a:cs typeface="Sakkal Majalla" panose="02000000000000000000" pitchFamily="2" charset="-78"/>
              </a:rPr>
              <a:t>المغناطيسية</a:t>
            </a:r>
            <a:endParaRPr lang="en-US" sz="4400" b="1" dirty="0">
              <a:solidFill>
                <a:prstClr val="white"/>
              </a:solidFill>
              <a:latin typeface="Sakkal Majalla" panose="02000000000000000000" pitchFamily="2" charset="-78"/>
              <a:cs typeface="Sakkal Majalla" panose="02000000000000000000" pitchFamily="2" charset="-78"/>
            </a:endParaRPr>
          </a:p>
        </p:txBody>
      </p:sp>
      <p:sp>
        <p:nvSpPr>
          <p:cNvPr id="13" name="Title 1">
            <a:extLst>
              <a:ext uri="{FF2B5EF4-FFF2-40B4-BE49-F238E27FC236}">
                <a16:creationId xmlns:a16="http://schemas.microsoft.com/office/drawing/2014/main" id="{6D3E1F26-D0D7-40B3-B835-5A5D215BF5C4}"/>
              </a:ext>
            </a:extLst>
          </p:cNvPr>
          <p:cNvSpPr txBox="1">
            <a:spLocks/>
          </p:cNvSpPr>
          <p:nvPr/>
        </p:nvSpPr>
        <p:spPr>
          <a:xfrm>
            <a:off x="3709579" y="2006682"/>
            <a:ext cx="8111544" cy="4279989"/>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L="457200" marR="0" lvl="0" indent="-457200" algn="just" defTabSz="914400" rtl="1" eaLnBrk="1" fontAlgn="auto" latinLnBrk="0" hangingPunct="1">
              <a:spcBef>
                <a:spcPct val="0"/>
              </a:spcBef>
              <a:spcAft>
                <a:spcPts val="0"/>
              </a:spcAft>
              <a:buClrTx/>
              <a:buSzTx/>
              <a:buFont typeface="Wingdings" panose="05000000000000000000" pitchFamily="2" charset="2"/>
              <a:buChar char="§"/>
              <a:tabLst/>
              <a:defRPr/>
            </a:pPr>
            <a:r>
              <a:rPr lang="ar-BH" sz="2400" b="1" dirty="0">
                <a:latin typeface="Sakkal Majalla" panose="02000000000000000000" pitchFamily="2" charset="-78"/>
                <a:ea typeface="+mj-ea"/>
                <a:cs typeface="Sakkal Majalla" panose="02000000000000000000" pitchFamily="2" charset="-78"/>
              </a:rPr>
              <a:t>لا تظهرُ الخصائصُ المغناطيسيةُ في معظمِ المواد، لأنَّ الأقطاب الشمالية والأقطاب الجنوبيةَ لذراتها تتجه اتجاهاتٍ عشوائيةٍ، فيلغي بعضُها أثرَ بعض.</a:t>
            </a:r>
          </a:p>
          <a:p>
            <a:pPr marL="457200" marR="0" lvl="0" indent="-457200" algn="just" defTabSz="914400" rtl="1" eaLnBrk="1" fontAlgn="auto" latinLnBrk="0" hangingPunct="1">
              <a:spcBef>
                <a:spcPct val="0"/>
              </a:spcBef>
              <a:spcAft>
                <a:spcPts val="0"/>
              </a:spcAft>
              <a:buClrTx/>
              <a:buSzTx/>
              <a:buFont typeface="Wingdings" panose="05000000000000000000" pitchFamily="2" charset="2"/>
              <a:buChar char="§"/>
              <a:tabLst/>
              <a:defRPr/>
            </a:pPr>
            <a:r>
              <a:rPr lang="ar-BH" sz="2400" b="1" dirty="0">
                <a:latin typeface="Sakkal Majalla" panose="02000000000000000000" pitchFamily="2" charset="-78"/>
                <a:ea typeface="+mj-ea"/>
                <a:cs typeface="Sakkal Majalla" panose="02000000000000000000" pitchFamily="2" charset="-78"/>
              </a:rPr>
              <a:t>إذا اصطفت أقطابٌ كثيرةٌ في اتجاهٍ واحدٍ تكتسبُ المادةُ الخصائصَ المغناطيسيةِ ويتكون مغناطيسٌ دائم.</a:t>
            </a:r>
          </a:p>
          <a:p>
            <a:pPr marL="457200" marR="0" lvl="0" indent="-457200" algn="just" defTabSz="914400" rtl="1" eaLnBrk="1" fontAlgn="auto" latinLnBrk="0" hangingPunct="1">
              <a:spcBef>
                <a:spcPct val="0"/>
              </a:spcBef>
              <a:spcAft>
                <a:spcPts val="0"/>
              </a:spcAft>
              <a:buClrTx/>
              <a:buSzTx/>
              <a:buFont typeface="Wingdings" panose="05000000000000000000" pitchFamily="2" charset="2"/>
              <a:buChar char="§"/>
              <a:tabLst/>
              <a:defRPr/>
            </a:pPr>
            <a:r>
              <a:rPr lang="ar-BH" sz="2400" b="1" dirty="0">
                <a:latin typeface="Sakkal Majalla" panose="02000000000000000000" pitchFamily="2" charset="-78"/>
                <a:ea typeface="+mj-ea"/>
                <a:cs typeface="Sakkal Majalla" panose="02000000000000000000" pitchFamily="2" charset="-78"/>
              </a:rPr>
              <a:t>يطلق على الفلزات (الحديد، والنيكل، الكوبلت)الموادِّ المغناطيسية. فهي تظهرُ عليها الخصائصُ المغناطيسية  وتنجذبُ إلى المغناطيسِ، </a:t>
            </a:r>
          </a:p>
          <a:p>
            <a:pPr marL="457200" marR="0" lvl="0" indent="-457200" algn="just" defTabSz="914400" rtl="1" eaLnBrk="1" fontAlgn="auto" latinLnBrk="0" hangingPunct="1">
              <a:spcBef>
                <a:spcPct val="0"/>
              </a:spcBef>
              <a:spcAft>
                <a:spcPts val="0"/>
              </a:spcAft>
              <a:buClrTx/>
              <a:buSzTx/>
              <a:buFont typeface="Wingdings" panose="05000000000000000000" pitchFamily="2" charset="2"/>
              <a:buChar char="§"/>
              <a:tabLst/>
              <a:defRPr/>
            </a:pPr>
            <a:r>
              <a:rPr lang="ar-BH" sz="2400" b="1" dirty="0">
                <a:latin typeface="Sakkal Majalla" panose="02000000000000000000" pitchFamily="2" charset="-78"/>
                <a:ea typeface="+mj-ea"/>
                <a:cs typeface="Sakkal Majalla" panose="02000000000000000000" pitchFamily="2" charset="-78"/>
              </a:rPr>
              <a:t>ومنها تصنعُ المغناطيساتُ بإحدى ثلاثِ طرق (</a:t>
            </a:r>
            <a:r>
              <a:rPr lang="ar-BH" sz="2400" b="1" dirty="0">
                <a:solidFill>
                  <a:srgbClr val="0070C0"/>
                </a:solidFill>
                <a:latin typeface="Sakkal Majalla" panose="02000000000000000000" pitchFamily="2" charset="-78"/>
                <a:ea typeface="+mj-ea"/>
                <a:cs typeface="Sakkal Majalla" panose="02000000000000000000" pitchFamily="2" charset="-78"/>
              </a:rPr>
              <a:t>دلك قضبان منها بمغناطيس في اتجاه واحد، أو بتقريبها من مغناطيس آخر (الحث)، أو بلفِ سلكٍ حولها لفًّا حلزونيًا وإمرارِ تيار كهربائيّ مستمرٍّ فيه)</a:t>
            </a:r>
            <a:r>
              <a:rPr lang="ar-BH" sz="2400" b="1" dirty="0">
                <a:latin typeface="Sakkal Majalla" panose="02000000000000000000" pitchFamily="2" charset="-78"/>
                <a:ea typeface="+mj-ea"/>
                <a:cs typeface="Sakkal Majalla" panose="02000000000000000000" pitchFamily="2" charset="-78"/>
              </a:rPr>
              <a:t>.</a:t>
            </a:r>
          </a:p>
          <a:p>
            <a:pPr marL="457200" marR="0" lvl="0" indent="-457200" algn="just" defTabSz="914400" rtl="1" eaLnBrk="1" fontAlgn="auto" latinLnBrk="0" hangingPunct="1">
              <a:spcBef>
                <a:spcPct val="0"/>
              </a:spcBef>
              <a:spcAft>
                <a:spcPts val="0"/>
              </a:spcAft>
              <a:buClrTx/>
              <a:buSzTx/>
              <a:buFont typeface="Wingdings" panose="05000000000000000000" pitchFamily="2" charset="2"/>
              <a:buChar char="§"/>
              <a:tabLst/>
              <a:defRPr/>
            </a:pPr>
            <a:r>
              <a:rPr lang="ar-BH" sz="2400" b="1" dirty="0">
                <a:latin typeface="Sakkal Majalla" panose="02000000000000000000" pitchFamily="2" charset="-78"/>
                <a:ea typeface="+mj-ea"/>
                <a:cs typeface="Sakkal Majalla" panose="02000000000000000000" pitchFamily="2" charset="-78"/>
              </a:rPr>
              <a:t>وفي جميعِ الحالاتِ تصطفُ ذراتُ المادةِ في اتجاهٍ واحدٍ لتسلكَ سلوكَ المغناطيسِ.</a:t>
            </a:r>
          </a:p>
          <a:p>
            <a:pPr marL="457200" marR="0" lvl="0" indent="-457200" algn="just" defTabSz="914400" rtl="1" eaLnBrk="1" fontAlgn="auto" latinLnBrk="0" hangingPunct="1">
              <a:spcBef>
                <a:spcPct val="0"/>
              </a:spcBef>
              <a:spcAft>
                <a:spcPts val="0"/>
              </a:spcAft>
              <a:buClrTx/>
              <a:buSzTx/>
              <a:buFont typeface="Wingdings" panose="05000000000000000000" pitchFamily="2" charset="2"/>
              <a:buChar char="§"/>
              <a:tabLst/>
              <a:defRPr/>
            </a:pPr>
            <a:r>
              <a:rPr lang="ar-BH" sz="2400" b="1" dirty="0">
                <a:latin typeface="Sakkal Majalla" panose="02000000000000000000" pitchFamily="2" charset="-78"/>
                <a:ea typeface="+mj-ea"/>
                <a:cs typeface="Sakkal Majalla" panose="02000000000000000000" pitchFamily="2" charset="-78"/>
              </a:rPr>
              <a:t>وهناكَ مواد لا تظهرُ عليها الخصائصُ المغناطيسية يطلقُ عليها المواد غيرِ المغناطيسية.</a:t>
            </a:r>
          </a:p>
        </p:txBody>
      </p:sp>
      <p:sp>
        <p:nvSpPr>
          <p:cNvPr id="14" name="Rectangle 13">
            <a:extLst>
              <a:ext uri="{FF2B5EF4-FFF2-40B4-BE49-F238E27FC236}">
                <a16:creationId xmlns:a16="http://schemas.microsoft.com/office/drawing/2014/main" id="{E6163372-D52E-4405-B9AF-7A6D29491CB3}"/>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المغناطيسية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pic>
        <p:nvPicPr>
          <p:cNvPr id="20" name="Picture 19">
            <a:extLst>
              <a:ext uri="{FF2B5EF4-FFF2-40B4-BE49-F238E27FC236}">
                <a16:creationId xmlns:a16="http://schemas.microsoft.com/office/drawing/2014/main" id="{5953DC07-5B3D-45E9-94FC-389F8EFE7006}"/>
              </a:ext>
            </a:extLst>
          </p:cNvPr>
          <p:cNvPicPr>
            <a:picLocks noChangeAspect="1"/>
          </p:cNvPicPr>
          <p:nvPr/>
        </p:nvPicPr>
        <p:blipFill>
          <a:blip r:embed="rId2"/>
          <a:stretch>
            <a:fillRect/>
          </a:stretch>
        </p:blipFill>
        <p:spPr>
          <a:xfrm>
            <a:off x="388684" y="1212351"/>
            <a:ext cx="3212646" cy="1927995"/>
          </a:xfrm>
          <a:prstGeom prst="rect">
            <a:avLst/>
          </a:prstGeom>
        </p:spPr>
      </p:pic>
      <p:sp>
        <p:nvSpPr>
          <p:cNvPr id="21" name="Title 1">
            <a:extLst>
              <a:ext uri="{FF2B5EF4-FFF2-40B4-BE49-F238E27FC236}">
                <a16:creationId xmlns:a16="http://schemas.microsoft.com/office/drawing/2014/main" id="{AB3B81F2-1DAD-4CBF-AB4C-A2B176E1F0E4}"/>
              </a:ext>
            </a:extLst>
          </p:cNvPr>
          <p:cNvSpPr txBox="1">
            <a:spLocks/>
          </p:cNvSpPr>
          <p:nvPr/>
        </p:nvSpPr>
        <p:spPr>
          <a:xfrm>
            <a:off x="457960" y="3277772"/>
            <a:ext cx="3030702" cy="2946728"/>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R="0" lvl="0" algn="just" defTabSz="914400" rtl="1" eaLnBrk="1" fontAlgn="auto" latinLnBrk="0" hangingPunct="1">
              <a:spcBef>
                <a:spcPct val="0"/>
              </a:spcBef>
              <a:spcAft>
                <a:spcPts val="0"/>
              </a:spcAft>
              <a:buClrTx/>
              <a:buSzTx/>
              <a:tabLst/>
              <a:defRPr/>
            </a:pPr>
            <a:r>
              <a:rPr lang="ar-BH" sz="2400" b="1" dirty="0">
                <a:latin typeface="Sakkal Majalla" panose="02000000000000000000" pitchFamily="2" charset="-78"/>
                <a:ea typeface="+mj-ea"/>
                <a:cs typeface="Sakkal Majalla" panose="02000000000000000000" pitchFamily="2" charset="-78"/>
              </a:rPr>
              <a:t>عندما نرشُ برادةَ حديدٍ فوق مغناطيس، فإنها تشكلُ خطوطًا بأشكالٍ محددةٍ تمثلُ القوى حول المغناطيسِ وتعبرُ عن </a:t>
            </a:r>
            <a:r>
              <a:rPr lang="ar-BH" sz="2400" b="1" dirty="0">
                <a:solidFill>
                  <a:srgbClr val="0070C0"/>
                </a:solidFill>
                <a:latin typeface="Sakkal Majalla" panose="02000000000000000000" pitchFamily="2" charset="-78"/>
                <a:ea typeface="+mj-ea"/>
                <a:cs typeface="Sakkal Majalla" panose="02000000000000000000" pitchFamily="2" charset="-78"/>
              </a:rPr>
              <a:t>المجالِ المغناطيسي</a:t>
            </a:r>
            <a:r>
              <a:rPr lang="ar-BH" sz="2400" b="1" dirty="0">
                <a:latin typeface="Sakkal Majalla" panose="02000000000000000000" pitchFamily="2" charset="-78"/>
                <a:ea typeface="+mj-ea"/>
                <a:cs typeface="Sakkal Majalla" panose="02000000000000000000" pitchFamily="2" charset="-78"/>
              </a:rPr>
              <a:t>، وكلما كانت هذه الخطوط متقاربة كانت القوى المغناطيسية قويةً في تلك المنطقةِ. </a:t>
            </a:r>
          </a:p>
        </p:txBody>
      </p:sp>
      <p:sp>
        <p:nvSpPr>
          <p:cNvPr id="2" name="Rectangle 1">
            <a:extLst>
              <a:ext uri="{FF2B5EF4-FFF2-40B4-BE49-F238E27FC236}">
                <a16:creationId xmlns:a16="http://schemas.microsoft.com/office/drawing/2014/main" id="{14798DC2-AB10-1A5B-F252-2F443D38B7F2}"/>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428C0C0-ADCC-DACC-1161-23686E6F6CC8}"/>
              </a:ext>
            </a:extLst>
          </p:cNvPr>
          <p:cNvPicPr>
            <a:picLocks noChangeAspect="1"/>
          </p:cNvPicPr>
          <p:nvPr/>
        </p:nvPicPr>
        <p:blipFill>
          <a:blip r:embed="rId3"/>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190682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fade">
                                      <p:cBhvr>
                                        <p:cTn id="21" dur="1000"/>
                                        <p:tgtEl>
                                          <p:spTgt spid="13">
                                            <p:txEl>
                                              <p:pRg st="1" end="1"/>
                                            </p:txEl>
                                          </p:spTgt>
                                        </p:tgtEl>
                                      </p:cBhvr>
                                    </p:animEffect>
                                    <p:anim calcmode="lin" valueType="num">
                                      <p:cBhvr>
                                        <p:cTn id="22"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fade">
                                      <p:cBhvr>
                                        <p:cTn id="28" dur="1000"/>
                                        <p:tgtEl>
                                          <p:spTgt spid="13">
                                            <p:txEl>
                                              <p:pRg st="2" end="2"/>
                                            </p:txEl>
                                          </p:spTgt>
                                        </p:tgtEl>
                                      </p:cBhvr>
                                    </p:animEffect>
                                    <p:anim calcmode="lin" valueType="num">
                                      <p:cBhvr>
                                        <p:cTn id="29"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fade">
                                      <p:cBhvr>
                                        <p:cTn id="35" dur="1000"/>
                                        <p:tgtEl>
                                          <p:spTgt spid="13">
                                            <p:txEl>
                                              <p:pRg st="3" end="3"/>
                                            </p:txEl>
                                          </p:spTgt>
                                        </p:tgtEl>
                                      </p:cBhvr>
                                    </p:animEffect>
                                    <p:anim calcmode="lin" valueType="num">
                                      <p:cBhvr>
                                        <p:cTn id="36"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fade">
                                      <p:cBhvr>
                                        <p:cTn id="42" dur="1000"/>
                                        <p:tgtEl>
                                          <p:spTgt spid="13">
                                            <p:txEl>
                                              <p:pRg st="4" end="4"/>
                                            </p:txEl>
                                          </p:spTgt>
                                        </p:tgtEl>
                                      </p:cBhvr>
                                    </p:animEffect>
                                    <p:anim calcmode="lin" valueType="num">
                                      <p:cBhvr>
                                        <p:cTn id="4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xEl>
                                              <p:pRg st="5" end="5"/>
                                            </p:txEl>
                                          </p:spTgt>
                                        </p:tgtEl>
                                        <p:attrNameLst>
                                          <p:attrName>style.visibility</p:attrName>
                                        </p:attrNameLst>
                                      </p:cBhvr>
                                      <p:to>
                                        <p:strVal val="visible"/>
                                      </p:to>
                                    </p:set>
                                    <p:animEffect transition="in" filter="fade">
                                      <p:cBhvr>
                                        <p:cTn id="49" dur="1000"/>
                                        <p:tgtEl>
                                          <p:spTgt spid="13">
                                            <p:txEl>
                                              <p:pRg st="5" end="5"/>
                                            </p:txEl>
                                          </p:spTgt>
                                        </p:tgtEl>
                                      </p:cBhvr>
                                    </p:animEffect>
                                    <p:anim calcmode="lin" valueType="num">
                                      <p:cBhvr>
                                        <p:cTn id="5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a:cxnSpLocks/>
          </p:cNvCxnSpPr>
          <p:nvPr/>
        </p:nvCxnSpPr>
        <p:spPr>
          <a:xfrm>
            <a:off x="348343" y="6306207"/>
            <a:ext cx="1143243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FAAB070D-8538-43CD-83E9-C4A395D76D79}"/>
              </a:ext>
            </a:extLst>
          </p:cNvPr>
          <p:cNvSpPr txBox="1">
            <a:spLocks/>
          </p:cNvSpPr>
          <p:nvPr/>
        </p:nvSpPr>
        <p:spPr>
          <a:xfrm>
            <a:off x="8657804" y="1384921"/>
            <a:ext cx="3108960" cy="632691"/>
          </a:xfrm>
          <a:prstGeom prst="rect">
            <a:avLst/>
          </a:prstGeom>
          <a:solidFill>
            <a:schemeClr val="accent6">
              <a:lumMod val="20000"/>
              <a:lumOff val="80000"/>
            </a:schemeClr>
          </a:solidFill>
          <a:ln w="22225">
            <a:solidFill>
              <a:srgbClr val="0070C0"/>
            </a:solidFill>
            <a:prstDash val="solid"/>
          </a:ln>
        </p:spPr>
        <p:txBody>
          <a:bodyPr vert="horz" lIns="91440" tIns="45720" rIns="91440" bIns="45720" rtlCol="0" anchor="ctr">
            <a:no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lang="ar-BH" sz="3200" b="1" dirty="0">
                <a:latin typeface="Sakkal Majalla" panose="02000000000000000000" pitchFamily="2" charset="-78"/>
                <a:ea typeface="+mj-ea"/>
                <a:cs typeface="Sakkal Majalla" panose="02000000000000000000" pitchFamily="2" charset="-78"/>
              </a:rPr>
              <a:t>ما المغناطيسُ الكهربائي؟</a:t>
            </a:r>
            <a:endParaRPr kumimoji="0" lang="ar-BH" sz="32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endParaRPr>
          </a:p>
        </p:txBody>
      </p:sp>
      <p:sp>
        <p:nvSpPr>
          <p:cNvPr id="14" name="Rectangle 13">
            <a:extLst>
              <a:ext uri="{FF2B5EF4-FFF2-40B4-BE49-F238E27FC236}">
                <a16:creationId xmlns:a16="http://schemas.microsoft.com/office/drawing/2014/main" id="{888BF58F-C2FD-4EFF-858A-4337A23BD3FF}"/>
              </a:ext>
            </a:extLst>
          </p:cNvPr>
          <p:cNvSpPr/>
          <p:nvPr/>
        </p:nvSpPr>
        <p:spPr>
          <a:xfrm>
            <a:off x="4093699" y="28136"/>
            <a:ext cx="3786277"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400" b="1" dirty="0">
                <a:solidFill>
                  <a:prstClr val="white"/>
                </a:solidFill>
                <a:latin typeface="Sakkal Majalla" panose="02000000000000000000" pitchFamily="2" charset="-78"/>
                <a:cs typeface="Sakkal Majalla" panose="02000000000000000000" pitchFamily="2" charset="-78"/>
              </a:rPr>
              <a:t>المغناطيس الكهربائي</a:t>
            </a:r>
            <a:endParaRPr lang="en-US" sz="4400" b="1" dirty="0">
              <a:solidFill>
                <a:prstClr val="white"/>
              </a:solidFill>
              <a:latin typeface="Sakkal Majalla" panose="02000000000000000000" pitchFamily="2" charset="-78"/>
              <a:cs typeface="Sakkal Majalla" panose="02000000000000000000" pitchFamily="2" charset="-78"/>
            </a:endParaRPr>
          </a:p>
        </p:txBody>
      </p:sp>
      <p:sp>
        <p:nvSpPr>
          <p:cNvPr id="15" name="Title 1">
            <a:extLst>
              <a:ext uri="{FF2B5EF4-FFF2-40B4-BE49-F238E27FC236}">
                <a16:creationId xmlns:a16="http://schemas.microsoft.com/office/drawing/2014/main" id="{AE38A5EA-3B82-46D2-9673-6F5109F72C7D}"/>
              </a:ext>
            </a:extLst>
          </p:cNvPr>
          <p:cNvSpPr txBox="1">
            <a:spLocks/>
          </p:cNvSpPr>
          <p:nvPr/>
        </p:nvSpPr>
        <p:spPr>
          <a:xfrm>
            <a:off x="411218" y="2061156"/>
            <a:ext cx="11355546" cy="1364566"/>
          </a:xfrm>
          <a:prstGeom prst="rect">
            <a:avLst/>
          </a:prstGeom>
          <a:solidFill>
            <a:srgbClr val="F2F7FC"/>
          </a:solidFill>
          <a:ln w="22225">
            <a:solidFill>
              <a:srgbClr val="0070C0"/>
            </a:solidFill>
            <a:prstDash val="solid"/>
          </a:ln>
        </p:spPr>
        <p:txBody>
          <a:bodyPr vert="horz" lIns="91440" tIns="45720" rIns="91440" bIns="45720" rtlCol="0" anchor="ctr">
            <a:noAutofit/>
          </a:bodyPr>
          <a:lstStyle/>
          <a:p>
            <a:pPr marL="457200" indent="-457200" algn="r" rtl="1">
              <a:spcBef>
                <a:spcPct val="0"/>
              </a:spcBef>
              <a:buFont typeface="Wingdings" panose="05000000000000000000" pitchFamily="2" charset="2"/>
              <a:buChar char="§"/>
              <a:defRPr/>
            </a:pPr>
            <a:r>
              <a:rPr lang="ar-BH" sz="2800" b="1" dirty="0">
                <a:latin typeface="Sakkal Majalla" panose="02000000000000000000" pitchFamily="2" charset="-78"/>
                <a:ea typeface="+mj-ea"/>
                <a:cs typeface="Sakkal Majalla" panose="02000000000000000000" pitchFamily="2" charset="-78"/>
              </a:rPr>
              <a:t>يحتوي كلٌ من جرسِ البابِ، وجهازِ التلفازِ، والمحركِ الكهربائي على مغناطيسٍ كهربائي.</a:t>
            </a:r>
          </a:p>
          <a:p>
            <a:pPr marL="457200" indent="-457200" algn="r" rtl="1">
              <a:spcBef>
                <a:spcPct val="0"/>
              </a:spcBef>
              <a:buFont typeface="Wingdings" panose="05000000000000000000" pitchFamily="2" charset="2"/>
              <a:buChar char="§"/>
              <a:defRPr/>
            </a:pPr>
            <a:r>
              <a:rPr lang="ar-BH" sz="2800" b="1" dirty="0">
                <a:solidFill>
                  <a:srgbClr val="0070C0"/>
                </a:solidFill>
                <a:latin typeface="Sakkal Majalla" panose="02000000000000000000" pitchFamily="2" charset="-78"/>
                <a:ea typeface="+mj-ea"/>
                <a:cs typeface="Sakkal Majalla" panose="02000000000000000000" pitchFamily="2" charset="-78"/>
              </a:rPr>
              <a:t>المغناطيسُ الكهربائيُ</a:t>
            </a:r>
            <a:r>
              <a:rPr lang="ar-BH" sz="2800" b="1" dirty="0">
                <a:latin typeface="Sakkal Majalla" panose="02000000000000000000" pitchFamily="2" charset="-78"/>
                <a:ea typeface="+mj-ea"/>
                <a:cs typeface="Sakkal Majalla" panose="02000000000000000000" pitchFamily="2" charset="-78"/>
              </a:rPr>
              <a:t>:دائرةٌ كهربائيةٌ تكوِّنُ مجالًا مغناطيسيًا. فالإلكتروناتُ المتحركةُ تولدُ مجالاتٍ مغناطيسيةً، وعندما يتوقفُ سريانُ التيارِ يتلاشى هذا المجالُ.</a:t>
            </a:r>
          </a:p>
        </p:txBody>
      </p:sp>
      <p:sp>
        <p:nvSpPr>
          <p:cNvPr id="23" name="Rectangle 22">
            <a:extLst>
              <a:ext uri="{FF2B5EF4-FFF2-40B4-BE49-F238E27FC236}">
                <a16:creationId xmlns:a16="http://schemas.microsoft.com/office/drawing/2014/main" id="{2FBD95D0-819E-4AE1-A565-FC5FC23D2B4D}"/>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المغناطيسية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24" name="Title 1">
            <a:extLst>
              <a:ext uri="{FF2B5EF4-FFF2-40B4-BE49-F238E27FC236}">
                <a16:creationId xmlns:a16="http://schemas.microsoft.com/office/drawing/2014/main" id="{F9E0A2AE-7005-46F1-8CC0-FBFFBADD10AC}"/>
              </a:ext>
            </a:extLst>
          </p:cNvPr>
          <p:cNvSpPr txBox="1">
            <a:spLocks/>
          </p:cNvSpPr>
          <p:nvPr/>
        </p:nvSpPr>
        <p:spPr>
          <a:xfrm>
            <a:off x="9411286" y="3712807"/>
            <a:ext cx="2355478" cy="632691"/>
          </a:xfrm>
          <a:prstGeom prst="rect">
            <a:avLst/>
          </a:prstGeom>
          <a:solidFill>
            <a:schemeClr val="accent6">
              <a:lumMod val="20000"/>
              <a:lumOff val="80000"/>
            </a:schemeClr>
          </a:solidFill>
          <a:ln w="22225">
            <a:solidFill>
              <a:srgbClr val="0070C0"/>
            </a:solidFill>
            <a:prstDash val="solid"/>
          </a:ln>
        </p:spPr>
        <p:txBody>
          <a:bodyPr vert="horz" lIns="91440" tIns="45720" rIns="91440" bIns="45720" rtlCol="0" anchor="ctr">
            <a:no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lang="ar-BH" sz="3200" b="1" dirty="0">
                <a:latin typeface="Sakkal Majalla" panose="02000000000000000000" pitchFamily="2" charset="-78"/>
                <a:ea typeface="+mj-ea"/>
                <a:cs typeface="Sakkal Majalla" panose="02000000000000000000" pitchFamily="2" charset="-78"/>
              </a:rPr>
              <a:t>المجال المغناطيسي</a:t>
            </a:r>
            <a:endParaRPr kumimoji="0" lang="ar-BH" sz="32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endParaRPr>
          </a:p>
        </p:txBody>
      </p:sp>
      <p:sp>
        <p:nvSpPr>
          <p:cNvPr id="25" name="Title 1">
            <a:extLst>
              <a:ext uri="{FF2B5EF4-FFF2-40B4-BE49-F238E27FC236}">
                <a16:creationId xmlns:a16="http://schemas.microsoft.com/office/drawing/2014/main" id="{2229083F-7EB8-4E87-AFE6-318234754C13}"/>
              </a:ext>
            </a:extLst>
          </p:cNvPr>
          <p:cNvSpPr txBox="1">
            <a:spLocks/>
          </p:cNvSpPr>
          <p:nvPr/>
        </p:nvSpPr>
        <p:spPr>
          <a:xfrm>
            <a:off x="3492120" y="4558264"/>
            <a:ext cx="8274644" cy="1364566"/>
          </a:xfrm>
          <a:prstGeom prst="rect">
            <a:avLst/>
          </a:prstGeom>
          <a:solidFill>
            <a:schemeClr val="bg1"/>
          </a:solidFill>
          <a:ln w="22225">
            <a:solidFill>
              <a:srgbClr val="0070C0"/>
            </a:solidFill>
            <a:prstDash val="solid"/>
          </a:ln>
        </p:spPr>
        <p:txBody>
          <a:bodyPr vert="horz" lIns="91440" tIns="45720" rIns="91440" bIns="45720" rtlCol="0" anchor="ctr">
            <a:no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BH" sz="28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أبسطُ المغناطيساتِ الكهربائيةِ سلكٌ فلزيٌ مستقيمٌ يمرُ فيه تيارٌ كهربائيٌ يولدُ حوله مجالًا مغناطيسيًا دائريًا حولَ كلِ نقطةٍ على محورِ السلك.</a:t>
            </a:r>
          </a:p>
        </p:txBody>
      </p:sp>
      <p:pic>
        <p:nvPicPr>
          <p:cNvPr id="26" name="Picture 25">
            <a:extLst>
              <a:ext uri="{FF2B5EF4-FFF2-40B4-BE49-F238E27FC236}">
                <a16:creationId xmlns:a16="http://schemas.microsoft.com/office/drawing/2014/main" id="{88377FC4-4890-40E6-971C-5C5C1CDE16BC}"/>
              </a:ext>
            </a:extLst>
          </p:cNvPr>
          <p:cNvPicPr>
            <a:picLocks noChangeAspect="1"/>
          </p:cNvPicPr>
          <p:nvPr/>
        </p:nvPicPr>
        <p:blipFill>
          <a:blip r:embed="rId2"/>
          <a:stretch>
            <a:fillRect/>
          </a:stretch>
        </p:blipFill>
        <p:spPr>
          <a:xfrm>
            <a:off x="425236" y="3497396"/>
            <a:ext cx="2989991" cy="2425434"/>
          </a:xfrm>
          <a:prstGeom prst="rect">
            <a:avLst/>
          </a:prstGeom>
          <a:ln w="28575">
            <a:solidFill>
              <a:schemeClr val="accent1"/>
            </a:solidFill>
          </a:ln>
        </p:spPr>
      </p:pic>
      <p:sp>
        <p:nvSpPr>
          <p:cNvPr id="2" name="Rectangle 1">
            <a:extLst>
              <a:ext uri="{FF2B5EF4-FFF2-40B4-BE49-F238E27FC236}">
                <a16:creationId xmlns:a16="http://schemas.microsoft.com/office/drawing/2014/main" id="{CF2817C8-3779-CAAB-E59A-B8C2387F2FA3}"/>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7BA4FA4-7874-37B5-30DB-A4E8CE2D5E62}"/>
              </a:ext>
            </a:extLst>
          </p:cNvPr>
          <p:cNvPicPr>
            <a:picLocks noChangeAspect="1"/>
          </p:cNvPicPr>
          <p:nvPr/>
        </p:nvPicPr>
        <p:blipFill>
          <a:blip r:embed="rId3"/>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27485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fade">
                                      <p:cBhvr>
                                        <p:cTn id="14" dur="1000"/>
                                        <p:tgtEl>
                                          <p:spTgt spid="15">
                                            <p:txEl>
                                              <p:pRg st="0" end="0"/>
                                            </p:txEl>
                                          </p:spTgt>
                                        </p:tgtEl>
                                      </p:cBhvr>
                                    </p:animEffect>
                                    <p:anim calcmode="lin" valueType="num">
                                      <p:cBhvr>
                                        <p:cTn id="15"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1" end="1"/>
                                            </p:txEl>
                                          </p:spTgt>
                                        </p:tgtEl>
                                        <p:attrNameLst>
                                          <p:attrName>style.visibility</p:attrName>
                                        </p:attrNameLst>
                                      </p:cBhvr>
                                      <p:to>
                                        <p:strVal val="visible"/>
                                      </p:to>
                                    </p:set>
                                    <p:animEffect transition="in" filter="fade">
                                      <p:cBhvr>
                                        <p:cTn id="21" dur="1000"/>
                                        <p:tgtEl>
                                          <p:spTgt spid="15">
                                            <p:txEl>
                                              <p:pRg st="1" end="1"/>
                                            </p:txEl>
                                          </p:spTgt>
                                        </p:tgtEl>
                                      </p:cBhvr>
                                    </p:animEffect>
                                    <p:anim calcmode="lin" valueType="num">
                                      <p:cBhvr>
                                        <p:cTn id="22"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a:cxnSpLocks/>
          </p:cNvCxnSpPr>
          <p:nvPr/>
        </p:nvCxnSpPr>
        <p:spPr>
          <a:xfrm>
            <a:off x="348343" y="6306207"/>
            <a:ext cx="1143243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253BEB8-2141-4D3D-938C-853E77F29496}"/>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المغناطيسية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15" name="Title 1">
            <a:extLst>
              <a:ext uri="{FF2B5EF4-FFF2-40B4-BE49-F238E27FC236}">
                <a16:creationId xmlns:a16="http://schemas.microsoft.com/office/drawing/2014/main" id="{B0E63F34-8B21-4A6A-ACAD-A0F7996B69F3}"/>
              </a:ext>
            </a:extLst>
          </p:cNvPr>
          <p:cNvSpPr txBox="1">
            <a:spLocks/>
          </p:cNvSpPr>
          <p:nvPr/>
        </p:nvSpPr>
        <p:spPr>
          <a:xfrm>
            <a:off x="9312812" y="1387334"/>
            <a:ext cx="2456146" cy="632691"/>
          </a:xfrm>
          <a:prstGeom prst="rect">
            <a:avLst/>
          </a:prstGeom>
          <a:solidFill>
            <a:schemeClr val="accent6">
              <a:lumMod val="20000"/>
              <a:lumOff val="80000"/>
            </a:schemeClr>
          </a:solidFill>
          <a:ln w="22225">
            <a:solidFill>
              <a:srgbClr val="0070C0"/>
            </a:solidFill>
            <a:prstDash val="solid"/>
          </a:ln>
        </p:spPr>
        <p:txBody>
          <a:bodyPr vert="horz" lIns="91440" tIns="45720" rIns="91440" bIns="45720" rtlCol="0" anchor="ctr">
            <a:no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lang="ar-BH" sz="3200" b="1" dirty="0">
                <a:latin typeface="Sakkal Majalla" panose="02000000000000000000" pitchFamily="2" charset="-78"/>
                <a:ea typeface="+mj-ea"/>
                <a:cs typeface="Sakkal Majalla" panose="02000000000000000000" pitchFamily="2" charset="-78"/>
              </a:rPr>
              <a:t>المجالُ المغناطيسيُّ</a:t>
            </a:r>
            <a:endParaRPr kumimoji="0" lang="ar-BH" sz="32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endParaRPr>
          </a:p>
        </p:txBody>
      </p:sp>
      <p:sp>
        <p:nvSpPr>
          <p:cNvPr id="16" name="Title 1">
            <a:extLst>
              <a:ext uri="{FF2B5EF4-FFF2-40B4-BE49-F238E27FC236}">
                <a16:creationId xmlns:a16="http://schemas.microsoft.com/office/drawing/2014/main" id="{FA0CBB6B-E2D6-408D-A773-A6DC6E8424D7}"/>
              </a:ext>
            </a:extLst>
          </p:cNvPr>
          <p:cNvSpPr txBox="1">
            <a:spLocks/>
          </p:cNvSpPr>
          <p:nvPr/>
        </p:nvSpPr>
        <p:spPr>
          <a:xfrm>
            <a:off x="3741703" y="2062249"/>
            <a:ext cx="8027255" cy="1522306"/>
          </a:xfrm>
          <a:prstGeom prst="rect">
            <a:avLst/>
          </a:prstGeom>
          <a:solidFill>
            <a:schemeClr val="bg1"/>
          </a:solidFill>
          <a:ln w="22225">
            <a:solidFill>
              <a:srgbClr val="0070C0"/>
            </a:solidFill>
            <a:prstDash val="solid"/>
          </a:ln>
        </p:spPr>
        <p:txBody>
          <a:bodyPr vert="horz" lIns="91440" tIns="45720" rIns="91440" bIns="45720" rtlCol="0" anchor="ctr">
            <a:no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BH" sz="28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عندَ لفِّ السلكِ بحيثُ يأخذُ شكلًا دائريًا (لفةً واحدةً)يزدادٌ المجالٌ المغناطيسيُّ، وبزيادةِ عددِ اللفاتِ بعضُها فوقَ بعض، يزداد المجالُ المغناطيسيُّ، وفي هذه الحالةِ يطلقُ عليه </a:t>
            </a:r>
            <a:r>
              <a:rPr kumimoji="0" lang="ar-BH" sz="2800" b="1" i="0" u="none" strike="noStrike" kern="1200" cap="none" spc="0" normalizeH="0" baseline="0" noProof="0" dirty="0">
                <a:ln>
                  <a:noFill/>
                </a:ln>
                <a:solidFill>
                  <a:srgbClr val="0070C0"/>
                </a:solidFill>
                <a:effectLst/>
                <a:uLnTx/>
                <a:uFillTx/>
                <a:latin typeface="Sakkal Majalla" panose="02000000000000000000" pitchFamily="2" charset="-78"/>
                <a:ea typeface="+mj-ea"/>
                <a:cs typeface="Sakkal Majalla" panose="02000000000000000000" pitchFamily="2" charset="-78"/>
              </a:rPr>
              <a:t>ملفٌ دائريٌّ.</a:t>
            </a:r>
          </a:p>
        </p:txBody>
      </p:sp>
      <p:pic>
        <p:nvPicPr>
          <p:cNvPr id="17" name="Picture 16">
            <a:extLst>
              <a:ext uri="{FF2B5EF4-FFF2-40B4-BE49-F238E27FC236}">
                <a16:creationId xmlns:a16="http://schemas.microsoft.com/office/drawing/2014/main" id="{7250D451-64D9-42A0-9235-DFE5707C479A}"/>
              </a:ext>
            </a:extLst>
          </p:cNvPr>
          <p:cNvPicPr>
            <a:picLocks noChangeAspect="1"/>
          </p:cNvPicPr>
          <p:nvPr/>
        </p:nvPicPr>
        <p:blipFill>
          <a:blip r:embed="rId2"/>
          <a:stretch>
            <a:fillRect/>
          </a:stretch>
        </p:blipFill>
        <p:spPr>
          <a:xfrm>
            <a:off x="411218" y="1268066"/>
            <a:ext cx="3110707" cy="2303585"/>
          </a:xfrm>
          <a:prstGeom prst="rect">
            <a:avLst/>
          </a:prstGeom>
          <a:ln w="28575">
            <a:solidFill>
              <a:schemeClr val="accent1"/>
            </a:solidFill>
          </a:ln>
        </p:spPr>
      </p:pic>
      <p:sp>
        <p:nvSpPr>
          <p:cNvPr id="18" name="Title 1">
            <a:extLst>
              <a:ext uri="{FF2B5EF4-FFF2-40B4-BE49-F238E27FC236}">
                <a16:creationId xmlns:a16="http://schemas.microsoft.com/office/drawing/2014/main" id="{34B6FE63-9308-474C-8724-6807B229207F}"/>
              </a:ext>
            </a:extLst>
          </p:cNvPr>
          <p:cNvSpPr txBox="1">
            <a:spLocks/>
          </p:cNvSpPr>
          <p:nvPr/>
        </p:nvSpPr>
        <p:spPr>
          <a:xfrm>
            <a:off x="3741703" y="3644595"/>
            <a:ext cx="8027255" cy="2524338"/>
          </a:xfrm>
          <a:prstGeom prst="rect">
            <a:avLst/>
          </a:prstGeom>
          <a:solidFill>
            <a:schemeClr val="bg1"/>
          </a:solidFill>
          <a:ln w="22225">
            <a:solidFill>
              <a:srgbClr val="0070C0"/>
            </a:solidFill>
            <a:prstDash val="solid"/>
          </a:ln>
        </p:spPr>
        <p:txBody>
          <a:bodyPr vert="horz" lIns="91440" tIns="45720" rIns="91440" bIns="45720" rtlCol="0" anchor="ctr">
            <a:noAutofit/>
          </a:bodyPr>
          <a:lstStyle/>
          <a:p>
            <a:pPr marL="457200" marR="0" lvl="0" indent="-457200" algn="r" defTabSz="914400" rtl="1" eaLnBrk="1" fontAlgn="auto" latinLnBrk="0" hangingPunct="1">
              <a:lnSpc>
                <a:spcPct val="90000"/>
              </a:lnSpc>
              <a:spcBef>
                <a:spcPct val="0"/>
              </a:spcBef>
              <a:spcAft>
                <a:spcPts val="0"/>
              </a:spcAft>
              <a:buClrTx/>
              <a:buSzTx/>
              <a:buFont typeface="Wingdings" panose="05000000000000000000" pitchFamily="2" charset="2"/>
              <a:buChar char="§"/>
              <a:tabLst/>
              <a:defRPr/>
            </a:pPr>
            <a:r>
              <a:rPr kumimoji="0" lang="ar-BH" sz="28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عندَ لفِّ السلكِ بحيثُ تكونُ اللفاتُ بعضها بجوارِ بعضٍ تشكلُّ </a:t>
            </a:r>
            <a:r>
              <a:rPr kumimoji="0" lang="ar-BH" sz="2800" b="1" i="0" u="none" strike="noStrike" kern="1200" cap="none" spc="0" normalizeH="0" baseline="0" noProof="0" dirty="0">
                <a:ln>
                  <a:noFill/>
                </a:ln>
                <a:solidFill>
                  <a:srgbClr val="0070C0"/>
                </a:solidFill>
                <a:effectLst/>
                <a:uLnTx/>
                <a:uFillTx/>
                <a:latin typeface="Sakkal Majalla" panose="02000000000000000000" pitchFamily="2" charset="-78"/>
                <a:ea typeface="+mj-ea"/>
                <a:cs typeface="Sakkal Majalla" panose="02000000000000000000" pitchFamily="2" charset="-78"/>
              </a:rPr>
              <a:t>ملفًا حلزونيًا.</a:t>
            </a:r>
          </a:p>
          <a:p>
            <a:pPr marL="457200" marR="0" lvl="0" indent="-457200" algn="r" defTabSz="914400" rtl="1" eaLnBrk="1" fontAlgn="auto" latinLnBrk="0" hangingPunct="1">
              <a:lnSpc>
                <a:spcPct val="90000"/>
              </a:lnSpc>
              <a:spcBef>
                <a:spcPct val="0"/>
              </a:spcBef>
              <a:spcAft>
                <a:spcPts val="0"/>
              </a:spcAft>
              <a:buClrTx/>
              <a:buSzTx/>
              <a:buFont typeface="Wingdings" panose="05000000000000000000" pitchFamily="2" charset="2"/>
              <a:buChar char="§"/>
              <a:tabLst/>
              <a:defRPr/>
            </a:pPr>
            <a:r>
              <a:rPr kumimoji="0" lang="ar-BH" sz="28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يمكنُ لهذه الحلقاتِ أن تكوِّنَ مجالًا مغناطيسيًا قويًا يشبه شكلَ مجالِ القضيبِ المغناطيسيِّ.</a:t>
            </a:r>
          </a:p>
          <a:p>
            <a:pPr marL="457200" marR="0" lvl="0" indent="-457200" algn="r" defTabSz="914400" rtl="1" eaLnBrk="1" fontAlgn="auto" latinLnBrk="0" hangingPunct="1">
              <a:lnSpc>
                <a:spcPct val="90000"/>
              </a:lnSpc>
              <a:spcBef>
                <a:spcPct val="0"/>
              </a:spcBef>
              <a:spcAft>
                <a:spcPts val="0"/>
              </a:spcAft>
              <a:buClrTx/>
              <a:buSzTx/>
              <a:buFont typeface="Wingdings" panose="05000000000000000000" pitchFamily="2" charset="2"/>
              <a:buChar char="§"/>
              <a:tabLst/>
              <a:defRPr/>
            </a:pPr>
            <a:r>
              <a:rPr lang="ar-BH" sz="2800" b="1" dirty="0">
                <a:latin typeface="Sakkal Majalla" panose="02000000000000000000" pitchFamily="2" charset="-78"/>
                <a:ea typeface="+mj-ea"/>
                <a:cs typeface="Sakkal Majalla" panose="02000000000000000000" pitchFamily="2" charset="-78"/>
              </a:rPr>
              <a:t>عند وضعِ </a:t>
            </a:r>
            <a:r>
              <a:rPr lang="ar-BH" sz="2800" b="1" dirty="0">
                <a:solidFill>
                  <a:srgbClr val="0070C0"/>
                </a:solidFill>
                <a:latin typeface="Sakkal Majalla" panose="02000000000000000000" pitchFamily="2" charset="-78"/>
                <a:ea typeface="+mj-ea"/>
                <a:cs typeface="Sakkal Majalla" panose="02000000000000000000" pitchFamily="2" charset="-78"/>
              </a:rPr>
              <a:t>قضيبِ حديدٍ داخلَ الملفِ الحلزوني</a:t>
            </a:r>
            <a:r>
              <a:rPr lang="ar-BH" sz="2800" b="1" dirty="0">
                <a:latin typeface="Sakkal Majalla" panose="02000000000000000000" pitchFamily="2" charset="-78"/>
                <a:ea typeface="+mj-ea"/>
                <a:cs typeface="Sakkal Majalla" panose="02000000000000000000" pitchFamily="2" charset="-78"/>
              </a:rPr>
              <a:t>، أو زيادة </a:t>
            </a:r>
            <a:r>
              <a:rPr lang="ar-BH" sz="2800" b="1" dirty="0">
                <a:solidFill>
                  <a:srgbClr val="0070C0"/>
                </a:solidFill>
                <a:latin typeface="Sakkal Majalla" panose="02000000000000000000" pitchFamily="2" charset="-78"/>
                <a:ea typeface="+mj-ea"/>
                <a:cs typeface="Sakkal Majalla" panose="02000000000000000000" pitchFamily="2" charset="-78"/>
              </a:rPr>
              <a:t>التيار الكهربائي</a:t>
            </a:r>
            <a:r>
              <a:rPr lang="ar-BH" sz="2800" b="1" dirty="0">
                <a:latin typeface="Sakkal Majalla" panose="02000000000000000000" pitchFamily="2" charset="-78"/>
                <a:ea typeface="+mj-ea"/>
                <a:cs typeface="Sakkal Majalla" panose="02000000000000000000" pitchFamily="2" charset="-78"/>
              </a:rPr>
              <a:t>، أو زيادة </a:t>
            </a:r>
            <a:r>
              <a:rPr lang="ar-BH" sz="2800" b="1" dirty="0">
                <a:solidFill>
                  <a:srgbClr val="0070C0"/>
                </a:solidFill>
                <a:latin typeface="Sakkal Majalla" panose="02000000000000000000" pitchFamily="2" charset="-78"/>
                <a:ea typeface="+mj-ea"/>
                <a:cs typeface="Sakkal Majalla" panose="02000000000000000000" pitchFamily="2" charset="-78"/>
              </a:rPr>
              <a:t>عدد اللفات </a:t>
            </a:r>
            <a:r>
              <a:rPr lang="ar-BH" sz="2800" b="1" dirty="0">
                <a:latin typeface="Sakkal Majalla" panose="02000000000000000000" pitchFamily="2" charset="-78"/>
                <a:ea typeface="+mj-ea"/>
                <a:cs typeface="Sakkal Majalla" panose="02000000000000000000" pitchFamily="2" charset="-78"/>
              </a:rPr>
              <a:t>يزيدُ المجالُ المغناطيسيِّ.</a:t>
            </a:r>
          </a:p>
        </p:txBody>
      </p:sp>
      <p:sp>
        <p:nvSpPr>
          <p:cNvPr id="19" name="Rectangle 18">
            <a:extLst>
              <a:ext uri="{FF2B5EF4-FFF2-40B4-BE49-F238E27FC236}">
                <a16:creationId xmlns:a16="http://schemas.microsoft.com/office/drawing/2014/main" id="{1909C6A3-2C66-45C7-A832-778B402ACA81}"/>
              </a:ext>
            </a:extLst>
          </p:cNvPr>
          <p:cNvSpPr/>
          <p:nvPr/>
        </p:nvSpPr>
        <p:spPr>
          <a:xfrm>
            <a:off x="4093699" y="28136"/>
            <a:ext cx="3786277"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400" b="1" dirty="0">
                <a:solidFill>
                  <a:prstClr val="white"/>
                </a:solidFill>
                <a:latin typeface="Sakkal Majalla" panose="02000000000000000000" pitchFamily="2" charset="-78"/>
                <a:cs typeface="Sakkal Majalla" panose="02000000000000000000" pitchFamily="2" charset="-78"/>
              </a:rPr>
              <a:t>المغناطيس الكهربائي</a:t>
            </a:r>
            <a:endParaRPr lang="en-US" sz="4400" b="1" dirty="0">
              <a:solidFill>
                <a:prstClr val="white"/>
              </a:solidFill>
              <a:latin typeface="Sakkal Majalla" panose="02000000000000000000" pitchFamily="2" charset="-78"/>
              <a:cs typeface="Sakkal Majalla" panose="02000000000000000000" pitchFamily="2" charset="-78"/>
            </a:endParaRPr>
          </a:p>
        </p:txBody>
      </p:sp>
      <p:pic>
        <p:nvPicPr>
          <p:cNvPr id="20" name="Picture 19">
            <a:extLst>
              <a:ext uri="{FF2B5EF4-FFF2-40B4-BE49-F238E27FC236}">
                <a16:creationId xmlns:a16="http://schemas.microsoft.com/office/drawing/2014/main" id="{811C6D61-794A-4D35-8FA3-0EB210FCB22D}"/>
              </a:ext>
            </a:extLst>
          </p:cNvPr>
          <p:cNvPicPr>
            <a:picLocks noChangeAspect="1"/>
          </p:cNvPicPr>
          <p:nvPr/>
        </p:nvPicPr>
        <p:blipFill>
          <a:blip r:embed="rId3"/>
          <a:stretch>
            <a:fillRect/>
          </a:stretch>
        </p:blipFill>
        <p:spPr>
          <a:xfrm>
            <a:off x="411217" y="3666883"/>
            <a:ext cx="3110708" cy="2502048"/>
          </a:xfrm>
          <a:prstGeom prst="rect">
            <a:avLst/>
          </a:prstGeom>
          <a:ln w="28575">
            <a:solidFill>
              <a:schemeClr val="accent1"/>
            </a:solidFill>
          </a:ln>
        </p:spPr>
      </p:pic>
      <p:sp>
        <p:nvSpPr>
          <p:cNvPr id="2" name="Rectangle 1">
            <a:extLst>
              <a:ext uri="{FF2B5EF4-FFF2-40B4-BE49-F238E27FC236}">
                <a16:creationId xmlns:a16="http://schemas.microsoft.com/office/drawing/2014/main" id="{466B2A2E-ED2C-1AA8-40ED-C07FF9C19E6E}"/>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CF716EF-2FEC-7CB5-B883-9406D78E4D35}"/>
              </a:ext>
            </a:extLst>
          </p:cNvPr>
          <p:cNvPicPr>
            <a:picLocks noChangeAspect="1"/>
          </p:cNvPicPr>
          <p:nvPr/>
        </p:nvPicPr>
        <p:blipFill>
          <a:blip r:embed="rId4"/>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323855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Effect transition="in" filter="fade">
                                      <p:cBhvr>
                                        <p:cTn id="26" dur="1000"/>
                                        <p:tgtEl>
                                          <p:spTgt spid="18">
                                            <p:txEl>
                                              <p:pRg st="0" end="0"/>
                                            </p:txEl>
                                          </p:spTgt>
                                        </p:tgtEl>
                                      </p:cBhvr>
                                    </p:animEffect>
                                    <p:anim calcmode="lin" valueType="num">
                                      <p:cBhvr>
                                        <p:cTn id="27"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8">
                                            <p:txEl>
                                              <p:pRg st="1" end="1"/>
                                            </p:txEl>
                                          </p:spTgt>
                                        </p:tgtEl>
                                        <p:attrNameLst>
                                          <p:attrName>style.visibility</p:attrName>
                                        </p:attrNameLst>
                                      </p:cBhvr>
                                      <p:to>
                                        <p:strVal val="visible"/>
                                      </p:to>
                                    </p:set>
                                    <p:animEffect transition="in" filter="fade">
                                      <p:cBhvr>
                                        <p:cTn id="33" dur="1000"/>
                                        <p:tgtEl>
                                          <p:spTgt spid="18">
                                            <p:txEl>
                                              <p:pRg st="1" end="1"/>
                                            </p:txEl>
                                          </p:spTgt>
                                        </p:tgtEl>
                                      </p:cBhvr>
                                    </p:animEffect>
                                    <p:anim calcmode="lin" valueType="num">
                                      <p:cBhvr>
                                        <p:cTn id="34"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8">
                                            <p:txEl>
                                              <p:pRg st="2" end="2"/>
                                            </p:txEl>
                                          </p:spTgt>
                                        </p:tgtEl>
                                        <p:attrNameLst>
                                          <p:attrName>style.visibility</p:attrName>
                                        </p:attrNameLst>
                                      </p:cBhvr>
                                      <p:to>
                                        <p:strVal val="visible"/>
                                      </p:to>
                                    </p:set>
                                    <p:animEffect transition="in" filter="fade">
                                      <p:cBhvr>
                                        <p:cTn id="40" dur="1000"/>
                                        <p:tgtEl>
                                          <p:spTgt spid="18">
                                            <p:txEl>
                                              <p:pRg st="2" end="2"/>
                                            </p:txEl>
                                          </p:spTgt>
                                        </p:tgtEl>
                                      </p:cBhvr>
                                    </p:animEffect>
                                    <p:anim calcmode="lin" valueType="num">
                                      <p:cBhvr>
                                        <p:cTn id="41"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8">
                                            <p:txEl>
                                              <p:pRg st="2" end="2"/>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298777" y="6306207"/>
            <a:ext cx="1154488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671F407-030A-4E7F-BDD5-DC9C81AF1D31}"/>
              </a:ext>
            </a:extLst>
          </p:cNvPr>
          <p:cNvSpPr/>
          <p:nvPr/>
        </p:nvSpPr>
        <p:spPr>
          <a:xfrm>
            <a:off x="40542" y="40342"/>
            <a:ext cx="2676900" cy="6489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ar-BH" sz="2000" b="1" dirty="0">
                <a:solidFill>
                  <a:schemeClr val="tx1"/>
                </a:solidFill>
                <a:latin typeface="Sakkal Majalla" panose="02000000000000000000" pitchFamily="2" charset="-78"/>
                <a:cs typeface="Sakkal Majalla" panose="02000000000000000000" pitchFamily="2" charset="-78"/>
              </a:rPr>
              <a:t>   المغناطيسية </a:t>
            </a:r>
          </a:p>
          <a:p>
            <a:pPr algn="ctr" rtl="1"/>
            <a:r>
              <a:rPr lang="ar-BH" sz="2000" b="1" dirty="0">
                <a:solidFill>
                  <a:schemeClr val="tx1"/>
                </a:solidFill>
                <a:latin typeface="Sakkal Majalla" panose="02000000000000000000" pitchFamily="2" charset="-78"/>
                <a:cs typeface="Sakkal Majalla" panose="02000000000000000000" pitchFamily="2" charset="-78"/>
              </a:rPr>
              <a:t>العلوم - الصف السادس الابتدائي</a:t>
            </a:r>
            <a:endParaRPr lang="en-US" sz="2000" b="1" dirty="0">
              <a:solidFill>
                <a:schemeClr val="tx1"/>
              </a:solidFill>
              <a:latin typeface="Sakkal Majalla" panose="02000000000000000000" pitchFamily="2" charset="-78"/>
              <a:cs typeface="Sakkal Majalla" panose="02000000000000000000" pitchFamily="2" charset="-78"/>
            </a:endParaRPr>
          </a:p>
        </p:txBody>
      </p:sp>
      <p:sp>
        <p:nvSpPr>
          <p:cNvPr id="9" name="Title 1">
            <a:extLst>
              <a:ext uri="{FF2B5EF4-FFF2-40B4-BE49-F238E27FC236}">
                <a16:creationId xmlns:a16="http://schemas.microsoft.com/office/drawing/2014/main" id="{BFE513CF-E4F3-434F-ABF0-23A220601FBA}"/>
              </a:ext>
            </a:extLst>
          </p:cNvPr>
          <p:cNvSpPr txBox="1">
            <a:spLocks/>
          </p:cNvSpPr>
          <p:nvPr/>
        </p:nvSpPr>
        <p:spPr>
          <a:xfrm>
            <a:off x="9317292" y="1404776"/>
            <a:ext cx="2422337" cy="632691"/>
          </a:xfrm>
          <a:prstGeom prst="rect">
            <a:avLst/>
          </a:prstGeom>
          <a:solidFill>
            <a:schemeClr val="accent6">
              <a:lumMod val="20000"/>
              <a:lumOff val="80000"/>
            </a:schemeClr>
          </a:solidFill>
          <a:ln w="22225">
            <a:solidFill>
              <a:srgbClr val="0070C0"/>
            </a:solidFill>
            <a:prstDash val="solid"/>
          </a:ln>
        </p:spPr>
        <p:txBody>
          <a:bodyPr vert="horz" lIns="91440" tIns="45720" rIns="91440" bIns="45720" rtlCol="0" anchor="ctr">
            <a:no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lang="ar-BH" sz="3200" b="1" dirty="0">
                <a:latin typeface="Sakkal Majalla" panose="02000000000000000000" pitchFamily="2" charset="-78"/>
                <a:ea typeface="+mj-ea"/>
                <a:cs typeface="Sakkal Majalla" panose="02000000000000000000" pitchFamily="2" charset="-78"/>
              </a:rPr>
              <a:t>الجرس الكهربائي</a:t>
            </a:r>
            <a:endParaRPr kumimoji="0" lang="ar-BH" sz="32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endParaRPr>
          </a:p>
        </p:txBody>
      </p:sp>
      <p:pic>
        <p:nvPicPr>
          <p:cNvPr id="11" name="Picture 10">
            <a:extLst>
              <a:ext uri="{FF2B5EF4-FFF2-40B4-BE49-F238E27FC236}">
                <a16:creationId xmlns:a16="http://schemas.microsoft.com/office/drawing/2014/main" id="{6FE7F201-4B99-4A0D-9D99-41DF0A9346E5}"/>
              </a:ext>
            </a:extLst>
          </p:cNvPr>
          <p:cNvPicPr>
            <a:picLocks noChangeAspect="1"/>
          </p:cNvPicPr>
          <p:nvPr/>
        </p:nvPicPr>
        <p:blipFill>
          <a:blip r:embed="rId2"/>
          <a:stretch>
            <a:fillRect/>
          </a:stretch>
        </p:blipFill>
        <p:spPr>
          <a:xfrm>
            <a:off x="4275790" y="1527572"/>
            <a:ext cx="3319975" cy="4319295"/>
          </a:xfrm>
          <a:prstGeom prst="rect">
            <a:avLst/>
          </a:prstGeom>
        </p:spPr>
      </p:pic>
      <p:grpSp>
        <p:nvGrpSpPr>
          <p:cNvPr id="12" name="Group 11">
            <a:extLst>
              <a:ext uri="{FF2B5EF4-FFF2-40B4-BE49-F238E27FC236}">
                <a16:creationId xmlns:a16="http://schemas.microsoft.com/office/drawing/2014/main" id="{1F4066D9-9E66-4A4C-B87A-5E6BC57AB84A}"/>
              </a:ext>
            </a:extLst>
          </p:cNvPr>
          <p:cNvGrpSpPr/>
          <p:nvPr/>
        </p:nvGrpSpPr>
        <p:grpSpPr>
          <a:xfrm>
            <a:off x="7488424" y="4085834"/>
            <a:ext cx="2689881" cy="1325973"/>
            <a:chOff x="7834898" y="4174588"/>
            <a:chExt cx="2689881" cy="1325973"/>
          </a:xfrm>
        </p:grpSpPr>
        <p:pic>
          <p:nvPicPr>
            <p:cNvPr id="13" name="Picture 12">
              <a:extLst>
                <a:ext uri="{FF2B5EF4-FFF2-40B4-BE49-F238E27FC236}">
                  <a16:creationId xmlns:a16="http://schemas.microsoft.com/office/drawing/2014/main" id="{5DF01DA4-E3B2-47BC-B5AD-104C2D23E9FE}"/>
                </a:ext>
              </a:extLst>
            </p:cNvPr>
            <p:cNvPicPr>
              <a:picLocks noChangeAspect="1"/>
            </p:cNvPicPr>
            <p:nvPr/>
          </p:nvPicPr>
          <p:blipFill>
            <a:blip r:embed="rId3"/>
            <a:stretch>
              <a:fillRect/>
            </a:stretch>
          </p:blipFill>
          <p:spPr>
            <a:xfrm>
              <a:off x="7834898" y="4174588"/>
              <a:ext cx="2070902" cy="1325973"/>
            </a:xfrm>
            <a:prstGeom prst="rect">
              <a:avLst/>
            </a:prstGeom>
            <a:ln w="28575">
              <a:solidFill>
                <a:srgbClr val="0070C0"/>
              </a:solidFill>
            </a:ln>
          </p:spPr>
        </p:pic>
        <p:sp>
          <p:nvSpPr>
            <p:cNvPr id="14" name="Rectangle 13">
              <a:extLst>
                <a:ext uri="{FF2B5EF4-FFF2-40B4-BE49-F238E27FC236}">
                  <a16:creationId xmlns:a16="http://schemas.microsoft.com/office/drawing/2014/main" id="{1D182E8F-EE4A-4F20-B407-78BF5C01D189}"/>
                </a:ext>
              </a:extLst>
            </p:cNvPr>
            <p:cNvSpPr/>
            <p:nvPr/>
          </p:nvSpPr>
          <p:spPr>
            <a:xfrm>
              <a:off x="9905800" y="4608966"/>
              <a:ext cx="618979" cy="4845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latin typeface="Sakkal Majalla" panose="02000000000000000000" pitchFamily="2" charset="-78"/>
                  <a:cs typeface="Sakkal Majalla" panose="02000000000000000000" pitchFamily="2" charset="-78"/>
                </a:rPr>
                <a:t>2</a:t>
              </a:r>
            </a:p>
          </p:txBody>
        </p:sp>
      </p:grpSp>
      <p:grpSp>
        <p:nvGrpSpPr>
          <p:cNvPr id="15" name="Group 14">
            <a:extLst>
              <a:ext uri="{FF2B5EF4-FFF2-40B4-BE49-F238E27FC236}">
                <a16:creationId xmlns:a16="http://schemas.microsoft.com/office/drawing/2014/main" id="{89E3CA94-9974-42A0-A86B-A4DD384372F2}"/>
              </a:ext>
            </a:extLst>
          </p:cNvPr>
          <p:cNvGrpSpPr/>
          <p:nvPr/>
        </p:nvGrpSpPr>
        <p:grpSpPr>
          <a:xfrm>
            <a:off x="7260625" y="1780515"/>
            <a:ext cx="2523474" cy="1047912"/>
            <a:chOff x="7353886" y="1940755"/>
            <a:chExt cx="2754163" cy="1302435"/>
          </a:xfrm>
        </p:grpSpPr>
        <p:pic>
          <p:nvPicPr>
            <p:cNvPr id="16" name="Picture 15">
              <a:extLst>
                <a:ext uri="{FF2B5EF4-FFF2-40B4-BE49-F238E27FC236}">
                  <a16:creationId xmlns:a16="http://schemas.microsoft.com/office/drawing/2014/main" id="{92485F29-28DF-4F12-9D8E-DB0D59CD1859}"/>
                </a:ext>
              </a:extLst>
            </p:cNvPr>
            <p:cNvPicPr>
              <a:picLocks noChangeAspect="1"/>
            </p:cNvPicPr>
            <p:nvPr/>
          </p:nvPicPr>
          <p:blipFill>
            <a:blip r:embed="rId4"/>
            <a:stretch>
              <a:fillRect/>
            </a:stretch>
          </p:blipFill>
          <p:spPr>
            <a:xfrm>
              <a:off x="7353886" y="1940755"/>
              <a:ext cx="2070902" cy="1302435"/>
            </a:xfrm>
            <a:prstGeom prst="rect">
              <a:avLst/>
            </a:prstGeom>
            <a:ln w="28575">
              <a:solidFill>
                <a:srgbClr val="0070C0"/>
              </a:solidFill>
            </a:ln>
          </p:spPr>
        </p:pic>
        <p:sp>
          <p:nvSpPr>
            <p:cNvPr id="17" name="Rectangle 16">
              <a:extLst>
                <a:ext uri="{FF2B5EF4-FFF2-40B4-BE49-F238E27FC236}">
                  <a16:creationId xmlns:a16="http://schemas.microsoft.com/office/drawing/2014/main" id="{EE3DE01D-7428-4313-BEEC-FC16B5212508}"/>
                </a:ext>
              </a:extLst>
            </p:cNvPr>
            <p:cNvSpPr/>
            <p:nvPr/>
          </p:nvSpPr>
          <p:spPr>
            <a:xfrm>
              <a:off x="9432800" y="2349524"/>
              <a:ext cx="675249" cy="64056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latin typeface="Sakkal Majalla" panose="02000000000000000000" pitchFamily="2" charset="-78"/>
                  <a:cs typeface="Sakkal Majalla" panose="02000000000000000000" pitchFamily="2" charset="-78"/>
                </a:rPr>
                <a:t>3</a:t>
              </a:r>
            </a:p>
          </p:txBody>
        </p:sp>
      </p:grpSp>
      <p:grpSp>
        <p:nvGrpSpPr>
          <p:cNvPr id="18" name="Group 17">
            <a:extLst>
              <a:ext uri="{FF2B5EF4-FFF2-40B4-BE49-F238E27FC236}">
                <a16:creationId xmlns:a16="http://schemas.microsoft.com/office/drawing/2014/main" id="{FEE7454F-F7BB-4660-B13C-F480D3693CB3}"/>
              </a:ext>
            </a:extLst>
          </p:cNvPr>
          <p:cNvGrpSpPr/>
          <p:nvPr/>
        </p:nvGrpSpPr>
        <p:grpSpPr>
          <a:xfrm>
            <a:off x="1387116" y="3181265"/>
            <a:ext cx="3002156" cy="1541535"/>
            <a:chOff x="-902163" y="2907613"/>
            <a:chExt cx="3262509" cy="1541535"/>
          </a:xfrm>
        </p:grpSpPr>
        <p:sp>
          <p:nvSpPr>
            <p:cNvPr id="19" name="Rectangle 18">
              <a:extLst>
                <a:ext uri="{FF2B5EF4-FFF2-40B4-BE49-F238E27FC236}">
                  <a16:creationId xmlns:a16="http://schemas.microsoft.com/office/drawing/2014/main" id="{4FAE2B24-DE20-43E5-9170-C83E80B8733F}"/>
                </a:ext>
              </a:extLst>
            </p:cNvPr>
            <p:cNvSpPr/>
            <p:nvPr/>
          </p:nvSpPr>
          <p:spPr>
            <a:xfrm>
              <a:off x="-902163" y="3395921"/>
              <a:ext cx="746370" cy="5515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latin typeface="Sakkal Majalla" panose="02000000000000000000" pitchFamily="2" charset="-78"/>
                  <a:cs typeface="Sakkal Majalla" panose="02000000000000000000" pitchFamily="2" charset="-78"/>
                </a:rPr>
                <a:t>5</a:t>
              </a:r>
            </a:p>
          </p:txBody>
        </p:sp>
        <p:pic>
          <p:nvPicPr>
            <p:cNvPr id="20" name="Picture 19">
              <a:extLst>
                <a:ext uri="{FF2B5EF4-FFF2-40B4-BE49-F238E27FC236}">
                  <a16:creationId xmlns:a16="http://schemas.microsoft.com/office/drawing/2014/main" id="{282D3719-8B68-4F04-8B11-9C1BEC77FB00}"/>
                </a:ext>
              </a:extLst>
            </p:cNvPr>
            <p:cNvPicPr>
              <a:picLocks noChangeAspect="1"/>
            </p:cNvPicPr>
            <p:nvPr/>
          </p:nvPicPr>
          <p:blipFill>
            <a:blip r:embed="rId5"/>
            <a:stretch>
              <a:fillRect/>
            </a:stretch>
          </p:blipFill>
          <p:spPr>
            <a:xfrm>
              <a:off x="-116628" y="2907613"/>
              <a:ext cx="2476974" cy="1541535"/>
            </a:xfrm>
            <a:prstGeom prst="rect">
              <a:avLst/>
            </a:prstGeom>
            <a:ln w="28575">
              <a:solidFill>
                <a:srgbClr val="0070C0"/>
              </a:solidFill>
            </a:ln>
          </p:spPr>
        </p:pic>
      </p:grpSp>
      <p:grpSp>
        <p:nvGrpSpPr>
          <p:cNvPr id="21" name="Group 20">
            <a:extLst>
              <a:ext uri="{FF2B5EF4-FFF2-40B4-BE49-F238E27FC236}">
                <a16:creationId xmlns:a16="http://schemas.microsoft.com/office/drawing/2014/main" id="{2E420EE7-6F44-4C3A-817A-83F376D96621}"/>
              </a:ext>
            </a:extLst>
          </p:cNvPr>
          <p:cNvGrpSpPr/>
          <p:nvPr/>
        </p:nvGrpSpPr>
        <p:grpSpPr>
          <a:xfrm>
            <a:off x="1457028" y="1664048"/>
            <a:ext cx="3133929" cy="991175"/>
            <a:chOff x="-239906" y="1737788"/>
            <a:chExt cx="2279721" cy="1397780"/>
          </a:xfrm>
        </p:grpSpPr>
        <p:sp>
          <p:nvSpPr>
            <p:cNvPr id="22" name="Rectangle 21">
              <a:extLst>
                <a:ext uri="{FF2B5EF4-FFF2-40B4-BE49-F238E27FC236}">
                  <a16:creationId xmlns:a16="http://schemas.microsoft.com/office/drawing/2014/main" id="{62DC2E26-B10D-40A8-A349-65989A67C5F8}"/>
                </a:ext>
              </a:extLst>
            </p:cNvPr>
            <p:cNvSpPr/>
            <p:nvPr/>
          </p:nvSpPr>
          <p:spPr>
            <a:xfrm>
              <a:off x="-239906" y="2057015"/>
              <a:ext cx="499607" cy="7568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a:latin typeface="Sakkal Majalla" panose="02000000000000000000" pitchFamily="2" charset="-78"/>
                  <a:cs typeface="Sakkal Majalla" panose="02000000000000000000" pitchFamily="2" charset="-78"/>
                </a:rPr>
                <a:t>4</a:t>
              </a:r>
            </a:p>
          </p:txBody>
        </p:sp>
        <p:pic>
          <p:nvPicPr>
            <p:cNvPr id="23" name="Picture 22">
              <a:extLst>
                <a:ext uri="{FF2B5EF4-FFF2-40B4-BE49-F238E27FC236}">
                  <a16:creationId xmlns:a16="http://schemas.microsoft.com/office/drawing/2014/main" id="{09F06710-5FB1-4230-B85A-1C1F0085BDE7}"/>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277729" y="1737788"/>
              <a:ext cx="1762086" cy="1397780"/>
            </a:xfrm>
            <a:prstGeom prst="rect">
              <a:avLst/>
            </a:prstGeom>
            <a:ln w="28575">
              <a:solidFill>
                <a:srgbClr val="0070C0"/>
              </a:solidFill>
            </a:ln>
          </p:spPr>
        </p:pic>
      </p:grpSp>
      <p:grpSp>
        <p:nvGrpSpPr>
          <p:cNvPr id="24" name="Group 23">
            <a:extLst>
              <a:ext uri="{FF2B5EF4-FFF2-40B4-BE49-F238E27FC236}">
                <a16:creationId xmlns:a16="http://schemas.microsoft.com/office/drawing/2014/main" id="{341DEC05-9FE1-4B2D-A5AE-450484D75676}"/>
              </a:ext>
            </a:extLst>
          </p:cNvPr>
          <p:cNvGrpSpPr/>
          <p:nvPr/>
        </p:nvGrpSpPr>
        <p:grpSpPr>
          <a:xfrm>
            <a:off x="1653393" y="5437880"/>
            <a:ext cx="2581955" cy="744576"/>
            <a:chOff x="1469362" y="5411807"/>
            <a:chExt cx="2581955" cy="785337"/>
          </a:xfrm>
        </p:grpSpPr>
        <p:sp>
          <p:nvSpPr>
            <p:cNvPr id="25" name="Rectangle 24">
              <a:extLst>
                <a:ext uri="{FF2B5EF4-FFF2-40B4-BE49-F238E27FC236}">
                  <a16:creationId xmlns:a16="http://schemas.microsoft.com/office/drawing/2014/main" id="{6B1E4229-61B1-434F-B3E9-D972C2FEF549}"/>
                </a:ext>
              </a:extLst>
            </p:cNvPr>
            <p:cNvSpPr/>
            <p:nvPr/>
          </p:nvSpPr>
          <p:spPr>
            <a:xfrm>
              <a:off x="1469362" y="5572182"/>
              <a:ext cx="686809" cy="5817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latin typeface="Sakkal Majalla" panose="02000000000000000000" pitchFamily="2" charset="-78"/>
                  <a:cs typeface="Sakkal Majalla" panose="02000000000000000000" pitchFamily="2" charset="-78"/>
                </a:rPr>
                <a:t>1</a:t>
              </a:r>
            </a:p>
          </p:txBody>
        </p:sp>
        <p:pic>
          <p:nvPicPr>
            <p:cNvPr id="26" name="Picture 25">
              <a:extLst>
                <a:ext uri="{FF2B5EF4-FFF2-40B4-BE49-F238E27FC236}">
                  <a16:creationId xmlns:a16="http://schemas.microsoft.com/office/drawing/2014/main" id="{3F1EFB96-75E0-4369-A092-A90F0DDC84E7}"/>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20000"/>
                      </a14:imgEffect>
                    </a14:imgLayer>
                  </a14:imgProps>
                </a:ext>
              </a:extLst>
            </a:blip>
            <a:stretch>
              <a:fillRect/>
            </a:stretch>
          </p:blipFill>
          <p:spPr>
            <a:xfrm>
              <a:off x="2191425" y="5411807"/>
              <a:ext cx="1859892" cy="785337"/>
            </a:xfrm>
            <a:prstGeom prst="rect">
              <a:avLst/>
            </a:prstGeom>
            <a:ln w="28575">
              <a:solidFill>
                <a:srgbClr val="0070C0"/>
              </a:solidFill>
            </a:ln>
          </p:spPr>
        </p:pic>
      </p:grpSp>
      <p:sp>
        <p:nvSpPr>
          <p:cNvPr id="27" name="Rectangle 26">
            <a:extLst>
              <a:ext uri="{FF2B5EF4-FFF2-40B4-BE49-F238E27FC236}">
                <a16:creationId xmlns:a16="http://schemas.microsoft.com/office/drawing/2014/main" id="{187A014A-5ED4-4E5B-A2CA-27868BEE20DF}"/>
              </a:ext>
            </a:extLst>
          </p:cNvPr>
          <p:cNvSpPr/>
          <p:nvPr/>
        </p:nvSpPr>
        <p:spPr>
          <a:xfrm>
            <a:off x="4093699" y="28136"/>
            <a:ext cx="3786277" cy="79606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4400" b="1" dirty="0">
                <a:solidFill>
                  <a:prstClr val="white"/>
                </a:solidFill>
                <a:latin typeface="Sakkal Majalla" panose="02000000000000000000" pitchFamily="2" charset="-78"/>
                <a:cs typeface="Sakkal Majalla" panose="02000000000000000000" pitchFamily="2" charset="-78"/>
              </a:rPr>
              <a:t>المغناطيس الكهربائي</a:t>
            </a:r>
            <a:endParaRPr lang="en-US" sz="4400" b="1" dirty="0">
              <a:solidFill>
                <a:prstClr val="white"/>
              </a:solidFill>
              <a:latin typeface="Sakkal Majalla" panose="02000000000000000000" pitchFamily="2" charset="-78"/>
              <a:cs typeface="Sakkal Majalla" panose="02000000000000000000" pitchFamily="2" charset="-78"/>
            </a:endParaRPr>
          </a:p>
        </p:txBody>
      </p:sp>
      <p:sp>
        <p:nvSpPr>
          <p:cNvPr id="2" name="Rectangle 1">
            <a:extLst>
              <a:ext uri="{FF2B5EF4-FFF2-40B4-BE49-F238E27FC236}">
                <a16:creationId xmlns:a16="http://schemas.microsoft.com/office/drawing/2014/main" id="{631F45E9-9FC1-E247-BDF7-8E90DB66019D}"/>
              </a:ext>
            </a:extLst>
          </p:cNvPr>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4C369A0-3030-1D03-5069-E8C2B50B9B52}"/>
              </a:ext>
            </a:extLst>
          </p:cNvPr>
          <p:cNvPicPr>
            <a:picLocks noChangeAspect="1"/>
          </p:cNvPicPr>
          <p:nvPr/>
        </p:nvPicPr>
        <p:blipFill>
          <a:blip r:embed="rId10"/>
          <a:stretch>
            <a:fillRect/>
          </a:stretch>
        </p:blipFill>
        <p:spPr>
          <a:xfrm>
            <a:off x="10287502" y="170793"/>
            <a:ext cx="1481456" cy="1237595"/>
          </a:xfrm>
          <a:prstGeom prst="rect">
            <a:avLst/>
          </a:prstGeom>
        </p:spPr>
      </p:pic>
    </p:spTree>
    <p:extLst>
      <p:ext uri="{BB962C8B-B14F-4D97-AF65-F5344CB8AC3E}">
        <p14:creationId xmlns:p14="http://schemas.microsoft.com/office/powerpoint/2010/main" val="347938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circle(in)">
                                      <p:cBhvr>
                                        <p:cTn id="14" dur="20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circle(in)">
                                      <p:cBhvr>
                                        <p:cTn id="29" dur="20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339</TotalTime>
  <Words>1302</Words>
  <Application>Microsoft Office PowerPoint</Application>
  <PresentationFormat>Widescreen</PresentationFormat>
  <Paragraphs>159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Sakkal Majalla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AYSHA ALTHABET</dc:creator>
  <cp:lastModifiedBy>Hisham Ibrahim Sulaiman Alawneh</cp:lastModifiedBy>
  <cp:revision>116</cp:revision>
  <cp:lastPrinted>2021-01-17T11:49:49Z</cp:lastPrinted>
  <dcterms:created xsi:type="dcterms:W3CDTF">2020-03-04T10:47:58Z</dcterms:created>
  <dcterms:modified xsi:type="dcterms:W3CDTF">2023-11-20T07:12:03Z</dcterms:modified>
</cp:coreProperties>
</file>