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2" r:id="rId5"/>
    <p:sldId id="259" r:id="rId6"/>
    <p:sldId id="260" r:id="rId7"/>
    <p:sldId id="261" r:id="rId8"/>
    <p:sldId id="263" r:id="rId9"/>
    <p:sldId id="264" r:id="rId10"/>
    <p:sldId id="268" r:id="rId11"/>
    <p:sldId id="265" r:id="rId12"/>
    <p:sldId id="266" r:id="rId13"/>
    <p:sldId id="267" r:id="rId14"/>
    <p:sldId id="269" r:id="rId15"/>
    <p:sldId id="270" r:id="rId16"/>
    <p:sldId id="27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F16DBD-E955-4F1F-B02C-FC71EF9836E1}" type="datetimeFigureOut">
              <a:rPr lang="en-US" smtClean="0"/>
              <a:t>11/22/2023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008D38-A3A9-4488-BB91-8626C38324ED}" type="slidenum">
              <a:rPr lang="en-US" smtClean="0"/>
              <a:t>‹#›</a:t>
            </a:fld>
            <a:endParaRPr lang="en-US"/>
          </a:p>
        </p:txBody>
      </p:sp>
    </p:spTree>
    <p:extLst>
      <p:ext uri="{BB962C8B-B14F-4D97-AF65-F5344CB8AC3E}">
        <p14:creationId xmlns:p14="http://schemas.microsoft.com/office/powerpoint/2010/main" val="377734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11/22/2023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163891431"/>
              </p:ext>
            </p:extLst>
          </p:nvPr>
        </p:nvGraphicFramePr>
        <p:xfrm>
          <a:off x="4333789" y="2286709"/>
          <a:ext cx="6988954" cy="3596457"/>
        </p:xfrm>
        <a:graphic>
          <a:graphicData uri="http://schemas.openxmlformats.org/drawingml/2006/table">
            <a:tbl>
              <a:tblPr firstRow="1" bandRow="1">
                <a:tableStyleId>{7DF18680-E054-41AD-8BC1-D1AEF772440D}</a:tableStyleId>
              </a:tblPr>
              <a:tblGrid>
                <a:gridCol w="4811151">
                  <a:extLst>
                    <a:ext uri="{9D8B030D-6E8A-4147-A177-3AD203B41FA5}">
                      <a16:colId xmlns:a16="http://schemas.microsoft.com/office/drawing/2014/main" val="20000"/>
                    </a:ext>
                  </a:extLst>
                </a:gridCol>
                <a:gridCol w="2177803">
                  <a:extLst>
                    <a:ext uri="{9D8B030D-6E8A-4147-A177-3AD203B41FA5}">
                      <a16:colId xmlns:a16="http://schemas.microsoft.com/office/drawing/2014/main" val="20001"/>
                    </a:ext>
                  </a:extLst>
                </a:gridCol>
              </a:tblGrid>
              <a:tr h="737267">
                <a:tc>
                  <a:txBody>
                    <a:bodyPr/>
                    <a:lstStyle/>
                    <a:p>
                      <a:pPr algn="ctr"/>
                      <a:r>
                        <a:rPr lang="ar-BH" sz="3600" dirty="0">
                          <a:effectLst/>
                          <a:latin typeface="Sakkal Majalla" panose="02000000000000000000" pitchFamily="2" charset="-78"/>
                          <a:cs typeface="Sakkal Majalla" panose="02000000000000000000" pitchFamily="2" charset="-78"/>
                        </a:rPr>
                        <a:t>العلوم</a:t>
                      </a:r>
                      <a:endParaRPr lang="en-US" sz="3600" dirty="0">
                        <a:effectLst/>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pPr algn="ctr" rtl="1"/>
                      <a:r>
                        <a:rPr lang="ar-BH" sz="3600" dirty="0">
                          <a:effectLst/>
                          <a:latin typeface="Sakkal Majalla" panose="02000000000000000000" pitchFamily="2" charset="-78"/>
                          <a:cs typeface="Sakkal Majalla" panose="02000000000000000000" pitchFamily="2" charset="-78"/>
                        </a:rPr>
                        <a:t>المادة</a:t>
                      </a:r>
                      <a:endParaRPr lang="en-US" sz="3600" dirty="0">
                        <a:effectLst/>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667052">
                <a:tc>
                  <a:txBody>
                    <a:bodyPr/>
                    <a:lstStyle/>
                    <a:p>
                      <a:pPr algn="ctr"/>
                      <a:r>
                        <a:rPr lang="ar-BH" sz="3200" b="1" kern="1200" dirty="0">
                          <a:effectLst/>
                          <a:latin typeface="Sakkal Majalla" panose="02000000000000000000" pitchFamily="2" charset="-78"/>
                          <a:cs typeface="Sakkal Majalla" panose="02000000000000000000" pitchFamily="2" charset="-78"/>
                        </a:rPr>
                        <a:t>السادس الابتدائي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الصف</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67052">
                <a:tc>
                  <a:txBody>
                    <a:bodyPr/>
                    <a:lstStyle/>
                    <a:p>
                      <a:pPr algn="ctr"/>
                      <a:r>
                        <a:rPr lang="ar-BH" sz="3200" b="1" kern="1200" dirty="0">
                          <a:effectLst/>
                          <a:latin typeface="Sakkal Majalla" panose="02000000000000000000" pitchFamily="2" charset="-78"/>
                          <a:cs typeface="Sakkal Majalla" panose="02000000000000000000" pitchFamily="2" charset="-78"/>
                        </a:rPr>
                        <a:t>الثاني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الفصل الدراسي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67052">
                <a:tc>
                  <a:txBody>
                    <a:bodyPr/>
                    <a:lstStyle/>
                    <a:p>
                      <a:pPr algn="ctr"/>
                      <a:r>
                        <a:rPr lang="ar-BH" sz="3200" b="1" kern="1200" dirty="0">
                          <a:effectLst/>
                          <a:latin typeface="Sakkal Majalla" panose="02000000000000000000" pitchFamily="2" charset="-78"/>
                          <a:cs typeface="Sakkal Majalla" panose="02000000000000000000" pitchFamily="2" charset="-78"/>
                        </a:rPr>
                        <a:t>العاشر(</a:t>
                      </a:r>
                      <a:r>
                        <a:rPr lang="ar-BH" sz="3200" b="1" kern="1200" baseline="0" dirty="0">
                          <a:effectLst/>
                          <a:latin typeface="Sakkal Majalla" panose="02000000000000000000" pitchFamily="2" charset="-78"/>
                          <a:cs typeface="Sakkal Majalla" panose="02000000000000000000" pitchFamily="2" charset="-78"/>
                        </a:rPr>
                        <a:t>القوى والحركة</a:t>
                      </a:r>
                      <a:r>
                        <a:rPr lang="ar-BH" sz="3200" b="1" kern="1200" dirty="0">
                          <a:effectLst/>
                          <a:latin typeface="Sakkal Majalla" panose="02000000000000000000" pitchFamily="2" charset="-78"/>
                          <a:cs typeface="Sakkal Majalla" panose="02000000000000000000" pitchFamily="2" charset="-78"/>
                        </a:rPr>
                        <a:t>)</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الفصل</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858034">
                <a:tc>
                  <a:txBody>
                    <a:bodyPr/>
                    <a:lstStyle/>
                    <a:p>
                      <a:pPr algn="ctr"/>
                      <a:r>
                        <a:rPr lang="ar-BH" sz="3200" b="1" kern="1200" dirty="0">
                          <a:solidFill>
                            <a:schemeClr val="dk1"/>
                          </a:solidFill>
                          <a:effectLst/>
                          <a:latin typeface="Sakkal Majalla" panose="02000000000000000000" pitchFamily="2" charset="-78"/>
                          <a:ea typeface="+mn-ea"/>
                          <a:cs typeface="Sakkal Majalla" panose="02000000000000000000" pitchFamily="2" charset="-78"/>
                        </a:rPr>
                        <a:t>القوى وقوانين نيوتن</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الدرس الثاني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Picture 9">
            <a:extLst>
              <a:ext uri="{FF2B5EF4-FFF2-40B4-BE49-F238E27FC236}">
                <a16:creationId xmlns:a16="http://schemas.microsoft.com/office/drawing/2014/main" id="{DA37A1E9-EE19-46B8-9E92-C4FA73025E09}"/>
              </a:ext>
            </a:extLst>
          </p:cNvPr>
          <p:cNvPicPr>
            <a:picLocks noChangeAspect="1"/>
          </p:cNvPicPr>
          <p:nvPr/>
        </p:nvPicPr>
        <p:blipFill>
          <a:blip r:embed="rId2"/>
          <a:stretch>
            <a:fillRect/>
          </a:stretch>
        </p:blipFill>
        <p:spPr>
          <a:xfrm>
            <a:off x="719577" y="2276638"/>
            <a:ext cx="3437645" cy="3725968"/>
          </a:xfrm>
          <a:prstGeom prst="rect">
            <a:avLst/>
          </a:prstGeom>
          <a:ln w="38100">
            <a:solidFill>
              <a:schemeClr val="accent1"/>
            </a:solidFill>
          </a:ln>
        </p:spPr>
      </p:pic>
      <p:pic>
        <p:nvPicPr>
          <p:cNvPr id="2" name="Picture 1">
            <a:extLst>
              <a:ext uri="{FF2B5EF4-FFF2-40B4-BE49-F238E27FC236}">
                <a16:creationId xmlns:a16="http://schemas.microsoft.com/office/drawing/2014/main" id="{FBA47AA0-249C-164F-36F9-052DBF3A956F}"/>
              </a:ext>
            </a:extLst>
          </p:cNvPr>
          <p:cNvPicPr>
            <a:picLocks noChangeAspect="1"/>
          </p:cNvPicPr>
          <p:nvPr/>
        </p:nvPicPr>
        <p:blipFill>
          <a:blip r:embed="rId3"/>
          <a:stretch>
            <a:fillRect/>
          </a:stretch>
        </p:blipFill>
        <p:spPr>
          <a:xfrm>
            <a:off x="1055440" y="230206"/>
            <a:ext cx="9649072" cy="1254577"/>
          </a:xfrm>
          <a:prstGeom prst="rect">
            <a:avLst/>
          </a:prstGeom>
        </p:spPr>
      </p:pic>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284088" y="6320275"/>
            <a:ext cx="1149669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8B3433F-6E91-47DD-840C-5E61DBA54AFE}"/>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B74C3EC9-FCA6-4C35-B04F-AAB80B3A8389}"/>
              </a:ext>
            </a:extLst>
          </p:cNvPr>
          <p:cNvSpPr/>
          <p:nvPr/>
        </p:nvSpPr>
        <p:spPr>
          <a:xfrm>
            <a:off x="4525109" y="13447"/>
            <a:ext cx="2888566"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قوانين نيوتن</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1" name="Title 1">
            <a:extLst>
              <a:ext uri="{FF2B5EF4-FFF2-40B4-BE49-F238E27FC236}">
                <a16:creationId xmlns:a16="http://schemas.microsoft.com/office/drawing/2014/main" id="{4CE05AEE-337A-4CE4-BF5F-0BCEBD309270}"/>
              </a:ext>
            </a:extLst>
          </p:cNvPr>
          <p:cNvSpPr txBox="1">
            <a:spLocks/>
          </p:cNvSpPr>
          <p:nvPr/>
        </p:nvSpPr>
        <p:spPr>
          <a:xfrm>
            <a:off x="7553339" y="1372239"/>
            <a:ext cx="4215619" cy="631118"/>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القانون الأول لنيوتن في الحركة؟</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2" name="Title 1">
            <a:extLst>
              <a:ext uri="{FF2B5EF4-FFF2-40B4-BE49-F238E27FC236}">
                <a16:creationId xmlns:a16="http://schemas.microsoft.com/office/drawing/2014/main" id="{7C8C8203-8818-4A51-B85D-9B4E2EAE163A}"/>
              </a:ext>
            </a:extLst>
          </p:cNvPr>
          <p:cNvSpPr txBox="1">
            <a:spLocks/>
          </p:cNvSpPr>
          <p:nvPr/>
        </p:nvSpPr>
        <p:spPr>
          <a:xfrm>
            <a:off x="3024553" y="2040395"/>
            <a:ext cx="8744405" cy="2481782"/>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lvl="0" indent="-457200" algn="r" rtl="1">
              <a:spcBef>
                <a:spcPct val="0"/>
              </a:spcBef>
              <a:buFont typeface="Wingdings" panose="05000000000000000000" pitchFamily="2" charset="2"/>
              <a:buChar char="§"/>
              <a:defRPr/>
            </a:pPr>
            <a:r>
              <a:rPr lang="ar-BH" sz="2600" b="1" dirty="0">
                <a:solidFill>
                  <a:srgbClr val="0070C0"/>
                </a:solidFill>
                <a:latin typeface="Sakkal Majalla" panose="02000000000000000000" pitchFamily="2" charset="-78"/>
                <a:cs typeface="Sakkal Majalla" panose="02000000000000000000" pitchFamily="2" charset="-78"/>
              </a:rPr>
              <a:t>القوى المتزنة</a:t>
            </a:r>
            <a:r>
              <a:rPr lang="ar-BH" sz="2600" b="1" dirty="0">
                <a:latin typeface="Sakkal Majalla" panose="02000000000000000000" pitchFamily="2" charset="-78"/>
                <a:cs typeface="Sakkal Majalla" panose="02000000000000000000" pitchFamily="2" charset="-78"/>
              </a:rPr>
              <a:t>: عندما تؤثرُ قوى في جسمٍ دونَ أن تغيرَ من حالته الحركيةِ فتعملُ هذه القوى في اتجاهاتٍ متعاكسةٍ فتلغي بعضُها بعضًا.</a:t>
            </a:r>
          </a:p>
          <a:p>
            <a:pPr marL="457200" lvl="0" indent="-457200" algn="r" rtl="1">
              <a:spcBef>
                <a:spcPct val="0"/>
              </a:spcBef>
              <a:buFont typeface="Wingdings" panose="05000000000000000000" pitchFamily="2" charset="2"/>
              <a:buChar char="§"/>
              <a:defRPr/>
            </a:pPr>
            <a:r>
              <a:rPr lang="ar-BH" sz="2600" b="1" dirty="0">
                <a:latin typeface="Sakkal Majalla" panose="02000000000000000000" pitchFamily="2" charset="-78"/>
                <a:cs typeface="Sakkal Majalla" panose="02000000000000000000" pitchFamily="2" charset="-78"/>
              </a:rPr>
              <a:t>مثالُ ذلكَ المصباحُ المعلقُ في سقفَ الغرفةِ، فإن قوة الشدفي الخيطِ الذي يسحبُ المصباحَ لأعلى تساوي قوة الجاذبيةِ التي تسحبُ المصباحَ لأسفلَ (وزن المصباح).</a:t>
            </a:r>
          </a:p>
          <a:p>
            <a:pPr marL="457200" lvl="0" indent="-457200" algn="r" rtl="1">
              <a:spcBef>
                <a:spcPct val="0"/>
              </a:spcBef>
              <a:buFont typeface="Wingdings" panose="05000000000000000000" pitchFamily="2" charset="2"/>
              <a:buChar char="§"/>
              <a:defRPr/>
            </a:pPr>
            <a:r>
              <a:rPr lang="ar-BH" sz="2600" b="1" dirty="0">
                <a:latin typeface="Sakkal Majalla" panose="02000000000000000000" pitchFamily="2" charset="-78"/>
                <a:cs typeface="Sakkal Majalla" panose="02000000000000000000" pitchFamily="2" charset="-78"/>
              </a:rPr>
              <a:t>القوى التي تؤثرُ في جسمٍ ساكنٍ دائمًا تكون متزنة،  ويمكن للقوى المتزنة أن تؤثر في جسمٍ  متحركٍ بسرعةٍ ثابتةٍ، مثال ذلك أن تسير حافلةٍ بسرعةٍ ثابتةٍ وبخطٍ مستقيمٍ.</a:t>
            </a:r>
          </a:p>
        </p:txBody>
      </p:sp>
      <p:pic>
        <p:nvPicPr>
          <p:cNvPr id="13" name="Picture 12">
            <a:extLst>
              <a:ext uri="{FF2B5EF4-FFF2-40B4-BE49-F238E27FC236}">
                <a16:creationId xmlns:a16="http://schemas.microsoft.com/office/drawing/2014/main" id="{0B0F1012-4167-457A-84B1-2C61AEA6282D}"/>
              </a:ext>
            </a:extLst>
          </p:cNvPr>
          <p:cNvPicPr>
            <a:picLocks noChangeAspect="1"/>
          </p:cNvPicPr>
          <p:nvPr/>
        </p:nvPicPr>
        <p:blipFill>
          <a:blip r:embed="rId2"/>
          <a:stretch>
            <a:fillRect/>
          </a:stretch>
        </p:blipFill>
        <p:spPr>
          <a:xfrm>
            <a:off x="411219" y="1292727"/>
            <a:ext cx="2306224" cy="2136272"/>
          </a:xfrm>
          <a:prstGeom prst="rect">
            <a:avLst/>
          </a:prstGeom>
        </p:spPr>
      </p:pic>
      <p:sp>
        <p:nvSpPr>
          <p:cNvPr id="14" name="Title 1">
            <a:extLst>
              <a:ext uri="{FF2B5EF4-FFF2-40B4-BE49-F238E27FC236}">
                <a16:creationId xmlns:a16="http://schemas.microsoft.com/office/drawing/2014/main" id="{D47D90AA-394C-4C22-891D-FF7E95CD9891}"/>
              </a:ext>
            </a:extLst>
          </p:cNvPr>
          <p:cNvSpPr txBox="1">
            <a:spLocks/>
          </p:cNvSpPr>
          <p:nvPr/>
        </p:nvSpPr>
        <p:spPr>
          <a:xfrm>
            <a:off x="3036376" y="4541258"/>
            <a:ext cx="8744405" cy="1751296"/>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lvl="0" indent="-457200" algn="r" rtl="1">
              <a:spcBef>
                <a:spcPct val="0"/>
              </a:spcBef>
              <a:buFont typeface="Wingdings" panose="05000000000000000000" pitchFamily="2" charset="2"/>
              <a:buChar char="§"/>
              <a:defRPr/>
            </a:pPr>
            <a:r>
              <a:rPr lang="ar-BH" sz="2600" b="1" dirty="0">
                <a:latin typeface="Sakkal Majalla" panose="02000000000000000000" pitchFamily="2" charset="-78"/>
                <a:cs typeface="Sakkal Majalla" panose="02000000000000000000" pitchFamily="2" charset="-78"/>
              </a:rPr>
              <a:t>هناك قوى تؤثرُ في الحافلةِ هي قوةُ دفعِ المحركِ وقوةُ الاحتكاكِ.على افتراضِ أن هاتين القوتين هما الوحيدتانِ المؤثرتانِ في الحافلةِ، تكونانِ متزنتانِ مادامت الحافلةُ تسيرُ بسرعةٍ ثابتةٍ وبخطٍ مستقيم،</a:t>
            </a:r>
          </a:p>
          <a:p>
            <a:pPr marL="457200" lvl="0" indent="-457200" algn="r" rtl="1">
              <a:spcBef>
                <a:spcPct val="0"/>
              </a:spcBef>
              <a:buFont typeface="Wingdings" panose="05000000000000000000" pitchFamily="2" charset="2"/>
              <a:buChar char="§"/>
              <a:defRPr/>
            </a:pPr>
            <a:r>
              <a:rPr lang="ar-BH" sz="2600" b="1" dirty="0">
                <a:latin typeface="Sakkal Majalla" panose="02000000000000000000" pitchFamily="2" charset="-78"/>
                <a:cs typeface="Sakkal Majalla" panose="02000000000000000000" pitchFamily="2" charset="-78"/>
              </a:rPr>
              <a:t> اذا زادت قوة الدفعِ تزيدُ سرعةُ الحافلةِ فتصبحُ القوى المؤثرة في الحافلةِ غير متزنة.</a:t>
            </a:r>
          </a:p>
        </p:txBody>
      </p:sp>
      <p:pic>
        <p:nvPicPr>
          <p:cNvPr id="3" name="Picture 2">
            <a:extLst>
              <a:ext uri="{FF2B5EF4-FFF2-40B4-BE49-F238E27FC236}">
                <a16:creationId xmlns:a16="http://schemas.microsoft.com/office/drawing/2014/main" id="{125A2483-3CEA-47FA-A197-554089D8DBBF}"/>
              </a:ext>
            </a:extLst>
          </p:cNvPr>
          <p:cNvPicPr>
            <a:picLocks noChangeAspect="1"/>
          </p:cNvPicPr>
          <p:nvPr/>
        </p:nvPicPr>
        <p:blipFill>
          <a:blip r:embed="rId3"/>
          <a:stretch>
            <a:fillRect/>
          </a:stretch>
        </p:blipFill>
        <p:spPr>
          <a:xfrm>
            <a:off x="299689" y="3428999"/>
            <a:ext cx="2676899" cy="2781300"/>
          </a:xfrm>
          <a:prstGeom prst="rect">
            <a:avLst/>
          </a:prstGeom>
        </p:spPr>
      </p:pic>
      <p:sp>
        <p:nvSpPr>
          <p:cNvPr id="2" name="Rectangle 1">
            <a:extLst>
              <a:ext uri="{FF2B5EF4-FFF2-40B4-BE49-F238E27FC236}">
                <a16:creationId xmlns:a16="http://schemas.microsoft.com/office/drawing/2014/main" id="{C916ABED-2741-FA5A-F547-6110F99F9F2A}"/>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3054E19-51A9-0AB8-9980-CABEF3FF614C}"/>
              </a:ext>
            </a:extLst>
          </p:cNvPr>
          <p:cNvPicPr>
            <a:picLocks noChangeAspect="1"/>
          </p:cNvPicPr>
          <p:nvPr/>
        </p:nvPicPr>
        <p:blipFill>
          <a:blip r:embed="rId4"/>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41669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1000"/>
                                        <p:tgtEl>
                                          <p:spTgt spid="14">
                                            <p:txEl>
                                              <p:pRg st="0" end="0"/>
                                            </p:txEl>
                                          </p:spTgt>
                                        </p:tgtEl>
                                      </p:cBhvr>
                                    </p:animEffect>
                                    <p:anim calcmode="lin" valueType="num">
                                      <p:cBhvr>
                                        <p:cTn id="4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Effect transition="in" filter="fade">
                                      <p:cBhvr>
                                        <p:cTn id="49" dur="1000"/>
                                        <p:tgtEl>
                                          <p:spTgt spid="14">
                                            <p:txEl>
                                              <p:pRg st="1" end="1"/>
                                            </p:txEl>
                                          </p:spTgt>
                                        </p:tgtEl>
                                      </p:cBhvr>
                                    </p:animEffect>
                                    <p:anim calcmode="lin" valueType="num">
                                      <p:cBhvr>
                                        <p:cTn id="5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51694" y="1287685"/>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flipV="1">
            <a:off x="339739" y="6315811"/>
            <a:ext cx="11432439" cy="32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91F775F-A042-48B8-AC39-AE0A3DA4BBF8}"/>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D2E2309F-49FA-4E61-9042-2BABCA203049}"/>
              </a:ext>
            </a:extLst>
          </p:cNvPr>
          <p:cNvSpPr/>
          <p:nvPr/>
        </p:nvSpPr>
        <p:spPr>
          <a:xfrm>
            <a:off x="4525109" y="14068"/>
            <a:ext cx="2888566"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قوانين نيوتن</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1" name="Title 1">
            <a:extLst>
              <a:ext uri="{FF2B5EF4-FFF2-40B4-BE49-F238E27FC236}">
                <a16:creationId xmlns:a16="http://schemas.microsoft.com/office/drawing/2014/main" id="{2812E1C3-7B36-40E9-879C-08E2571A8CBE}"/>
              </a:ext>
            </a:extLst>
          </p:cNvPr>
          <p:cNvSpPr txBox="1">
            <a:spLocks/>
          </p:cNvSpPr>
          <p:nvPr/>
        </p:nvSpPr>
        <p:spPr>
          <a:xfrm>
            <a:off x="7566303" y="1363729"/>
            <a:ext cx="4215619" cy="631118"/>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القانون الأول لنيوتن في الحركة؟</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2" name="Title 1">
            <a:extLst>
              <a:ext uri="{FF2B5EF4-FFF2-40B4-BE49-F238E27FC236}">
                <a16:creationId xmlns:a16="http://schemas.microsoft.com/office/drawing/2014/main" id="{721159C5-CE7B-4A27-903D-F8A928A03C88}"/>
              </a:ext>
            </a:extLst>
          </p:cNvPr>
          <p:cNvSpPr txBox="1">
            <a:spLocks/>
          </p:cNvSpPr>
          <p:nvPr/>
        </p:nvSpPr>
        <p:spPr>
          <a:xfrm>
            <a:off x="4017891" y="2006607"/>
            <a:ext cx="7709872" cy="796067"/>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lvl="0" indent="-457200" algn="r" rtl="1">
              <a:spcBef>
                <a:spcPct val="0"/>
              </a:spcBef>
              <a:buFont typeface="Wingdings" panose="05000000000000000000" pitchFamily="2" charset="2"/>
              <a:buChar char="§"/>
              <a:defRPr/>
            </a:pPr>
            <a:r>
              <a:rPr lang="ar-BH" sz="2700" b="1" dirty="0">
                <a:solidFill>
                  <a:srgbClr val="0070C0"/>
                </a:solidFill>
                <a:latin typeface="Sakkal Majalla" panose="02000000000000000000" pitchFamily="2" charset="-78"/>
                <a:cs typeface="Sakkal Majalla" panose="02000000000000000000" pitchFamily="2" charset="-78"/>
              </a:rPr>
              <a:t>قانون نيوتن الأول: الجسمُ الساكنُ يبقى ساكنًا، والجسمُ المتحركُ يبقى متحركًا بالسرعةِ والاتجاه نفسيهما مالم تؤثرُ فيهما قوى غيرُ متزنةٍ.</a:t>
            </a:r>
            <a:endParaRPr lang="ar-BH" sz="2700" b="1" dirty="0">
              <a:latin typeface="Sakkal Majalla" panose="02000000000000000000" pitchFamily="2" charset="-78"/>
              <a:cs typeface="Sakkal Majalla" panose="02000000000000000000" pitchFamily="2" charset="-78"/>
            </a:endParaRPr>
          </a:p>
        </p:txBody>
      </p:sp>
      <p:sp>
        <p:nvSpPr>
          <p:cNvPr id="13" name="Title 1">
            <a:extLst>
              <a:ext uri="{FF2B5EF4-FFF2-40B4-BE49-F238E27FC236}">
                <a16:creationId xmlns:a16="http://schemas.microsoft.com/office/drawing/2014/main" id="{CCDB6FAD-32D0-4AD9-BEFA-36C0D06ABBF4}"/>
              </a:ext>
            </a:extLst>
          </p:cNvPr>
          <p:cNvSpPr txBox="1">
            <a:spLocks/>
          </p:cNvSpPr>
          <p:nvPr/>
        </p:nvSpPr>
        <p:spPr>
          <a:xfrm>
            <a:off x="4017897" y="2837644"/>
            <a:ext cx="7709872" cy="3444723"/>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lvl="0" indent="-457200" algn="r" rtl="1">
              <a:spcBef>
                <a:spcPct val="0"/>
              </a:spcBef>
              <a:buFont typeface="Wingdings" panose="05000000000000000000" pitchFamily="2" charset="2"/>
              <a:buChar char="§"/>
              <a:defRPr/>
            </a:pPr>
            <a:r>
              <a:rPr lang="ar-BH" sz="2800" b="1" dirty="0">
                <a:latin typeface="Sakkal Majalla" panose="02000000000000000000" pitchFamily="2" charset="-78"/>
                <a:cs typeface="Sakkal Majalla" panose="02000000000000000000" pitchFamily="2" charset="-78"/>
              </a:rPr>
              <a:t>هذا يعني أنه إذا أثرت قوى متزنةٌ في الجسم، فإنه اذا كان ساكنًا يبقى ساكنًا، والجسم المتحركُ بسرعةٍ ثابتةٍ مقدارًا واتجاهًا يبقى كذلك، وذلك لأن القوى المؤثرة فيه متزنة.</a:t>
            </a:r>
          </a:p>
          <a:p>
            <a:pPr marL="457200" lvl="0" indent="-457200" algn="r" rtl="1">
              <a:spcBef>
                <a:spcPct val="0"/>
              </a:spcBef>
              <a:buFont typeface="Wingdings" panose="05000000000000000000" pitchFamily="2" charset="2"/>
              <a:buChar char="§"/>
              <a:defRPr/>
            </a:pPr>
            <a:r>
              <a:rPr lang="ar-BH" sz="2800" b="1" dirty="0">
                <a:latin typeface="Sakkal Majalla" panose="02000000000000000000" pitchFamily="2" charset="-78"/>
                <a:cs typeface="Sakkal Majalla" panose="02000000000000000000" pitchFamily="2" charset="-78"/>
              </a:rPr>
              <a:t>أما إذا تغيرتِ الحالةُ الحركيةُ للجسمِ فلابد من وجود قوى غير متزنة أثرت فيه.</a:t>
            </a:r>
          </a:p>
          <a:p>
            <a:pPr marL="457200" lvl="0" indent="-457200" algn="r" rtl="1">
              <a:spcBef>
                <a:spcPct val="0"/>
              </a:spcBef>
              <a:buFont typeface="Wingdings" panose="05000000000000000000" pitchFamily="2" charset="2"/>
              <a:buChar char="§"/>
              <a:defRPr/>
            </a:pPr>
            <a:r>
              <a:rPr lang="ar-BH" sz="2800" b="1" dirty="0">
                <a:latin typeface="Sakkal Majalla" panose="02000000000000000000" pitchFamily="2" charset="-78"/>
                <a:cs typeface="Sakkal Majalla" panose="02000000000000000000" pitchFamily="2" charset="-78"/>
              </a:rPr>
              <a:t>هذه الخاصيةُ في الأجسامِ التي تجعلها تقاومُ أيَّ تغييرٍ في حالتها الحركيةِ تسمَّى القصور الذاتيِّ وحسبَ هذة الخاصية تكون الأجسامُ غيرَ قادرةٌ على تغييرِ حالتها الحركيةِ من تلقاءِ نفسها.</a:t>
            </a:r>
          </a:p>
        </p:txBody>
      </p:sp>
      <p:pic>
        <p:nvPicPr>
          <p:cNvPr id="14" name="Picture 13">
            <a:extLst>
              <a:ext uri="{FF2B5EF4-FFF2-40B4-BE49-F238E27FC236}">
                <a16:creationId xmlns:a16="http://schemas.microsoft.com/office/drawing/2014/main" id="{90469EF9-AE61-4FA9-9017-E6AF673159E7}"/>
              </a:ext>
            </a:extLst>
          </p:cNvPr>
          <p:cNvPicPr>
            <a:picLocks noChangeAspect="1"/>
          </p:cNvPicPr>
          <p:nvPr/>
        </p:nvPicPr>
        <p:blipFill>
          <a:blip r:embed="rId2">
            <a:lum contrast="20000"/>
          </a:blip>
          <a:stretch>
            <a:fillRect/>
          </a:stretch>
        </p:blipFill>
        <p:spPr>
          <a:xfrm>
            <a:off x="417441" y="1267638"/>
            <a:ext cx="3553654" cy="4931890"/>
          </a:xfrm>
          <a:prstGeom prst="rect">
            <a:avLst/>
          </a:prstGeom>
        </p:spPr>
      </p:pic>
      <p:sp>
        <p:nvSpPr>
          <p:cNvPr id="2" name="Rectangle 1">
            <a:extLst>
              <a:ext uri="{FF2B5EF4-FFF2-40B4-BE49-F238E27FC236}">
                <a16:creationId xmlns:a16="http://schemas.microsoft.com/office/drawing/2014/main" id="{069BCD69-0F85-C7FA-441D-6DDA8C76F1E4}"/>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C8BA119-BE33-A9B3-C520-D7037574B01B}"/>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5774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fade">
                                      <p:cBhvr>
                                        <p:cTn id="35" dur="1000"/>
                                        <p:tgtEl>
                                          <p:spTgt spid="13">
                                            <p:txEl>
                                              <p:pRg st="1" end="1"/>
                                            </p:txEl>
                                          </p:spTgt>
                                        </p:tgtEl>
                                      </p:cBhvr>
                                    </p:animEffect>
                                    <p:anim calcmode="lin" valueType="num">
                                      <p:cBhvr>
                                        <p:cTn id="3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1000"/>
                                        <p:tgtEl>
                                          <p:spTgt spid="13">
                                            <p:txEl>
                                              <p:pRg st="2" end="2"/>
                                            </p:txEl>
                                          </p:spTgt>
                                        </p:tgtEl>
                                      </p:cBhvr>
                                    </p:animEffect>
                                    <p:anim calcmode="lin" valueType="num">
                                      <p:cBhvr>
                                        <p:cTn id="4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9966" y="1177549"/>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349966" y="6306207"/>
            <a:ext cx="114324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230A6CC-A56D-4106-8979-A05132FA7139}"/>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6D915B69-4727-45B2-BE59-8E9400218AF0}"/>
              </a:ext>
            </a:extLst>
          </p:cNvPr>
          <p:cNvSpPr/>
          <p:nvPr/>
        </p:nvSpPr>
        <p:spPr>
          <a:xfrm>
            <a:off x="4525109" y="14068"/>
            <a:ext cx="2888566"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قوانين نيوتن</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1" name="Title 1">
            <a:extLst>
              <a:ext uri="{FF2B5EF4-FFF2-40B4-BE49-F238E27FC236}">
                <a16:creationId xmlns:a16="http://schemas.microsoft.com/office/drawing/2014/main" id="{5761BA47-9455-402E-82AE-38EBA09D9472}"/>
              </a:ext>
            </a:extLst>
          </p:cNvPr>
          <p:cNvSpPr txBox="1">
            <a:spLocks/>
          </p:cNvSpPr>
          <p:nvPr/>
        </p:nvSpPr>
        <p:spPr>
          <a:xfrm>
            <a:off x="7413675" y="1422335"/>
            <a:ext cx="4355283" cy="438212"/>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القانون الثاني لنيوتن في الحركة؟</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2" name="Title 1">
            <a:extLst>
              <a:ext uri="{FF2B5EF4-FFF2-40B4-BE49-F238E27FC236}">
                <a16:creationId xmlns:a16="http://schemas.microsoft.com/office/drawing/2014/main" id="{A20F41D2-CD77-44BB-B1F5-655A2C31318B}"/>
              </a:ext>
            </a:extLst>
          </p:cNvPr>
          <p:cNvSpPr txBox="1">
            <a:spLocks/>
          </p:cNvSpPr>
          <p:nvPr/>
        </p:nvSpPr>
        <p:spPr>
          <a:xfrm>
            <a:off x="5247250" y="1889337"/>
            <a:ext cx="6505123" cy="900321"/>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lvl="0" indent="-457200" algn="r" rtl="1">
              <a:spcBef>
                <a:spcPct val="0"/>
              </a:spcBef>
              <a:buFont typeface="Wingdings" panose="05000000000000000000" pitchFamily="2" charset="2"/>
              <a:buChar char="§"/>
              <a:defRPr/>
            </a:pPr>
            <a:r>
              <a:rPr lang="ar-BH" sz="2800" b="1" dirty="0">
                <a:solidFill>
                  <a:srgbClr val="0070C0"/>
                </a:solidFill>
                <a:latin typeface="Sakkal Majalla" panose="02000000000000000000" pitchFamily="2" charset="-78"/>
                <a:cs typeface="Sakkal Majalla" panose="02000000000000000000" pitchFamily="2" charset="-78"/>
              </a:rPr>
              <a:t>إذا أثرت قوةٌ غيرُ متزنةٍ  في جسمٍ فاكسبته تسارعًا يزدادُ بزيادةِ القوةِ غيرِ المتزنةِ، ويقلُّ بزيادةِ كتلة الجسم.</a:t>
            </a:r>
            <a:endParaRPr lang="ar-BH" sz="2800" b="1" dirty="0">
              <a:latin typeface="Sakkal Majalla" panose="02000000000000000000" pitchFamily="2" charset="-78"/>
              <a:cs typeface="Sakkal Majalla" panose="02000000000000000000" pitchFamily="2" charset="-78"/>
            </a:endParaRPr>
          </a:p>
        </p:txBody>
      </p:sp>
      <p:sp>
        <p:nvSpPr>
          <p:cNvPr id="13" name="Title 1">
            <a:extLst>
              <a:ext uri="{FF2B5EF4-FFF2-40B4-BE49-F238E27FC236}">
                <a16:creationId xmlns:a16="http://schemas.microsoft.com/office/drawing/2014/main" id="{EA04D9EF-C515-4E7E-BE0E-1EA757D44783}"/>
              </a:ext>
            </a:extLst>
          </p:cNvPr>
          <p:cNvSpPr txBox="1">
            <a:spLocks/>
          </p:cNvSpPr>
          <p:nvPr/>
        </p:nvSpPr>
        <p:spPr>
          <a:xfrm>
            <a:off x="5247250" y="2830109"/>
            <a:ext cx="6505123" cy="3462151"/>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lvl="0" algn="r" rtl="1">
              <a:spcBef>
                <a:spcPct val="0"/>
              </a:spcBef>
              <a:defRPr/>
            </a:pPr>
            <a:r>
              <a:rPr lang="ar-BH" sz="2800" b="1" dirty="0">
                <a:latin typeface="Sakkal Majalla" panose="02000000000000000000" pitchFamily="2" charset="-78"/>
                <a:cs typeface="Sakkal Majalla" panose="02000000000000000000" pitchFamily="2" charset="-78"/>
              </a:rPr>
              <a:t>بالنظرِ إلى العربتينِ في الشكلِ المجاورِ:</a:t>
            </a:r>
          </a:p>
          <a:p>
            <a:pPr marL="457200" lvl="0" indent="-457200" algn="r" rtl="1">
              <a:spcBef>
                <a:spcPct val="0"/>
              </a:spcBef>
              <a:buFont typeface="Wingdings" panose="05000000000000000000" pitchFamily="2" charset="2"/>
              <a:buChar char="§"/>
              <a:defRPr/>
            </a:pPr>
            <a:r>
              <a:rPr lang="ar-BH" sz="2800" b="1" dirty="0">
                <a:latin typeface="Sakkal Majalla" panose="02000000000000000000" pitchFamily="2" charset="-78"/>
                <a:cs typeface="Sakkal Majalla" panose="02000000000000000000" pitchFamily="2" charset="-78"/>
              </a:rPr>
              <a:t>ستتحركُ العربةُ الأولى بتسارعٍ أكبرَ إذا أثرت في العربتينِ القوة نفسها لأنَّ كتلتها هي الأصغر. </a:t>
            </a:r>
          </a:p>
          <a:p>
            <a:pPr marL="457200" lvl="0" indent="-457200" algn="r" rtl="1">
              <a:spcBef>
                <a:spcPct val="0"/>
              </a:spcBef>
              <a:buFont typeface="Wingdings" panose="05000000000000000000" pitchFamily="2" charset="2"/>
              <a:buChar char="§"/>
              <a:defRPr/>
            </a:pPr>
            <a:r>
              <a:rPr lang="ar-BH" sz="2800" b="1" dirty="0">
                <a:latin typeface="Sakkal Majalla" panose="02000000000000000000" pitchFamily="2" charset="-78"/>
                <a:cs typeface="Sakkal Majalla" panose="02000000000000000000" pitchFamily="2" charset="-78"/>
              </a:rPr>
              <a:t>إذا اردتُ تحريك العربتينِ بالتسارعِ نفسهِ سوفَ أحتاجُ إلى قوةٍ أكبرَ لتحريكِ العربةِ الثانيةِ، لأنَّ كتلتها أكبر.</a:t>
            </a:r>
          </a:p>
          <a:p>
            <a:pPr marL="457200" lvl="0" indent="-457200" algn="r" rtl="1">
              <a:spcBef>
                <a:spcPct val="0"/>
              </a:spcBef>
              <a:buFont typeface="Wingdings" panose="05000000000000000000" pitchFamily="2" charset="2"/>
              <a:buChar char="§"/>
              <a:defRPr/>
            </a:pPr>
            <a:r>
              <a:rPr lang="ar-BH" sz="2800" b="1" dirty="0">
                <a:solidFill>
                  <a:srgbClr val="0070C0"/>
                </a:solidFill>
                <a:latin typeface="Sakkal Majalla" panose="02000000000000000000" pitchFamily="2" charset="-78"/>
                <a:cs typeface="Sakkal Majalla" panose="02000000000000000000" pitchFamily="2" charset="-78"/>
              </a:rPr>
              <a:t>نتيجة:تسارعُ الجسمِ يزدادُ بزيادةِ القوةِ التي تؤثرُ فيه، ويقلُّ بزيادةِ كتلته.أي أن سببَ التسارعِ هو وجودُ قوةٍ غير متزنةٍ تؤثرُ في الجسمِ.</a:t>
            </a:r>
          </a:p>
        </p:txBody>
      </p:sp>
      <p:pic>
        <p:nvPicPr>
          <p:cNvPr id="14" name="Picture 13">
            <a:extLst>
              <a:ext uri="{FF2B5EF4-FFF2-40B4-BE49-F238E27FC236}">
                <a16:creationId xmlns:a16="http://schemas.microsoft.com/office/drawing/2014/main" id="{F4BA16AA-B374-40B8-B01B-3AE34CFAB626}"/>
              </a:ext>
            </a:extLst>
          </p:cNvPr>
          <p:cNvPicPr>
            <a:picLocks noChangeAspect="1"/>
          </p:cNvPicPr>
          <p:nvPr/>
        </p:nvPicPr>
        <p:blipFill>
          <a:blip r:embed="rId2"/>
          <a:stretch>
            <a:fillRect/>
          </a:stretch>
        </p:blipFill>
        <p:spPr>
          <a:xfrm>
            <a:off x="439627" y="1268068"/>
            <a:ext cx="4682910" cy="4967767"/>
          </a:xfrm>
          <a:prstGeom prst="rect">
            <a:avLst/>
          </a:prstGeom>
          <a:ln w="28575">
            <a:solidFill>
              <a:schemeClr val="accent1"/>
            </a:solidFill>
          </a:ln>
        </p:spPr>
      </p:pic>
      <p:sp>
        <p:nvSpPr>
          <p:cNvPr id="2" name="Rectangle 1">
            <a:extLst>
              <a:ext uri="{FF2B5EF4-FFF2-40B4-BE49-F238E27FC236}">
                <a16:creationId xmlns:a16="http://schemas.microsoft.com/office/drawing/2014/main" id="{B9295A35-3800-31D7-160A-04C334B263A1}"/>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9B4A070-EBC7-E46A-3AF8-455D7E826B8D}"/>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76579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fade">
                                      <p:cBhvr>
                                        <p:cTn id="35" dur="1000"/>
                                        <p:tgtEl>
                                          <p:spTgt spid="13">
                                            <p:txEl>
                                              <p:pRg st="1" end="1"/>
                                            </p:txEl>
                                          </p:spTgt>
                                        </p:tgtEl>
                                      </p:cBhvr>
                                    </p:animEffect>
                                    <p:anim calcmode="lin" valueType="num">
                                      <p:cBhvr>
                                        <p:cTn id="3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1000"/>
                                        <p:tgtEl>
                                          <p:spTgt spid="13">
                                            <p:txEl>
                                              <p:pRg st="2" end="2"/>
                                            </p:txEl>
                                          </p:spTgt>
                                        </p:tgtEl>
                                      </p:cBhvr>
                                    </p:animEffect>
                                    <p:anim calcmode="lin" valueType="num">
                                      <p:cBhvr>
                                        <p:cTn id="4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Effect transition="in" filter="fade">
                                      <p:cBhvr>
                                        <p:cTn id="49" dur="1000"/>
                                        <p:tgtEl>
                                          <p:spTgt spid="13">
                                            <p:txEl>
                                              <p:pRg st="3" end="3"/>
                                            </p:txEl>
                                          </p:spTgt>
                                        </p:tgtEl>
                                      </p:cBhvr>
                                    </p:animEffect>
                                    <p:anim calcmode="lin" valueType="num">
                                      <p:cBhvr>
                                        <p:cTn id="5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348343" y="6320275"/>
            <a:ext cx="1142061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801B870-EA22-4F33-B524-6A7F5D2B20EA}"/>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5757C3C7-1FE2-430D-8609-EFBAE4BDC970}"/>
              </a:ext>
            </a:extLst>
          </p:cNvPr>
          <p:cNvSpPr/>
          <p:nvPr/>
        </p:nvSpPr>
        <p:spPr>
          <a:xfrm>
            <a:off x="4440032" y="14532"/>
            <a:ext cx="2888566"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قوانين نيوتن</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1" name="Title 1">
            <a:extLst>
              <a:ext uri="{FF2B5EF4-FFF2-40B4-BE49-F238E27FC236}">
                <a16:creationId xmlns:a16="http://schemas.microsoft.com/office/drawing/2014/main" id="{95DE52CC-0B55-4EA2-8B9B-05A9FD21F959}"/>
              </a:ext>
            </a:extLst>
          </p:cNvPr>
          <p:cNvSpPr txBox="1">
            <a:spLocks/>
          </p:cNvSpPr>
          <p:nvPr/>
        </p:nvSpPr>
        <p:spPr>
          <a:xfrm>
            <a:off x="7553339" y="1408388"/>
            <a:ext cx="4215619" cy="53175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fontScale="925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القانون </a:t>
            </a:r>
            <a:r>
              <a:rPr lang="ar-BH" sz="3100" b="1" dirty="0">
                <a:latin typeface="Sakkal Majalla" panose="02000000000000000000" pitchFamily="2" charset="-78"/>
                <a:ea typeface="+mj-ea"/>
                <a:cs typeface="Sakkal Majalla" panose="02000000000000000000" pitchFamily="2" charset="-78"/>
              </a:rPr>
              <a:t>الثالث</a:t>
            </a:r>
            <a:r>
              <a:rPr lang="ar-BH" sz="3200" b="1" dirty="0">
                <a:latin typeface="Sakkal Majalla" panose="02000000000000000000" pitchFamily="2" charset="-78"/>
                <a:ea typeface="+mj-ea"/>
                <a:cs typeface="Sakkal Majalla" panose="02000000000000000000" pitchFamily="2" charset="-78"/>
              </a:rPr>
              <a:t> لنيوتن في الحركة؟</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3" name="Title 1">
            <a:extLst>
              <a:ext uri="{FF2B5EF4-FFF2-40B4-BE49-F238E27FC236}">
                <a16:creationId xmlns:a16="http://schemas.microsoft.com/office/drawing/2014/main" id="{A4AD26BB-4E53-4942-A0A6-AB077514610C}"/>
              </a:ext>
            </a:extLst>
          </p:cNvPr>
          <p:cNvSpPr txBox="1">
            <a:spLocks/>
          </p:cNvSpPr>
          <p:nvPr/>
        </p:nvSpPr>
        <p:spPr>
          <a:xfrm>
            <a:off x="348343" y="1238031"/>
            <a:ext cx="7082071" cy="531751"/>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lvl="0" indent="-457200" algn="r" rtl="1">
              <a:spcBef>
                <a:spcPct val="0"/>
              </a:spcBef>
              <a:buFont typeface="Wingdings" panose="05000000000000000000" pitchFamily="2" charset="2"/>
              <a:buChar char="§"/>
              <a:defRPr/>
            </a:pPr>
            <a:r>
              <a:rPr lang="ar-BH" sz="2700" b="1" dirty="0">
                <a:solidFill>
                  <a:srgbClr val="0070C0"/>
                </a:solidFill>
                <a:latin typeface="Sakkal Majalla" panose="02000000000000000000" pitchFamily="2" charset="-78"/>
                <a:cs typeface="Sakkal Majalla" panose="02000000000000000000" pitchFamily="2" charset="-78"/>
              </a:rPr>
              <a:t>لكلَّ فعلٍ ردُ فعلٍ مساوٍ له في المقدارِ ومعاكسٌ له في الاتجاهِ.</a:t>
            </a:r>
            <a:endParaRPr lang="ar-BH" sz="2700" b="1" dirty="0">
              <a:latin typeface="Sakkal Majalla" panose="02000000000000000000" pitchFamily="2" charset="-78"/>
              <a:cs typeface="Sakkal Majalla" panose="02000000000000000000" pitchFamily="2" charset="-78"/>
            </a:endParaRPr>
          </a:p>
        </p:txBody>
      </p:sp>
      <p:sp>
        <p:nvSpPr>
          <p:cNvPr id="14" name="Title 1">
            <a:extLst>
              <a:ext uri="{FF2B5EF4-FFF2-40B4-BE49-F238E27FC236}">
                <a16:creationId xmlns:a16="http://schemas.microsoft.com/office/drawing/2014/main" id="{DF0D7654-50F4-434B-804B-6C6822A0B489}"/>
              </a:ext>
            </a:extLst>
          </p:cNvPr>
          <p:cNvSpPr txBox="1">
            <a:spLocks/>
          </p:cNvSpPr>
          <p:nvPr/>
        </p:nvSpPr>
        <p:spPr>
          <a:xfrm>
            <a:off x="3474720" y="2197214"/>
            <a:ext cx="8294239" cy="4092475"/>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lvl="0" indent="-457200" algn="r" rtl="1">
              <a:spcBef>
                <a:spcPct val="0"/>
              </a:spcBef>
              <a:buFont typeface="Wingdings" panose="05000000000000000000" pitchFamily="2" charset="2"/>
              <a:buChar char="§"/>
              <a:defRPr/>
            </a:pPr>
            <a:r>
              <a:rPr lang="ar-BH" sz="2500" b="1" dirty="0">
                <a:latin typeface="Sakkal Majalla" panose="02000000000000000000" pitchFamily="2" charset="-78"/>
                <a:cs typeface="Sakkal Majalla" panose="02000000000000000000" pitchFamily="2" charset="-78"/>
              </a:rPr>
              <a:t>عندَ القيام بالتزلجِ إذا دفعتَ زميلك للأمامِ، فأنك تندفعُ إلى الخلفِ.</a:t>
            </a:r>
          </a:p>
          <a:p>
            <a:pPr marL="457200" lvl="0" indent="-457200" algn="r" rtl="1">
              <a:spcBef>
                <a:spcPct val="0"/>
              </a:spcBef>
              <a:buFont typeface="Wingdings" panose="05000000000000000000" pitchFamily="2" charset="2"/>
              <a:buChar char="§"/>
              <a:defRPr/>
            </a:pPr>
            <a:r>
              <a:rPr lang="ar-BH" sz="2500" b="1" dirty="0">
                <a:latin typeface="Sakkal Majalla" panose="02000000000000000000" pitchFamily="2" charset="-78"/>
                <a:cs typeface="Sakkal Majalla" panose="02000000000000000000" pitchFamily="2" charset="-78"/>
              </a:rPr>
              <a:t>عندما يؤثرُ جسمٌ في جسمٍ آخر بقوةٍ فإنَّ الجسمَ الأخرَ يؤثرُ في الأولِ بقوةٍ مساويةٍ لها في المقدارِ ومضادةٍ لها في الاتجاه .</a:t>
            </a:r>
          </a:p>
          <a:p>
            <a:pPr marL="457200" lvl="0" indent="-457200" algn="r" rtl="1">
              <a:spcBef>
                <a:spcPct val="0"/>
              </a:spcBef>
              <a:buFont typeface="Wingdings" panose="05000000000000000000" pitchFamily="2" charset="2"/>
              <a:buChar char="§"/>
              <a:defRPr/>
            </a:pPr>
            <a:r>
              <a:rPr lang="ar-BH" sz="2500" b="1" dirty="0">
                <a:latin typeface="Sakkal Majalla" panose="02000000000000000000" pitchFamily="2" charset="-78"/>
                <a:cs typeface="Sakkal Majalla" panose="02000000000000000000" pitchFamily="2" charset="-78"/>
              </a:rPr>
              <a:t>تسمَّى القوةُ التي يؤثرُ بها الجسمُ الأولُ (فعلًا)، والقوةُ التي أثرَ بها الجسمُ الثاني (رد الفعل).</a:t>
            </a:r>
          </a:p>
          <a:p>
            <a:pPr marL="457200" lvl="0" indent="-457200" algn="r" rtl="1">
              <a:spcBef>
                <a:spcPct val="0"/>
              </a:spcBef>
              <a:buFont typeface="Wingdings" panose="05000000000000000000" pitchFamily="2" charset="2"/>
              <a:buChar char="§"/>
              <a:defRPr/>
            </a:pPr>
            <a:r>
              <a:rPr lang="ar-BH" sz="2500" b="1" dirty="0">
                <a:latin typeface="Sakkal Majalla" panose="02000000000000000000" pitchFamily="2" charset="-78"/>
                <a:cs typeface="Sakkal Majalla" panose="02000000000000000000" pitchFamily="2" charset="-78"/>
              </a:rPr>
              <a:t>القوةُ التي سببت اندفاعك إلى الخلفِ هي رد فعل للقوة التي دفعتَ بها زميلك للأمامِ.</a:t>
            </a:r>
          </a:p>
          <a:p>
            <a:pPr marL="457200" lvl="0" indent="-457200" algn="r" rtl="1">
              <a:spcBef>
                <a:spcPct val="0"/>
              </a:spcBef>
              <a:buFont typeface="Wingdings" panose="05000000000000000000" pitchFamily="2" charset="2"/>
              <a:buChar char="§"/>
              <a:defRPr/>
            </a:pPr>
            <a:r>
              <a:rPr lang="ar-BH" sz="2500" b="1" dirty="0">
                <a:latin typeface="Sakkal Majalla" panose="02000000000000000000" pitchFamily="2" charset="-78"/>
                <a:cs typeface="Sakkal Majalla" panose="02000000000000000000" pitchFamily="2" charset="-78"/>
              </a:rPr>
              <a:t>توجدُ القوى في الطبيعةِ على صورةِ أزواجٍ من القوى المتساويةِ في المقدارِ والمتضادةِ في الاتجاه.</a:t>
            </a:r>
          </a:p>
          <a:p>
            <a:pPr marL="457200" lvl="0" indent="-457200" algn="r" rtl="1">
              <a:spcBef>
                <a:spcPct val="0"/>
              </a:spcBef>
              <a:buFont typeface="Wingdings" panose="05000000000000000000" pitchFamily="2" charset="2"/>
              <a:buChar char="§"/>
              <a:defRPr/>
            </a:pPr>
            <a:r>
              <a:rPr lang="ar-BH" sz="2500" b="1" dirty="0">
                <a:latin typeface="Sakkal Majalla" panose="02000000000000000000" pitchFamily="2" charset="-78"/>
                <a:cs typeface="Sakkal Majalla" panose="02000000000000000000" pitchFamily="2" charset="-78"/>
              </a:rPr>
              <a:t>الكواكبُ في النظامِ الشمسي تؤثرُ بقوى متبادلة بعضها في بعضٍ.</a:t>
            </a:r>
          </a:p>
          <a:p>
            <a:pPr marL="457200" lvl="0" indent="-457200" algn="r" rtl="1">
              <a:spcBef>
                <a:spcPct val="0"/>
              </a:spcBef>
              <a:buFont typeface="Wingdings" panose="05000000000000000000" pitchFamily="2" charset="2"/>
              <a:buChar char="§"/>
              <a:defRPr/>
            </a:pPr>
            <a:r>
              <a:rPr lang="ar-BH" sz="2500" b="1" dirty="0">
                <a:latin typeface="Sakkal Majalla" panose="02000000000000000000" pitchFamily="2" charset="-78"/>
                <a:cs typeface="Sakkal Majalla" panose="02000000000000000000" pitchFamily="2" charset="-78"/>
              </a:rPr>
              <a:t> يلاحظُ هذا القانون عند الجلوسِ على كرسي وعند ارتدار الاجسامِ التي ترتطمُ بالأرض.</a:t>
            </a:r>
          </a:p>
        </p:txBody>
      </p:sp>
      <p:pic>
        <p:nvPicPr>
          <p:cNvPr id="15" name="Picture 14">
            <a:extLst>
              <a:ext uri="{FF2B5EF4-FFF2-40B4-BE49-F238E27FC236}">
                <a16:creationId xmlns:a16="http://schemas.microsoft.com/office/drawing/2014/main" id="{970A1BC4-20FB-45D4-97C4-1FD27AF788FD}"/>
              </a:ext>
            </a:extLst>
          </p:cNvPr>
          <p:cNvPicPr>
            <a:picLocks noChangeAspect="1"/>
          </p:cNvPicPr>
          <p:nvPr/>
        </p:nvPicPr>
        <p:blipFill>
          <a:blip r:embed="rId2"/>
          <a:stretch>
            <a:fillRect/>
          </a:stretch>
        </p:blipFill>
        <p:spPr>
          <a:xfrm>
            <a:off x="348343" y="1810449"/>
            <a:ext cx="3126377" cy="4433151"/>
          </a:xfrm>
          <a:prstGeom prst="rect">
            <a:avLst/>
          </a:prstGeom>
        </p:spPr>
      </p:pic>
      <p:sp>
        <p:nvSpPr>
          <p:cNvPr id="2" name="Rectangle 1">
            <a:extLst>
              <a:ext uri="{FF2B5EF4-FFF2-40B4-BE49-F238E27FC236}">
                <a16:creationId xmlns:a16="http://schemas.microsoft.com/office/drawing/2014/main" id="{2C88F15D-73FA-CCA1-3D2D-DD0F7E954A80}"/>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6BD403-B4D0-9CEC-F044-805D3D409B40}"/>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21491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animEffect transition="in" filter="fade">
                                      <p:cBhvr>
                                        <p:cTn id="35" dur="1000"/>
                                        <p:tgtEl>
                                          <p:spTgt spid="14">
                                            <p:txEl>
                                              <p:pRg st="1" end="1"/>
                                            </p:txEl>
                                          </p:spTgt>
                                        </p:tgtEl>
                                      </p:cBhvr>
                                    </p:animEffect>
                                    <p:anim calcmode="lin" valueType="num">
                                      <p:cBhvr>
                                        <p:cTn id="3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fade">
                                      <p:cBhvr>
                                        <p:cTn id="42" dur="1000"/>
                                        <p:tgtEl>
                                          <p:spTgt spid="14">
                                            <p:txEl>
                                              <p:pRg st="2" end="2"/>
                                            </p:txEl>
                                          </p:spTgt>
                                        </p:tgtEl>
                                      </p:cBhvr>
                                    </p:animEffect>
                                    <p:anim calcmode="lin" valueType="num">
                                      <p:cBhvr>
                                        <p:cTn id="4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Effect transition="in" filter="fade">
                                      <p:cBhvr>
                                        <p:cTn id="49" dur="1000"/>
                                        <p:tgtEl>
                                          <p:spTgt spid="14">
                                            <p:txEl>
                                              <p:pRg st="3" end="3"/>
                                            </p:txEl>
                                          </p:spTgt>
                                        </p:tgtEl>
                                      </p:cBhvr>
                                    </p:animEffect>
                                    <p:anim calcmode="lin" valueType="num">
                                      <p:cBhvr>
                                        <p:cTn id="5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xEl>
                                              <p:pRg st="4" end="4"/>
                                            </p:txEl>
                                          </p:spTgt>
                                        </p:tgtEl>
                                        <p:attrNameLst>
                                          <p:attrName>style.visibility</p:attrName>
                                        </p:attrNameLst>
                                      </p:cBhvr>
                                      <p:to>
                                        <p:strVal val="visible"/>
                                      </p:to>
                                    </p:set>
                                    <p:animEffect transition="in" filter="fade">
                                      <p:cBhvr>
                                        <p:cTn id="56" dur="1000"/>
                                        <p:tgtEl>
                                          <p:spTgt spid="14">
                                            <p:txEl>
                                              <p:pRg st="4" end="4"/>
                                            </p:txEl>
                                          </p:spTgt>
                                        </p:tgtEl>
                                      </p:cBhvr>
                                    </p:animEffect>
                                    <p:anim calcmode="lin" valueType="num">
                                      <p:cBhvr>
                                        <p:cTn id="57"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5" end="5"/>
                                            </p:txEl>
                                          </p:spTgt>
                                        </p:tgtEl>
                                        <p:attrNameLst>
                                          <p:attrName>style.visibility</p:attrName>
                                        </p:attrNameLst>
                                      </p:cBhvr>
                                      <p:to>
                                        <p:strVal val="visible"/>
                                      </p:to>
                                    </p:set>
                                    <p:animEffect transition="in" filter="fade">
                                      <p:cBhvr>
                                        <p:cTn id="63" dur="1000"/>
                                        <p:tgtEl>
                                          <p:spTgt spid="14">
                                            <p:txEl>
                                              <p:pRg st="5" end="5"/>
                                            </p:txEl>
                                          </p:spTgt>
                                        </p:tgtEl>
                                      </p:cBhvr>
                                    </p:animEffect>
                                    <p:anim calcmode="lin" valueType="num">
                                      <p:cBhvr>
                                        <p:cTn id="64"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6" end="6"/>
                                            </p:txEl>
                                          </p:spTgt>
                                        </p:tgtEl>
                                        <p:attrNameLst>
                                          <p:attrName>style.visibility</p:attrName>
                                        </p:attrNameLst>
                                      </p:cBhvr>
                                      <p:to>
                                        <p:strVal val="visible"/>
                                      </p:to>
                                    </p:set>
                                    <p:animEffect transition="in" filter="fade">
                                      <p:cBhvr>
                                        <p:cTn id="70" dur="1000"/>
                                        <p:tgtEl>
                                          <p:spTgt spid="14">
                                            <p:txEl>
                                              <p:pRg st="6" end="6"/>
                                            </p:txEl>
                                          </p:spTgt>
                                        </p:tgtEl>
                                      </p:cBhvr>
                                    </p:animEffect>
                                    <p:anim calcmode="lin" valueType="num">
                                      <p:cBhvr>
                                        <p:cTn id="71"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03579" y="1303744"/>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270641" y="6306207"/>
            <a:ext cx="1146537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155E1211-577E-4D23-993B-A69BC75D2805}"/>
              </a:ext>
            </a:extLst>
          </p:cNvPr>
          <p:cNvGraphicFramePr>
            <a:graphicFrameLocks noGrp="1"/>
          </p:cNvGraphicFramePr>
          <p:nvPr>
            <p:extLst>
              <p:ext uri="{D42A27DB-BD31-4B8C-83A1-F6EECF244321}">
                <p14:modId xmlns:p14="http://schemas.microsoft.com/office/powerpoint/2010/main" val="1046138148"/>
              </p:ext>
            </p:extLst>
          </p:nvPr>
        </p:nvGraphicFramePr>
        <p:xfrm>
          <a:off x="303579" y="4711115"/>
          <a:ext cx="11368956" cy="1528898"/>
        </p:xfrm>
        <a:graphic>
          <a:graphicData uri="http://schemas.openxmlformats.org/drawingml/2006/table">
            <a:tbl>
              <a:tblPr firstRow="1" bandRow="1">
                <a:tableStyleId>{5C22544A-7EE6-4342-B048-85BDC9FD1C3A}</a:tableStyleId>
              </a:tblPr>
              <a:tblGrid>
                <a:gridCol w="2842239">
                  <a:extLst>
                    <a:ext uri="{9D8B030D-6E8A-4147-A177-3AD203B41FA5}">
                      <a16:colId xmlns:a16="http://schemas.microsoft.com/office/drawing/2014/main" val="351983594"/>
                    </a:ext>
                  </a:extLst>
                </a:gridCol>
                <a:gridCol w="2842239">
                  <a:extLst>
                    <a:ext uri="{9D8B030D-6E8A-4147-A177-3AD203B41FA5}">
                      <a16:colId xmlns:a16="http://schemas.microsoft.com/office/drawing/2014/main" val="2997100829"/>
                    </a:ext>
                  </a:extLst>
                </a:gridCol>
                <a:gridCol w="2577626">
                  <a:extLst>
                    <a:ext uri="{9D8B030D-6E8A-4147-A177-3AD203B41FA5}">
                      <a16:colId xmlns:a16="http://schemas.microsoft.com/office/drawing/2014/main" val="2053010607"/>
                    </a:ext>
                  </a:extLst>
                </a:gridCol>
                <a:gridCol w="3106852">
                  <a:extLst>
                    <a:ext uri="{9D8B030D-6E8A-4147-A177-3AD203B41FA5}">
                      <a16:colId xmlns:a16="http://schemas.microsoft.com/office/drawing/2014/main" val="3348535500"/>
                    </a:ext>
                  </a:extLst>
                </a:gridCol>
              </a:tblGrid>
              <a:tr h="584018">
                <a:tc gridSpan="4">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Sakkal Majalla" panose="02000000000000000000" pitchFamily="2" charset="-78"/>
                          <a:cs typeface="Sakkal Majalla" panose="02000000000000000000" pitchFamily="2" charset="-78"/>
                        </a:rPr>
                        <a:t>3</a:t>
                      </a:r>
                      <a:r>
                        <a:rPr lang="ar-BH" sz="2800" b="1" dirty="0">
                          <a:solidFill>
                            <a:schemeClr val="tx1"/>
                          </a:solidFill>
                          <a:latin typeface="Sakkal Majalla" panose="02000000000000000000" pitchFamily="2" charset="-78"/>
                          <a:cs typeface="Sakkal Majalla" panose="02000000000000000000" pitchFamily="2" charset="-78"/>
                        </a:rPr>
                        <a:t>- في لعبةِ شدِّ الحبلِ، إذا لم يستطع أحد الفريقين سحب الأخرفي اتجاه نقطةِ النهايةِ، فإن القوى التي يؤثر بها كل فريق في الآخر.</a:t>
                      </a:r>
                      <a:endParaRPr lang="en-US" sz="28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tc hMerge="1">
                  <a:txBody>
                    <a:bodyPr/>
                    <a:lstStyle/>
                    <a:p>
                      <a:pPr algn="r" rtl="1"/>
                      <a:endParaRPr lang="en-US" dirty="0"/>
                    </a:p>
                  </a:txBody>
                  <a:tcPr/>
                </a:tc>
                <a:tc hMerge="1">
                  <a:txBody>
                    <a:bodyPr/>
                    <a:lstStyle/>
                    <a:p>
                      <a:pPr algn="r" rtl="1"/>
                      <a:endParaRPr lang="en-US" dirty="0"/>
                    </a:p>
                  </a:txBody>
                  <a:tcPr/>
                </a:tc>
                <a:tc hMerge="1">
                  <a:txBody>
                    <a:bodyPr/>
                    <a:lstStyle/>
                    <a:p>
                      <a:pPr algn="r" rtl="1"/>
                      <a:endParaRPr lang="en-US" dirty="0"/>
                    </a:p>
                  </a:txBody>
                  <a:tcPr/>
                </a:tc>
                <a:extLst>
                  <a:ext uri="{0D108BD9-81ED-4DB2-BD59-A6C34878D82A}">
                    <a16:rowId xmlns:a16="http://schemas.microsoft.com/office/drawing/2014/main" val="1554979232"/>
                  </a:ext>
                </a:extLst>
              </a:tr>
              <a:tr h="584018">
                <a:tc>
                  <a:txBody>
                    <a:bodyPr/>
                    <a:lstStyle/>
                    <a:p>
                      <a:pPr algn="ctr" rtl="1"/>
                      <a:r>
                        <a:rPr lang="ar-BH" sz="2400" b="1" baseline="0" dirty="0">
                          <a:solidFill>
                            <a:srgbClr val="0070C0"/>
                          </a:solidFill>
                          <a:latin typeface="Sakkal Majalla" panose="02000000000000000000" pitchFamily="2" charset="-78"/>
                          <a:cs typeface="Sakkal Majalla" panose="02000000000000000000" pitchFamily="2" charset="-78"/>
                        </a:rPr>
                        <a:t>(د)- تكونُ غير متزنة</a:t>
                      </a:r>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(ج)- تسببُ تسارع الفريقين</a:t>
                      </a:r>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(ب)- تكونُ متزنة</a:t>
                      </a:r>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(أ)- تسببُ تباطؤ حركة الفريقين</a:t>
                      </a:r>
                      <a:r>
                        <a:rPr lang="ar-BH" sz="2400" b="1" baseline="0" dirty="0">
                          <a:solidFill>
                            <a:srgbClr val="0070C0"/>
                          </a:solidFill>
                          <a:latin typeface="Sakkal Majalla" panose="02000000000000000000" pitchFamily="2" charset="-78"/>
                          <a:cs typeface="Sakkal Majalla" panose="02000000000000000000" pitchFamily="2" charset="-78"/>
                        </a:rPr>
                        <a:t> </a:t>
                      </a:r>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09561977"/>
                  </a:ext>
                </a:extLst>
              </a:tr>
            </a:tbl>
          </a:graphicData>
        </a:graphic>
      </p:graphicFrame>
      <p:sp>
        <p:nvSpPr>
          <p:cNvPr id="9" name="Rectangle 8">
            <a:extLst>
              <a:ext uri="{FF2B5EF4-FFF2-40B4-BE49-F238E27FC236}">
                <a16:creationId xmlns:a16="http://schemas.microsoft.com/office/drawing/2014/main" id="{8B1BC4E4-66D7-4CDB-B475-B47BC94E3279}"/>
              </a:ext>
            </a:extLst>
          </p:cNvPr>
          <p:cNvSpPr/>
          <p:nvPr/>
        </p:nvSpPr>
        <p:spPr>
          <a:xfrm>
            <a:off x="4101737" y="26894"/>
            <a:ext cx="4273859" cy="70462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ct val="0"/>
              </a:spcBef>
              <a:defRPr/>
            </a:pPr>
            <a:r>
              <a:rPr lang="ar-BH" sz="4000" b="1" dirty="0">
                <a:solidFill>
                  <a:prstClr val="white"/>
                </a:solidFill>
                <a:latin typeface="Sakkal Majalla" panose="02000000000000000000" pitchFamily="2" charset="-78"/>
                <a:cs typeface="Sakkal Majalla" panose="02000000000000000000" pitchFamily="2" charset="-78"/>
              </a:rPr>
              <a:t>النشاط التقييمي</a:t>
            </a:r>
          </a:p>
        </p:txBody>
      </p:sp>
      <p:graphicFrame>
        <p:nvGraphicFramePr>
          <p:cNvPr id="11" name="Table 10">
            <a:extLst>
              <a:ext uri="{FF2B5EF4-FFF2-40B4-BE49-F238E27FC236}">
                <a16:creationId xmlns:a16="http://schemas.microsoft.com/office/drawing/2014/main" id="{06D66C78-1F03-4CE4-BD47-CBF9D767CF05}"/>
              </a:ext>
            </a:extLst>
          </p:cNvPr>
          <p:cNvGraphicFramePr>
            <a:graphicFrameLocks noGrp="1"/>
          </p:cNvGraphicFramePr>
          <p:nvPr>
            <p:extLst>
              <p:ext uri="{D42A27DB-BD31-4B8C-83A1-F6EECF244321}">
                <p14:modId xmlns:p14="http://schemas.microsoft.com/office/powerpoint/2010/main" val="1177843420"/>
              </p:ext>
            </p:extLst>
          </p:nvPr>
        </p:nvGraphicFramePr>
        <p:xfrm>
          <a:off x="303577" y="3455634"/>
          <a:ext cx="11368956" cy="1192832"/>
        </p:xfrm>
        <a:graphic>
          <a:graphicData uri="http://schemas.openxmlformats.org/drawingml/2006/table">
            <a:tbl>
              <a:tblPr firstRow="1" bandRow="1">
                <a:tableStyleId>{5C22544A-7EE6-4342-B048-85BDC9FD1C3A}</a:tableStyleId>
              </a:tblPr>
              <a:tblGrid>
                <a:gridCol w="11368956">
                  <a:extLst>
                    <a:ext uri="{9D8B030D-6E8A-4147-A177-3AD203B41FA5}">
                      <a16:colId xmlns:a16="http://schemas.microsoft.com/office/drawing/2014/main" val="351983594"/>
                    </a:ext>
                  </a:extLst>
                </a:gridCol>
              </a:tblGrid>
              <a:tr h="6088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Sakkal Majalla" panose="02000000000000000000" pitchFamily="2" charset="-78"/>
                          <a:cs typeface="Sakkal Majalla" panose="02000000000000000000" pitchFamily="2" charset="-78"/>
                        </a:rPr>
                        <a:t>2</a:t>
                      </a:r>
                      <a:r>
                        <a:rPr lang="ar-BH" sz="2800" b="1" dirty="0">
                          <a:solidFill>
                            <a:schemeClr val="tx1"/>
                          </a:solidFill>
                          <a:latin typeface="Sakkal Majalla" panose="02000000000000000000" pitchFamily="2" charset="-78"/>
                          <a:cs typeface="Sakkal Majalla" panose="02000000000000000000" pitchFamily="2" charset="-78"/>
                        </a:rPr>
                        <a:t>- ما القوى المؤثرةِ في جسمٍ طافٍ على سطحِ الماءِ؟ وهل هي متزنة؟</a:t>
                      </a:r>
                      <a:endParaRPr lang="en-US" sz="28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3F6FB"/>
                    </a:solidFill>
                  </a:tcPr>
                </a:tc>
                <a:extLst>
                  <a:ext uri="{0D108BD9-81ED-4DB2-BD59-A6C34878D82A}">
                    <a16:rowId xmlns:a16="http://schemas.microsoft.com/office/drawing/2014/main" val="1554979232"/>
                  </a:ext>
                </a:extLst>
              </a:tr>
              <a:tr h="584018">
                <a:tc>
                  <a:txBody>
                    <a:bodyPr/>
                    <a:lstStyle/>
                    <a:p>
                      <a:pPr algn="r" rtl="1"/>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3F6FB"/>
                    </a:solidFill>
                  </a:tcPr>
                </a:tc>
                <a:extLst>
                  <a:ext uri="{0D108BD9-81ED-4DB2-BD59-A6C34878D82A}">
                    <a16:rowId xmlns:a16="http://schemas.microsoft.com/office/drawing/2014/main" val="1509561977"/>
                  </a:ext>
                </a:extLst>
              </a:tr>
            </a:tbl>
          </a:graphicData>
        </a:graphic>
      </p:graphicFrame>
      <p:graphicFrame>
        <p:nvGraphicFramePr>
          <p:cNvPr id="12" name="Table 11">
            <a:extLst>
              <a:ext uri="{FF2B5EF4-FFF2-40B4-BE49-F238E27FC236}">
                <a16:creationId xmlns:a16="http://schemas.microsoft.com/office/drawing/2014/main" id="{0734F054-BBEA-4372-A22F-1D0A2EBCAD84}"/>
              </a:ext>
            </a:extLst>
          </p:cNvPr>
          <p:cNvGraphicFramePr>
            <a:graphicFrameLocks noGrp="1"/>
          </p:cNvGraphicFramePr>
          <p:nvPr>
            <p:extLst>
              <p:ext uri="{D42A27DB-BD31-4B8C-83A1-F6EECF244321}">
                <p14:modId xmlns:p14="http://schemas.microsoft.com/office/powerpoint/2010/main" val="798402100"/>
              </p:ext>
            </p:extLst>
          </p:nvPr>
        </p:nvGraphicFramePr>
        <p:xfrm>
          <a:off x="2827606" y="2323098"/>
          <a:ext cx="8844927" cy="1097281"/>
        </p:xfrm>
        <a:graphic>
          <a:graphicData uri="http://schemas.openxmlformats.org/drawingml/2006/table">
            <a:tbl>
              <a:tblPr firstRow="1" bandRow="1">
                <a:tableStyleId>{5C22544A-7EE6-4342-B048-85BDC9FD1C3A}</a:tableStyleId>
              </a:tblPr>
              <a:tblGrid>
                <a:gridCol w="8844927">
                  <a:extLst>
                    <a:ext uri="{9D8B030D-6E8A-4147-A177-3AD203B41FA5}">
                      <a16:colId xmlns:a16="http://schemas.microsoft.com/office/drawing/2014/main" val="351983594"/>
                    </a:ext>
                  </a:extLst>
                </a:gridCol>
              </a:tblGrid>
              <a:tr h="595114">
                <a:tc>
                  <a:txBody>
                    <a:bodyPr/>
                    <a:lstStyle/>
                    <a:p>
                      <a:pPr algn="r" rtl="1"/>
                      <a:r>
                        <a:rPr lang="en-US" sz="2600" b="1" dirty="0">
                          <a:solidFill>
                            <a:schemeClr val="tx1"/>
                          </a:solidFill>
                          <a:latin typeface="Sakkal Majalla" panose="02000000000000000000" pitchFamily="2" charset="-78"/>
                          <a:cs typeface="Sakkal Majalla" panose="02000000000000000000" pitchFamily="2" charset="-78"/>
                        </a:rPr>
                        <a:t>1</a:t>
                      </a:r>
                      <a:r>
                        <a:rPr lang="ar-BH" sz="26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ما القوى التي تؤثرُ في الطائرةِ في الشكلِ المجاورِ؟</a:t>
                      </a:r>
                      <a:endParaRPr lang="en-US" sz="28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54979232"/>
                  </a:ext>
                </a:extLst>
              </a:tr>
              <a:tr h="502167">
                <a:tc>
                  <a:txBody>
                    <a:bodyPr/>
                    <a:lstStyle/>
                    <a:p>
                      <a:pPr algn="r" rtl="1"/>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9561977"/>
                  </a:ext>
                </a:extLst>
              </a:tr>
            </a:tbl>
          </a:graphicData>
        </a:graphic>
      </p:graphicFrame>
      <p:sp>
        <p:nvSpPr>
          <p:cNvPr id="13" name="Oval 12">
            <a:extLst>
              <a:ext uri="{FF2B5EF4-FFF2-40B4-BE49-F238E27FC236}">
                <a16:creationId xmlns:a16="http://schemas.microsoft.com/office/drawing/2014/main" id="{C9D05F04-AE75-4A52-8A0B-FFB95C59BBF3}"/>
              </a:ext>
            </a:extLst>
          </p:cNvPr>
          <p:cNvSpPr/>
          <p:nvPr/>
        </p:nvSpPr>
        <p:spPr>
          <a:xfrm>
            <a:off x="7542290" y="5581965"/>
            <a:ext cx="732554" cy="64706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a:extLst>
              <a:ext uri="{FF2B5EF4-FFF2-40B4-BE49-F238E27FC236}">
                <a16:creationId xmlns:a16="http://schemas.microsoft.com/office/drawing/2014/main" id="{B3D6C8D9-C425-41EC-85BE-7F6FABC54ED3}"/>
              </a:ext>
            </a:extLst>
          </p:cNvPr>
          <p:cNvPicPr>
            <a:picLocks noChangeAspect="1"/>
          </p:cNvPicPr>
          <p:nvPr/>
        </p:nvPicPr>
        <p:blipFill>
          <a:blip r:embed="rId2">
            <a:lum contrast="40000"/>
          </a:blip>
          <a:stretch>
            <a:fillRect/>
          </a:stretch>
        </p:blipFill>
        <p:spPr>
          <a:xfrm>
            <a:off x="358522" y="1578536"/>
            <a:ext cx="2325137" cy="1809211"/>
          </a:xfrm>
          <a:prstGeom prst="rect">
            <a:avLst/>
          </a:prstGeom>
        </p:spPr>
      </p:pic>
      <p:sp>
        <p:nvSpPr>
          <p:cNvPr id="15" name="Rectangle 14">
            <a:extLst>
              <a:ext uri="{FF2B5EF4-FFF2-40B4-BE49-F238E27FC236}">
                <a16:creationId xmlns:a16="http://schemas.microsoft.com/office/drawing/2014/main" id="{F7A16819-05F9-4DD3-A2C2-06B3A75FF678}"/>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EEB6D54F-ECF1-4E5F-8D10-AB803630D1C6}"/>
              </a:ext>
            </a:extLst>
          </p:cNvPr>
          <p:cNvSpPr txBox="1"/>
          <p:nvPr/>
        </p:nvSpPr>
        <p:spPr>
          <a:xfrm>
            <a:off x="4979963" y="2926082"/>
            <a:ext cx="6546944" cy="461665"/>
          </a:xfrm>
          <a:prstGeom prst="rect">
            <a:avLst/>
          </a:prstGeom>
          <a:noFill/>
        </p:spPr>
        <p:txBody>
          <a:bodyPr wrap="square" rtlCol="0">
            <a:spAutoFit/>
          </a:bodyPr>
          <a:lstStyle/>
          <a:p>
            <a:pPr algn="r" rtl="1"/>
            <a:r>
              <a:rPr lang="ar-BH" sz="2400" b="1" dirty="0">
                <a:solidFill>
                  <a:srgbClr val="0070C0"/>
                </a:solidFill>
                <a:latin typeface="Sakkal Majalla" panose="02000000000000000000" pitchFamily="2" charset="-78"/>
                <a:cs typeface="Sakkal Majalla" panose="02000000000000000000" pitchFamily="2" charset="-78"/>
              </a:rPr>
              <a:t>قوةُ الرفع، قوةُ الدفع، قوةُ الجاذبية الأرضيةِ، المقاومةُ.</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3EE8BAE2-EBA1-4899-BC55-4BD688E7AE87}"/>
              </a:ext>
            </a:extLst>
          </p:cNvPr>
          <p:cNvSpPr txBox="1"/>
          <p:nvPr/>
        </p:nvSpPr>
        <p:spPr>
          <a:xfrm>
            <a:off x="2827606" y="4153096"/>
            <a:ext cx="8699301" cy="461665"/>
          </a:xfrm>
          <a:prstGeom prst="rect">
            <a:avLst/>
          </a:prstGeom>
          <a:noFill/>
        </p:spPr>
        <p:txBody>
          <a:bodyPr wrap="square" rtlCol="0">
            <a:spAutoFit/>
          </a:bodyPr>
          <a:lstStyle/>
          <a:p>
            <a:pPr algn="r" rtl="1"/>
            <a:r>
              <a:rPr lang="ar-BH" sz="2400" b="1" dirty="0">
                <a:solidFill>
                  <a:srgbClr val="0070C0"/>
                </a:solidFill>
                <a:latin typeface="Sakkal Majalla" panose="02000000000000000000" pitchFamily="2" charset="-78"/>
                <a:cs typeface="Sakkal Majalla" panose="02000000000000000000" pitchFamily="2" charset="-78"/>
              </a:rPr>
              <a:t>قوة الجاذبية نحوَ الأسفلِ وقوة الدفع(الطفو) نحوَ الأعلى، وهما متساويتان في المقدار  ومتزنتانِ.</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id="{A8361E15-D2A2-4D2A-BE6D-8EC3179BE54B}"/>
              </a:ext>
            </a:extLst>
          </p:cNvPr>
          <p:cNvSpPr txBox="1"/>
          <p:nvPr/>
        </p:nvSpPr>
        <p:spPr>
          <a:xfrm>
            <a:off x="3249636" y="1554848"/>
            <a:ext cx="8422897" cy="584775"/>
          </a:xfrm>
          <a:prstGeom prst="rect">
            <a:avLst/>
          </a:prstGeom>
          <a:solidFill>
            <a:schemeClr val="bg1"/>
          </a:solidFill>
        </p:spPr>
        <p:txBody>
          <a:bodyPr wrap="square" rtlCol="0">
            <a:spAutoFit/>
          </a:bodyPr>
          <a:lstStyle/>
          <a:p>
            <a:pPr algn="r" rtl="1"/>
            <a:r>
              <a:rPr lang="ar-BH" sz="3200" b="1" dirty="0">
                <a:solidFill>
                  <a:prstClr val="black"/>
                </a:solidFill>
                <a:latin typeface="Sakkal Majalla" panose="02000000000000000000" pitchFamily="2" charset="-78"/>
                <a:cs typeface="Sakkal Majalla" panose="02000000000000000000" pitchFamily="2" charset="-78"/>
              </a:rPr>
              <a:t>أجب عن الأسئلة الآتية:</a:t>
            </a:r>
            <a:endParaRPr lang="en-US" sz="3200" b="1" dirty="0">
              <a:solidFill>
                <a:prstClr val="black"/>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BF06CA52-ADEB-A703-12BA-8CA9BC9A6529}"/>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9B9F9D8-C170-283F-BEAE-080D143B3DE3}"/>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80574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8343" y="6264165"/>
            <a:ext cx="1142061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B33CC2C9-D45B-4CA5-AEBB-B09F940873CB}"/>
              </a:ext>
            </a:extLst>
          </p:cNvPr>
          <p:cNvGraphicFramePr>
            <a:graphicFrameLocks noGrp="1"/>
          </p:cNvGraphicFramePr>
          <p:nvPr>
            <p:extLst>
              <p:ext uri="{D42A27DB-BD31-4B8C-83A1-F6EECF244321}">
                <p14:modId xmlns:p14="http://schemas.microsoft.com/office/powerpoint/2010/main" val="2014218149"/>
              </p:ext>
            </p:extLst>
          </p:nvPr>
        </p:nvGraphicFramePr>
        <p:xfrm>
          <a:off x="411218" y="1472194"/>
          <a:ext cx="11357740" cy="1387434"/>
        </p:xfrm>
        <a:graphic>
          <a:graphicData uri="http://schemas.openxmlformats.org/drawingml/2006/table">
            <a:tbl>
              <a:tblPr firstRow="1" bandRow="1">
                <a:tableStyleId>{5C22544A-7EE6-4342-B048-85BDC9FD1C3A}</a:tableStyleId>
              </a:tblPr>
              <a:tblGrid>
                <a:gridCol w="11357740">
                  <a:extLst>
                    <a:ext uri="{9D8B030D-6E8A-4147-A177-3AD203B41FA5}">
                      <a16:colId xmlns:a16="http://schemas.microsoft.com/office/drawing/2014/main" val="351983594"/>
                    </a:ext>
                  </a:extLst>
                </a:gridCol>
              </a:tblGrid>
              <a:tr h="69371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800" b="1" dirty="0">
                          <a:solidFill>
                            <a:schemeClr val="tx1"/>
                          </a:solidFill>
                          <a:latin typeface="Sakkal Majalla" panose="02000000000000000000" pitchFamily="2" charset="-78"/>
                          <a:cs typeface="Sakkal Majalla" panose="02000000000000000000" pitchFamily="2" charset="-78"/>
                        </a:rPr>
                        <a:t>4- </a:t>
                      </a:r>
                      <a:r>
                        <a:rPr lang="ar-BH" sz="2800" b="1" dirty="0">
                          <a:solidFill>
                            <a:srgbClr val="0070C0"/>
                          </a:solidFill>
                          <a:latin typeface="Sakkal Majalla" panose="02000000000000000000" pitchFamily="2" charset="-78"/>
                          <a:cs typeface="Sakkal Majalla" panose="02000000000000000000" pitchFamily="2" charset="-78"/>
                        </a:rPr>
                        <a:t>التفكيرُ الناقدُ</a:t>
                      </a:r>
                      <a:r>
                        <a:rPr lang="ar-BH" sz="2800" b="1" dirty="0">
                          <a:solidFill>
                            <a:schemeClr val="tx1"/>
                          </a:solidFill>
                          <a:latin typeface="Sakkal Majalla" panose="02000000000000000000" pitchFamily="2" charset="-78"/>
                          <a:cs typeface="Sakkal Majalla" panose="02000000000000000000" pitchFamily="2" charset="-78"/>
                        </a:rPr>
                        <a:t>. ماذا يحدتُ للعالَمِ لولم يكن هناك احتكاكٌ؟</a:t>
                      </a:r>
                      <a:endParaRPr lang="en-US" sz="28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4979232"/>
                  </a:ext>
                </a:extLst>
              </a:tr>
              <a:tr h="693717">
                <a:tc>
                  <a:txBody>
                    <a:bodyPr/>
                    <a:lstStyle/>
                    <a:p>
                      <a:pPr algn="ctr" rtl="1"/>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9561977"/>
                  </a:ext>
                </a:extLst>
              </a:tr>
            </a:tbl>
          </a:graphicData>
        </a:graphic>
      </p:graphicFrame>
      <p:sp>
        <p:nvSpPr>
          <p:cNvPr id="9" name="Rectangle 8">
            <a:extLst>
              <a:ext uri="{FF2B5EF4-FFF2-40B4-BE49-F238E27FC236}">
                <a16:creationId xmlns:a16="http://schemas.microsoft.com/office/drawing/2014/main" id="{1EB900AF-81AE-4D47-9A06-8B8E23896464}"/>
              </a:ext>
            </a:extLst>
          </p:cNvPr>
          <p:cNvSpPr/>
          <p:nvPr/>
        </p:nvSpPr>
        <p:spPr>
          <a:xfrm>
            <a:off x="4101737" y="26894"/>
            <a:ext cx="4273859" cy="70462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ct val="0"/>
              </a:spcBef>
              <a:defRPr/>
            </a:pPr>
            <a:r>
              <a:rPr lang="ar-BH" sz="4000" b="1">
                <a:solidFill>
                  <a:prstClr val="white"/>
                </a:solidFill>
                <a:latin typeface="Sakkal Majalla" panose="02000000000000000000" pitchFamily="2" charset="-78"/>
                <a:cs typeface="Sakkal Majalla" panose="02000000000000000000" pitchFamily="2" charset="-78"/>
              </a:rPr>
              <a:t>تابع/ النشاط </a:t>
            </a:r>
            <a:r>
              <a:rPr lang="ar-BH" sz="4000" b="1" dirty="0">
                <a:solidFill>
                  <a:prstClr val="white"/>
                </a:solidFill>
                <a:latin typeface="Sakkal Majalla" panose="02000000000000000000" pitchFamily="2" charset="-78"/>
                <a:cs typeface="Sakkal Majalla" panose="02000000000000000000" pitchFamily="2" charset="-78"/>
              </a:rPr>
              <a:t>التقييمي</a:t>
            </a:r>
          </a:p>
        </p:txBody>
      </p:sp>
      <p:sp>
        <p:nvSpPr>
          <p:cNvPr id="11" name="TextBox 10">
            <a:extLst>
              <a:ext uri="{FF2B5EF4-FFF2-40B4-BE49-F238E27FC236}">
                <a16:creationId xmlns:a16="http://schemas.microsoft.com/office/drawing/2014/main" id="{D3E782F9-D060-44E6-8C05-96432E5BDA67}"/>
              </a:ext>
            </a:extLst>
          </p:cNvPr>
          <p:cNvSpPr txBox="1"/>
          <p:nvPr/>
        </p:nvSpPr>
        <p:spPr>
          <a:xfrm>
            <a:off x="719250" y="2290871"/>
            <a:ext cx="10867632" cy="433965"/>
          </a:xfrm>
          <a:prstGeom prst="rect">
            <a:avLst/>
          </a:prstGeom>
          <a:noFill/>
        </p:spPr>
        <p:txBody>
          <a:bodyPr wrap="square" rtlCol="0">
            <a:spAutoFit/>
          </a:bodyPr>
          <a:lstStyle/>
          <a:p>
            <a:pPr marL="228600" indent="-228600" algn="justLow" rtl="1">
              <a:lnSpc>
                <a:spcPct val="90000"/>
              </a:lnSpc>
              <a:spcBef>
                <a:spcPts val="1000"/>
              </a:spcBef>
              <a:defRPr/>
            </a:pPr>
            <a:r>
              <a:rPr lang="ar-BH" sz="2400" b="1" dirty="0">
                <a:solidFill>
                  <a:srgbClr val="0070C0"/>
                </a:solidFill>
                <a:latin typeface="Sakkal Majalla" panose="02000000000000000000" pitchFamily="2" charset="-78"/>
                <a:cs typeface="Sakkal Majalla" panose="02000000000000000000" pitchFamily="2" charset="-78"/>
              </a:rPr>
              <a:t>لا يمكن للأجسامِ المتحركةِ أن تتوقف، ولا يمكن المشي أو التحرك دون احتكاك.</a:t>
            </a:r>
            <a:endParaRPr lang="ar-BH" b="1" dirty="0">
              <a:solidFill>
                <a:srgbClr val="0070C0"/>
              </a:solidFill>
              <a:latin typeface="Sakkal Majalla" panose="02000000000000000000" pitchFamily="2" charset="-78"/>
              <a:cs typeface="Sakkal Majalla" panose="02000000000000000000" pitchFamily="2" charset="-78"/>
            </a:endParaRPr>
          </a:p>
        </p:txBody>
      </p:sp>
      <p:graphicFrame>
        <p:nvGraphicFramePr>
          <p:cNvPr id="12" name="Table 11">
            <a:extLst>
              <a:ext uri="{FF2B5EF4-FFF2-40B4-BE49-F238E27FC236}">
                <a16:creationId xmlns:a16="http://schemas.microsoft.com/office/drawing/2014/main" id="{379BE345-81A9-4B21-AC76-33443B480402}"/>
              </a:ext>
            </a:extLst>
          </p:cNvPr>
          <p:cNvGraphicFramePr>
            <a:graphicFrameLocks noGrp="1"/>
          </p:cNvGraphicFramePr>
          <p:nvPr>
            <p:extLst>
              <p:ext uri="{D42A27DB-BD31-4B8C-83A1-F6EECF244321}">
                <p14:modId xmlns:p14="http://schemas.microsoft.com/office/powerpoint/2010/main" val="4093904354"/>
              </p:ext>
            </p:extLst>
          </p:nvPr>
        </p:nvGraphicFramePr>
        <p:xfrm>
          <a:off x="411218" y="3128295"/>
          <a:ext cx="11357740" cy="1387434"/>
        </p:xfrm>
        <a:graphic>
          <a:graphicData uri="http://schemas.openxmlformats.org/drawingml/2006/table">
            <a:tbl>
              <a:tblPr firstRow="1" bandRow="1">
                <a:tableStyleId>{5C22544A-7EE6-4342-B048-85BDC9FD1C3A}</a:tableStyleId>
              </a:tblPr>
              <a:tblGrid>
                <a:gridCol w="11357740">
                  <a:extLst>
                    <a:ext uri="{9D8B030D-6E8A-4147-A177-3AD203B41FA5}">
                      <a16:colId xmlns:a16="http://schemas.microsoft.com/office/drawing/2014/main" val="351983594"/>
                    </a:ext>
                  </a:extLst>
                </a:gridCol>
              </a:tblGrid>
              <a:tr h="6511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700" b="1" dirty="0">
                          <a:solidFill>
                            <a:schemeClr val="tx1"/>
                          </a:solidFill>
                          <a:latin typeface="Sakkal Majalla" panose="02000000000000000000" pitchFamily="2" charset="-78"/>
                          <a:cs typeface="Sakkal Majalla" panose="02000000000000000000" pitchFamily="2" charset="-78"/>
                        </a:rPr>
                        <a:t>5- </a:t>
                      </a:r>
                      <a:r>
                        <a:rPr lang="ar-BH" sz="2700" b="1" kern="1200" baseline="0" dirty="0">
                          <a:solidFill>
                            <a:schemeClr val="tx1"/>
                          </a:solidFill>
                          <a:latin typeface="Sakkal Majalla" panose="02000000000000000000" pitchFamily="2" charset="-78"/>
                          <a:ea typeface="+mn-ea"/>
                          <a:cs typeface="Sakkal Majalla" panose="02000000000000000000" pitchFamily="2" charset="-78"/>
                        </a:rPr>
                        <a:t>كيف يفسر  القانون الأول لنيوتن، عملَ حزامِ الأمانِ في السيارةِ في منعِ حدوثِ الإصاباتِ في حوادثِ الإصطدامِ؟</a:t>
                      </a:r>
                      <a:endParaRPr lang="en-US" sz="2700" b="1" kern="1200" baseline="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extLst>
                  <a:ext uri="{0D108BD9-81ED-4DB2-BD59-A6C34878D82A}">
                    <a16:rowId xmlns:a16="http://schemas.microsoft.com/office/drawing/2014/main" val="1554979232"/>
                  </a:ext>
                </a:extLst>
              </a:tr>
              <a:tr h="736297">
                <a:tc>
                  <a:txBody>
                    <a:bodyPr/>
                    <a:lstStyle/>
                    <a:p>
                      <a:pPr algn="ctr" rtl="1"/>
                      <a:endParaRPr lang="en-US" sz="27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extLst>
                  <a:ext uri="{0D108BD9-81ED-4DB2-BD59-A6C34878D82A}">
                    <a16:rowId xmlns:a16="http://schemas.microsoft.com/office/drawing/2014/main" val="1509561977"/>
                  </a:ext>
                </a:extLst>
              </a:tr>
            </a:tbl>
          </a:graphicData>
        </a:graphic>
      </p:graphicFrame>
      <p:sp>
        <p:nvSpPr>
          <p:cNvPr id="13" name="TextBox 12">
            <a:extLst>
              <a:ext uri="{FF2B5EF4-FFF2-40B4-BE49-F238E27FC236}">
                <a16:creationId xmlns:a16="http://schemas.microsoft.com/office/drawing/2014/main" id="{5C601F54-8D5F-4645-AA63-3158A49F3542}"/>
              </a:ext>
            </a:extLst>
          </p:cNvPr>
          <p:cNvSpPr txBox="1"/>
          <p:nvPr/>
        </p:nvSpPr>
        <p:spPr>
          <a:xfrm>
            <a:off x="730826" y="3761344"/>
            <a:ext cx="10856056" cy="766364"/>
          </a:xfrm>
          <a:prstGeom prst="rect">
            <a:avLst/>
          </a:prstGeom>
          <a:noFill/>
        </p:spPr>
        <p:txBody>
          <a:bodyPr wrap="square" rtlCol="0">
            <a:spAutoFit/>
          </a:bodyPr>
          <a:lstStyle/>
          <a:p>
            <a:pPr marL="228600" indent="-228600" algn="justLow" rtl="1">
              <a:lnSpc>
                <a:spcPct val="90000"/>
              </a:lnSpc>
              <a:spcBef>
                <a:spcPts val="1000"/>
              </a:spcBef>
              <a:defRPr/>
            </a:pPr>
            <a:r>
              <a:rPr lang="ar-BH" sz="2400" b="1" dirty="0">
                <a:solidFill>
                  <a:srgbClr val="0070C0"/>
                </a:solidFill>
                <a:latin typeface="Sakkal Majalla" panose="02000000000000000000" pitchFamily="2" charset="-78"/>
                <a:cs typeface="Sakkal Majalla" panose="02000000000000000000" pitchFamily="2" charset="-78"/>
              </a:rPr>
              <a:t>يحدثُ تناقصٌ فجائي في تسارعِ السيارة خلال التصادم،ويستمر الجسم بالحركة في خط مستقيم وقد يصطدمُ بزجاجِ السيارةِ الأمامي، فيعملُ حزامُ الأمانِ على اضافةِ قوةٍ تغيرُ من السرعةِ المتجهةِ للجسمِ تؤدي إلى الوقوف. </a:t>
            </a:r>
          </a:p>
        </p:txBody>
      </p:sp>
      <p:graphicFrame>
        <p:nvGraphicFramePr>
          <p:cNvPr id="14" name="Table 13">
            <a:extLst>
              <a:ext uri="{FF2B5EF4-FFF2-40B4-BE49-F238E27FC236}">
                <a16:creationId xmlns:a16="http://schemas.microsoft.com/office/drawing/2014/main" id="{855B3635-8CAD-43D8-9A76-D49BE9F8E6B7}"/>
              </a:ext>
            </a:extLst>
          </p:cNvPr>
          <p:cNvGraphicFramePr>
            <a:graphicFrameLocks noGrp="1"/>
          </p:cNvGraphicFramePr>
          <p:nvPr>
            <p:extLst>
              <p:ext uri="{D42A27DB-BD31-4B8C-83A1-F6EECF244321}">
                <p14:modId xmlns:p14="http://schemas.microsoft.com/office/powerpoint/2010/main" val="3735812541"/>
              </p:ext>
            </p:extLst>
          </p:nvPr>
        </p:nvGraphicFramePr>
        <p:xfrm>
          <a:off x="411218" y="4692089"/>
          <a:ext cx="11357740" cy="1387434"/>
        </p:xfrm>
        <a:graphic>
          <a:graphicData uri="http://schemas.openxmlformats.org/drawingml/2006/table">
            <a:tbl>
              <a:tblPr firstRow="1" bandRow="1">
                <a:tableStyleId>{5C22544A-7EE6-4342-B048-85BDC9FD1C3A}</a:tableStyleId>
              </a:tblPr>
              <a:tblGrid>
                <a:gridCol w="11357740">
                  <a:extLst>
                    <a:ext uri="{9D8B030D-6E8A-4147-A177-3AD203B41FA5}">
                      <a16:colId xmlns:a16="http://schemas.microsoft.com/office/drawing/2014/main" val="351983594"/>
                    </a:ext>
                  </a:extLst>
                </a:gridCol>
              </a:tblGrid>
              <a:tr h="6511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Sakkal Majalla" panose="02000000000000000000" pitchFamily="2" charset="-78"/>
                          <a:cs typeface="Sakkal Majalla" panose="02000000000000000000" pitchFamily="2" charset="-78"/>
                        </a:rPr>
                        <a:t>6</a:t>
                      </a:r>
                      <a:r>
                        <a:rPr lang="ar-BH" sz="2800" b="1" dirty="0">
                          <a:solidFill>
                            <a:schemeClr val="tx1"/>
                          </a:solidFill>
                          <a:latin typeface="Sakkal Majalla" panose="02000000000000000000" pitchFamily="2" charset="-78"/>
                          <a:cs typeface="Sakkal Majalla" panose="02000000000000000000" pitchFamily="2" charset="-78"/>
                        </a:rPr>
                        <a:t>-ماذا يحدث لتسارعِ جسمِ إذا ضاعفنا كلًا </a:t>
                      </a:r>
                      <a:r>
                        <a:rPr lang="ar-BH" sz="2800" b="1">
                          <a:solidFill>
                            <a:schemeClr val="tx1"/>
                          </a:solidFill>
                          <a:latin typeface="Sakkal Majalla" panose="02000000000000000000" pitchFamily="2" charset="-78"/>
                          <a:cs typeface="Sakkal Majalla" panose="02000000000000000000" pitchFamily="2" charset="-78"/>
                        </a:rPr>
                        <a:t>من كتلتهِ </a:t>
                      </a:r>
                      <a:r>
                        <a:rPr lang="ar-BH" sz="2800" b="1" dirty="0">
                          <a:solidFill>
                            <a:schemeClr val="tx1"/>
                          </a:solidFill>
                          <a:latin typeface="Sakkal Majalla" panose="02000000000000000000" pitchFamily="2" charset="-78"/>
                          <a:cs typeface="Sakkal Majalla" panose="02000000000000000000" pitchFamily="2" charset="-78"/>
                        </a:rPr>
                        <a:t>والقوةِ غيرُ المتزنة المؤثرةِ فيه؟</a:t>
                      </a:r>
                      <a:endParaRPr lang="en-US" sz="2800" b="1" kern="1200" baseline="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extLst>
                  <a:ext uri="{0D108BD9-81ED-4DB2-BD59-A6C34878D82A}">
                    <a16:rowId xmlns:a16="http://schemas.microsoft.com/office/drawing/2014/main" val="1554979232"/>
                  </a:ext>
                </a:extLst>
              </a:tr>
              <a:tr h="736297">
                <a:tc>
                  <a:txBody>
                    <a:bodyPr/>
                    <a:lstStyle/>
                    <a:p>
                      <a:pPr algn="ctr" rtl="1"/>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extLst>
                  <a:ext uri="{0D108BD9-81ED-4DB2-BD59-A6C34878D82A}">
                    <a16:rowId xmlns:a16="http://schemas.microsoft.com/office/drawing/2014/main" val="1509561977"/>
                  </a:ext>
                </a:extLst>
              </a:tr>
            </a:tbl>
          </a:graphicData>
        </a:graphic>
      </p:graphicFrame>
      <p:sp>
        <p:nvSpPr>
          <p:cNvPr id="15" name="TextBox 14">
            <a:extLst>
              <a:ext uri="{FF2B5EF4-FFF2-40B4-BE49-F238E27FC236}">
                <a16:creationId xmlns:a16="http://schemas.microsoft.com/office/drawing/2014/main" id="{3FCB367B-D601-4AA7-9861-3CB76606EDFE}"/>
              </a:ext>
            </a:extLst>
          </p:cNvPr>
          <p:cNvSpPr txBox="1"/>
          <p:nvPr/>
        </p:nvSpPr>
        <p:spPr>
          <a:xfrm>
            <a:off x="1304365" y="5522605"/>
            <a:ext cx="10219763" cy="433965"/>
          </a:xfrm>
          <a:prstGeom prst="rect">
            <a:avLst/>
          </a:prstGeom>
          <a:noFill/>
        </p:spPr>
        <p:txBody>
          <a:bodyPr wrap="square" rtlCol="0">
            <a:spAutoFit/>
          </a:bodyPr>
          <a:lstStyle/>
          <a:p>
            <a:pPr marL="228600" indent="-228600" algn="justLow" rtl="1">
              <a:lnSpc>
                <a:spcPct val="90000"/>
              </a:lnSpc>
              <a:spcBef>
                <a:spcPts val="1000"/>
              </a:spcBef>
              <a:defRPr/>
            </a:pPr>
            <a:r>
              <a:rPr lang="ar-BH" sz="2400" b="1" dirty="0">
                <a:solidFill>
                  <a:srgbClr val="0070C0"/>
                </a:solidFill>
                <a:latin typeface="Sakkal Majalla" panose="02000000000000000000" pitchFamily="2" charset="-78"/>
                <a:cs typeface="Sakkal Majalla" panose="02000000000000000000" pitchFamily="2" charset="-78"/>
              </a:rPr>
              <a:t>يبقى التسارعُ ثابتًا.</a:t>
            </a:r>
          </a:p>
        </p:txBody>
      </p:sp>
      <p:sp>
        <p:nvSpPr>
          <p:cNvPr id="16" name="Rectangle 15">
            <a:extLst>
              <a:ext uri="{FF2B5EF4-FFF2-40B4-BE49-F238E27FC236}">
                <a16:creationId xmlns:a16="http://schemas.microsoft.com/office/drawing/2014/main" id="{8219D28D-6CD8-4886-855E-4CB08DDCDB35}"/>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9A5873DB-FEAC-EC81-90E9-63EF1EF796B3}"/>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44A4781-3190-C1D8-1D61-FD991AEB4EF2}"/>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03521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ounded Rectangle 8">
            <a:extLst>
              <a:ext uri="{FF2B5EF4-FFF2-40B4-BE49-F238E27FC236}">
                <a16:creationId xmlns:a16="http://schemas.microsoft.com/office/drawing/2014/main" id="{8669999C-54BF-475A-8B31-48F2154A0ACE}"/>
              </a:ext>
            </a:extLst>
          </p:cNvPr>
          <p:cNvSpPr/>
          <p:nvPr/>
        </p:nvSpPr>
        <p:spPr>
          <a:xfrm>
            <a:off x="2638101" y="1464883"/>
            <a:ext cx="7156174" cy="4558747"/>
          </a:xfrm>
          <a:prstGeom prst="roundRect">
            <a:avLst/>
          </a:prstGeom>
          <a:solidFill>
            <a:schemeClr val="accent1">
              <a:lumMod val="20000"/>
              <a:lumOff val="80000"/>
            </a:schemeClr>
          </a:solidFill>
          <a:ln w="38100">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099F159C-8611-4629-9CC2-E75E6BEE6460}"/>
              </a:ext>
            </a:extLst>
          </p:cNvPr>
          <p:cNvSpPr/>
          <p:nvPr/>
        </p:nvSpPr>
        <p:spPr>
          <a:xfrm>
            <a:off x="3256485" y="2111227"/>
            <a:ext cx="5956788" cy="3055650"/>
          </a:xfrm>
          <a:prstGeom prst="roundRect">
            <a:avLst/>
          </a:prstGeom>
          <a:solidFill>
            <a:srgbClr val="F6F9FC"/>
          </a:solidFill>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BH" sz="8800" b="1" dirty="0">
                <a:solidFill>
                  <a:schemeClr val="tx1"/>
                </a:solidFill>
                <a:latin typeface="Sakkal Majalla" panose="02000000000000000000" pitchFamily="2" charset="-78"/>
                <a:cs typeface="Sakkal Majalla" panose="02000000000000000000" pitchFamily="2" charset="-78"/>
              </a:rPr>
              <a:t>انتهى الدرس</a:t>
            </a:r>
            <a:endParaRPr lang="ar-SA" sz="8800" b="1" dirty="0">
              <a:solidFill>
                <a:schemeClr val="tx1"/>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90FBDB4A-502B-45E1-A46D-A0217F4BD747}"/>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AA4B9AAF-84A6-00E1-11F9-09609231230F}"/>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A495801-E8D8-4413-53B5-65EB05324F08}"/>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76838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309489" y="6306207"/>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64726" y="26894"/>
            <a:ext cx="4062548"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5400" b="1" dirty="0">
                <a:solidFill>
                  <a:prstClr val="white"/>
                </a:solidFill>
                <a:latin typeface="Sakkal Majalla" panose="02000000000000000000" pitchFamily="2" charset="-78"/>
                <a:cs typeface="Sakkal Majalla" panose="02000000000000000000" pitchFamily="2" charset="-78"/>
              </a:rPr>
              <a:t>أهداف الدرس</a:t>
            </a:r>
            <a:endParaRPr lang="en-US" sz="5400" b="1" dirty="0">
              <a:solidFill>
                <a:prstClr val="white"/>
              </a:solidFill>
              <a:latin typeface="Sakkal Majalla" panose="02000000000000000000" pitchFamily="2" charset="-78"/>
              <a:cs typeface="Sakkal Majalla" panose="02000000000000000000" pitchFamily="2" charset="-78"/>
            </a:endParaRPr>
          </a:p>
        </p:txBody>
      </p:sp>
      <p:sp>
        <p:nvSpPr>
          <p:cNvPr id="13" name="Rectangle 12"/>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903515" y="1919343"/>
            <a:ext cx="10175019" cy="825717"/>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50000"/>
              </a:lnSpc>
            </a:pP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1</a:t>
            </a: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بيانُ كيف تؤثرُ القوى في الحركةِ.</a:t>
            </a:r>
          </a:p>
          <a:p>
            <a:pPr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5" name="Rectangle 14"/>
          <p:cNvSpPr/>
          <p:nvPr/>
        </p:nvSpPr>
        <p:spPr>
          <a:xfrm>
            <a:off x="903515" y="3101628"/>
            <a:ext cx="10175019" cy="770709"/>
          </a:xfrm>
          <a:prstGeom prst="rect">
            <a:avLst/>
          </a:prstGeom>
          <a:solidFill>
            <a:srgbClr val="EAF2FA"/>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90000"/>
              </a:lnSpc>
              <a:spcBef>
                <a:spcPts val="1000"/>
              </a:spcBef>
              <a:defRPr/>
            </a:pP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2</a:t>
            </a: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توضيحُ أثر كلِّ من الجاذبيةِ والاحتكاكِ في الحركة.</a:t>
            </a:r>
          </a:p>
        </p:txBody>
      </p:sp>
      <p:sp>
        <p:nvSpPr>
          <p:cNvPr id="16" name="Rectangle 15"/>
          <p:cNvSpPr/>
          <p:nvPr/>
        </p:nvSpPr>
        <p:spPr>
          <a:xfrm>
            <a:off x="903515" y="4109755"/>
            <a:ext cx="10175019" cy="880977"/>
          </a:xfrm>
          <a:prstGeom prst="rect">
            <a:avLst/>
          </a:prstGeom>
          <a:solidFill>
            <a:srgbClr val="F5F9FD"/>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50000"/>
              </a:lnSpc>
            </a:pP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3</a:t>
            </a: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بيانُ قوانينِ نيوتن الثلاثة في الحركةش.</a:t>
            </a:r>
          </a:p>
          <a:p>
            <a:pPr algn="just" rtl="1">
              <a:lnSpc>
                <a:spcPct val="150000"/>
              </a:lnSpc>
            </a:pP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2DF79A27-FEB4-8C1B-1D42-81FEFABD759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90B358C-5B64-6C99-226E-EBAB324AE34D}"/>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20309" y="13447"/>
            <a:ext cx="3565538"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القوى وقوانين نيوتن</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7D34181F-DB4B-4C25-9F1A-290EA76454CF}"/>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5F26A431-09BD-444C-BF5F-86296510AE23}"/>
              </a:ext>
            </a:extLst>
          </p:cNvPr>
          <p:cNvPicPr>
            <a:picLocks noChangeAspect="1"/>
          </p:cNvPicPr>
          <p:nvPr/>
        </p:nvPicPr>
        <p:blipFill>
          <a:blip r:embed="rId2"/>
          <a:stretch>
            <a:fillRect/>
          </a:stretch>
        </p:blipFill>
        <p:spPr>
          <a:xfrm>
            <a:off x="2307102" y="1228402"/>
            <a:ext cx="7427741" cy="4962525"/>
          </a:xfrm>
          <a:prstGeom prst="rect">
            <a:avLst/>
          </a:prstGeom>
        </p:spPr>
      </p:pic>
      <p:sp>
        <p:nvSpPr>
          <p:cNvPr id="2" name="Rectangle 1">
            <a:extLst>
              <a:ext uri="{FF2B5EF4-FFF2-40B4-BE49-F238E27FC236}">
                <a16:creationId xmlns:a16="http://schemas.microsoft.com/office/drawing/2014/main" id="{B89FDAC2-9ED9-5927-4AF5-7923D3CCCCF4}"/>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57C5FE6-62C9-9696-E607-CFBB585F4DD3}"/>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281896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8343" y="6279525"/>
            <a:ext cx="114324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10287000" y="1408388"/>
            <a:ext cx="1481958" cy="374685"/>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القوى</a:t>
            </a:r>
            <a:r>
              <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a:t>
            </a:r>
          </a:p>
        </p:txBody>
      </p:sp>
      <p:sp>
        <p:nvSpPr>
          <p:cNvPr id="18" name="Rectangle 17"/>
          <p:cNvSpPr/>
          <p:nvPr/>
        </p:nvSpPr>
        <p:spPr>
          <a:xfrm>
            <a:off x="4220309" y="13447"/>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أثر القوى في الحركة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9" name="Title 1"/>
          <p:cNvSpPr txBox="1">
            <a:spLocks/>
          </p:cNvSpPr>
          <p:nvPr/>
        </p:nvSpPr>
        <p:spPr>
          <a:xfrm>
            <a:off x="348343" y="1806134"/>
            <a:ext cx="11420615" cy="2871705"/>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spcBef>
                <a:spcPct val="0"/>
              </a:spcBef>
              <a:spcAft>
                <a:spcPts val="0"/>
              </a:spcAft>
              <a:buClrTx/>
              <a:buSzTx/>
              <a:buFontTx/>
              <a:buNone/>
              <a:tabLst/>
              <a:defRPr/>
            </a:pPr>
            <a:r>
              <a:rPr kumimoji="0" lang="ar-BH" sz="2600" b="1" i="0" u="none" strike="noStrike" kern="1200" cap="none" spc="0" normalizeH="0" baseline="0" noProof="0" dirty="0">
                <a:ln>
                  <a:noFill/>
                </a:ln>
                <a:solidFill>
                  <a:srgbClr val="0070C0"/>
                </a:solidFill>
                <a:effectLst/>
                <a:uLnTx/>
                <a:uFillTx/>
                <a:latin typeface="Sakkal Majalla" panose="02000000000000000000" pitchFamily="2" charset="-78"/>
                <a:ea typeface="+mj-ea"/>
                <a:cs typeface="Sakkal Majalla" panose="02000000000000000000" pitchFamily="2" charset="-78"/>
              </a:rPr>
              <a:t>القوة</a:t>
            </a:r>
            <a:r>
              <a:rPr kumimoji="0" lang="ar-BH" sz="2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:أيُّ</a:t>
            </a:r>
            <a:r>
              <a:rPr kumimoji="0" lang="ar-BH" sz="26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عمليةِ دفعٍ أو سحبٍ يؤثرُ بها جسمٌ في جسمٍ آخر.السحب والشد والرفع والدفع كلها تعبرُ عن القوة.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baseline="0" dirty="0">
                <a:latin typeface="Sakkal Majalla" panose="02000000000000000000" pitchFamily="2" charset="-78"/>
                <a:ea typeface="+mj-ea"/>
                <a:cs typeface="Sakkal Majalla" panose="02000000000000000000" pitchFamily="2" charset="-78"/>
              </a:rPr>
              <a:t>تقاس القوة بوحدةِ </a:t>
            </a:r>
            <a:r>
              <a:rPr lang="ar-BH" sz="2600" b="1" baseline="0" dirty="0">
                <a:solidFill>
                  <a:srgbClr val="0070C0"/>
                </a:solidFill>
                <a:latin typeface="Sakkal Majalla" panose="02000000000000000000" pitchFamily="2" charset="-78"/>
                <a:ea typeface="+mj-ea"/>
                <a:cs typeface="Sakkal Majalla" panose="02000000000000000000" pitchFamily="2" charset="-78"/>
              </a:rPr>
              <a:t>نيوتن. </a:t>
            </a:r>
            <a:r>
              <a:rPr lang="ar-BH" sz="2600" b="1" baseline="0" dirty="0">
                <a:latin typeface="Sakkal Majalla" panose="02000000000000000000" pitchFamily="2" charset="-78"/>
                <a:ea typeface="+mj-ea"/>
                <a:cs typeface="Sakkal Majalla" panose="02000000000000000000" pitchFamily="2" charset="-78"/>
              </a:rPr>
              <a:t>وعند تمثيلِ القوة بالرسمِ، نرسمُ سهمًا للتعبيرِ عن مقدارِ القوةِ واتجاهها.</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6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تنشأ العديدُ من القوى عندَ وجودِ تلامس بينَ الأجسامِ.</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dirty="0">
                <a:latin typeface="Sakkal Majalla" panose="02000000000000000000" pitchFamily="2" charset="-78"/>
                <a:ea typeface="+mj-ea"/>
                <a:cs typeface="Sakkal Majalla" panose="02000000000000000000" pitchFamily="2" charset="-78"/>
              </a:rPr>
              <a:t>هناك قوى أخرى تؤثرُ دون وجودِ تلامس بين الأجسامِ مثل قوة المغناطيسية الأرضية التي تؤثرُ في الإبرة المغناطيسة وتحركها حتى يشيرُ طرفاها إلى اتجاه الشمالِ والجنوب الجغرافي دون تلامس الإبرة والأرض.</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dirty="0">
                <a:latin typeface="Sakkal Majalla" panose="02000000000000000000" pitchFamily="2" charset="-78"/>
                <a:ea typeface="+mj-ea"/>
                <a:cs typeface="Sakkal Majalla" panose="02000000000000000000" pitchFamily="2" charset="-78"/>
              </a:rPr>
              <a:t>يوجدُ أنواعٌ أخرى من القوى تشتركُ في أنها قوى دفعٍ أو سحبٍ من ذلك قوة الطفو.</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dirty="0">
                <a:latin typeface="Sakkal Majalla" panose="02000000000000000000" pitchFamily="2" charset="-78"/>
                <a:ea typeface="+mj-ea"/>
                <a:cs typeface="Sakkal Majalla" panose="02000000000000000000" pitchFamily="2" charset="-78"/>
              </a:rPr>
              <a:t>تعملُ قوة الطفو على رفعِ الموادِّ الأقلِّ كثافةً أعلى الموادِّ الأكثر كثافة.</a:t>
            </a:r>
            <a:endParaRPr kumimoji="0" lang="ar-BH" sz="2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20" name="Rectangle 19">
            <a:extLst>
              <a:ext uri="{FF2B5EF4-FFF2-40B4-BE49-F238E27FC236}">
                <a16:creationId xmlns:a16="http://schemas.microsoft.com/office/drawing/2014/main" id="{7D34181F-DB4B-4C25-9F1A-290EA76454CF}"/>
              </a:ext>
            </a:extLst>
          </p:cNvPr>
          <p:cNvSpPr/>
          <p:nvPr/>
        </p:nvSpPr>
        <p:spPr>
          <a:xfrm>
            <a:off x="41477" y="28136"/>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21" name="Picture 20">
            <a:extLst>
              <a:ext uri="{FF2B5EF4-FFF2-40B4-BE49-F238E27FC236}">
                <a16:creationId xmlns:a16="http://schemas.microsoft.com/office/drawing/2014/main" id="{C2A1BD83-AECE-4C2E-855E-E21942A40164}"/>
              </a:ext>
            </a:extLst>
          </p:cNvPr>
          <p:cNvPicPr>
            <a:picLocks noChangeAspect="1"/>
          </p:cNvPicPr>
          <p:nvPr/>
        </p:nvPicPr>
        <p:blipFill>
          <a:blip r:embed="rId2"/>
          <a:stretch>
            <a:fillRect/>
          </a:stretch>
        </p:blipFill>
        <p:spPr>
          <a:xfrm>
            <a:off x="348343" y="4691000"/>
            <a:ext cx="11420615" cy="1572809"/>
          </a:xfrm>
          <a:prstGeom prst="rect">
            <a:avLst/>
          </a:prstGeom>
        </p:spPr>
      </p:pic>
      <p:sp>
        <p:nvSpPr>
          <p:cNvPr id="2" name="Rectangle 1">
            <a:extLst>
              <a:ext uri="{FF2B5EF4-FFF2-40B4-BE49-F238E27FC236}">
                <a16:creationId xmlns:a16="http://schemas.microsoft.com/office/drawing/2014/main" id="{8F93975E-61BE-773B-4023-DC977D0469AE}"/>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F49BFA8-3094-72A0-EA6E-8A9FF520445E}"/>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40274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1000"/>
                                        <p:tgtEl>
                                          <p:spTgt spid="19">
                                            <p:txEl>
                                              <p:pRg st="1" end="1"/>
                                            </p:txEl>
                                          </p:spTgt>
                                        </p:tgtEl>
                                      </p:cBhvr>
                                    </p:animEffect>
                                    <p:anim calcmode="lin" valueType="num">
                                      <p:cBhvr>
                                        <p:cTn id="22"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fade">
                                      <p:cBhvr>
                                        <p:cTn id="28" dur="1000"/>
                                        <p:tgtEl>
                                          <p:spTgt spid="19">
                                            <p:txEl>
                                              <p:pRg st="2" end="2"/>
                                            </p:txEl>
                                          </p:spTgt>
                                        </p:tgtEl>
                                      </p:cBhvr>
                                    </p:animEffect>
                                    <p:anim calcmode="lin" valueType="num">
                                      <p:cBhvr>
                                        <p:cTn id="29"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xEl>
                                              <p:pRg st="3" end="3"/>
                                            </p:txEl>
                                          </p:spTgt>
                                        </p:tgtEl>
                                        <p:attrNameLst>
                                          <p:attrName>style.visibility</p:attrName>
                                        </p:attrNameLst>
                                      </p:cBhvr>
                                      <p:to>
                                        <p:strVal val="visible"/>
                                      </p:to>
                                    </p:set>
                                    <p:animEffect transition="in" filter="fade">
                                      <p:cBhvr>
                                        <p:cTn id="35" dur="1000"/>
                                        <p:tgtEl>
                                          <p:spTgt spid="19">
                                            <p:txEl>
                                              <p:pRg st="3" end="3"/>
                                            </p:txEl>
                                          </p:spTgt>
                                        </p:tgtEl>
                                      </p:cBhvr>
                                    </p:animEffect>
                                    <p:anim calcmode="lin" valueType="num">
                                      <p:cBhvr>
                                        <p:cTn id="3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Effect transition="in" filter="fade">
                                      <p:cBhvr>
                                        <p:cTn id="42" dur="1000"/>
                                        <p:tgtEl>
                                          <p:spTgt spid="19">
                                            <p:txEl>
                                              <p:pRg st="4" end="4"/>
                                            </p:txEl>
                                          </p:spTgt>
                                        </p:tgtEl>
                                      </p:cBhvr>
                                    </p:animEffect>
                                    <p:anim calcmode="lin" valueType="num">
                                      <p:cBhvr>
                                        <p:cTn id="43"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xEl>
                                              <p:pRg st="5" end="5"/>
                                            </p:txEl>
                                          </p:spTgt>
                                        </p:tgtEl>
                                        <p:attrNameLst>
                                          <p:attrName>style.visibility</p:attrName>
                                        </p:attrNameLst>
                                      </p:cBhvr>
                                      <p:to>
                                        <p:strVal val="visible"/>
                                      </p:to>
                                    </p:set>
                                    <p:animEffect transition="in" filter="fade">
                                      <p:cBhvr>
                                        <p:cTn id="49" dur="1000"/>
                                        <p:tgtEl>
                                          <p:spTgt spid="19">
                                            <p:txEl>
                                              <p:pRg st="5" end="5"/>
                                            </p:txEl>
                                          </p:spTgt>
                                        </p:tgtEl>
                                      </p:cBhvr>
                                    </p:animEffect>
                                    <p:anim calcmode="lin" valueType="num">
                                      <p:cBhvr>
                                        <p:cTn id="50"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6720" y="6306207"/>
            <a:ext cx="114340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0134863" y="1421789"/>
            <a:ext cx="1645919" cy="35793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القوى</a:t>
            </a:r>
            <a:r>
              <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a:t>
            </a:r>
          </a:p>
        </p:txBody>
      </p:sp>
      <p:sp>
        <p:nvSpPr>
          <p:cNvPr id="17" name="Title 1"/>
          <p:cNvSpPr txBox="1">
            <a:spLocks/>
          </p:cNvSpPr>
          <p:nvPr/>
        </p:nvSpPr>
        <p:spPr>
          <a:xfrm>
            <a:off x="3487009" y="1792882"/>
            <a:ext cx="8281950" cy="3732975"/>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spcBef>
                <a:spcPct val="0"/>
              </a:spcBef>
              <a:spcAft>
                <a:spcPts val="0"/>
              </a:spcAft>
              <a:buClrTx/>
              <a:buSzTx/>
              <a:buFontTx/>
              <a:buNone/>
              <a:tabLst/>
              <a:defRPr/>
            </a:pPr>
            <a:r>
              <a:rPr kumimoji="0" lang="ar-BH" sz="27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تؤثرُ في الطائرة  في الشكلِ المجاورِ</a:t>
            </a:r>
            <a:r>
              <a:rPr kumimoji="0" lang="ar-BH" sz="27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7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مجموعةٌ من القوى تتمثلُ في:</a:t>
            </a:r>
          </a:p>
          <a:p>
            <a:pPr marL="0" marR="0" lvl="0" indent="0" algn="r" defTabSz="914400" rtl="1" eaLnBrk="1" fontAlgn="auto" latinLnBrk="0" hangingPunct="1">
              <a:spcBef>
                <a:spcPct val="0"/>
              </a:spcBef>
              <a:spcAft>
                <a:spcPts val="0"/>
              </a:spcAft>
              <a:buClrTx/>
              <a:buSzTx/>
              <a:buFontTx/>
              <a:buNone/>
              <a:tabLst/>
              <a:defRPr/>
            </a:pPr>
            <a:r>
              <a:rPr lang="ar-BH" sz="2700" b="1" dirty="0">
                <a:solidFill>
                  <a:srgbClr val="0070C0"/>
                </a:solidFill>
                <a:latin typeface="Sakkal Majalla" panose="02000000000000000000" pitchFamily="2" charset="-78"/>
                <a:ea typeface="+mj-ea"/>
                <a:cs typeface="Sakkal Majalla" panose="02000000000000000000" pitchFamily="2" charset="-78"/>
              </a:rPr>
              <a:t>قوةُ الدفع</a:t>
            </a:r>
            <a:r>
              <a:rPr lang="ar-BH" sz="2700" b="1" dirty="0">
                <a:latin typeface="Sakkal Majalla" panose="02000000000000000000" pitchFamily="2" charset="-78"/>
                <a:ea typeface="+mj-ea"/>
                <a:cs typeface="Sakkal Majalla" panose="02000000000000000000" pitchFamily="2" charset="-78"/>
              </a:rPr>
              <a:t>: مجموعة القوى التي تؤثرُ بها محركات الطائرة ، فتعمل على اندفاعها للأمامِ.</a:t>
            </a:r>
          </a:p>
          <a:p>
            <a:pPr marL="0" marR="0" lvl="0" indent="0" algn="r" defTabSz="914400" rtl="1" eaLnBrk="1" fontAlgn="auto" latinLnBrk="0" hangingPunct="1">
              <a:spcBef>
                <a:spcPct val="0"/>
              </a:spcBef>
              <a:spcAft>
                <a:spcPts val="0"/>
              </a:spcAft>
              <a:buClrTx/>
              <a:buSzTx/>
              <a:buFontTx/>
              <a:buNone/>
              <a:tabLst/>
              <a:defRPr/>
            </a:pPr>
            <a:r>
              <a:rPr kumimoji="0" lang="ar-BH" sz="2700" b="1" i="0" u="none" strike="noStrike" kern="1200" cap="none" spc="0" normalizeH="0" baseline="0" noProof="0" dirty="0">
                <a:ln>
                  <a:noFill/>
                </a:ln>
                <a:solidFill>
                  <a:srgbClr val="0070C0"/>
                </a:solidFill>
                <a:effectLst/>
                <a:uLnTx/>
                <a:uFillTx/>
                <a:latin typeface="Sakkal Majalla" panose="02000000000000000000" pitchFamily="2" charset="-78"/>
                <a:ea typeface="+mj-ea"/>
                <a:cs typeface="Sakkal Majalla" panose="02000000000000000000" pitchFamily="2" charset="-78"/>
              </a:rPr>
              <a:t>قوةُ</a:t>
            </a:r>
            <a:r>
              <a:rPr kumimoji="0" lang="ar-BH" sz="2700" b="1" i="0" u="none" strike="noStrike" kern="1200" cap="none" spc="0" normalizeH="0" noProof="0" dirty="0">
                <a:ln>
                  <a:noFill/>
                </a:ln>
                <a:solidFill>
                  <a:srgbClr val="0070C0"/>
                </a:solidFill>
                <a:effectLst/>
                <a:uLnTx/>
                <a:uFillTx/>
                <a:latin typeface="Sakkal Majalla" panose="02000000000000000000" pitchFamily="2" charset="-78"/>
                <a:ea typeface="+mj-ea"/>
                <a:cs typeface="Sakkal Majalla" panose="02000000000000000000" pitchFamily="2" charset="-78"/>
              </a:rPr>
              <a:t> الرفعِ</a:t>
            </a:r>
            <a:r>
              <a:rPr kumimoji="0" lang="ar-BH" sz="27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وتكونُ عندما يمرُ الهواءُ حولَ الأجنحةِ بسرعةٍ كبيرةٍ فترتفع للأعلى.</a:t>
            </a:r>
          </a:p>
          <a:p>
            <a:pPr marL="0" marR="0" lvl="0" indent="0" algn="r" defTabSz="914400" rtl="1" eaLnBrk="1" fontAlgn="auto" latinLnBrk="0" hangingPunct="1">
              <a:spcBef>
                <a:spcPct val="0"/>
              </a:spcBef>
              <a:spcAft>
                <a:spcPts val="0"/>
              </a:spcAft>
              <a:buClrTx/>
              <a:buSzTx/>
              <a:buFontTx/>
              <a:buNone/>
              <a:tabLst/>
              <a:defRPr/>
            </a:pPr>
            <a:r>
              <a:rPr lang="ar-BH" sz="2700" b="1" baseline="0" dirty="0">
                <a:solidFill>
                  <a:srgbClr val="0070C0"/>
                </a:solidFill>
                <a:latin typeface="Sakkal Majalla" panose="02000000000000000000" pitchFamily="2" charset="-78"/>
                <a:ea typeface="+mj-ea"/>
                <a:cs typeface="Sakkal Majalla" panose="02000000000000000000" pitchFamily="2" charset="-78"/>
              </a:rPr>
              <a:t>قوةُ المقاومة</a:t>
            </a:r>
            <a:r>
              <a:rPr lang="ar-BH" sz="2700" b="1" baseline="0" dirty="0">
                <a:latin typeface="Sakkal Majalla" panose="02000000000000000000" pitchFamily="2" charset="-78"/>
                <a:ea typeface="+mj-ea"/>
                <a:cs typeface="Sakkal Majalla" panose="02000000000000000000" pitchFamily="2" charset="-78"/>
              </a:rPr>
              <a:t>: وتعملُ على تقليلِ سرعةِ الطائرةِ.</a:t>
            </a:r>
          </a:p>
          <a:p>
            <a:pPr marR="0" lvl="0" algn="r" defTabSz="914400" rtl="1" eaLnBrk="1" fontAlgn="auto" latinLnBrk="0" hangingPunct="1">
              <a:spcBef>
                <a:spcPct val="0"/>
              </a:spcBef>
              <a:spcAft>
                <a:spcPts val="0"/>
              </a:spcAft>
              <a:buClrTx/>
              <a:buSzTx/>
              <a:tabLst/>
              <a:defRPr/>
            </a:pPr>
            <a:r>
              <a:rPr kumimoji="0" lang="ar-BH" sz="2700" b="1" i="0" u="none" strike="noStrike" kern="1200" cap="none" spc="0" normalizeH="0" noProof="0" dirty="0">
                <a:ln>
                  <a:noFill/>
                </a:ln>
                <a:solidFill>
                  <a:srgbClr val="0070C0"/>
                </a:solidFill>
                <a:effectLst/>
                <a:uLnTx/>
                <a:uFillTx/>
                <a:latin typeface="Sakkal Majalla" panose="02000000000000000000" pitchFamily="2" charset="-78"/>
                <a:ea typeface="+mj-ea"/>
                <a:cs typeface="Sakkal Majalla" panose="02000000000000000000" pitchFamily="2" charset="-78"/>
              </a:rPr>
              <a:t>قوةُ الجاذبية</a:t>
            </a:r>
            <a:r>
              <a:rPr kumimoji="0" lang="ar-BH" sz="27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وزنُ الطائرة.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7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ولكي ترتفعَ الطائرةُ إلى أعلى، يجبُ أن تكونَ قوةُ الرفعِ أكبرَ من وزنِ الطائرةِ(قوةِ الجاذبيةِ).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baseline="0" dirty="0">
                <a:latin typeface="Sakkal Majalla" panose="02000000000000000000" pitchFamily="2" charset="-78"/>
                <a:ea typeface="+mj-ea"/>
                <a:cs typeface="Sakkal Majalla" panose="02000000000000000000" pitchFamily="2" charset="-78"/>
              </a:rPr>
              <a:t>ولكي تندفعَ إلى الأمامِ</a:t>
            </a:r>
            <a:r>
              <a:rPr lang="ar-BH" sz="2700" b="1" dirty="0">
                <a:latin typeface="Sakkal Majalla" panose="02000000000000000000" pitchFamily="2" charset="-78"/>
                <a:ea typeface="+mj-ea"/>
                <a:cs typeface="Sakkal Majalla" panose="02000000000000000000" pitchFamily="2" charset="-78"/>
              </a:rPr>
              <a:t>، ينبغي أن تكونَ قوةُ الدفعِ أكبرُ من المقاومةِ.</a:t>
            </a:r>
            <a:endParaRPr kumimoji="0" lang="ar-BH" sz="27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8" name="Rectangle 17">
            <a:extLst>
              <a:ext uri="{FF2B5EF4-FFF2-40B4-BE49-F238E27FC236}">
                <a16:creationId xmlns:a16="http://schemas.microsoft.com/office/drawing/2014/main" id="{7D34181F-DB4B-4C25-9F1A-290EA76454CF}"/>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3A6E7A07-44EE-4A6A-A2DE-ABA9EC480BA7}"/>
              </a:ext>
            </a:extLst>
          </p:cNvPr>
          <p:cNvSpPr/>
          <p:nvPr/>
        </p:nvSpPr>
        <p:spPr>
          <a:xfrm>
            <a:off x="4220309" y="13447"/>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أثر القوى في الحركة</a:t>
            </a:r>
            <a:endParaRPr lang="en-US" sz="4400" b="1" dirty="0">
              <a:solidFill>
                <a:prstClr val="white"/>
              </a:solidFill>
              <a:latin typeface="Sakkal Majalla" panose="02000000000000000000" pitchFamily="2" charset="-78"/>
              <a:cs typeface="Sakkal Majalla" panose="02000000000000000000" pitchFamily="2" charset="-78"/>
            </a:endParaRPr>
          </a:p>
        </p:txBody>
      </p:sp>
      <p:pic>
        <p:nvPicPr>
          <p:cNvPr id="20" name="Picture 19">
            <a:extLst>
              <a:ext uri="{FF2B5EF4-FFF2-40B4-BE49-F238E27FC236}">
                <a16:creationId xmlns:a16="http://schemas.microsoft.com/office/drawing/2014/main" id="{A9CA02F7-5FE0-434D-9DD8-1EF832F64D88}"/>
              </a:ext>
            </a:extLst>
          </p:cNvPr>
          <p:cNvPicPr>
            <a:picLocks noChangeAspect="1"/>
          </p:cNvPicPr>
          <p:nvPr/>
        </p:nvPicPr>
        <p:blipFill>
          <a:blip r:embed="rId2"/>
          <a:stretch>
            <a:fillRect/>
          </a:stretch>
        </p:blipFill>
        <p:spPr>
          <a:xfrm>
            <a:off x="416902" y="1268066"/>
            <a:ext cx="3001547" cy="4165224"/>
          </a:xfrm>
          <a:prstGeom prst="rect">
            <a:avLst/>
          </a:prstGeom>
          <a:ln w="38100">
            <a:solidFill>
              <a:schemeClr val="accent1"/>
            </a:solidFill>
          </a:ln>
        </p:spPr>
      </p:pic>
      <p:sp>
        <p:nvSpPr>
          <p:cNvPr id="21" name="Title 1">
            <a:extLst>
              <a:ext uri="{FF2B5EF4-FFF2-40B4-BE49-F238E27FC236}">
                <a16:creationId xmlns:a16="http://schemas.microsoft.com/office/drawing/2014/main" id="{AE3B04D4-F971-4C2A-9232-901B71E1B6EE}"/>
              </a:ext>
            </a:extLst>
          </p:cNvPr>
          <p:cNvSpPr txBox="1">
            <a:spLocks/>
          </p:cNvSpPr>
          <p:nvPr/>
        </p:nvSpPr>
        <p:spPr>
          <a:xfrm>
            <a:off x="346720" y="5539258"/>
            <a:ext cx="11422238" cy="750434"/>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spcBef>
                <a:spcPct val="0"/>
              </a:spcBef>
              <a:spcAft>
                <a:spcPts val="0"/>
              </a:spcAft>
              <a:buClrTx/>
              <a:buSzTx/>
              <a:buFontTx/>
              <a:buNone/>
              <a:tabLst/>
              <a:defRPr/>
            </a:pPr>
            <a:r>
              <a:rPr kumimoji="0" lang="ar-BH" sz="24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يمكن استخدام القوى في مجالاتٍ مختلفةٍ مثلُ سحقِ الأجسامِ،</a:t>
            </a:r>
            <a:r>
              <a:rPr kumimoji="0" lang="ar-BH" sz="24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أو سحبها، أو طرقها، أو ثنيها، كأن تضغط على علبةِ الألومنيوم وتغيرُ شكلها. وكلما زادت قساوة المادةِ احتجنا إلى قوةٍ أكبرَ لتغييرِ شكلها.</a:t>
            </a:r>
            <a:endParaRPr kumimoji="0" lang="ar-BH" sz="24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2" name="Rectangle 1">
            <a:extLst>
              <a:ext uri="{FF2B5EF4-FFF2-40B4-BE49-F238E27FC236}">
                <a16:creationId xmlns:a16="http://schemas.microsoft.com/office/drawing/2014/main" id="{C804268E-A416-E00F-5629-B689BB1082DA}"/>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805433B-05D4-D0F3-295E-7C47812C2425}"/>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5132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1000"/>
                                        <p:tgtEl>
                                          <p:spTgt spid="17">
                                            <p:txEl>
                                              <p:pRg st="0" end="0"/>
                                            </p:txEl>
                                          </p:spTgt>
                                        </p:tgtEl>
                                      </p:cBhvr>
                                    </p:animEffect>
                                    <p:anim calcmode="lin" valueType="num">
                                      <p:cBhvr>
                                        <p:cTn id="1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1000"/>
                                        <p:tgtEl>
                                          <p:spTgt spid="17">
                                            <p:txEl>
                                              <p:pRg st="1" end="1"/>
                                            </p:txEl>
                                          </p:spTgt>
                                        </p:tgtEl>
                                      </p:cBhvr>
                                    </p:animEffect>
                                    <p:anim calcmode="lin" valueType="num">
                                      <p:cBhvr>
                                        <p:cTn id="22"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1000"/>
                                        <p:tgtEl>
                                          <p:spTgt spid="17">
                                            <p:txEl>
                                              <p:pRg st="2" end="2"/>
                                            </p:txEl>
                                          </p:spTgt>
                                        </p:tgtEl>
                                      </p:cBhvr>
                                    </p:animEffect>
                                    <p:anim calcmode="lin" valueType="num">
                                      <p:cBhvr>
                                        <p:cTn id="29"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Effect transition="in" filter="fade">
                                      <p:cBhvr>
                                        <p:cTn id="35" dur="1000"/>
                                        <p:tgtEl>
                                          <p:spTgt spid="17">
                                            <p:txEl>
                                              <p:pRg st="3" end="3"/>
                                            </p:txEl>
                                          </p:spTgt>
                                        </p:tgtEl>
                                      </p:cBhvr>
                                    </p:animEffect>
                                    <p:anim calcmode="lin" valueType="num">
                                      <p:cBhvr>
                                        <p:cTn id="36"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xEl>
                                              <p:pRg st="4" end="4"/>
                                            </p:txEl>
                                          </p:spTgt>
                                        </p:tgtEl>
                                        <p:attrNameLst>
                                          <p:attrName>style.visibility</p:attrName>
                                        </p:attrNameLst>
                                      </p:cBhvr>
                                      <p:to>
                                        <p:strVal val="visible"/>
                                      </p:to>
                                    </p:set>
                                    <p:animEffect transition="in" filter="fade">
                                      <p:cBhvr>
                                        <p:cTn id="42" dur="1000"/>
                                        <p:tgtEl>
                                          <p:spTgt spid="17">
                                            <p:txEl>
                                              <p:pRg st="4" end="4"/>
                                            </p:txEl>
                                          </p:spTgt>
                                        </p:tgtEl>
                                      </p:cBhvr>
                                    </p:animEffect>
                                    <p:anim calcmode="lin" valueType="num">
                                      <p:cBhvr>
                                        <p:cTn id="43"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xEl>
                                              <p:pRg st="5" end="5"/>
                                            </p:txEl>
                                          </p:spTgt>
                                        </p:tgtEl>
                                        <p:attrNameLst>
                                          <p:attrName>style.visibility</p:attrName>
                                        </p:attrNameLst>
                                      </p:cBhvr>
                                      <p:to>
                                        <p:strVal val="visible"/>
                                      </p:to>
                                    </p:set>
                                    <p:animEffect transition="in" filter="fade">
                                      <p:cBhvr>
                                        <p:cTn id="49" dur="1000"/>
                                        <p:tgtEl>
                                          <p:spTgt spid="17">
                                            <p:txEl>
                                              <p:pRg st="5" end="5"/>
                                            </p:txEl>
                                          </p:spTgt>
                                        </p:tgtEl>
                                      </p:cBhvr>
                                    </p:animEffect>
                                    <p:anim calcmode="lin" valueType="num">
                                      <p:cBhvr>
                                        <p:cTn id="50"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xEl>
                                              <p:pRg st="6" end="6"/>
                                            </p:txEl>
                                          </p:spTgt>
                                        </p:tgtEl>
                                        <p:attrNameLst>
                                          <p:attrName>style.visibility</p:attrName>
                                        </p:attrNameLst>
                                      </p:cBhvr>
                                      <p:to>
                                        <p:strVal val="visible"/>
                                      </p:to>
                                    </p:set>
                                    <p:animEffect transition="in" filter="fade">
                                      <p:cBhvr>
                                        <p:cTn id="56" dur="1000"/>
                                        <p:tgtEl>
                                          <p:spTgt spid="17">
                                            <p:txEl>
                                              <p:pRg st="6" end="6"/>
                                            </p:txEl>
                                          </p:spTgt>
                                        </p:tgtEl>
                                      </p:cBhvr>
                                    </p:animEffect>
                                    <p:anim calcmode="lin" valueType="num">
                                      <p:cBhvr>
                                        <p:cTn id="57"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Effect transition="in" filter="fade">
                                      <p:cBhvr>
                                        <p:cTn id="70" dur="1000"/>
                                        <p:tgtEl>
                                          <p:spTgt spid="21">
                                            <p:txEl>
                                              <p:pRg st="0" end="0"/>
                                            </p:txEl>
                                          </p:spTgt>
                                        </p:tgtEl>
                                      </p:cBhvr>
                                    </p:animEffect>
                                    <p:anim calcmode="lin" valueType="num">
                                      <p:cBhvr>
                                        <p:cTn id="71"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88684"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88684" y="6306207"/>
            <a:ext cx="114146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10175204" y="1360922"/>
            <a:ext cx="1645919" cy="504924"/>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fontScale="92500"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القوى</a:t>
            </a:r>
            <a:r>
              <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a:t>
            </a:r>
          </a:p>
        </p:txBody>
      </p:sp>
      <p:sp>
        <p:nvSpPr>
          <p:cNvPr id="16" name="Title 1"/>
          <p:cNvSpPr txBox="1">
            <a:spLocks/>
          </p:cNvSpPr>
          <p:nvPr/>
        </p:nvSpPr>
        <p:spPr>
          <a:xfrm>
            <a:off x="3919675" y="1913167"/>
            <a:ext cx="7849284" cy="4382633"/>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8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عند استخدامِ</a:t>
            </a:r>
            <a:r>
              <a:rPr kumimoji="0" lang="ar-BH" sz="28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القوى لتغييرِ الحالةِ الحركيةِ للأجسامِ، فإنها تحركُ الأجسام الساكنة، أوتزيد من سرعتها، أو تبطؤها، أو توقف حركتها أو تغيرُ من اتجاه حركتها.</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في جميعِ الحالاتِ السابقةِ، أكسبتُ القوةُ الأجسامَ التي أثرت فيها تسارعًا.</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8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يعتمدُ التسارعُ المكتسب على مقدارِ القوةِ، وزمن تأثيرها.</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بعض القوى يؤثر في الأجسام فترةً قصيرةً من الزمن ويكسبها تسارعًا كبيرًا، مثالُ ذلك عندما يضربُ لاعبُ الجولفِ الكرة بمضربه.</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8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من القوى ما يؤثرُ  بشكلٍ مستمرٍّ لزمنٍ طويلٍ، ويكسبها تسارعًا قليلًا نسبيًا، مثالُ ذلك القوةُ المؤثرةُ في المنطادِ.  </a:t>
            </a:r>
            <a:endParaRPr kumimoji="0" lang="ar-BH" sz="28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7" name="Rectangle 16">
            <a:extLst>
              <a:ext uri="{FF2B5EF4-FFF2-40B4-BE49-F238E27FC236}">
                <a16:creationId xmlns:a16="http://schemas.microsoft.com/office/drawing/2014/main" id="{7D34181F-DB4B-4C25-9F1A-290EA76454CF}"/>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3A6E7A07-44EE-4A6A-A2DE-ABA9EC480BA7}"/>
              </a:ext>
            </a:extLst>
          </p:cNvPr>
          <p:cNvSpPr/>
          <p:nvPr/>
        </p:nvSpPr>
        <p:spPr>
          <a:xfrm>
            <a:off x="4220309" y="13447"/>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أثر القوى في الحركة</a:t>
            </a:r>
            <a:endParaRPr lang="en-US" sz="4400" b="1" dirty="0">
              <a:solidFill>
                <a:prstClr val="white"/>
              </a:solidFill>
              <a:latin typeface="Sakkal Majalla" panose="02000000000000000000" pitchFamily="2" charset="-78"/>
              <a:cs typeface="Sakkal Majalla" panose="02000000000000000000" pitchFamily="2" charset="-78"/>
            </a:endParaRPr>
          </a:p>
        </p:txBody>
      </p:sp>
      <p:pic>
        <p:nvPicPr>
          <p:cNvPr id="19" name="Picture 18">
            <a:extLst>
              <a:ext uri="{FF2B5EF4-FFF2-40B4-BE49-F238E27FC236}">
                <a16:creationId xmlns:a16="http://schemas.microsoft.com/office/drawing/2014/main" id="{355A17AC-2838-4A4F-9AB3-A5C6E78A3F05}"/>
              </a:ext>
            </a:extLst>
          </p:cNvPr>
          <p:cNvPicPr>
            <a:picLocks noChangeAspect="1"/>
          </p:cNvPicPr>
          <p:nvPr/>
        </p:nvPicPr>
        <p:blipFill>
          <a:blip r:embed="rId2">
            <a:lum contrast="20000"/>
          </a:blip>
          <a:stretch>
            <a:fillRect/>
          </a:stretch>
        </p:blipFill>
        <p:spPr>
          <a:xfrm>
            <a:off x="388684" y="1228402"/>
            <a:ext cx="3530990" cy="4951827"/>
          </a:xfrm>
          <a:prstGeom prst="rect">
            <a:avLst/>
          </a:prstGeom>
        </p:spPr>
      </p:pic>
      <p:sp>
        <p:nvSpPr>
          <p:cNvPr id="2" name="Rectangle 1">
            <a:extLst>
              <a:ext uri="{FF2B5EF4-FFF2-40B4-BE49-F238E27FC236}">
                <a16:creationId xmlns:a16="http://schemas.microsoft.com/office/drawing/2014/main" id="{87BF7963-3FE8-EBFF-0A74-B34A3840D846}"/>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6FC5DF5-1D2F-8ABD-C5B8-8632B999378F}"/>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190682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fade">
                                      <p:cBhvr>
                                        <p:cTn id="28" dur="1000"/>
                                        <p:tgtEl>
                                          <p:spTgt spid="16">
                                            <p:txEl>
                                              <p:pRg st="2" end="2"/>
                                            </p:txEl>
                                          </p:spTgt>
                                        </p:tgtEl>
                                      </p:cBhvr>
                                    </p:animEffect>
                                    <p:anim calcmode="lin" valueType="num">
                                      <p:cBhvr>
                                        <p:cTn id="29"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xEl>
                                              <p:pRg st="4" end="4"/>
                                            </p:txEl>
                                          </p:spTgt>
                                        </p:tgtEl>
                                        <p:attrNameLst>
                                          <p:attrName>style.visibility</p:attrName>
                                        </p:attrNameLst>
                                      </p:cBhvr>
                                      <p:to>
                                        <p:strVal val="visible"/>
                                      </p:to>
                                    </p:set>
                                    <p:animEffect transition="in" filter="fade">
                                      <p:cBhvr>
                                        <p:cTn id="42" dur="1000"/>
                                        <p:tgtEl>
                                          <p:spTgt spid="16">
                                            <p:txEl>
                                              <p:pRg st="4" end="4"/>
                                            </p:txEl>
                                          </p:spTgt>
                                        </p:tgtEl>
                                      </p:cBhvr>
                                    </p:animEffect>
                                    <p:anim calcmode="lin" valueType="num">
                                      <p:cBhvr>
                                        <p:cTn id="43"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348343" y="6348411"/>
            <a:ext cx="1148258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8567224" y="1372887"/>
            <a:ext cx="3263706" cy="51780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الجاذبية وما الاحتكاك</a:t>
            </a:r>
            <a:r>
              <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a:t>
            </a:r>
          </a:p>
        </p:txBody>
      </p:sp>
      <p:sp>
        <p:nvSpPr>
          <p:cNvPr id="17" name="Title 1"/>
          <p:cNvSpPr txBox="1">
            <a:spLocks/>
          </p:cNvSpPr>
          <p:nvPr/>
        </p:nvSpPr>
        <p:spPr>
          <a:xfrm>
            <a:off x="2933279" y="1906768"/>
            <a:ext cx="8872576" cy="2777203"/>
          </a:xfrm>
          <a:prstGeom prst="rect">
            <a:avLst/>
          </a:prstGeom>
          <a:solidFill>
            <a:srgbClr val="F2F7FC"/>
          </a:solidFill>
          <a:ln w="22225">
            <a:solidFill>
              <a:srgbClr val="0070C0"/>
            </a:solidFill>
            <a:prstDash val="solid"/>
          </a:ln>
        </p:spPr>
        <p:txBody>
          <a:bodyPr vert="horz" lIns="91440" tIns="45720" rIns="91440" bIns="45720" rtlCol="0" anchor="t">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600" b="1" i="0" u="none" strike="noStrike" kern="1200" cap="none" spc="0" normalizeH="0" baseline="0" noProof="0" dirty="0">
                <a:ln>
                  <a:noFill/>
                </a:ln>
                <a:solidFill>
                  <a:srgbClr val="0070C0"/>
                </a:solidFill>
                <a:effectLst/>
                <a:uLnTx/>
                <a:uFillTx/>
                <a:latin typeface="Sakkal Majalla" panose="02000000000000000000" pitchFamily="2" charset="-78"/>
                <a:ea typeface="+mj-ea"/>
                <a:cs typeface="Sakkal Majalla" panose="02000000000000000000" pitchFamily="2" charset="-78"/>
              </a:rPr>
              <a:t>الجاذبيةُ الارضيةُ </a:t>
            </a:r>
            <a:r>
              <a:rPr kumimoji="0" lang="ar-BH" sz="2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تجعلُ</a:t>
            </a:r>
            <a:r>
              <a:rPr kumimoji="0" lang="ar-BH" sz="26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الأجسامَ تسقطُ في اتجاهِ الأرض.</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baseline="0" dirty="0">
                <a:solidFill>
                  <a:srgbClr val="0070C0"/>
                </a:solidFill>
                <a:latin typeface="Sakkal Majalla" panose="02000000000000000000" pitchFamily="2" charset="-78"/>
                <a:ea typeface="+mj-ea"/>
                <a:cs typeface="Sakkal Majalla" panose="02000000000000000000" pitchFamily="2" charset="-78"/>
              </a:rPr>
              <a:t>الجاذبيةُ:</a:t>
            </a:r>
            <a:r>
              <a:rPr lang="ar-BH" sz="2600" b="1" dirty="0">
                <a:latin typeface="Sakkal Majalla" panose="02000000000000000000" pitchFamily="2" charset="-78"/>
                <a:ea typeface="+mj-ea"/>
                <a:cs typeface="Sakkal Majalla" panose="02000000000000000000" pitchFamily="2" charset="-78"/>
              </a:rPr>
              <a:t> قوةٌ تجذبُ جميعَ الأجسامِ بعضها في اتجاهِ بعض.</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عندَ</a:t>
            </a:r>
            <a:r>
              <a:rPr kumimoji="0" lang="ar-BH" sz="26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قذفِ كرةٍ إلى أعلى، فإنَّ قوى الجاذبية المتبادلة بين الكرةِ والأرضِ تعملُ على اسقاطها نحوها.</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baseline="0" dirty="0">
                <a:latin typeface="Sakkal Majalla" panose="02000000000000000000" pitchFamily="2" charset="-78"/>
                <a:ea typeface="+mj-ea"/>
                <a:cs typeface="Sakkal Majalla" panose="02000000000000000000" pitchFamily="2" charset="-78"/>
              </a:rPr>
              <a:t>اعتقدَ اسحق نيوتن أن الأجسامَ تجذبُ بعضُها بعضًا،</a:t>
            </a:r>
            <a:r>
              <a:rPr lang="ar-BH" sz="2600" b="1" dirty="0">
                <a:latin typeface="Sakkal Majalla" panose="02000000000000000000" pitchFamily="2" charset="-78"/>
                <a:ea typeface="+mj-ea"/>
                <a:cs typeface="Sakkal Majalla" panose="02000000000000000000" pitchFamily="2" charset="-78"/>
              </a:rPr>
              <a:t> وأن هذه الجاذبيةُ تعتمدُ على (</a:t>
            </a:r>
            <a:r>
              <a:rPr lang="ar-BH" sz="2600" b="1" dirty="0">
                <a:solidFill>
                  <a:srgbClr val="0070C0"/>
                </a:solidFill>
                <a:latin typeface="Sakkal Majalla" panose="02000000000000000000" pitchFamily="2" charset="-78"/>
                <a:ea typeface="+mj-ea"/>
                <a:cs typeface="Sakkal Majalla" panose="02000000000000000000" pitchFamily="2" charset="-78"/>
              </a:rPr>
              <a:t>كتلةِ كلٍّ من الجسمينِ المتجاذبينِ، المسافةِ بينهما</a:t>
            </a:r>
            <a:r>
              <a:rPr lang="ar-BH" sz="2600" b="1" dirty="0">
                <a:latin typeface="Sakkal Majalla" panose="02000000000000000000" pitchFamily="2" charset="-78"/>
                <a:ea typeface="+mj-ea"/>
                <a:cs typeface="Sakkal Majalla" panose="02000000000000000000" pitchFamily="2" charset="-78"/>
              </a:rPr>
              <a:t>) كلما زادت كتلة كل منهما زادَ التجاذبُ بينهما، وكلما زادت المسافة بينهما قلَّ التجاذبُ. </a:t>
            </a:r>
            <a:endParaRPr kumimoji="0" lang="ar-BH" sz="2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8" name="Rectangle 17">
            <a:extLst>
              <a:ext uri="{FF2B5EF4-FFF2-40B4-BE49-F238E27FC236}">
                <a16:creationId xmlns:a16="http://schemas.microsoft.com/office/drawing/2014/main" id="{7D34181F-DB4B-4C25-9F1A-290EA76454CF}"/>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3A6E7A07-44EE-4A6A-A2DE-ABA9EC480BA7}"/>
              </a:ext>
            </a:extLst>
          </p:cNvPr>
          <p:cNvSpPr/>
          <p:nvPr/>
        </p:nvSpPr>
        <p:spPr>
          <a:xfrm>
            <a:off x="4220309" y="13447"/>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الجاذبية والاحتكاك</a:t>
            </a:r>
            <a:endParaRPr lang="en-US" sz="4400" b="1" dirty="0">
              <a:solidFill>
                <a:prstClr val="white"/>
              </a:solidFill>
              <a:latin typeface="Sakkal Majalla" panose="02000000000000000000" pitchFamily="2" charset="-78"/>
              <a:cs typeface="Sakkal Majalla" panose="02000000000000000000" pitchFamily="2" charset="-78"/>
            </a:endParaRPr>
          </a:p>
        </p:txBody>
      </p:sp>
      <p:pic>
        <p:nvPicPr>
          <p:cNvPr id="20" name="Picture 19">
            <a:extLst>
              <a:ext uri="{FF2B5EF4-FFF2-40B4-BE49-F238E27FC236}">
                <a16:creationId xmlns:a16="http://schemas.microsoft.com/office/drawing/2014/main" id="{8D1ED594-E8AF-4880-B125-B27E907FC7A8}"/>
              </a:ext>
            </a:extLst>
          </p:cNvPr>
          <p:cNvPicPr>
            <a:picLocks noChangeAspect="1"/>
          </p:cNvPicPr>
          <p:nvPr/>
        </p:nvPicPr>
        <p:blipFill>
          <a:blip r:embed="rId2"/>
          <a:stretch>
            <a:fillRect/>
          </a:stretch>
        </p:blipFill>
        <p:spPr>
          <a:xfrm>
            <a:off x="348344" y="1323301"/>
            <a:ext cx="2556418" cy="2977838"/>
          </a:xfrm>
          <a:prstGeom prst="rect">
            <a:avLst/>
          </a:prstGeom>
        </p:spPr>
      </p:pic>
      <p:sp>
        <p:nvSpPr>
          <p:cNvPr id="21" name="Title 1">
            <a:extLst>
              <a:ext uri="{FF2B5EF4-FFF2-40B4-BE49-F238E27FC236}">
                <a16:creationId xmlns:a16="http://schemas.microsoft.com/office/drawing/2014/main" id="{CAB5226F-A593-4636-B301-C53B69A871B6}"/>
              </a:ext>
            </a:extLst>
          </p:cNvPr>
          <p:cNvSpPr txBox="1">
            <a:spLocks/>
          </p:cNvSpPr>
          <p:nvPr/>
        </p:nvSpPr>
        <p:spPr>
          <a:xfrm>
            <a:off x="2958354" y="4697949"/>
            <a:ext cx="8872576" cy="1621762"/>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dirty="0">
                <a:latin typeface="Sakkal Majalla" panose="02000000000000000000" pitchFamily="2" charset="-78"/>
                <a:ea typeface="+mj-ea"/>
                <a:cs typeface="Sakkal Majalla" panose="02000000000000000000" pitchFamily="2" charset="-78"/>
              </a:rPr>
              <a:t>إذا وضعتَ كرتي سلة متجاورتين على مسافةِ سنتمترات من بعضهما تكونُ قوةُ الجاذبيةِ بينهما صغيرة بسبب صغر الكتل لهما.</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أما</a:t>
            </a:r>
            <a:r>
              <a:rPr kumimoji="0" lang="ar-BH" sz="26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الأجسامُ الكبيرةُ مثلُ الأقمارِ والكواكبِ والنجومِ فكتلها هائلة وجاذبيتها محسوسة.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baseline="0" dirty="0">
                <a:latin typeface="Sakkal Majalla" panose="02000000000000000000" pitchFamily="2" charset="-78"/>
                <a:ea typeface="+mj-ea"/>
                <a:cs typeface="Sakkal Majalla" panose="02000000000000000000" pitchFamily="2" charset="-78"/>
              </a:rPr>
              <a:t>قوةُ</a:t>
            </a:r>
            <a:r>
              <a:rPr lang="ar-BH" sz="2600" b="1" dirty="0">
                <a:latin typeface="Sakkal Majalla" panose="02000000000000000000" pitchFamily="2" charset="-78"/>
                <a:ea typeface="+mj-ea"/>
                <a:cs typeface="Sakkal Majalla" panose="02000000000000000000" pitchFamily="2" charset="-78"/>
              </a:rPr>
              <a:t> الجاذبيةُ بين القمرِ والأرضِ </a:t>
            </a:r>
            <a:r>
              <a:rPr lang="en-US" sz="2600" b="1" dirty="0">
                <a:latin typeface="Sakkal Majalla" panose="02000000000000000000" pitchFamily="2" charset="-78"/>
                <a:ea typeface="+mj-ea"/>
                <a:cs typeface="Sakkal Majalla" panose="02000000000000000000" pitchFamily="2" charset="-78"/>
              </a:rPr>
              <a:t>200</a:t>
            </a:r>
            <a:r>
              <a:rPr lang="ar-BH" sz="2600" b="1" dirty="0">
                <a:latin typeface="Sakkal Majalla" panose="02000000000000000000" pitchFamily="2" charset="-78"/>
                <a:ea typeface="+mj-ea"/>
                <a:cs typeface="Sakkal Majalla" panose="02000000000000000000" pitchFamily="2" charset="-78"/>
              </a:rPr>
              <a:t> بليون بليون نيوتن.</a:t>
            </a:r>
            <a:endParaRPr kumimoji="0" lang="ar-BH" sz="2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pic>
        <p:nvPicPr>
          <p:cNvPr id="22" name="Picture 21">
            <a:extLst>
              <a:ext uri="{FF2B5EF4-FFF2-40B4-BE49-F238E27FC236}">
                <a16:creationId xmlns:a16="http://schemas.microsoft.com/office/drawing/2014/main" id="{1707EF0C-3A34-4AC8-841C-6AE0206E7121}"/>
              </a:ext>
            </a:extLst>
          </p:cNvPr>
          <p:cNvPicPr>
            <a:picLocks noChangeAspect="1"/>
          </p:cNvPicPr>
          <p:nvPr/>
        </p:nvPicPr>
        <p:blipFill>
          <a:blip r:embed="rId3"/>
          <a:stretch>
            <a:fillRect/>
          </a:stretch>
        </p:blipFill>
        <p:spPr>
          <a:xfrm>
            <a:off x="348345" y="4419714"/>
            <a:ext cx="2534786" cy="1817397"/>
          </a:xfrm>
          <a:prstGeom prst="rect">
            <a:avLst/>
          </a:prstGeom>
        </p:spPr>
      </p:pic>
      <p:sp>
        <p:nvSpPr>
          <p:cNvPr id="2" name="Rectangle 1">
            <a:extLst>
              <a:ext uri="{FF2B5EF4-FFF2-40B4-BE49-F238E27FC236}">
                <a16:creationId xmlns:a16="http://schemas.microsoft.com/office/drawing/2014/main" id="{41DAB3F9-13EE-E376-396A-47F6C1E8DDA7}"/>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76F806-B5EE-E772-E833-F8D6EAFC04AE}"/>
              </a:ext>
            </a:extLst>
          </p:cNvPr>
          <p:cNvPicPr>
            <a:picLocks noChangeAspect="1"/>
          </p:cNvPicPr>
          <p:nvPr/>
        </p:nvPicPr>
        <p:blipFill>
          <a:blip r:embed="rId4"/>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2748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1000"/>
                                        <p:tgtEl>
                                          <p:spTgt spid="17">
                                            <p:txEl>
                                              <p:pRg st="0" end="0"/>
                                            </p:txEl>
                                          </p:spTgt>
                                        </p:tgtEl>
                                      </p:cBhvr>
                                    </p:animEffect>
                                    <p:anim calcmode="lin" valueType="num">
                                      <p:cBhvr>
                                        <p:cTn id="1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1000"/>
                                        <p:tgtEl>
                                          <p:spTgt spid="17">
                                            <p:txEl>
                                              <p:pRg st="1" end="1"/>
                                            </p:txEl>
                                          </p:spTgt>
                                        </p:tgtEl>
                                      </p:cBhvr>
                                    </p:animEffect>
                                    <p:anim calcmode="lin" valueType="num">
                                      <p:cBhvr>
                                        <p:cTn id="22"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1000"/>
                                        <p:tgtEl>
                                          <p:spTgt spid="17">
                                            <p:txEl>
                                              <p:pRg st="2" end="2"/>
                                            </p:txEl>
                                          </p:spTgt>
                                        </p:tgtEl>
                                      </p:cBhvr>
                                    </p:animEffect>
                                    <p:anim calcmode="lin" valueType="num">
                                      <p:cBhvr>
                                        <p:cTn id="29"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Effect transition="in" filter="fade">
                                      <p:cBhvr>
                                        <p:cTn id="35" dur="1000"/>
                                        <p:tgtEl>
                                          <p:spTgt spid="17">
                                            <p:txEl>
                                              <p:pRg st="3" end="3"/>
                                            </p:txEl>
                                          </p:spTgt>
                                        </p:tgtEl>
                                      </p:cBhvr>
                                    </p:animEffect>
                                    <p:anim calcmode="lin" valueType="num">
                                      <p:cBhvr>
                                        <p:cTn id="36"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Effect transition="in" filter="fade">
                                      <p:cBhvr>
                                        <p:cTn id="56" dur="1000"/>
                                        <p:tgtEl>
                                          <p:spTgt spid="21">
                                            <p:txEl>
                                              <p:pRg st="0" end="0"/>
                                            </p:txEl>
                                          </p:spTgt>
                                        </p:tgtEl>
                                      </p:cBhvr>
                                    </p:animEffect>
                                    <p:anim calcmode="lin" valueType="num">
                                      <p:cBhvr>
                                        <p:cTn id="5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1">
                                            <p:txEl>
                                              <p:pRg st="1" end="1"/>
                                            </p:txEl>
                                          </p:spTgt>
                                        </p:tgtEl>
                                        <p:attrNameLst>
                                          <p:attrName>style.visibility</p:attrName>
                                        </p:attrNameLst>
                                      </p:cBhvr>
                                      <p:to>
                                        <p:strVal val="visible"/>
                                      </p:to>
                                    </p:set>
                                    <p:animEffect transition="in" filter="fade">
                                      <p:cBhvr>
                                        <p:cTn id="63" dur="1000"/>
                                        <p:tgtEl>
                                          <p:spTgt spid="21">
                                            <p:txEl>
                                              <p:pRg st="1" end="1"/>
                                            </p:txEl>
                                          </p:spTgt>
                                        </p:tgtEl>
                                      </p:cBhvr>
                                    </p:animEffect>
                                    <p:anim calcmode="lin" valueType="num">
                                      <p:cBhvr>
                                        <p:cTn id="6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xEl>
                                              <p:pRg st="2" end="2"/>
                                            </p:txEl>
                                          </p:spTgt>
                                        </p:tgtEl>
                                        <p:attrNameLst>
                                          <p:attrName>style.visibility</p:attrName>
                                        </p:attrNameLst>
                                      </p:cBhvr>
                                      <p:to>
                                        <p:strVal val="visible"/>
                                      </p:to>
                                    </p:set>
                                    <p:animEffect transition="in" filter="fade">
                                      <p:cBhvr>
                                        <p:cTn id="70" dur="1000"/>
                                        <p:tgtEl>
                                          <p:spTgt spid="21">
                                            <p:txEl>
                                              <p:pRg st="2" end="2"/>
                                            </p:txEl>
                                          </p:spTgt>
                                        </p:tgtEl>
                                      </p:cBhvr>
                                    </p:animEffect>
                                    <p:anim calcmode="lin" valueType="num">
                                      <p:cBhvr>
                                        <p:cTn id="7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298777" y="6334343"/>
            <a:ext cx="1147018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36631EEF-6096-48C5-B1E7-365DBF318315}"/>
              </a:ext>
            </a:extLst>
          </p:cNvPr>
          <p:cNvSpPr txBox="1">
            <a:spLocks/>
          </p:cNvSpPr>
          <p:nvPr/>
        </p:nvSpPr>
        <p:spPr>
          <a:xfrm>
            <a:off x="8448981" y="1408388"/>
            <a:ext cx="3263706" cy="478274"/>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fontScale="92500" lnSpcReduction="2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الجاذبية وما الاحتكاك</a:t>
            </a:r>
            <a:r>
              <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a:t>
            </a:r>
          </a:p>
        </p:txBody>
      </p:sp>
      <p:sp>
        <p:nvSpPr>
          <p:cNvPr id="9" name="Title 1">
            <a:extLst>
              <a:ext uri="{FF2B5EF4-FFF2-40B4-BE49-F238E27FC236}">
                <a16:creationId xmlns:a16="http://schemas.microsoft.com/office/drawing/2014/main" id="{82852E43-6803-4E93-9B4A-D6A66C1E8DCD}"/>
              </a:ext>
            </a:extLst>
          </p:cNvPr>
          <p:cNvSpPr txBox="1">
            <a:spLocks/>
          </p:cNvSpPr>
          <p:nvPr/>
        </p:nvSpPr>
        <p:spPr>
          <a:xfrm>
            <a:off x="3567492" y="1899824"/>
            <a:ext cx="8145195" cy="4396327"/>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800" b="1" i="0" u="none" strike="noStrike" kern="1200" cap="none" spc="0" normalizeH="0" baseline="0" noProof="0" dirty="0">
                <a:ln>
                  <a:noFill/>
                </a:ln>
                <a:solidFill>
                  <a:srgbClr val="0070C0"/>
                </a:solidFill>
                <a:effectLst/>
                <a:uLnTx/>
                <a:uFillTx/>
                <a:latin typeface="Sakkal Majalla" panose="02000000000000000000" pitchFamily="2" charset="-78"/>
                <a:ea typeface="+mj-ea"/>
                <a:cs typeface="Sakkal Majalla" panose="02000000000000000000" pitchFamily="2" charset="-78"/>
              </a:rPr>
              <a:t>الاحتكاك</a:t>
            </a:r>
            <a:r>
              <a:rPr kumimoji="0" lang="ar-BH" sz="28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قوةٌ تعيقُ حركةَ الأجسامِ،</a:t>
            </a:r>
            <a:r>
              <a:rPr kumimoji="0" lang="ar-BH" sz="28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تنشأُ بينَ سطحي جسمين متلامسين في أثناءِ حركةِ أحدهما بالنسبةِ للآخر. لذا يعدُ الاحتكاكُ من قوى المقاومةِ.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تعتمدُ قوةُ الاحتكاكِ على(</a:t>
            </a:r>
            <a:r>
              <a:rPr lang="ar-BH" sz="2800" b="1" dirty="0">
                <a:solidFill>
                  <a:srgbClr val="0070C0"/>
                </a:solidFill>
                <a:latin typeface="Sakkal Majalla" panose="02000000000000000000" pitchFamily="2" charset="-78"/>
                <a:ea typeface="+mj-ea"/>
                <a:cs typeface="Sakkal Majalla" panose="02000000000000000000" pitchFamily="2" charset="-78"/>
              </a:rPr>
              <a:t>ملمسِ سطحي الجسمينِ المتلامسينِ، والقوةِ التي يضغطُ بها كلٌ من الجسمينِ على الآخرِ</a:t>
            </a:r>
            <a:r>
              <a:rPr lang="ar-BH" sz="2800" b="1" dirty="0">
                <a:latin typeface="Sakkal Majalla" panose="02000000000000000000" pitchFamily="2" charset="-78"/>
                <a:ea typeface="+mj-ea"/>
                <a:cs typeface="Sakkal Majalla" panose="02000000000000000000" pitchFamily="2" charset="-78"/>
              </a:rPr>
              <a:t>).</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kumimoji="0" lang="ar-BH" sz="28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تحريكُ جسمٍ على سطحٍ أملس أسهلُ من تحريكه على سطحٍ خشنٍ، كما أن قوةَ الاحتكاكِ تزدادُ بزيادةِ وزنِ الجسمِ المتحركِ، وزيادةِ الضغطِ على سطوحِ الأجسامِ.</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baseline="0" dirty="0">
                <a:latin typeface="Sakkal Majalla" panose="02000000000000000000" pitchFamily="2" charset="-78"/>
                <a:ea typeface="+mj-ea"/>
                <a:cs typeface="Sakkal Majalla" panose="02000000000000000000" pitchFamily="2" charset="-78"/>
              </a:rPr>
              <a:t>وعادة ما ترتفعُ درجةُ حرارةِ</a:t>
            </a:r>
            <a:r>
              <a:rPr lang="ar-BH" sz="2800" b="1" dirty="0">
                <a:latin typeface="Sakkal Majalla" panose="02000000000000000000" pitchFamily="2" charset="-78"/>
                <a:ea typeface="+mj-ea"/>
                <a:cs typeface="Sakkal Majalla" panose="02000000000000000000" pitchFamily="2" charset="-78"/>
              </a:rPr>
              <a:t> السطحِ الذي يحدثُ عليه الاحتكاك، فمثلًا نشعرُ بدفءِ اليدينِ عندَ فركهما، فالاحتكاكُ بين الكفينِ يبطئ حركتهما وينتجُ حرارةً.</a:t>
            </a:r>
          </a:p>
        </p:txBody>
      </p:sp>
      <p:sp>
        <p:nvSpPr>
          <p:cNvPr id="11" name="Rectangle 10">
            <a:extLst>
              <a:ext uri="{FF2B5EF4-FFF2-40B4-BE49-F238E27FC236}">
                <a16:creationId xmlns:a16="http://schemas.microsoft.com/office/drawing/2014/main" id="{03EA58CC-E2EB-4CC1-89DC-F507F7EE361A}"/>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F5596F2E-D6B0-4F2D-B158-B74EF8510CD0}"/>
              </a:ext>
            </a:extLst>
          </p:cNvPr>
          <p:cNvSpPr/>
          <p:nvPr/>
        </p:nvSpPr>
        <p:spPr>
          <a:xfrm>
            <a:off x="4220309" y="13648"/>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الجاذبية والاحتكاك</a:t>
            </a:r>
            <a:endParaRPr lang="en-US" sz="4400" b="1" dirty="0">
              <a:solidFill>
                <a:prstClr val="white"/>
              </a:solidFill>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id="{31424CF7-AE33-4574-B5DE-07459CD56A0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411218" y="1322174"/>
            <a:ext cx="3035364" cy="4911850"/>
          </a:xfrm>
          <a:prstGeom prst="rect">
            <a:avLst/>
          </a:prstGeom>
          <a:ln w="28575">
            <a:solidFill>
              <a:schemeClr val="accent1"/>
            </a:solidFill>
          </a:ln>
        </p:spPr>
      </p:pic>
      <p:sp>
        <p:nvSpPr>
          <p:cNvPr id="2" name="Rectangle 1">
            <a:extLst>
              <a:ext uri="{FF2B5EF4-FFF2-40B4-BE49-F238E27FC236}">
                <a16:creationId xmlns:a16="http://schemas.microsoft.com/office/drawing/2014/main" id="{B053AEEB-A39A-E717-18D2-1F06B1F1E7B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C45099-5423-1389-FA96-2A8ECE9DC71B}"/>
              </a:ext>
            </a:extLst>
          </p:cNvPr>
          <p:cNvPicPr>
            <a:picLocks noChangeAspect="1"/>
          </p:cNvPicPr>
          <p:nvPr/>
        </p:nvPicPr>
        <p:blipFill>
          <a:blip r:embed="rId4"/>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2385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348343" y="6334343"/>
            <a:ext cx="114324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3DC4FB4-8605-401F-B279-5FBF47CAED63}"/>
              </a:ext>
            </a:extLst>
          </p:cNvPr>
          <p:cNvSpPr txBox="1">
            <a:spLocks/>
          </p:cNvSpPr>
          <p:nvPr/>
        </p:nvSpPr>
        <p:spPr>
          <a:xfrm>
            <a:off x="3068235" y="3099937"/>
            <a:ext cx="8700724" cy="3206361"/>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lvl="0" algn="r" rtl="1">
              <a:spcBef>
                <a:spcPct val="0"/>
              </a:spcBef>
              <a:defRPr/>
            </a:pPr>
            <a:r>
              <a:rPr lang="ar-BH" sz="2400" b="1" dirty="0">
                <a:solidFill>
                  <a:srgbClr val="0070C0"/>
                </a:solidFill>
                <a:latin typeface="Sakkal Majalla" panose="02000000000000000000" pitchFamily="2" charset="-78"/>
                <a:cs typeface="Sakkal Majalla" panose="02000000000000000000" pitchFamily="2" charset="-78"/>
              </a:rPr>
              <a:t>مقاومةُ الهواءِ:</a:t>
            </a:r>
            <a:r>
              <a:rPr lang="ar-BH" sz="2400" b="1" dirty="0">
                <a:latin typeface="Sakkal Majalla" panose="02000000000000000000" pitchFamily="2" charset="-78"/>
                <a:cs typeface="Sakkal Majalla" panose="02000000000000000000" pitchFamily="2" charset="-78"/>
              </a:rPr>
              <a:t> </a:t>
            </a:r>
          </a:p>
          <a:p>
            <a:pPr marL="457200" lvl="0" indent="-457200" algn="r" rtl="1">
              <a:spcBef>
                <a:spcPct val="0"/>
              </a:spcBef>
              <a:buFont typeface="Wingdings" panose="05000000000000000000" pitchFamily="2" charset="2"/>
              <a:buChar char="§"/>
              <a:defRPr/>
            </a:pPr>
            <a:r>
              <a:rPr lang="ar-BH" sz="2400" b="1" dirty="0">
                <a:latin typeface="Sakkal Majalla" panose="02000000000000000000" pitchFamily="2" charset="-78"/>
                <a:cs typeface="Sakkal Majalla" panose="02000000000000000000" pitchFamily="2" charset="-78"/>
              </a:rPr>
              <a:t>تنتج من اصطدامِ الجسمِ المتحركِ بالهواءِ، فيعمل الهواءُ على إبطاءِ حركته، فكلما زادت سرعة الجسمِ زادت مقاومةُ الهواء.</a:t>
            </a:r>
          </a:p>
          <a:p>
            <a:pPr marL="457200" lvl="0" indent="-457200" algn="r" rtl="1">
              <a:spcBef>
                <a:spcPct val="0"/>
              </a:spcBef>
              <a:buFont typeface="Wingdings" panose="05000000000000000000" pitchFamily="2" charset="2"/>
              <a:buChar char="§"/>
              <a:defRPr/>
            </a:pPr>
            <a:r>
              <a:rPr lang="ar-BH" sz="2400" b="1" dirty="0">
                <a:latin typeface="Sakkal Majalla" panose="02000000000000000000" pitchFamily="2" charset="-78"/>
                <a:cs typeface="Sakkal Majalla" panose="02000000000000000000" pitchFamily="2" charset="-78"/>
              </a:rPr>
              <a:t>السوائلُ أيضًا تُنتجُ قوةَ اعاقةِ للاجسامِ المتحركةِ، فالماءُ يقاومُ حركة القاربِ ويبطئ سرعته. كذلك قوة السحب المؤثرةُ في الطائرةِ والناتجة عن مقاومةِ الهواءِ.</a:t>
            </a:r>
          </a:p>
          <a:p>
            <a:pPr marL="457200" lvl="0" indent="-457200" algn="r" rtl="1">
              <a:spcBef>
                <a:spcPct val="0"/>
              </a:spcBef>
              <a:buFont typeface="Wingdings" panose="05000000000000000000" pitchFamily="2" charset="2"/>
              <a:buChar char="§"/>
              <a:defRPr/>
            </a:pPr>
            <a:r>
              <a:rPr lang="ar-BH" sz="2400" b="1" dirty="0">
                <a:latin typeface="Sakkal Majalla" panose="02000000000000000000" pitchFamily="2" charset="-78"/>
                <a:cs typeface="Sakkal Majalla" panose="02000000000000000000" pitchFamily="2" charset="-78"/>
              </a:rPr>
              <a:t>السطوح ذاتِ المساحةِ الكبيرةِ تزيد مقاومةِ الهواءِ، فلو حملت لوحًا عريضًا وسرت به عكس اتجاه الرياح ستشعرُ أن الرياح تسحبك إلى الخلف ولو أسقطتَ قلمًا وريشةً من مكانٍ مرتفعٍ، فإن القلمَ يسقط بسرعةٍ أكبر من الريشة، ويسقطان بنفسِ السرعة لو انعدمِ وجود الهواءِ.</a:t>
            </a:r>
          </a:p>
        </p:txBody>
      </p:sp>
      <p:sp>
        <p:nvSpPr>
          <p:cNvPr id="9" name="Rectangle 8">
            <a:extLst>
              <a:ext uri="{FF2B5EF4-FFF2-40B4-BE49-F238E27FC236}">
                <a16:creationId xmlns:a16="http://schemas.microsoft.com/office/drawing/2014/main" id="{85A664EB-1486-4ACB-A4A4-3C176334776F}"/>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FD65AC21-FBE0-4E01-B428-6D84C86C3B14}"/>
              </a:ext>
            </a:extLst>
          </p:cNvPr>
          <p:cNvSpPr/>
          <p:nvPr/>
        </p:nvSpPr>
        <p:spPr>
          <a:xfrm>
            <a:off x="4220309" y="13447"/>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الجاذبية والاحتكاك</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2" name="Title 1">
            <a:extLst>
              <a:ext uri="{FF2B5EF4-FFF2-40B4-BE49-F238E27FC236}">
                <a16:creationId xmlns:a16="http://schemas.microsoft.com/office/drawing/2014/main" id="{3DBD6C45-B413-4CE1-A676-211ECE890B7C}"/>
              </a:ext>
            </a:extLst>
          </p:cNvPr>
          <p:cNvSpPr txBox="1">
            <a:spLocks/>
          </p:cNvSpPr>
          <p:nvPr/>
        </p:nvSpPr>
        <p:spPr>
          <a:xfrm>
            <a:off x="8576601" y="1362643"/>
            <a:ext cx="3263706" cy="538626"/>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الجاذبية وما الاحتكاك</a:t>
            </a:r>
            <a:r>
              <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a:t>
            </a:r>
          </a:p>
        </p:txBody>
      </p:sp>
      <p:pic>
        <p:nvPicPr>
          <p:cNvPr id="13" name="Picture 12">
            <a:extLst>
              <a:ext uri="{FF2B5EF4-FFF2-40B4-BE49-F238E27FC236}">
                <a16:creationId xmlns:a16="http://schemas.microsoft.com/office/drawing/2014/main" id="{B4BEC305-6FCB-4F9D-84C8-D727E16C8AC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63889" y="1322174"/>
            <a:ext cx="2644821" cy="4911850"/>
          </a:xfrm>
          <a:prstGeom prst="rect">
            <a:avLst/>
          </a:prstGeom>
          <a:ln w="28575">
            <a:solidFill>
              <a:schemeClr val="accent1"/>
            </a:solidFill>
          </a:ln>
        </p:spPr>
      </p:pic>
      <p:sp>
        <p:nvSpPr>
          <p:cNvPr id="14" name="Title 1">
            <a:extLst>
              <a:ext uri="{FF2B5EF4-FFF2-40B4-BE49-F238E27FC236}">
                <a16:creationId xmlns:a16="http://schemas.microsoft.com/office/drawing/2014/main" id="{CF149FA2-D153-4DC4-BE3E-DF9611F4B40F}"/>
              </a:ext>
            </a:extLst>
          </p:cNvPr>
          <p:cNvSpPr txBox="1">
            <a:spLocks/>
          </p:cNvSpPr>
          <p:nvPr/>
        </p:nvSpPr>
        <p:spPr>
          <a:xfrm>
            <a:off x="3068235" y="1902720"/>
            <a:ext cx="8759876" cy="1169269"/>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lvl="0" indent="-457200" algn="r" rtl="1">
              <a:spcBef>
                <a:spcPct val="0"/>
              </a:spcBef>
              <a:buFont typeface="Wingdings" panose="05000000000000000000" pitchFamily="2" charset="2"/>
              <a:buChar char="§"/>
              <a:defRPr/>
            </a:pPr>
            <a:r>
              <a:rPr lang="ar-BH" sz="2400" b="1" dirty="0">
                <a:latin typeface="Sakkal Majalla" panose="02000000000000000000" pitchFamily="2" charset="-78"/>
                <a:cs typeface="Sakkal Majalla" panose="02000000000000000000" pitchFamily="2" charset="-78"/>
              </a:rPr>
              <a:t>من الشكلِ المجاور نجدُ أن الاحتكاك على السطحِ البني الخشن أكبر من الاحتكاك على السطح الأملس وحجم السهم الأحمر يدل على ذلك في الشكلِ الأول. </a:t>
            </a:r>
          </a:p>
          <a:p>
            <a:pPr marL="457200" lvl="0" indent="-457200" algn="r" rtl="1">
              <a:spcBef>
                <a:spcPct val="0"/>
              </a:spcBef>
              <a:buFont typeface="Wingdings" panose="05000000000000000000" pitchFamily="2" charset="2"/>
              <a:buChar char="§"/>
              <a:defRPr/>
            </a:pPr>
            <a:r>
              <a:rPr lang="ar-BH" sz="2400" b="1" dirty="0">
                <a:latin typeface="Sakkal Majalla" panose="02000000000000000000" pitchFamily="2" charset="-78"/>
                <a:cs typeface="Sakkal Majalla" panose="02000000000000000000" pitchFamily="2" charset="-78"/>
              </a:rPr>
              <a:t>كذلك يزيدُ الاحتكاكُ بزيادةِ وزنِ الجسمِ كما يدلُ على ذلك حجمُ السهمِ الأحمر في الشكل الثاني.</a:t>
            </a:r>
          </a:p>
        </p:txBody>
      </p:sp>
      <p:sp>
        <p:nvSpPr>
          <p:cNvPr id="2" name="Rectangle 1">
            <a:extLst>
              <a:ext uri="{FF2B5EF4-FFF2-40B4-BE49-F238E27FC236}">
                <a16:creationId xmlns:a16="http://schemas.microsoft.com/office/drawing/2014/main" id="{55FD3145-8766-D3E4-E78B-BD9FD759B47B}"/>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04BAEF6-F5BF-5274-0E18-760A024268E3}"/>
              </a:ext>
            </a:extLst>
          </p:cNvPr>
          <p:cNvPicPr>
            <a:picLocks noChangeAspect="1"/>
          </p:cNvPicPr>
          <p:nvPr/>
        </p:nvPicPr>
        <p:blipFill>
          <a:blip r:embed="rId4"/>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17150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1000"/>
                                        <p:tgtEl>
                                          <p:spTgt spid="8">
                                            <p:txEl>
                                              <p:pRg st="2" end="2"/>
                                            </p:txEl>
                                          </p:spTgt>
                                        </p:tgtEl>
                                      </p:cBhvr>
                                    </p:animEffect>
                                    <p:anim calcmode="lin" valueType="num">
                                      <p:cBhvr>
                                        <p:cTn id="5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animEffect transition="in" filter="fade">
                                      <p:cBhvr>
                                        <p:cTn id="56" dur="1000"/>
                                        <p:tgtEl>
                                          <p:spTgt spid="8">
                                            <p:txEl>
                                              <p:pRg st="3" end="3"/>
                                            </p:txEl>
                                          </p:spTgt>
                                        </p:tgtEl>
                                      </p:cBhvr>
                                    </p:animEffect>
                                    <p:anim calcmode="lin" valueType="num">
                                      <p:cBhvr>
                                        <p:cTn id="5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306</TotalTime>
  <Words>1763</Words>
  <Application>Microsoft Office PowerPoint</Application>
  <PresentationFormat>Widescreen</PresentationFormat>
  <Paragraphs>157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Hisham Ibrahim Sulaiman Alawneh</cp:lastModifiedBy>
  <cp:revision>125</cp:revision>
  <cp:lastPrinted>2021-01-17T11:49:49Z</cp:lastPrinted>
  <dcterms:created xsi:type="dcterms:W3CDTF">2020-03-04T10:47:58Z</dcterms:created>
  <dcterms:modified xsi:type="dcterms:W3CDTF">2023-11-22T09:09:27Z</dcterms:modified>
</cp:coreProperties>
</file>