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2" r:id="rId5"/>
    <p:sldId id="259" r:id="rId6"/>
    <p:sldId id="260" r:id="rId7"/>
    <p:sldId id="261" r:id="rId8"/>
    <p:sldId id="263" r:id="rId9"/>
    <p:sldId id="264" r:id="rId10"/>
    <p:sldId id="268" r:id="rId11"/>
    <p:sldId id="265" r:id="rId12"/>
    <p:sldId id="266" r:id="rId13"/>
    <p:sldId id="267" r:id="rId14"/>
    <p:sldId id="269" r:id="rId15"/>
    <p:sldId id="27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F16DBD-E955-4F1F-B02C-FC71EF9836E1}" type="datetimeFigureOut">
              <a:rPr lang="en-US" smtClean="0"/>
              <a:t>11/19/2023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008D38-A3A9-4488-BB91-8626C38324ED}" type="slidenum">
              <a:rPr lang="en-US" smtClean="0"/>
              <a:t>‹#›</a:t>
            </a:fld>
            <a:endParaRPr lang="en-US"/>
          </a:p>
        </p:txBody>
      </p:sp>
    </p:spTree>
    <p:extLst>
      <p:ext uri="{BB962C8B-B14F-4D97-AF65-F5344CB8AC3E}">
        <p14:creationId xmlns:p14="http://schemas.microsoft.com/office/powerpoint/2010/main" val="377734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103348832"/>
              </p:ext>
            </p:extLst>
          </p:nvPr>
        </p:nvGraphicFramePr>
        <p:xfrm>
          <a:off x="4546295" y="2189646"/>
          <a:ext cx="6710082" cy="3348112"/>
        </p:xfrm>
        <a:graphic>
          <a:graphicData uri="http://schemas.openxmlformats.org/drawingml/2006/table">
            <a:tbl>
              <a:tblPr firstRow="1" bandRow="1">
                <a:tableStyleId>{7DF18680-E054-41AD-8BC1-D1AEF772440D}</a:tableStyleId>
              </a:tblPr>
              <a:tblGrid>
                <a:gridCol w="4619177">
                  <a:extLst>
                    <a:ext uri="{9D8B030D-6E8A-4147-A177-3AD203B41FA5}">
                      <a16:colId xmlns:a16="http://schemas.microsoft.com/office/drawing/2014/main" val="20000"/>
                    </a:ext>
                  </a:extLst>
                </a:gridCol>
                <a:gridCol w="2090905">
                  <a:extLst>
                    <a:ext uri="{9D8B030D-6E8A-4147-A177-3AD203B41FA5}">
                      <a16:colId xmlns:a16="http://schemas.microsoft.com/office/drawing/2014/main" val="20001"/>
                    </a:ext>
                  </a:extLst>
                </a:gridCol>
              </a:tblGrid>
              <a:tr h="686357">
                <a:tc>
                  <a:txBody>
                    <a:bodyPr/>
                    <a:lstStyle/>
                    <a:p>
                      <a:pPr algn="ctr"/>
                      <a:r>
                        <a:rPr lang="ar-BH" sz="3600" dirty="0">
                          <a:effectLst/>
                          <a:latin typeface="Sakkal Majalla" panose="02000000000000000000" pitchFamily="2" charset="-78"/>
                          <a:cs typeface="Sakkal Majalla" panose="02000000000000000000" pitchFamily="2" charset="-78"/>
                        </a:rPr>
                        <a:t>العلوم</a:t>
                      </a:r>
                      <a:endParaRPr lang="en-US" sz="3600" dirty="0">
                        <a:effectLst/>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pPr algn="ctr" rtl="1"/>
                      <a:r>
                        <a:rPr lang="ar-BH" sz="3600" dirty="0">
                          <a:effectLst/>
                          <a:latin typeface="Sakkal Majalla" panose="02000000000000000000" pitchFamily="2" charset="-78"/>
                          <a:cs typeface="Sakkal Majalla" panose="02000000000000000000" pitchFamily="2" charset="-78"/>
                        </a:rPr>
                        <a:t>المادة</a:t>
                      </a:r>
                      <a:endParaRPr lang="en-US" sz="3600" dirty="0">
                        <a:effectLst/>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620990">
                <a:tc>
                  <a:txBody>
                    <a:bodyPr/>
                    <a:lstStyle/>
                    <a:p>
                      <a:pPr algn="ctr"/>
                      <a:r>
                        <a:rPr lang="ar-BH" sz="3200" b="1" kern="1200" dirty="0">
                          <a:effectLst/>
                          <a:latin typeface="Sakkal Majalla" panose="02000000000000000000" pitchFamily="2" charset="-78"/>
                          <a:cs typeface="Sakkal Majalla" panose="02000000000000000000" pitchFamily="2" charset="-78"/>
                        </a:rPr>
                        <a:t>السادس الابتدائي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الصف</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20990">
                <a:tc>
                  <a:txBody>
                    <a:bodyPr/>
                    <a:lstStyle/>
                    <a:p>
                      <a:pPr algn="ctr"/>
                      <a:r>
                        <a:rPr lang="ar-BH" sz="3200" b="1" kern="1200" dirty="0">
                          <a:effectLst/>
                          <a:latin typeface="Sakkal Majalla" panose="02000000000000000000" pitchFamily="2" charset="-78"/>
                          <a:cs typeface="Sakkal Majalla" panose="02000000000000000000" pitchFamily="2" charset="-78"/>
                        </a:rPr>
                        <a:t>الثاني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الفصل الدراسي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990">
                <a:tc>
                  <a:txBody>
                    <a:bodyPr/>
                    <a:lstStyle/>
                    <a:p>
                      <a:pPr algn="ctr"/>
                      <a:r>
                        <a:rPr lang="ar-BH" sz="3200" b="1" kern="1200" dirty="0">
                          <a:effectLst/>
                          <a:latin typeface="Sakkal Majalla" panose="02000000000000000000" pitchFamily="2" charset="-78"/>
                          <a:cs typeface="Sakkal Majalla" panose="02000000000000000000" pitchFamily="2" charset="-78"/>
                        </a:rPr>
                        <a:t>السابع(</a:t>
                      </a:r>
                      <a:r>
                        <a:rPr lang="ar-BH" sz="3200" b="1" kern="1200" baseline="0" dirty="0">
                          <a:effectLst/>
                          <a:latin typeface="Sakkal Majalla" panose="02000000000000000000" pitchFamily="2" charset="-78"/>
                          <a:cs typeface="Sakkal Majalla" panose="02000000000000000000" pitchFamily="2" charset="-78"/>
                        </a:rPr>
                        <a:t>الكهرباء والمغناطيسية</a:t>
                      </a:r>
                      <a:r>
                        <a:rPr lang="ar-BH" sz="3200" b="1" kern="1200" dirty="0">
                          <a:effectLst/>
                          <a:latin typeface="Sakkal Majalla" panose="02000000000000000000" pitchFamily="2" charset="-78"/>
                          <a:cs typeface="Sakkal Majalla" panose="02000000000000000000" pitchFamily="2" charset="-78"/>
                        </a:rPr>
                        <a:t>)</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الفصل</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8785">
                <a:tc>
                  <a:txBody>
                    <a:bodyPr/>
                    <a:lstStyle/>
                    <a:p>
                      <a:pPr algn="ctr" rtl="1"/>
                      <a:r>
                        <a:rPr lang="ar-BH" sz="3200" b="1" kern="1200" dirty="0">
                          <a:solidFill>
                            <a:schemeClr val="dk1"/>
                          </a:solidFill>
                          <a:effectLst/>
                          <a:latin typeface="Sakkal Majalla" panose="02000000000000000000" pitchFamily="2" charset="-78"/>
                          <a:ea typeface="+mn-ea"/>
                          <a:cs typeface="Sakkal Majalla" panose="02000000000000000000" pitchFamily="2" charset="-78"/>
                        </a:rPr>
                        <a:t>الكهرباء</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الدرس الأول</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8" name="Picture 7">
            <a:extLst>
              <a:ext uri="{FF2B5EF4-FFF2-40B4-BE49-F238E27FC236}">
                <a16:creationId xmlns:a16="http://schemas.microsoft.com/office/drawing/2014/main" id="{AC3DA14F-9C60-41AE-AA24-5A7552C9DE34}"/>
              </a:ext>
            </a:extLst>
          </p:cNvPr>
          <p:cNvPicPr>
            <a:picLocks noChangeAspect="1"/>
          </p:cNvPicPr>
          <p:nvPr/>
        </p:nvPicPr>
        <p:blipFill>
          <a:blip r:embed="rId2">
            <a:lum bright="-20000" contrast="40000"/>
          </a:blip>
          <a:stretch>
            <a:fillRect/>
          </a:stretch>
        </p:blipFill>
        <p:spPr>
          <a:xfrm>
            <a:off x="763344" y="1951093"/>
            <a:ext cx="3350111" cy="3925187"/>
          </a:xfrm>
          <a:prstGeom prst="rect">
            <a:avLst/>
          </a:prstGeom>
        </p:spPr>
      </p:pic>
      <p:pic>
        <p:nvPicPr>
          <p:cNvPr id="2" name="Picture 1">
            <a:extLst>
              <a:ext uri="{FF2B5EF4-FFF2-40B4-BE49-F238E27FC236}">
                <a16:creationId xmlns:a16="http://schemas.microsoft.com/office/drawing/2014/main" id="{CF1AF17F-54BE-2C24-FFCE-7501B14A1B3E}"/>
              </a:ext>
            </a:extLst>
          </p:cNvPr>
          <p:cNvPicPr>
            <a:picLocks noChangeAspect="1"/>
          </p:cNvPicPr>
          <p:nvPr/>
        </p:nvPicPr>
        <p:blipFill>
          <a:blip r:embed="rId3"/>
          <a:stretch>
            <a:fillRect/>
          </a:stretch>
        </p:blipFill>
        <p:spPr>
          <a:xfrm>
            <a:off x="1055440" y="230206"/>
            <a:ext cx="9649072" cy="1254577"/>
          </a:xfrm>
          <a:prstGeom prst="rect">
            <a:avLst/>
          </a:prstGeom>
        </p:spPr>
      </p:pic>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6720" y="6306207"/>
            <a:ext cx="1143406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8322375" y="1406526"/>
            <a:ext cx="3446583"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fontScale="85000"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600" b="1" dirty="0">
                <a:latin typeface="Sakkal Majalla" panose="02000000000000000000" pitchFamily="2" charset="-78"/>
                <a:ea typeface="+mj-ea"/>
                <a:cs typeface="Sakkal Majalla" panose="02000000000000000000" pitchFamily="2" charset="-78"/>
              </a:rPr>
              <a:t>ما أنواعُ الدوائرِ الكهربائيةِ؟</a:t>
            </a:r>
            <a:endParaRPr kumimoji="0" lang="ar-BH" sz="3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4" name="Rectangle 13"/>
          <p:cNvSpPr/>
          <p:nvPr/>
        </p:nvSpPr>
        <p:spPr>
          <a:xfrm>
            <a:off x="4220309" y="28136"/>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الدوائرُ الكهربائيةُ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5" name="Title 1"/>
          <p:cNvSpPr txBox="1">
            <a:spLocks/>
          </p:cNvSpPr>
          <p:nvPr/>
        </p:nvSpPr>
        <p:spPr>
          <a:xfrm>
            <a:off x="3807465" y="2125474"/>
            <a:ext cx="7896855" cy="4135489"/>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R="0" lvl="0" algn="r" defTabSz="914400" rtl="1" eaLnBrk="1" fontAlgn="auto" latinLnBrk="0" hangingPunct="1">
              <a:spcBef>
                <a:spcPct val="0"/>
              </a:spcBef>
              <a:spcAft>
                <a:spcPts val="0"/>
              </a:spcAft>
              <a:buClrTx/>
              <a:buSzTx/>
              <a:tabLst/>
              <a:defRPr/>
            </a:pPr>
            <a:r>
              <a:rPr lang="ar-BH" sz="2800" b="1" dirty="0">
                <a:solidFill>
                  <a:srgbClr val="0070C0"/>
                </a:solidFill>
                <a:latin typeface="Sakkal Majalla" panose="02000000000000000000" pitchFamily="2" charset="-78"/>
                <a:ea typeface="+mj-ea"/>
                <a:cs typeface="Sakkal Majalla" panose="02000000000000000000" pitchFamily="2" charset="-78"/>
              </a:rPr>
              <a:t>دوائرُ التوالي:</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مسارٌ مغلقٌ واحدٌ في دائرةٍ كهربائيةٍ تسمَّى دائرةً موصولةً على التوالي.</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يسري فيها التيارُ الكهربائيُّ نفسه في جميعِ المقاوماتِ المتصلة في الدائرةِ الواحدةِ تلوَ الأخرى.</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كلما أضيفت مقاومات جديدةٌ يقلُ التيارُ  والطاقةُ التي تصلُ كلَ مقاومةٍ بسببِ زيادةِ المقاومةِ الكليةِ في الدائرةِ.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بعضُ حبالِ الزينةِ تمثلُ هذا النوعِ من الدوائرِ الكهربائيةِ.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إذا تعطلَ أو أزيل أحد المصابيحِ الكهربائيةِ تنطفئُ سائرُ المصابيحِ.</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لا توصل الدوائر الكهر بائية في المنزلِ على التوالي.</a:t>
            </a:r>
          </a:p>
        </p:txBody>
      </p:sp>
      <p:sp>
        <p:nvSpPr>
          <p:cNvPr id="16" name="Rectangle 15">
            <a:extLst>
              <a:ext uri="{FF2B5EF4-FFF2-40B4-BE49-F238E27FC236}">
                <a16:creationId xmlns:a16="http://schemas.microsoft.com/office/drawing/2014/main" id="{FEAAEBF7-6460-4EA4-B6DE-119E5DB9D17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24" name="Picture 23">
            <a:extLst>
              <a:ext uri="{FF2B5EF4-FFF2-40B4-BE49-F238E27FC236}">
                <a16:creationId xmlns:a16="http://schemas.microsoft.com/office/drawing/2014/main" id="{718FFE6F-B06A-45FF-A5D0-19D580A759F3}"/>
              </a:ext>
            </a:extLst>
          </p:cNvPr>
          <p:cNvPicPr>
            <a:picLocks noChangeAspect="1"/>
          </p:cNvPicPr>
          <p:nvPr/>
        </p:nvPicPr>
        <p:blipFill>
          <a:blip r:embed="rId2"/>
          <a:stretch>
            <a:fillRect/>
          </a:stretch>
        </p:blipFill>
        <p:spPr>
          <a:xfrm>
            <a:off x="346720" y="1337530"/>
            <a:ext cx="3396490" cy="4857173"/>
          </a:xfrm>
          <a:prstGeom prst="rect">
            <a:avLst/>
          </a:prstGeom>
        </p:spPr>
      </p:pic>
      <p:sp>
        <p:nvSpPr>
          <p:cNvPr id="2" name="Rectangle 1">
            <a:extLst>
              <a:ext uri="{FF2B5EF4-FFF2-40B4-BE49-F238E27FC236}">
                <a16:creationId xmlns:a16="http://schemas.microsoft.com/office/drawing/2014/main" id="{1FD5141F-A01C-75E2-500F-124B77D011EF}"/>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4A2955B-5792-7C05-40A0-00BDE887D446}"/>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41669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1000"/>
                                        <p:tgtEl>
                                          <p:spTgt spid="15">
                                            <p:txEl>
                                              <p:pRg st="1" end="1"/>
                                            </p:txEl>
                                          </p:spTgt>
                                        </p:tgtEl>
                                      </p:cBhvr>
                                    </p:animEffect>
                                    <p:anim calcmode="lin" valueType="num">
                                      <p:cBhvr>
                                        <p:cTn id="2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1000"/>
                                        <p:tgtEl>
                                          <p:spTgt spid="15">
                                            <p:txEl>
                                              <p:pRg st="2" end="2"/>
                                            </p:txEl>
                                          </p:spTgt>
                                        </p:tgtEl>
                                      </p:cBhvr>
                                    </p:animEffect>
                                    <p:anim calcmode="lin" valueType="num">
                                      <p:cBhvr>
                                        <p:cTn id="29"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animEffect transition="in" filter="fade">
                                      <p:cBhvr>
                                        <p:cTn id="35" dur="1000"/>
                                        <p:tgtEl>
                                          <p:spTgt spid="15">
                                            <p:txEl>
                                              <p:pRg st="3" end="3"/>
                                            </p:txEl>
                                          </p:spTgt>
                                        </p:tgtEl>
                                      </p:cBhvr>
                                    </p:animEffect>
                                    <p:anim calcmode="lin" valueType="num">
                                      <p:cBhvr>
                                        <p:cTn id="36"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4" end="4"/>
                                            </p:txEl>
                                          </p:spTgt>
                                        </p:tgtEl>
                                        <p:attrNameLst>
                                          <p:attrName>style.visibility</p:attrName>
                                        </p:attrNameLst>
                                      </p:cBhvr>
                                      <p:to>
                                        <p:strVal val="visible"/>
                                      </p:to>
                                    </p:set>
                                    <p:animEffect transition="in" filter="fade">
                                      <p:cBhvr>
                                        <p:cTn id="42" dur="1000"/>
                                        <p:tgtEl>
                                          <p:spTgt spid="15">
                                            <p:txEl>
                                              <p:pRg st="4" end="4"/>
                                            </p:txEl>
                                          </p:spTgt>
                                        </p:tgtEl>
                                      </p:cBhvr>
                                    </p:animEffect>
                                    <p:anim calcmode="lin" valueType="num">
                                      <p:cBhvr>
                                        <p:cTn id="43"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xEl>
                                              <p:pRg st="5" end="5"/>
                                            </p:txEl>
                                          </p:spTgt>
                                        </p:tgtEl>
                                        <p:attrNameLst>
                                          <p:attrName>style.visibility</p:attrName>
                                        </p:attrNameLst>
                                      </p:cBhvr>
                                      <p:to>
                                        <p:strVal val="visible"/>
                                      </p:to>
                                    </p:set>
                                    <p:animEffect transition="in" filter="fade">
                                      <p:cBhvr>
                                        <p:cTn id="49" dur="1000"/>
                                        <p:tgtEl>
                                          <p:spTgt spid="15">
                                            <p:txEl>
                                              <p:pRg st="5" end="5"/>
                                            </p:txEl>
                                          </p:spTgt>
                                        </p:tgtEl>
                                      </p:cBhvr>
                                    </p:animEffect>
                                    <p:anim calcmode="lin" valueType="num">
                                      <p:cBhvr>
                                        <p:cTn id="50"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xEl>
                                              <p:pRg st="6" end="6"/>
                                            </p:txEl>
                                          </p:spTgt>
                                        </p:tgtEl>
                                        <p:attrNameLst>
                                          <p:attrName>style.visibility</p:attrName>
                                        </p:attrNameLst>
                                      </p:cBhvr>
                                      <p:to>
                                        <p:strVal val="visible"/>
                                      </p:to>
                                    </p:set>
                                    <p:animEffect transition="in" filter="fade">
                                      <p:cBhvr>
                                        <p:cTn id="56" dur="1000"/>
                                        <p:tgtEl>
                                          <p:spTgt spid="15">
                                            <p:txEl>
                                              <p:pRg st="6" end="6"/>
                                            </p:txEl>
                                          </p:spTgt>
                                        </p:tgtEl>
                                      </p:cBhvr>
                                    </p:animEffect>
                                    <p:anim calcmode="lin" valueType="num">
                                      <p:cBhvr>
                                        <p:cTn id="57"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6720" y="6334343"/>
            <a:ext cx="11357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8322375" y="1398138"/>
            <a:ext cx="3446583" cy="514207"/>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fontScale="85000"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600" b="1" dirty="0">
                <a:latin typeface="Sakkal Majalla" panose="02000000000000000000" pitchFamily="2" charset="-78"/>
                <a:ea typeface="+mj-ea"/>
                <a:cs typeface="Sakkal Majalla" panose="02000000000000000000" pitchFamily="2" charset="-78"/>
              </a:rPr>
              <a:t>ما أنواعُ الدوائرِ الكهربائيةِ؟</a:t>
            </a:r>
            <a:endParaRPr kumimoji="0" lang="ar-BH" sz="3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5" name="Rectangle 14"/>
          <p:cNvSpPr/>
          <p:nvPr/>
        </p:nvSpPr>
        <p:spPr>
          <a:xfrm>
            <a:off x="4220309" y="0"/>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الدوائرُ الكهربائيةُ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24" name="Title 1"/>
          <p:cNvSpPr txBox="1">
            <a:spLocks/>
          </p:cNvSpPr>
          <p:nvPr/>
        </p:nvSpPr>
        <p:spPr>
          <a:xfrm>
            <a:off x="4007224" y="1987136"/>
            <a:ext cx="7761734" cy="4315189"/>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R="0" lvl="0" algn="r" defTabSz="914400" rtl="1" eaLnBrk="1" fontAlgn="auto" latinLnBrk="0" hangingPunct="1">
              <a:spcBef>
                <a:spcPct val="0"/>
              </a:spcBef>
              <a:spcAft>
                <a:spcPts val="0"/>
              </a:spcAft>
              <a:buClrTx/>
              <a:buSzTx/>
              <a:tabLst/>
              <a:defRPr/>
            </a:pPr>
            <a:r>
              <a:rPr lang="ar-BH" sz="2650" b="1" dirty="0">
                <a:solidFill>
                  <a:srgbClr val="0070C0"/>
                </a:solidFill>
                <a:latin typeface="Sakkal Majalla" panose="02000000000000000000" pitchFamily="2" charset="-78"/>
                <a:ea typeface="+mj-ea"/>
                <a:cs typeface="Sakkal Majalla" panose="02000000000000000000" pitchFamily="2" charset="-78"/>
              </a:rPr>
              <a:t>دوائرُ التوازي:</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50" b="1" dirty="0">
                <a:latin typeface="Sakkal Majalla" panose="02000000000000000000" pitchFamily="2" charset="-78"/>
                <a:ea typeface="+mj-ea"/>
                <a:cs typeface="Sakkal Majalla" panose="02000000000000000000" pitchFamily="2" charset="-78"/>
              </a:rPr>
              <a:t>الدوائرُ الكهربائيةُ في المنزلِ موصولةُ على التوازي. يوجد فيها أكثر من مسارٍ مُوصلٍ بالكهرباءِ.</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50" b="1" dirty="0">
                <a:latin typeface="Sakkal Majalla" panose="02000000000000000000" pitchFamily="2" charset="-78"/>
                <a:ea typeface="+mj-ea"/>
                <a:cs typeface="Sakkal Majalla" panose="02000000000000000000" pitchFamily="2" charset="-78"/>
              </a:rPr>
              <a:t>تسري الكهرباءُ في الدائرةِ الموصولةِ على التوازي في جميعِ المساراتِ في الوقتِ نفسهِ.</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50" b="1" dirty="0">
                <a:latin typeface="Sakkal Majalla" panose="02000000000000000000" pitchFamily="2" charset="-78"/>
                <a:ea typeface="+mj-ea"/>
                <a:cs typeface="Sakkal Majalla" panose="02000000000000000000" pitchFamily="2" charset="-78"/>
              </a:rPr>
              <a:t>كلما قلت المقاومةُ في المسارِ ازدادَ التيارُ الكهربائيُ فيهِ.</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50" b="1" dirty="0">
                <a:latin typeface="Sakkal Majalla" panose="02000000000000000000" pitchFamily="2" charset="-78"/>
                <a:ea typeface="+mj-ea"/>
                <a:cs typeface="Sakkal Majalla" panose="02000000000000000000" pitchFamily="2" charset="-78"/>
              </a:rPr>
              <a:t>إذا فصلُ ا لتيارُ الكهربائيُّ في أحدِ المساراتِ يتوقفُ سريانُ التيار في هذا المسارِ فقط ويستمرُ سريانه في المساراتِ الاخرى.</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50" b="1" dirty="0">
                <a:latin typeface="Sakkal Majalla" panose="02000000000000000000" pitchFamily="2" charset="-78"/>
                <a:ea typeface="+mj-ea"/>
                <a:cs typeface="Sakkal Majalla" panose="02000000000000000000" pitchFamily="2" charset="-78"/>
              </a:rPr>
              <a:t>في حالةِ اهتراءِ أحدِ الأسلاكِ، قد يحدثُ تلامسٌ بينَ الموصلاتِ دون سريانِ التيارِ في المقاومةِ(الجهازِ) فيمرُ تيارٌ كبيرٌ في نقطةِ التماسِ قد يُحدثُ مخاطرَ كبيرةٍ كتلفِ الأجهزةِ أو حريقٍ في المنزلِ.</a:t>
            </a:r>
          </a:p>
        </p:txBody>
      </p:sp>
      <p:sp>
        <p:nvSpPr>
          <p:cNvPr id="25" name="Rectangle 24">
            <a:extLst>
              <a:ext uri="{FF2B5EF4-FFF2-40B4-BE49-F238E27FC236}">
                <a16:creationId xmlns:a16="http://schemas.microsoft.com/office/drawing/2014/main" id="{FEAAEBF7-6460-4EA4-B6DE-119E5DB9D17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a:blip r:embed="rId2"/>
          <a:stretch>
            <a:fillRect/>
          </a:stretch>
        </p:blipFill>
        <p:spPr>
          <a:xfrm>
            <a:off x="346720" y="1329115"/>
            <a:ext cx="3648680" cy="4973212"/>
          </a:xfrm>
          <a:prstGeom prst="rect">
            <a:avLst/>
          </a:prstGeom>
        </p:spPr>
      </p:pic>
      <p:sp>
        <p:nvSpPr>
          <p:cNvPr id="2" name="Rectangle 1">
            <a:extLst>
              <a:ext uri="{FF2B5EF4-FFF2-40B4-BE49-F238E27FC236}">
                <a16:creationId xmlns:a16="http://schemas.microsoft.com/office/drawing/2014/main" id="{76B37871-56C5-1006-8941-A7ACC719F3E9}"/>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612DB5D-7AC3-8902-6F57-02338CAD82BE}"/>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5774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1000"/>
                                        <p:tgtEl>
                                          <p:spTgt spid="24">
                                            <p:txEl>
                                              <p:pRg st="0" end="0"/>
                                            </p:txEl>
                                          </p:spTgt>
                                        </p:tgtEl>
                                      </p:cBhvr>
                                    </p:animEffect>
                                    <p:anim calcmode="lin" valueType="num">
                                      <p:cBhvr>
                                        <p:cTn id="15"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animEffect transition="in" filter="fade">
                                      <p:cBhvr>
                                        <p:cTn id="21" dur="1000"/>
                                        <p:tgtEl>
                                          <p:spTgt spid="24">
                                            <p:txEl>
                                              <p:pRg st="1" end="1"/>
                                            </p:txEl>
                                          </p:spTgt>
                                        </p:tgtEl>
                                      </p:cBhvr>
                                    </p:animEffect>
                                    <p:anim calcmode="lin" valueType="num">
                                      <p:cBhvr>
                                        <p:cTn id="22"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fade">
                                      <p:cBhvr>
                                        <p:cTn id="28" dur="1000"/>
                                        <p:tgtEl>
                                          <p:spTgt spid="24">
                                            <p:txEl>
                                              <p:pRg st="2" end="2"/>
                                            </p:txEl>
                                          </p:spTgt>
                                        </p:tgtEl>
                                      </p:cBhvr>
                                    </p:animEffect>
                                    <p:anim calcmode="lin" valueType="num">
                                      <p:cBhvr>
                                        <p:cTn id="2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3" end="3"/>
                                            </p:txEl>
                                          </p:spTgt>
                                        </p:tgtEl>
                                        <p:attrNameLst>
                                          <p:attrName>style.visibility</p:attrName>
                                        </p:attrNameLst>
                                      </p:cBhvr>
                                      <p:to>
                                        <p:strVal val="visible"/>
                                      </p:to>
                                    </p:set>
                                    <p:animEffect transition="in" filter="fade">
                                      <p:cBhvr>
                                        <p:cTn id="35" dur="1000"/>
                                        <p:tgtEl>
                                          <p:spTgt spid="24">
                                            <p:txEl>
                                              <p:pRg st="3" end="3"/>
                                            </p:txEl>
                                          </p:spTgt>
                                        </p:tgtEl>
                                      </p:cBhvr>
                                    </p:animEffect>
                                    <p:anim calcmode="lin" valueType="num">
                                      <p:cBhvr>
                                        <p:cTn id="36"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4">
                                            <p:txEl>
                                              <p:pRg st="4" end="4"/>
                                            </p:txEl>
                                          </p:spTgt>
                                        </p:tgtEl>
                                        <p:attrNameLst>
                                          <p:attrName>style.visibility</p:attrName>
                                        </p:attrNameLst>
                                      </p:cBhvr>
                                      <p:to>
                                        <p:strVal val="visible"/>
                                      </p:to>
                                    </p:set>
                                    <p:animEffect transition="in" filter="fade">
                                      <p:cBhvr>
                                        <p:cTn id="42" dur="1000"/>
                                        <p:tgtEl>
                                          <p:spTgt spid="24">
                                            <p:txEl>
                                              <p:pRg st="4" end="4"/>
                                            </p:txEl>
                                          </p:spTgt>
                                        </p:tgtEl>
                                      </p:cBhvr>
                                    </p:animEffect>
                                    <p:anim calcmode="lin" valueType="num">
                                      <p:cBhvr>
                                        <p:cTn id="43"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
                                            <p:txEl>
                                              <p:pRg st="5" end="5"/>
                                            </p:txEl>
                                          </p:spTgt>
                                        </p:tgtEl>
                                        <p:attrNameLst>
                                          <p:attrName>style.visibility</p:attrName>
                                        </p:attrNameLst>
                                      </p:cBhvr>
                                      <p:to>
                                        <p:strVal val="visible"/>
                                      </p:to>
                                    </p:set>
                                    <p:animEffect transition="in" filter="fade">
                                      <p:cBhvr>
                                        <p:cTn id="49" dur="1000"/>
                                        <p:tgtEl>
                                          <p:spTgt spid="24">
                                            <p:txEl>
                                              <p:pRg st="5" end="5"/>
                                            </p:txEl>
                                          </p:spTgt>
                                        </p:tgtEl>
                                      </p:cBhvr>
                                    </p:animEffect>
                                    <p:anim calcmode="lin" valueType="num">
                                      <p:cBhvr>
                                        <p:cTn id="50"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9966" y="1177549"/>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349966" y="6306207"/>
            <a:ext cx="1149206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7266676" y="1408387"/>
            <a:ext cx="4515729" cy="579295"/>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كيف تستخدمُ الكهرباءَ بطريقةٍ آمنةٍ؟</a:t>
            </a:r>
          </a:p>
        </p:txBody>
      </p:sp>
      <p:sp>
        <p:nvSpPr>
          <p:cNvPr id="13" name="Title 1"/>
          <p:cNvSpPr txBox="1">
            <a:spLocks/>
          </p:cNvSpPr>
          <p:nvPr/>
        </p:nvSpPr>
        <p:spPr>
          <a:xfrm>
            <a:off x="3314276" y="2001751"/>
            <a:ext cx="8454682" cy="4220776"/>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latin typeface="Sakkal Majalla" panose="02000000000000000000" pitchFamily="2" charset="-78"/>
                <a:ea typeface="+mj-ea"/>
                <a:cs typeface="Sakkal Majalla" panose="02000000000000000000" pitchFamily="2" charset="-78"/>
              </a:rPr>
              <a:t>عدم وصلِ أكثرَ من جهازٍ  في وصلةٍ  كهربائيةٍ واحدةٍ مما يزيدُ عددَ مساراتِ التوصيلِ على التوازي.</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latin typeface="Sakkal Majalla" panose="02000000000000000000" pitchFamily="2" charset="-78"/>
                <a:ea typeface="+mj-ea"/>
                <a:cs typeface="Sakkal Majalla" panose="02000000000000000000" pitchFamily="2" charset="-78"/>
              </a:rPr>
              <a:t>تركيبُ منصهراتٍ(فيوزاتٍ) أو قواطعَ كهربائيةٍ لحمايةِ المنزلِ من التياراتِ الكهربائيةِ الكبيرةِ.</a:t>
            </a:r>
          </a:p>
          <a:p>
            <a:pPr marR="0" lvl="0" algn="r" defTabSz="914400" rtl="1" eaLnBrk="1" fontAlgn="auto" latinLnBrk="0" hangingPunct="1">
              <a:spcBef>
                <a:spcPct val="0"/>
              </a:spcBef>
              <a:spcAft>
                <a:spcPts val="0"/>
              </a:spcAft>
              <a:buClrTx/>
              <a:buSzTx/>
              <a:tabLst/>
              <a:defRPr/>
            </a:pPr>
            <a:r>
              <a:rPr lang="ar-BH" sz="2700" b="1" dirty="0">
                <a:solidFill>
                  <a:srgbClr val="0070C0"/>
                </a:solidFill>
                <a:latin typeface="Sakkal Majalla" panose="02000000000000000000" pitchFamily="2" charset="-78"/>
                <a:ea typeface="+mj-ea"/>
                <a:cs typeface="Sakkal Majalla" panose="02000000000000000000" pitchFamily="2" charset="-78"/>
              </a:rPr>
              <a:t>المنصهرُ</a:t>
            </a:r>
            <a:r>
              <a:rPr lang="ar-BH" sz="2700" b="1" dirty="0">
                <a:latin typeface="Sakkal Majalla" panose="02000000000000000000" pitchFamily="2" charset="-78"/>
                <a:ea typeface="+mj-ea"/>
                <a:cs typeface="Sakkal Majalla" panose="02000000000000000000" pitchFamily="2" charset="-78"/>
              </a:rPr>
              <a:t>: سلكٌ رفيعٌ ينقطع إذا مرَّ فيه تيارٌ كهربائيٌّ كبيرٌ.</a:t>
            </a:r>
          </a:p>
          <a:p>
            <a:pPr marR="0" lvl="0" algn="r" defTabSz="914400" rtl="1" eaLnBrk="1" fontAlgn="auto" latinLnBrk="0" hangingPunct="1">
              <a:spcBef>
                <a:spcPct val="0"/>
              </a:spcBef>
              <a:spcAft>
                <a:spcPts val="0"/>
              </a:spcAft>
              <a:buClrTx/>
              <a:buSzTx/>
              <a:tabLst/>
              <a:defRPr/>
            </a:pPr>
            <a:r>
              <a:rPr lang="ar-BH" sz="2700" b="1" dirty="0">
                <a:solidFill>
                  <a:srgbClr val="0070C0"/>
                </a:solidFill>
                <a:latin typeface="Sakkal Majalla" panose="02000000000000000000" pitchFamily="2" charset="-78"/>
                <a:ea typeface="+mj-ea"/>
                <a:cs typeface="Sakkal Majalla" panose="02000000000000000000" pitchFamily="2" charset="-78"/>
              </a:rPr>
              <a:t>القواطعُ</a:t>
            </a:r>
            <a:r>
              <a:rPr lang="ar-BH" sz="2700" b="1" dirty="0">
                <a:latin typeface="Sakkal Majalla" panose="02000000000000000000" pitchFamily="2" charset="-78"/>
                <a:ea typeface="+mj-ea"/>
                <a:cs typeface="Sakkal Majalla" panose="02000000000000000000" pitchFamily="2" charset="-78"/>
              </a:rPr>
              <a:t>: مفاتيحٌ كهربائيةٌ تفصلُ التيارَ الكهربائيِّ إذا كانَ كبيرًا.</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latin typeface="Sakkal Majalla" panose="02000000000000000000" pitchFamily="2" charset="-78"/>
                <a:ea typeface="+mj-ea"/>
                <a:cs typeface="Sakkal Majalla" panose="02000000000000000000" pitchFamily="2" charset="-78"/>
              </a:rPr>
              <a:t>تستدعي عواملُ الأمنِ والسلامةِ في المنازلِ وغيرها استعمالَ مقابسَ مؤرضة (موصولةٌ بالأرضِ)تعملُ على فصلِ التيارِ عن المقبسِ في حالةِ حدوثِ تماسٍّ كهربائيٍّ.</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latin typeface="Sakkal Majalla" panose="02000000000000000000" pitchFamily="2" charset="-78"/>
                <a:ea typeface="+mj-ea"/>
                <a:cs typeface="Sakkal Majalla" panose="02000000000000000000" pitchFamily="2" charset="-78"/>
              </a:rPr>
              <a:t>يجبُ </a:t>
            </a:r>
            <a:r>
              <a:rPr lang="ar-BH" sz="2700" b="1" dirty="0">
                <a:solidFill>
                  <a:srgbClr val="0070C0"/>
                </a:solidFill>
                <a:latin typeface="Sakkal Majalla" panose="02000000000000000000" pitchFamily="2" charset="-78"/>
                <a:ea typeface="+mj-ea"/>
                <a:cs typeface="Sakkal Majalla" panose="02000000000000000000" pitchFamily="2" charset="-78"/>
              </a:rPr>
              <a:t>عدم لمس </a:t>
            </a:r>
            <a:r>
              <a:rPr lang="ar-BH" sz="2700" b="1" dirty="0">
                <a:latin typeface="Sakkal Majalla" panose="02000000000000000000" pitchFamily="2" charset="-78"/>
                <a:ea typeface="+mj-ea"/>
                <a:cs typeface="Sakkal Majalla" panose="02000000000000000000" pitchFamily="2" charset="-78"/>
              </a:rPr>
              <a:t>أي سلك متدلٍّ من عمودٍ كهربائيٍّ.</a:t>
            </a:r>
          </a:p>
        </p:txBody>
      </p:sp>
      <p:sp>
        <p:nvSpPr>
          <p:cNvPr id="16" name="Rectangle 15"/>
          <p:cNvSpPr/>
          <p:nvPr/>
        </p:nvSpPr>
        <p:spPr>
          <a:xfrm>
            <a:off x="4220309" y="28136"/>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الدوائرُ الكهربائيةُ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FEAAEBF7-6460-4EA4-B6DE-119E5DB9D17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8D7A7640-CCA8-4082-9F6D-AC029E03C7CB}"/>
              </a:ext>
            </a:extLst>
          </p:cNvPr>
          <p:cNvPicPr>
            <a:picLocks noChangeAspect="1"/>
          </p:cNvPicPr>
          <p:nvPr/>
        </p:nvPicPr>
        <p:blipFill>
          <a:blip r:embed="rId2"/>
          <a:stretch>
            <a:fillRect/>
          </a:stretch>
        </p:blipFill>
        <p:spPr>
          <a:xfrm>
            <a:off x="349966" y="1177549"/>
            <a:ext cx="2638425" cy="3086100"/>
          </a:xfrm>
          <a:prstGeom prst="rect">
            <a:avLst/>
          </a:prstGeom>
        </p:spPr>
      </p:pic>
      <p:pic>
        <p:nvPicPr>
          <p:cNvPr id="11" name="Picture 10">
            <a:extLst>
              <a:ext uri="{FF2B5EF4-FFF2-40B4-BE49-F238E27FC236}">
                <a16:creationId xmlns:a16="http://schemas.microsoft.com/office/drawing/2014/main" id="{DBB2C972-2227-4459-9065-F830ABD4F134}"/>
              </a:ext>
            </a:extLst>
          </p:cNvPr>
          <p:cNvPicPr>
            <a:picLocks noChangeAspect="1"/>
          </p:cNvPicPr>
          <p:nvPr/>
        </p:nvPicPr>
        <p:blipFill>
          <a:blip r:embed="rId3">
            <a:lum bright="-20000" contrast="40000"/>
          </a:blip>
          <a:stretch>
            <a:fillRect/>
          </a:stretch>
        </p:blipFill>
        <p:spPr>
          <a:xfrm>
            <a:off x="409595" y="4263649"/>
            <a:ext cx="2873829" cy="2000250"/>
          </a:xfrm>
          <a:prstGeom prst="rect">
            <a:avLst/>
          </a:prstGeom>
        </p:spPr>
      </p:pic>
      <p:sp>
        <p:nvSpPr>
          <p:cNvPr id="2" name="Rectangle 1">
            <a:extLst>
              <a:ext uri="{FF2B5EF4-FFF2-40B4-BE49-F238E27FC236}">
                <a16:creationId xmlns:a16="http://schemas.microsoft.com/office/drawing/2014/main" id="{9AFBC25D-8E97-672C-FAF2-73DA9A7BFB70}"/>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3C8DD8C-FB02-CED9-E364-F3BDA771FA71}"/>
              </a:ext>
            </a:extLst>
          </p:cNvPr>
          <p:cNvPicPr>
            <a:picLocks noChangeAspect="1"/>
          </p:cNvPicPr>
          <p:nvPr/>
        </p:nvPicPr>
        <p:blipFill>
          <a:blip r:embed="rId4"/>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76579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Effect transition="in" filter="fade">
                                      <p:cBhvr>
                                        <p:cTn id="49" dur="1000"/>
                                        <p:tgtEl>
                                          <p:spTgt spid="13">
                                            <p:txEl>
                                              <p:pRg st="5" end="5"/>
                                            </p:txEl>
                                          </p:spTgt>
                                        </p:tgtEl>
                                      </p:cBhvr>
                                    </p:animEffect>
                                    <p:anim calcmode="lin" valueType="num">
                                      <p:cBhvr>
                                        <p:cTn id="5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26913" y="6306207"/>
            <a:ext cx="11398037" cy="2237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48067730"/>
              </p:ext>
            </p:extLst>
          </p:nvPr>
        </p:nvGraphicFramePr>
        <p:xfrm>
          <a:off x="348343" y="4957350"/>
          <a:ext cx="11320335" cy="1296706"/>
        </p:xfrm>
        <a:graphic>
          <a:graphicData uri="http://schemas.openxmlformats.org/drawingml/2006/table">
            <a:tbl>
              <a:tblPr firstRow="1" bandRow="1">
                <a:tableStyleId>{5C22544A-7EE6-4342-B048-85BDC9FD1C3A}</a:tableStyleId>
              </a:tblPr>
              <a:tblGrid>
                <a:gridCol w="11320335">
                  <a:extLst>
                    <a:ext uri="{9D8B030D-6E8A-4147-A177-3AD203B41FA5}">
                      <a16:colId xmlns:a16="http://schemas.microsoft.com/office/drawing/2014/main" val="351983594"/>
                    </a:ext>
                  </a:extLst>
                </a:gridCol>
              </a:tblGrid>
              <a:tr h="56091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Sakkal Majalla" panose="02000000000000000000" pitchFamily="2" charset="-78"/>
                          <a:cs typeface="Sakkal Majalla" panose="02000000000000000000" pitchFamily="2" charset="-78"/>
                        </a:rPr>
                        <a:t>3</a:t>
                      </a:r>
                      <a:r>
                        <a:rPr lang="ar-BH" sz="2800" b="1" dirty="0">
                          <a:solidFill>
                            <a:schemeClr val="tx1"/>
                          </a:solidFill>
                          <a:latin typeface="Sakkal Majalla" panose="02000000000000000000" pitchFamily="2" charset="-78"/>
                          <a:cs typeface="Sakkal Majalla" panose="02000000000000000000" pitchFamily="2" charset="-78"/>
                        </a:rPr>
                        <a:t>- كيف تشبه المقاومةٌ الكهربائيةِ الإحتكاكِ؟</a:t>
                      </a:r>
                      <a:endParaRPr lang="en-US" sz="28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54979232"/>
                  </a:ext>
                </a:extLst>
              </a:tr>
              <a:tr h="735794">
                <a:tc>
                  <a:txBody>
                    <a:bodyPr/>
                    <a:lstStyle/>
                    <a:p>
                      <a:pPr algn="ctr" rtl="1"/>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09561977"/>
                  </a:ext>
                </a:extLst>
              </a:tr>
            </a:tbl>
          </a:graphicData>
        </a:graphic>
      </p:graphicFrame>
      <p:sp>
        <p:nvSpPr>
          <p:cNvPr id="12" name="Rectangle 11"/>
          <p:cNvSpPr/>
          <p:nvPr/>
        </p:nvSpPr>
        <p:spPr>
          <a:xfrm>
            <a:off x="4101737" y="26894"/>
            <a:ext cx="4273859" cy="70462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ct val="0"/>
              </a:spcBef>
              <a:defRPr/>
            </a:pPr>
            <a:r>
              <a:rPr lang="ar-BH" sz="4000" b="1" dirty="0">
                <a:solidFill>
                  <a:prstClr val="white"/>
                </a:solidFill>
                <a:latin typeface="Sakkal Majalla" panose="02000000000000000000" pitchFamily="2" charset="-78"/>
                <a:cs typeface="Sakkal Majalla" panose="02000000000000000000" pitchFamily="2" charset="-78"/>
              </a:rPr>
              <a:t>النشاط التقييمي</a:t>
            </a:r>
          </a:p>
        </p:txBody>
      </p:sp>
      <p:graphicFrame>
        <p:nvGraphicFramePr>
          <p:cNvPr id="13" name="Table 12"/>
          <p:cNvGraphicFramePr>
            <a:graphicFrameLocks noGrp="1"/>
          </p:cNvGraphicFramePr>
          <p:nvPr>
            <p:extLst>
              <p:ext uri="{D42A27DB-BD31-4B8C-83A1-F6EECF244321}">
                <p14:modId xmlns:p14="http://schemas.microsoft.com/office/powerpoint/2010/main" val="313537285"/>
              </p:ext>
            </p:extLst>
          </p:nvPr>
        </p:nvGraphicFramePr>
        <p:xfrm>
          <a:off x="348343" y="3406021"/>
          <a:ext cx="11324190" cy="1476800"/>
        </p:xfrm>
        <a:graphic>
          <a:graphicData uri="http://schemas.openxmlformats.org/drawingml/2006/table">
            <a:tbl>
              <a:tblPr firstRow="1" bandRow="1">
                <a:tableStyleId>{5C22544A-7EE6-4342-B048-85BDC9FD1C3A}</a:tableStyleId>
              </a:tblPr>
              <a:tblGrid>
                <a:gridCol w="11324190">
                  <a:extLst>
                    <a:ext uri="{9D8B030D-6E8A-4147-A177-3AD203B41FA5}">
                      <a16:colId xmlns:a16="http://schemas.microsoft.com/office/drawing/2014/main" val="351983594"/>
                    </a:ext>
                  </a:extLst>
                </a:gridCol>
              </a:tblGrid>
              <a:tr h="79592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Sakkal Majalla" panose="02000000000000000000" pitchFamily="2" charset="-78"/>
                          <a:cs typeface="Sakkal Majalla" panose="02000000000000000000" pitchFamily="2" charset="-78"/>
                        </a:rPr>
                        <a:t>2</a:t>
                      </a:r>
                      <a:r>
                        <a:rPr lang="ar-BH" sz="2800" b="1" dirty="0">
                          <a:solidFill>
                            <a:schemeClr val="tx1"/>
                          </a:solidFill>
                          <a:latin typeface="Sakkal Majalla" panose="02000000000000000000" pitchFamily="2" charset="-78"/>
                          <a:cs typeface="Sakkal Majalla" panose="02000000000000000000" pitchFamily="2" charset="-78"/>
                        </a:rPr>
                        <a:t>- </a:t>
                      </a:r>
                      <a:r>
                        <a:rPr lang="ar-BH" sz="2800" b="1" dirty="0">
                          <a:solidFill>
                            <a:srgbClr val="0070C0"/>
                          </a:solidFill>
                          <a:latin typeface="Sakkal Majalla" panose="02000000000000000000" pitchFamily="2" charset="-78"/>
                          <a:cs typeface="Sakkal Majalla" panose="02000000000000000000" pitchFamily="2" charset="-78"/>
                        </a:rPr>
                        <a:t>التفكيرُ الناقدُ</a:t>
                      </a:r>
                      <a:r>
                        <a:rPr lang="ar-BH" sz="2800" b="1" dirty="0">
                          <a:solidFill>
                            <a:schemeClr val="tx1"/>
                          </a:solidFill>
                          <a:latin typeface="Sakkal Majalla" panose="02000000000000000000" pitchFamily="2" charset="-78"/>
                          <a:cs typeface="Sakkal Majalla" panose="02000000000000000000" pitchFamily="2" charset="-78"/>
                        </a:rPr>
                        <a:t>.ماذا يحدثُ إذا تلامسَ موصلانِ لهما شحناتٌ كهربائيةٌ مختلفةٍ؟</a:t>
                      </a:r>
                      <a:endParaRPr lang="en-US" sz="28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3F6FB"/>
                    </a:solidFill>
                  </a:tcPr>
                </a:tc>
                <a:extLst>
                  <a:ext uri="{0D108BD9-81ED-4DB2-BD59-A6C34878D82A}">
                    <a16:rowId xmlns:a16="http://schemas.microsoft.com/office/drawing/2014/main" val="1554979232"/>
                  </a:ext>
                </a:extLst>
              </a:tr>
              <a:tr h="680878">
                <a:tc>
                  <a:txBody>
                    <a:bodyPr/>
                    <a:lstStyle/>
                    <a:p>
                      <a:pPr algn="r" rtl="1"/>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3F6FB"/>
                    </a:solidFill>
                  </a:tcPr>
                </a:tc>
                <a:extLst>
                  <a:ext uri="{0D108BD9-81ED-4DB2-BD59-A6C34878D82A}">
                    <a16:rowId xmlns:a16="http://schemas.microsoft.com/office/drawing/2014/main" val="150956197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84863052"/>
              </p:ext>
            </p:extLst>
          </p:nvPr>
        </p:nvGraphicFramePr>
        <p:xfrm>
          <a:off x="348343" y="2002538"/>
          <a:ext cx="11324190" cy="1294929"/>
        </p:xfrm>
        <a:graphic>
          <a:graphicData uri="http://schemas.openxmlformats.org/drawingml/2006/table">
            <a:tbl>
              <a:tblPr firstRow="1" bandRow="1">
                <a:tableStyleId>{5C22544A-7EE6-4342-B048-85BDC9FD1C3A}</a:tableStyleId>
              </a:tblPr>
              <a:tblGrid>
                <a:gridCol w="11324190">
                  <a:extLst>
                    <a:ext uri="{9D8B030D-6E8A-4147-A177-3AD203B41FA5}">
                      <a16:colId xmlns:a16="http://schemas.microsoft.com/office/drawing/2014/main" val="351983594"/>
                    </a:ext>
                  </a:extLst>
                </a:gridCol>
              </a:tblGrid>
              <a:tr h="593491">
                <a:tc>
                  <a:txBody>
                    <a:bodyPr/>
                    <a:lstStyle/>
                    <a:p>
                      <a:pPr algn="r" rtl="1"/>
                      <a:r>
                        <a:rPr lang="en-US" sz="2600" b="1" dirty="0">
                          <a:solidFill>
                            <a:schemeClr val="tx1"/>
                          </a:solidFill>
                          <a:latin typeface="Sakkal Majalla" panose="02000000000000000000" pitchFamily="2" charset="-78"/>
                          <a:cs typeface="Sakkal Majalla" panose="02000000000000000000" pitchFamily="2" charset="-78"/>
                        </a:rPr>
                        <a:t>1</a:t>
                      </a:r>
                      <a:r>
                        <a:rPr lang="ar-BH" sz="26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لماذا يجذبُ مشطُ الشعرِ المدلَّكِ بالصوفِ قطعًا صغيرةً من الورقِ؟</a:t>
                      </a:r>
                      <a:endParaRPr lang="en-US" sz="28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54979232"/>
                  </a:ext>
                </a:extLst>
              </a:tr>
              <a:tr h="701438">
                <a:tc>
                  <a:txBody>
                    <a:bodyPr/>
                    <a:lstStyle/>
                    <a:p>
                      <a:pPr algn="r" rtl="1"/>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9561977"/>
                  </a:ext>
                </a:extLst>
              </a:tr>
            </a:tbl>
          </a:graphicData>
        </a:graphic>
      </p:graphicFrame>
      <p:sp>
        <p:nvSpPr>
          <p:cNvPr id="15" name="TextBox 14">
            <a:extLst>
              <a:ext uri="{FF2B5EF4-FFF2-40B4-BE49-F238E27FC236}">
                <a16:creationId xmlns:a16="http://schemas.microsoft.com/office/drawing/2014/main" id="{5574A335-1777-493E-9FE7-350590F45621}"/>
              </a:ext>
            </a:extLst>
          </p:cNvPr>
          <p:cNvSpPr txBox="1"/>
          <p:nvPr/>
        </p:nvSpPr>
        <p:spPr>
          <a:xfrm>
            <a:off x="220700" y="2540999"/>
            <a:ext cx="11390597" cy="830997"/>
          </a:xfrm>
          <a:prstGeom prst="rect">
            <a:avLst/>
          </a:prstGeom>
          <a:noFill/>
        </p:spPr>
        <p:txBody>
          <a:bodyPr wrap="square" rtlCol="0">
            <a:spAutoFit/>
          </a:bodyPr>
          <a:lstStyle/>
          <a:p>
            <a:pPr algn="r" rtl="1"/>
            <a:r>
              <a:rPr lang="ar-BH" sz="2400" b="1" dirty="0">
                <a:solidFill>
                  <a:srgbClr val="0070C0"/>
                </a:solidFill>
                <a:latin typeface="Sakkal Majalla" panose="02000000000000000000" pitchFamily="2" charset="-78"/>
                <a:cs typeface="Sakkal Majalla" panose="02000000000000000000" pitchFamily="2" charset="-78"/>
              </a:rPr>
              <a:t> دلك مشط الشعر بالصوف يعمل على انتقال الإلكترونات من الصوفِ وتراكمها على المشطِ (كهرباء ساكنة) فيلتقط المشط الأوراق بسبب جذبه للبروتوناتِ الموجودةِ عليها.</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16" name="TextBox 15">
            <a:extLst>
              <a:ext uri="{FF2B5EF4-FFF2-40B4-BE49-F238E27FC236}">
                <a16:creationId xmlns:a16="http://schemas.microsoft.com/office/drawing/2014/main" id="{67F39B0F-D4F7-469E-B22E-9FF59C6DEFF5}"/>
              </a:ext>
            </a:extLst>
          </p:cNvPr>
          <p:cNvSpPr txBox="1"/>
          <p:nvPr/>
        </p:nvSpPr>
        <p:spPr>
          <a:xfrm>
            <a:off x="691931" y="5698624"/>
            <a:ext cx="10745262" cy="461665"/>
          </a:xfrm>
          <a:prstGeom prst="rect">
            <a:avLst/>
          </a:prstGeom>
          <a:noFill/>
        </p:spPr>
        <p:txBody>
          <a:bodyPr wrap="square" rtlCol="0">
            <a:spAutoFit/>
          </a:bodyPr>
          <a:lstStyle/>
          <a:p>
            <a:pPr algn="r" rtl="1"/>
            <a:r>
              <a:rPr lang="ar-BH" sz="2400" b="1" dirty="0">
                <a:solidFill>
                  <a:srgbClr val="0070C0"/>
                </a:solidFill>
                <a:latin typeface="Sakkal Majalla" panose="02000000000000000000" pitchFamily="2" charset="-78"/>
                <a:cs typeface="Sakkal Majalla" panose="02000000000000000000" pitchFamily="2" charset="-78"/>
              </a:rPr>
              <a:t>كلاهما يبطئُ الحركة، ويفقدُ النظام طاقة، وكلاهما يحوَّلُ الطاقةَ الحركيةَ إلى طاقة حرارية أو طاقة ضوئية.</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ABDF2EE7-867B-49E1-B928-68501BA751AE}"/>
              </a:ext>
            </a:extLst>
          </p:cNvPr>
          <p:cNvSpPr txBox="1"/>
          <p:nvPr/>
        </p:nvSpPr>
        <p:spPr>
          <a:xfrm>
            <a:off x="348343" y="1394606"/>
            <a:ext cx="11432439" cy="584775"/>
          </a:xfrm>
          <a:prstGeom prst="rect">
            <a:avLst/>
          </a:prstGeom>
          <a:solidFill>
            <a:schemeClr val="bg1"/>
          </a:solidFill>
        </p:spPr>
        <p:txBody>
          <a:bodyPr wrap="square" rtlCol="0">
            <a:spAutoFit/>
          </a:bodyPr>
          <a:lstStyle/>
          <a:p>
            <a:pPr algn="r" rtl="1"/>
            <a:r>
              <a:rPr lang="ar-BH" sz="3200" b="1" dirty="0">
                <a:solidFill>
                  <a:prstClr val="black"/>
                </a:solidFill>
                <a:latin typeface="Sakkal Majalla" panose="02000000000000000000" pitchFamily="2" charset="-78"/>
                <a:cs typeface="Sakkal Majalla" panose="02000000000000000000" pitchFamily="2" charset="-78"/>
              </a:rPr>
              <a:t>أجب عن الأسئلة الآتية:</a:t>
            </a:r>
            <a:endParaRPr lang="en-US" sz="3200" b="1" dirty="0">
              <a:solidFill>
                <a:prstClr val="black"/>
              </a:solidFill>
              <a:latin typeface="Sakkal Majalla" panose="02000000000000000000" pitchFamily="2" charset="-78"/>
              <a:cs typeface="Sakkal Majalla" panose="02000000000000000000" pitchFamily="2" charset="-78"/>
            </a:endParaRPr>
          </a:p>
        </p:txBody>
      </p:sp>
      <p:sp>
        <p:nvSpPr>
          <p:cNvPr id="18" name="TextBox 17">
            <a:extLst>
              <a:ext uri="{FF2B5EF4-FFF2-40B4-BE49-F238E27FC236}">
                <a16:creationId xmlns:a16="http://schemas.microsoft.com/office/drawing/2014/main" id="{57B39BB9-C299-4348-B44D-FD209BB7AFA6}"/>
              </a:ext>
            </a:extLst>
          </p:cNvPr>
          <p:cNvSpPr txBox="1"/>
          <p:nvPr/>
        </p:nvSpPr>
        <p:spPr>
          <a:xfrm>
            <a:off x="866035" y="4177199"/>
            <a:ext cx="10745262" cy="830997"/>
          </a:xfrm>
          <a:prstGeom prst="rect">
            <a:avLst/>
          </a:prstGeom>
          <a:noFill/>
        </p:spPr>
        <p:txBody>
          <a:bodyPr wrap="square" rtlCol="0">
            <a:spAutoFit/>
          </a:bodyPr>
          <a:lstStyle/>
          <a:p>
            <a:pPr algn="r" rtl="1"/>
            <a:r>
              <a:rPr lang="ar-BH" sz="2400" b="1" dirty="0">
                <a:solidFill>
                  <a:srgbClr val="0070C0"/>
                </a:solidFill>
                <a:latin typeface="Sakkal Majalla" panose="02000000000000000000" pitchFamily="2" charset="-78"/>
                <a:cs typeface="Sakkal Majalla" panose="02000000000000000000" pitchFamily="2" charset="-78"/>
              </a:rPr>
              <a:t>سيحدثُ تجاذب بينَ الشحناتِ المختلفةِ وستنتقلُ الإلكتروناتِ باتجاه البروتوناتِ على طولِ الموصلينِ، وبذلك تتساوى الشحنات ويصبحُ الموصلانِ متعادلين.</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B42893C6-6E1A-4A5E-BE0E-3E1A2260F68C}"/>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D3C6B2BC-22D9-ED33-C580-3F4B2975947E}"/>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6782D76-E20D-19FD-13DE-734E05645913}"/>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21491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03579" y="1177132"/>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270641" y="6306207"/>
            <a:ext cx="1149831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2899919926"/>
              </p:ext>
            </p:extLst>
          </p:nvPr>
        </p:nvGraphicFramePr>
        <p:xfrm>
          <a:off x="303579" y="1579770"/>
          <a:ext cx="11368955" cy="1575576"/>
        </p:xfrm>
        <a:graphic>
          <a:graphicData uri="http://schemas.openxmlformats.org/drawingml/2006/table">
            <a:tbl>
              <a:tblPr firstRow="1" bandRow="1">
                <a:tableStyleId>{5C22544A-7EE6-4342-B048-85BDC9FD1C3A}</a:tableStyleId>
              </a:tblPr>
              <a:tblGrid>
                <a:gridCol w="11368955">
                  <a:extLst>
                    <a:ext uri="{9D8B030D-6E8A-4147-A177-3AD203B41FA5}">
                      <a16:colId xmlns:a16="http://schemas.microsoft.com/office/drawing/2014/main" val="351983594"/>
                    </a:ext>
                  </a:extLst>
                </a:gridCol>
              </a:tblGrid>
              <a:tr h="78778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800" b="1" dirty="0">
                          <a:solidFill>
                            <a:schemeClr val="tx1"/>
                          </a:solidFill>
                          <a:latin typeface="Sakkal Majalla" panose="02000000000000000000" pitchFamily="2" charset="-78"/>
                          <a:cs typeface="Sakkal Majalla" panose="02000000000000000000" pitchFamily="2" charset="-78"/>
                        </a:rPr>
                        <a:t>4- </a:t>
                      </a:r>
                      <a:r>
                        <a:rPr lang="ar-BH" sz="2800" b="1" dirty="0">
                          <a:solidFill>
                            <a:srgbClr val="0070C0"/>
                          </a:solidFill>
                          <a:latin typeface="Sakkal Majalla" panose="02000000000000000000" pitchFamily="2" charset="-78"/>
                          <a:cs typeface="Sakkal Majalla" panose="02000000000000000000" pitchFamily="2" charset="-78"/>
                        </a:rPr>
                        <a:t>التفكيرُ الناقدُ</a:t>
                      </a:r>
                      <a:r>
                        <a:rPr lang="ar-BH" sz="2800" b="1" dirty="0">
                          <a:solidFill>
                            <a:schemeClr val="tx1"/>
                          </a:solidFill>
                          <a:latin typeface="Sakkal Majalla" panose="02000000000000000000" pitchFamily="2" charset="-78"/>
                          <a:cs typeface="Sakkal Majalla" panose="02000000000000000000" pitchFamily="2" charset="-78"/>
                        </a:rPr>
                        <a:t>. كيف تقارنُ بينَ التيارِ الكهربائيُّ في دائرةٍ موصولةٍ على التوالي وأخري موصولةٍ على التوازي؟</a:t>
                      </a:r>
                      <a:endParaRPr lang="en-US" sz="28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4979232"/>
                  </a:ext>
                </a:extLst>
              </a:tr>
              <a:tr h="787788">
                <a:tc>
                  <a:txBody>
                    <a:bodyPr/>
                    <a:lstStyle/>
                    <a:p>
                      <a:pPr algn="ctr" rtl="1"/>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9561977"/>
                  </a:ext>
                </a:extLst>
              </a:tr>
            </a:tbl>
          </a:graphicData>
        </a:graphic>
      </p:graphicFrame>
      <p:sp>
        <p:nvSpPr>
          <p:cNvPr id="24" name="Rectangle 23"/>
          <p:cNvSpPr/>
          <p:nvPr/>
        </p:nvSpPr>
        <p:spPr>
          <a:xfrm>
            <a:off x="4101737" y="26894"/>
            <a:ext cx="4273859" cy="70462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ct val="0"/>
              </a:spcBef>
              <a:defRPr/>
            </a:pPr>
            <a:r>
              <a:rPr lang="ar-BH" sz="4000" b="1">
                <a:solidFill>
                  <a:prstClr val="white"/>
                </a:solidFill>
                <a:latin typeface="Sakkal Majalla" panose="02000000000000000000" pitchFamily="2" charset="-78"/>
                <a:cs typeface="Sakkal Majalla" panose="02000000000000000000" pitchFamily="2" charset="-78"/>
              </a:rPr>
              <a:t>تابع/ النشاط </a:t>
            </a:r>
            <a:r>
              <a:rPr lang="ar-BH" sz="4000" b="1" dirty="0">
                <a:solidFill>
                  <a:prstClr val="white"/>
                </a:solidFill>
                <a:latin typeface="Sakkal Majalla" panose="02000000000000000000" pitchFamily="2" charset="-78"/>
                <a:cs typeface="Sakkal Majalla" panose="02000000000000000000" pitchFamily="2" charset="-78"/>
              </a:rPr>
              <a:t>التقييمي</a:t>
            </a:r>
          </a:p>
        </p:txBody>
      </p:sp>
      <p:graphicFrame>
        <p:nvGraphicFramePr>
          <p:cNvPr id="32" name="Table 31"/>
          <p:cNvGraphicFramePr>
            <a:graphicFrameLocks noGrp="1"/>
          </p:cNvGraphicFramePr>
          <p:nvPr>
            <p:extLst>
              <p:ext uri="{D42A27DB-BD31-4B8C-83A1-F6EECF244321}">
                <p14:modId xmlns:p14="http://schemas.microsoft.com/office/powerpoint/2010/main" val="3446930052"/>
              </p:ext>
            </p:extLst>
          </p:nvPr>
        </p:nvGraphicFramePr>
        <p:xfrm>
          <a:off x="2602524" y="3330000"/>
          <a:ext cx="9070012" cy="1387434"/>
        </p:xfrm>
        <a:graphic>
          <a:graphicData uri="http://schemas.openxmlformats.org/drawingml/2006/table">
            <a:tbl>
              <a:tblPr firstRow="1" bandRow="1">
                <a:tableStyleId>{5C22544A-7EE6-4342-B048-85BDC9FD1C3A}</a:tableStyleId>
              </a:tblPr>
              <a:tblGrid>
                <a:gridCol w="2644725">
                  <a:extLst>
                    <a:ext uri="{9D8B030D-6E8A-4147-A177-3AD203B41FA5}">
                      <a16:colId xmlns:a16="http://schemas.microsoft.com/office/drawing/2014/main" val="351983594"/>
                    </a:ext>
                  </a:extLst>
                </a:gridCol>
                <a:gridCol w="2278966">
                  <a:extLst>
                    <a:ext uri="{9D8B030D-6E8A-4147-A177-3AD203B41FA5}">
                      <a16:colId xmlns:a16="http://schemas.microsoft.com/office/drawing/2014/main" val="2721081354"/>
                    </a:ext>
                  </a:extLst>
                </a:gridCol>
                <a:gridCol w="2307102">
                  <a:extLst>
                    <a:ext uri="{9D8B030D-6E8A-4147-A177-3AD203B41FA5}">
                      <a16:colId xmlns:a16="http://schemas.microsoft.com/office/drawing/2014/main" val="900242783"/>
                    </a:ext>
                  </a:extLst>
                </a:gridCol>
                <a:gridCol w="1839219">
                  <a:extLst>
                    <a:ext uri="{9D8B030D-6E8A-4147-A177-3AD203B41FA5}">
                      <a16:colId xmlns:a16="http://schemas.microsoft.com/office/drawing/2014/main" val="2009593955"/>
                    </a:ext>
                  </a:extLst>
                </a:gridCol>
              </a:tblGrid>
              <a:tr h="651137">
                <a:tc gridSpan="4">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700" b="1" dirty="0">
                          <a:solidFill>
                            <a:schemeClr val="tx1"/>
                          </a:solidFill>
                          <a:latin typeface="Sakkal Majalla" panose="02000000000000000000" pitchFamily="2" charset="-78"/>
                          <a:cs typeface="Sakkal Majalla" panose="02000000000000000000" pitchFamily="2" charset="-78"/>
                        </a:rPr>
                        <a:t>5-أيُّ مما يلي يحصل إذا أضفنا مقاومات أخرى للدائرة الموصولة على التوالي المبينة جانبًا</a:t>
                      </a:r>
                      <a:r>
                        <a:rPr lang="ar-BH" sz="2700" b="1" kern="1200" baseline="0" dirty="0">
                          <a:solidFill>
                            <a:schemeClr val="tx1"/>
                          </a:solidFill>
                          <a:latin typeface="Sakkal Majalla" panose="02000000000000000000" pitchFamily="2" charset="-78"/>
                          <a:ea typeface="+mn-ea"/>
                          <a:cs typeface="Sakkal Majalla" panose="02000000000000000000" pitchFamily="2" charset="-78"/>
                        </a:rPr>
                        <a:t>؟</a:t>
                      </a:r>
                      <a:endParaRPr lang="en-US" sz="2700" b="1" kern="1200" baseline="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4979232"/>
                  </a:ext>
                </a:extLst>
              </a:tr>
              <a:tr h="736297">
                <a:tc>
                  <a:txBody>
                    <a:bodyPr/>
                    <a:lstStyle/>
                    <a:p>
                      <a:pPr algn="ctr" rtl="1"/>
                      <a:r>
                        <a:rPr lang="ar-BH" sz="2700" b="1" dirty="0">
                          <a:solidFill>
                            <a:schemeClr val="tx1"/>
                          </a:solidFill>
                          <a:latin typeface="Sakkal Majalla" panose="02000000000000000000" pitchFamily="2" charset="-78"/>
                          <a:cs typeface="Sakkal Majalla" panose="02000000000000000000" pitchFamily="2" charset="-78"/>
                        </a:rPr>
                        <a:t>د. ينعكس اتجاه التيار</a:t>
                      </a:r>
                      <a:endParaRPr lang="en-US" sz="27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700" b="1" dirty="0">
                          <a:solidFill>
                            <a:schemeClr val="tx1"/>
                          </a:solidFill>
                          <a:latin typeface="Sakkal Majalla" panose="02000000000000000000" pitchFamily="2" charset="-78"/>
                          <a:cs typeface="Sakkal Majalla" panose="02000000000000000000" pitchFamily="2" charset="-78"/>
                        </a:rPr>
                        <a:t>ج. لا يتغير التيار</a:t>
                      </a:r>
                      <a:endParaRPr lang="en-US" sz="27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700" b="1" dirty="0">
                          <a:solidFill>
                            <a:schemeClr val="tx1"/>
                          </a:solidFill>
                          <a:latin typeface="Sakkal Majalla" panose="02000000000000000000" pitchFamily="2" charset="-78"/>
                          <a:cs typeface="Sakkal Majalla" panose="02000000000000000000" pitchFamily="2" charset="-78"/>
                        </a:rPr>
                        <a:t>ب. ينقص التيار</a:t>
                      </a:r>
                      <a:endParaRPr lang="en-US" sz="27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700" b="1" dirty="0">
                          <a:solidFill>
                            <a:schemeClr val="tx1"/>
                          </a:solidFill>
                          <a:latin typeface="Sakkal Majalla" panose="02000000000000000000" pitchFamily="2" charset="-78"/>
                          <a:cs typeface="Sakkal Majalla" panose="02000000000000000000" pitchFamily="2" charset="-78"/>
                        </a:rPr>
                        <a:t>أ. يزيد التيار</a:t>
                      </a:r>
                      <a:endParaRPr lang="en-US" sz="27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extLst>
                  <a:ext uri="{0D108BD9-81ED-4DB2-BD59-A6C34878D82A}">
                    <a16:rowId xmlns:a16="http://schemas.microsoft.com/office/drawing/2014/main" val="1509561977"/>
                  </a:ext>
                </a:extLst>
              </a:tr>
            </a:tbl>
          </a:graphicData>
        </a:graphic>
      </p:graphicFrame>
      <p:graphicFrame>
        <p:nvGraphicFramePr>
          <p:cNvPr id="33" name="Table 32">
            <a:extLst>
              <a:ext uri="{FF2B5EF4-FFF2-40B4-BE49-F238E27FC236}">
                <a16:creationId xmlns:a16="http://schemas.microsoft.com/office/drawing/2014/main" id="{673EC4E3-B2DD-4E2C-B0CC-DA78FA29F901}"/>
              </a:ext>
            </a:extLst>
          </p:cNvPr>
          <p:cNvGraphicFramePr>
            <a:graphicFrameLocks noGrp="1"/>
          </p:cNvGraphicFramePr>
          <p:nvPr>
            <p:extLst>
              <p:ext uri="{D42A27DB-BD31-4B8C-83A1-F6EECF244321}">
                <p14:modId xmlns:p14="http://schemas.microsoft.com/office/powerpoint/2010/main" val="592512648"/>
              </p:ext>
            </p:extLst>
          </p:nvPr>
        </p:nvGraphicFramePr>
        <p:xfrm>
          <a:off x="303578" y="4835253"/>
          <a:ext cx="11368956" cy="1387434"/>
        </p:xfrm>
        <a:graphic>
          <a:graphicData uri="http://schemas.openxmlformats.org/drawingml/2006/table">
            <a:tbl>
              <a:tblPr firstRow="1" bandRow="1">
                <a:tableStyleId>{5C22544A-7EE6-4342-B048-85BDC9FD1C3A}</a:tableStyleId>
              </a:tblPr>
              <a:tblGrid>
                <a:gridCol w="2842239">
                  <a:extLst>
                    <a:ext uri="{9D8B030D-6E8A-4147-A177-3AD203B41FA5}">
                      <a16:colId xmlns:a16="http://schemas.microsoft.com/office/drawing/2014/main" val="351983594"/>
                    </a:ext>
                  </a:extLst>
                </a:gridCol>
                <a:gridCol w="2842239">
                  <a:extLst>
                    <a:ext uri="{9D8B030D-6E8A-4147-A177-3AD203B41FA5}">
                      <a16:colId xmlns:a16="http://schemas.microsoft.com/office/drawing/2014/main" val="336942652"/>
                    </a:ext>
                  </a:extLst>
                </a:gridCol>
                <a:gridCol w="2842239">
                  <a:extLst>
                    <a:ext uri="{9D8B030D-6E8A-4147-A177-3AD203B41FA5}">
                      <a16:colId xmlns:a16="http://schemas.microsoft.com/office/drawing/2014/main" val="749270804"/>
                    </a:ext>
                  </a:extLst>
                </a:gridCol>
                <a:gridCol w="2842239">
                  <a:extLst>
                    <a:ext uri="{9D8B030D-6E8A-4147-A177-3AD203B41FA5}">
                      <a16:colId xmlns:a16="http://schemas.microsoft.com/office/drawing/2014/main" val="946183139"/>
                    </a:ext>
                  </a:extLst>
                </a:gridCol>
              </a:tblGrid>
              <a:tr h="651137">
                <a:tc gridSpan="4">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Sakkal Majalla" panose="02000000000000000000" pitchFamily="2" charset="-78"/>
                          <a:cs typeface="Sakkal Majalla" panose="02000000000000000000" pitchFamily="2" charset="-78"/>
                        </a:rPr>
                        <a:t>6</a:t>
                      </a:r>
                      <a:r>
                        <a:rPr lang="ar-BH" sz="2800" b="1" dirty="0">
                          <a:solidFill>
                            <a:schemeClr val="tx1"/>
                          </a:solidFill>
                          <a:latin typeface="Sakkal Majalla" panose="02000000000000000000" pitchFamily="2" charset="-78"/>
                          <a:cs typeface="Sakkal Majalla" panose="02000000000000000000" pitchFamily="2" charset="-78"/>
                        </a:rPr>
                        <a:t>- ما الذي يحمي المنازل من التيارِ الكهربائيِّ الكبيرِ؟</a:t>
                      </a:r>
                      <a:endParaRPr lang="en-US" sz="2800" b="1" kern="1200" baseline="0" dirty="0">
                        <a:solidFill>
                          <a:schemeClr val="tx1"/>
                        </a:solidFill>
                        <a:latin typeface="Sakkal Majalla" panose="02000000000000000000" pitchFamily="2" charset="-78"/>
                        <a:ea typeface="+mn-ea"/>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4979232"/>
                  </a:ext>
                </a:extLst>
              </a:tr>
              <a:tr h="736297">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د. مصادرُ الكهرباء</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ج. القواطع الكهربائية</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ب. المقاومات</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أ. المقابس</a:t>
                      </a:r>
                      <a:endParaRPr lang="en-US" sz="24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extLst>
                  <a:ext uri="{0D108BD9-81ED-4DB2-BD59-A6C34878D82A}">
                    <a16:rowId xmlns:a16="http://schemas.microsoft.com/office/drawing/2014/main" val="1509561977"/>
                  </a:ext>
                </a:extLst>
              </a:tr>
            </a:tbl>
          </a:graphicData>
        </a:graphic>
      </p:graphicFrame>
      <p:sp>
        <p:nvSpPr>
          <p:cNvPr id="34" name="Oval 33">
            <a:extLst>
              <a:ext uri="{FF2B5EF4-FFF2-40B4-BE49-F238E27FC236}">
                <a16:creationId xmlns:a16="http://schemas.microsoft.com/office/drawing/2014/main" id="{5451D61C-4DF1-47C9-9232-82018CADF841}"/>
              </a:ext>
            </a:extLst>
          </p:cNvPr>
          <p:cNvSpPr/>
          <p:nvPr/>
        </p:nvSpPr>
        <p:spPr>
          <a:xfrm>
            <a:off x="9171546" y="3938631"/>
            <a:ext cx="593915" cy="57254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TextBox 34">
            <a:extLst>
              <a:ext uri="{FF2B5EF4-FFF2-40B4-BE49-F238E27FC236}">
                <a16:creationId xmlns:a16="http://schemas.microsoft.com/office/drawing/2014/main" id="{B601FB77-E998-4929-AA81-3E7712C9DB10}"/>
              </a:ext>
            </a:extLst>
          </p:cNvPr>
          <p:cNvSpPr txBox="1"/>
          <p:nvPr/>
        </p:nvSpPr>
        <p:spPr>
          <a:xfrm>
            <a:off x="303579" y="2410118"/>
            <a:ext cx="11294880" cy="766364"/>
          </a:xfrm>
          <a:prstGeom prst="rect">
            <a:avLst/>
          </a:prstGeom>
          <a:noFill/>
        </p:spPr>
        <p:txBody>
          <a:bodyPr wrap="square" rtlCol="0">
            <a:spAutoFit/>
          </a:bodyPr>
          <a:lstStyle/>
          <a:p>
            <a:pPr marL="228600" indent="-228600" algn="r" rtl="1">
              <a:lnSpc>
                <a:spcPct val="90000"/>
              </a:lnSpc>
              <a:spcBef>
                <a:spcPts val="1000"/>
              </a:spcBef>
              <a:defRPr/>
            </a:pPr>
            <a:r>
              <a:rPr lang="ar-BH" sz="2400" b="1" dirty="0">
                <a:solidFill>
                  <a:srgbClr val="0070C0"/>
                </a:solidFill>
                <a:latin typeface="Sakkal Majalla" panose="02000000000000000000" pitchFamily="2" charset="-78"/>
                <a:cs typeface="Sakkal Majalla" panose="02000000000000000000" pitchFamily="2" charset="-78"/>
              </a:rPr>
              <a:t>يسري التيار نفسه في الدائرة الموصولة على التوالي في مسارٍ واحدٍ في جميعِ المصابيحِ، بينما يتفرعُ التيارُ الكهربائيُّ المارُ في الدائرةِ الموصولةِ على التوازي ويسري في أكثر من مسارٍ  وفي كلِّ مصباحٍ تيارٌ  منفصلٌ عن التياراتِ المارةِ بالمصابيحِ الأخرى.</a:t>
            </a:r>
          </a:p>
        </p:txBody>
      </p:sp>
      <p:pic>
        <p:nvPicPr>
          <p:cNvPr id="36" name="Picture 35">
            <a:extLst>
              <a:ext uri="{FF2B5EF4-FFF2-40B4-BE49-F238E27FC236}">
                <a16:creationId xmlns:a16="http://schemas.microsoft.com/office/drawing/2014/main" id="{DCA8F13A-AA31-4583-9671-80C4DF810BF2}"/>
              </a:ext>
            </a:extLst>
          </p:cNvPr>
          <p:cNvPicPr>
            <a:picLocks noChangeAspect="1"/>
          </p:cNvPicPr>
          <p:nvPr/>
        </p:nvPicPr>
        <p:blipFill>
          <a:blip r:embed="rId2">
            <a:lum contrast="20000"/>
          </a:blip>
          <a:stretch>
            <a:fillRect/>
          </a:stretch>
        </p:blipFill>
        <p:spPr>
          <a:xfrm>
            <a:off x="303578" y="3309595"/>
            <a:ext cx="2235464" cy="1427704"/>
          </a:xfrm>
          <a:prstGeom prst="rect">
            <a:avLst/>
          </a:prstGeom>
        </p:spPr>
      </p:pic>
      <p:sp>
        <p:nvSpPr>
          <p:cNvPr id="37" name="Oval 36">
            <a:extLst>
              <a:ext uri="{FF2B5EF4-FFF2-40B4-BE49-F238E27FC236}">
                <a16:creationId xmlns:a16="http://schemas.microsoft.com/office/drawing/2014/main" id="{68D40F5B-F7C1-4D39-98FC-A54DE8D5F638}"/>
              </a:ext>
            </a:extLst>
          </p:cNvPr>
          <p:cNvSpPr/>
          <p:nvPr/>
        </p:nvSpPr>
        <p:spPr>
          <a:xfrm>
            <a:off x="5233271" y="5589037"/>
            <a:ext cx="605994" cy="54311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ectangle 37">
            <a:extLst>
              <a:ext uri="{FF2B5EF4-FFF2-40B4-BE49-F238E27FC236}">
                <a16:creationId xmlns:a16="http://schemas.microsoft.com/office/drawing/2014/main" id="{825C04F5-65CE-4D2F-87D5-F35628C264A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6FA6B64B-405C-466C-E3F5-F9FA57DDD7AE}"/>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6F60307-2197-B269-1B79-8B4F2489BC80}"/>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80574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80">
                                          <p:stCondLst>
                                            <p:cond delay="0"/>
                                          </p:stCondLst>
                                        </p:cTn>
                                        <p:tgtEl>
                                          <p:spTgt spid="34"/>
                                        </p:tgtEl>
                                      </p:cBhvr>
                                    </p:animEffect>
                                    <p:anim calcmode="lin" valueType="num">
                                      <p:cBhvr>
                                        <p:cTn id="3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9" dur="26">
                                          <p:stCondLst>
                                            <p:cond delay="650"/>
                                          </p:stCondLst>
                                        </p:cTn>
                                        <p:tgtEl>
                                          <p:spTgt spid="34"/>
                                        </p:tgtEl>
                                      </p:cBhvr>
                                      <p:to x="100000" y="60000"/>
                                    </p:animScale>
                                    <p:animScale>
                                      <p:cBhvr>
                                        <p:cTn id="40" dur="166" decel="50000">
                                          <p:stCondLst>
                                            <p:cond delay="676"/>
                                          </p:stCondLst>
                                        </p:cTn>
                                        <p:tgtEl>
                                          <p:spTgt spid="34"/>
                                        </p:tgtEl>
                                      </p:cBhvr>
                                      <p:to x="100000" y="100000"/>
                                    </p:animScale>
                                    <p:animScale>
                                      <p:cBhvr>
                                        <p:cTn id="41" dur="26">
                                          <p:stCondLst>
                                            <p:cond delay="1312"/>
                                          </p:stCondLst>
                                        </p:cTn>
                                        <p:tgtEl>
                                          <p:spTgt spid="34"/>
                                        </p:tgtEl>
                                      </p:cBhvr>
                                      <p:to x="100000" y="80000"/>
                                    </p:animScale>
                                    <p:animScale>
                                      <p:cBhvr>
                                        <p:cTn id="42" dur="166" decel="50000">
                                          <p:stCondLst>
                                            <p:cond delay="1338"/>
                                          </p:stCondLst>
                                        </p:cTn>
                                        <p:tgtEl>
                                          <p:spTgt spid="34"/>
                                        </p:tgtEl>
                                      </p:cBhvr>
                                      <p:to x="100000" y="100000"/>
                                    </p:animScale>
                                    <p:animScale>
                                      <p:cBhvr>
                                        <p:cTn id="43" dur="26">
                                          <p:stCondLst>
                                            <p:cond delay="1642"/>
                                          </p:stCondLst>
                                        </p:cTn>
                                        <p:tgtEl>
                                          <p:spTgt spid="34"/>
                                        </p:tgtEl>
                                      </p:cBhvr>
                                      <p:to x="100000" y="90000"/>
                                    </p:animScale>
                                    <p:animScale>
                                      <p:cBhvr>
                                        <p:cTn id="44" dur="166" decel="50000">
                                          <p:stCondLst>
                                            <p:cond delay="1668"/>
                                          </p:stCondLst>
                                        </p:cTn>
                                        <p:tgtEl>
                                          <p:spTgt spid="34"/>
                                        </p:tgtEl>
                                      </p:cBhvr>
                                      <p:to x="100000" y="100000"/>
                                    </p:animScale>
                                    <p:animScale>
                                      <p:cBhvr>
                                        <p:cTn id="45" dur="26">
                                          <p:stCondLst>
                                            <p:cond delay="1808"/>
                                          </p:stCondLst>
                                        </p:cTn>
                                        <p:tgtEl>
                                          <p:spTgt spid="34"/>
                                        </p:tgtEl>
                                      </p:cBhvr>
                                      <p:to x="100000" y="95000"/>
                                    </p:animScale>
                                    <p:animScale>
                                      <p:cBhvr>
                                        <p:cTn id="46" dur="166" decel="50000">
                                          <p:stCondLst>
                                            <p:cond delay="1834"/>
                                          </p:stCondLst>
                                        </p:cTn>
                                        <p:tgtEl>
                                          <p:spTgt spid="3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80">
                                          <p:stCondLst>
                                            <p:cond delay="0"/>
                                          </p:stCondLst>
                                        </p:cTn>
                                        <p:tgtEl>
                                          <p:spTgt spid="37"/>
                                        </p:tgtEl>
                                      </p:cBhvr>
                                    </p:animEffect>
                                    <p:anim calcmode="lin" valueType="num">
                                      <p:cBhvr>
                                        <p:cTn id="59"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64" dur="26">
                                          <p:stCondLst>
                                            <p:cond delay="650"/>
                                          </p:stCondLst>
                                        </p:cTn>
                                        <p:tgtEl>
                                          <p:spTgt spid="37"/>
                                        </p:tgtEl>
                                      </p:cBhvr>
                                      <p:to x="100000" y="60000"/>
                                    </p:animScale>
                                    <p:animScale>
                                      <p:cBhvr>
                                        <p:cTn id="65" dur="166" decel="50000">
                                          <p:stCondLst>
                                            <p:cond delay="676"/>
                                          </p:stCondLst>
                                        </p:cTn>
                                        <p:tgtEl>
                                          <p:spTgt spid="37"/>
                                        </p:tgtEl>
                                      </p:cBhvr>
                                      <p:to x="100000" y="100000"/>
                                    </p:animScale>
                                    <p:animScale>
                                      <p:cBhvr>
                                        <p:cTn id="66" dur="26">
                                          <p:stCondLst>
                                            <p:cond delay="1312"/>
                                          </p:stCondLst>
                                        </p:cTn>
                                        <p:tgtEl>
                                          <p:spTgt spid="37"/>
                                        </p:tgtEl>
                                      </p:cBhvr>
                                      <p:to x="100000" y="80000"/>
                                    </p:animScale>
                                    <p:animScale>
                                      <p:cBhvr>
                                        <p:cTn id="67" dur="166" decel="50000">
                                          <p:stCondLst>
                                            <p:cond delay="1338"/>
                                          </p:stCondLst>
                                        </p:cTn>
                                        <p:tgtEl>
                                          <p:spTgt spid="37"/>
                                        </p:tgtEl>
                                      </p:cBhvr>
                                      <p:to x="100000" y="100000"/>
                                    </p:animScale>
                                    <p:animScale>
                                      <p:cBhvr>
                                        <p:cTn id="68" dur="26">
                                          <p:stCondLst>
                                            <p:cond delay="1642"/>
                                          </p:stCondLst>
                                        </p:cTn>
                                        <p:tgtEl>
                                          <p:spTgt spid="37"/>
                                        </p:tgtEl>
                                      </p:cBhvr>
                                      <p:to x="100000" y="90000"/>
                                    </p:animScale>
                                    <p:animScale>
                                      <p:cBhvr>
                                        <p:cTn id="69" dur="166" decel="50000">
                                          <p:stCondLst>
                                            <p:cond delay="1668"/>
                                          </p:stCondLst>
                                        </p:cTn>
                                        <p:tgtEl>
                                          <p:spTgt spid="37"/>
                                        </p:tgtEl>
                                      </p:cBhvr>
                                      <p:to x="100000" y="100000"/>
                                    </p:animScale>
                                    <p:animScale>
                                      <p:cBhvr>
                                        <p:cTn id="70" dur="26">
                                          <p:stCondLst>
                                            <p:cond delay="1808"/>
                                          </p:stCondLst>
                                        </p:cTn>
                                        <p:tgtEl>
                                          <p:spTgt spid="37"/>
                                        </p:tgtEl>
                                      </p:cBhvr>
                                      <p:to x="100000" y="95000"/>
                                    </p:animScale>
                                    <p:animScale>
                                      <p:cBhvr>
                                        <p:cTn id="71"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flipV="1">
            <a:off x="411218" y="6264165"/>
            <a:ext cx="11357740"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656792" y="1458085"/>
            <a:ext cx="7156174" cy="4558747"/>
          </a:xfrm>
          <a:prstGeom prst="roundRect">
            <a:avLst/>
          </a:prstGeom>
          <a:solidFill>
            <a:schemeClr val="accent1">
              <a:lumMod val="20000"/>
              <a:lumOff val="80000"/>
            </a:schemeClr>
          </a:solidFill>
          <a:ln w="38100">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1" name="Rounded Rectangle 20"/>
          <p:cNvSpPr/>
          <p:nvPr/>
        </p:nvSpPr>
        <p:spPr>
          <a:xfrm>
            <a:off x="3256485" y="2083900"/>
            <a:ext cx="5956788" cy="3055650"/>
          </a:xfrm>
          <a:prstGeom prst="roundRect">
            <a:avLst/>
          </a:prstGeom>
          <a:solidFill>
            <a:srgbClr val="F6F9FC"/>
          </a:solidFill>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BH" sz="8800" b="1" dirty="0">
                <a:solidFill>
                  <a:schemeClr val="tx1"/>
                </a:solidFill>
                <a:latin typeface="Sakkal Majalla" panose="02000000000000000000" pitchFamily="2" charset="-78"/>
                <a:cs typeface="Sakkal Majalla" panose="02000000000000000000" pitchFamily="2" charset="-78"/>
              </a:rPr>
              <a:t>انتهى الدرس</a:t>
            </a:r>
            <a:endParaRPr lang="ar-SA" sz="8800" b="1" dirty="0">
              <a:solidFill>
                <a:schemeClr val="tx1"/>
              </a:solidFill>
              <a:latin typeface="Sakkal Majalla" panose="02000000000000000000" pitchFamily="2" charset="-78"/>
              <a:cs typeface="Sakkal Majalla" panose="02000000000000000000" pitchFamily="2" charset="-78"/>
            </a:endParaRPr>
          </a:p>
        </p:txBody>
      </p:sp>
      <p:sp>
        <p:nvSpPr>
          <p:cNvPr id="22" name="Rectangle 21">
            <a:extLst>
              <a:ext uri="{FF2B5EF4-FFF2-40B4-BE49-F238E27FC236}">
                <a16:creationId xmlns:a16="http://schemas.microsoft.com/office/drawing/2014/main" id="{95D1296A-A062-4B04-999C-11E611B36CBE}"/>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F6FF2E50-EAF3-5D04-ED63-411151B50F30}"/>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EAACA67-18B8-2CEF-7F19-69D64197F6AF}"/>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035212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64726" y="26894"/>
            <a:ext cx="4062548"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5400" b="1" dirty="0">
                <a:solidFill>
                  <a:prstClr val="white"/>
                </a:solidFill>
                <a:latin typeface="Sakkal Majalla" panose="02000000000000000000" pitchFamily="2" charset="-78"/>
                <a:cs typeface="Sakkal Majalla" panose="02000000000000000000" pitchFamily="2" charset="-78"/>
              </a:rPr>
              <a:t>أهداف الدرس</a:t>
            </a:r>
            <a:endParaRPr lang="en-US" sz="5400" b="1" dirty="0">
              <a:solidFill>
                <a:prstClr val="white"/>
              </a:solidFill>
              <a:latin typeface="Sakkal Majalla" panose="02000000000000000000" pitchFamily="2" charset="-78"/>
              <a:cs typeface="Sakkal Majalla" panose="02000000000000000000" pitchFamily="2" charset="-78"/>
            </a:endParaRPr>
          </a:p>
        </p:txBody>
      </p:sp>
      <p:sp>
        <p:nvSpPr>
          <p:cNvPr id="12" name="Rectangle 11"/>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9" name="Rectangle 18"/>
          <p:cNvSpPr/>
          <p:nvPr/>
        </p:nvSpPr>
        <p:spPr>
          <a:xfrm>
            <a:off x="903515" y="1919343"/>
            <a:ext cx="10175019" cy="825717"/>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50000"/>
              </a:lnSpc>
            </a:pP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1</a:t>
            </a: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بيانُ المقصودِ بالكهرباءِ الساكنةِ.</a:t>
            </a:r>
          </a:p>
          <a:p>
            <a:pPr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0" name="Rectangle 19"/>
          <p:cNvSpPr/>
          <p:nvPr/>
        </p:nvSpPr>
        <p:spPr>
          <a:xfrm>
            <a:off x="903515" y="3101628"/>
            <a:ext cx="10175019" cy="770709"/>
          </a:xfrm>
          <a:prstGeom prst="rect">
            <a:avLst/>
          </a:prstGeom>
          <a:solidFill>
            <a:srgbClr val="EAF2FA"/>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90000"/>
              </a:lnSpc>
              <a:spcBef>
                <a:spcPts val="1000"/>
              </a:spcBef>
              <a:defRPr/>
            </a:pP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2</a:t>
            </a: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توضيحُ كيف تسري الكهرباء.</a:t>
            </a:r>
          </a:p>
        </p:txBody>
      </p:sp>
      <p:sp>
        <p:nvSpPr>
          <p:cNvPr id="21" name="Rectangle 20"/>
          <p:cNvSpPr/>
          <p:nvPr/>
        </p:nvSpPr>
        <p:spPr>
          <a:xfrm>
            <a:off x="903515" y="4109755"/>
            <a:ext cx="10175019" cy="880977"/>
          </a:xfrm>
          <a:prstGeom prst="rect">
            <a:avLst/>
          </a:prstGeom>
          <a:solidFill>
            <a:srgbClr val="F5F9FD"/>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50000"/>
              </a:lnSpc>
            </a:pP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3</a:t>
            </a: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المقارنةُ بين الأنواعِ المختلفةِ للدوائرِ الكهربائية.</a:t>
            </a:r>
          </a:p>
          <a:p>
            <a:pPr algn="just" rtl="1">
              <a:lnSpc>
                <a:spcPct val="150000"/>
              </a:lnSpc>
            </a:pPr>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3272ACFB-D4F3-AB1E-4AED-272A9212A7E8}"/>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64B7D52-1C5E-D8D7-2C7C-660A96CC605C}"/>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8343" y="6306207"/>
            <a:ext cx="114324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20309" y="14068"/>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الكهرباء</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FEAAEBF7-6460-4EA4-B6DE-119E5DB9D17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id="{2C8C9AC6-5667-4404-A70B-CBACB99F3487}"/>
              </a:ext>
            </a:extLst>
          </p:cNvPr>
          <p:cNvPicPr>
            <a:picLocks noChangeAspect="1"/>
          </p:cNvPicPr>
          <p:nvPr/>
        </p:nvPicPr>
        <p:blipFill>
          <a:blip r:embed="rId2">
            <a:lum/>
          </a:blip>
          <a:stretch>
            <a:fillRect/>
          </a:stretch>
        </p:blipFill>
        <p:spPr>
          <a:xfrm>
            <a:off x="2307102" y="1268066"/>
            <a:ext cx="7723163" cy="4956434"/>
          </a:xfrm>
          <a:prstGeom prst="rect">
            <a:avLst/>
          </a:prstGeom>
        </p:spPr>
      </p:pic>
      <p:sp>
        <p:nvSpPr>
          <p:cNvPr id="2" name="Rectangle 1">
            <a:extLst>
              <a:ext uri="{FF2B5EF4-FFF2-40B4-BE49-F238E27FC236}">
                <a16:creationId xmlns:a16="http://schemas.microsoft.com/office/drawing/2014/main" id="{B45774D0-B3CE-B18D-D3E1-8A1DBC26676F}"/>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51EDA51-5D9E-17F8-A00E-DA1DF9F8F0AE}"/>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281896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15403" y="6279525"/>
            <a:ext cx="1149831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7573066" y="1228402"/>
            <a:ext cx="2630658" cy="513622"/>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fontScale="85000"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400" b="1" dirty="0">
                <a:latin typeface="+mj-lt"/>
                <a:ea typeface="+mj-ea"/>
                <a:cs typeface="+mj-cs"/>
              </a:rPr>
              <a:t>ما الكهرباء الساكنة؟</a:t>
            </a:r>
            <a:endParaRPr kumimoji="0" lang="ar-BH" sz="3400" b="1" i="0" u="none" strike="noStrike" kern="1200" cap="none" spc="0" normalizeH="0" baseline="0" noProof="0" dirty="0">
              <a:ln>
                <a:noFill/>
              </a:ln>
              <a:effectLst/>
              <a:uLnTx/>
              <a:uFillTx/>
              <a:latin typeface="+mj-lt"/>
              <a:ea typeface="+mj-ea"/>
              <a:cs typeface="+mj-cs"/>
            </a:endParaRPr>
          </a:p>
        </p:txBody>
      </p:sp>
      <p:sp>
        <p:nvSpPr>
          <p:cNvPr id="13" name="Rectangle 12"/>
          <p:cNvSpPr/>
          <p:nvPr/>
        </p:nvSpPr>
        <p:spPr>
          <a:xfrm>
            <a:off x="4220309" y="14068"/>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الكهرباء الساكنة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4" name="Title 1"/>
          <p:cNvSpPr txBox="1">
            <a:spLocks/>
          </p:cNvSpPr>
          <p:nvPr/>
        </p:nvSpPr>
        <p:spPr>
          <a:xfrm>
            <a:off x="3146558" y="1781689"/>
            <a:ext cx="8667162" cy="4415881"/>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spcBef>
                <a:spcPct val="0"/>
              </a:spcBef>
              <a:spcAft>
                <a:spcPts val="0"/>
              </a:spcAft>
              <a:buClrTx/>
              <a:buSzTx/>
              <a:buFontTx/>
              <a:buNone/>
              <a:tabLst/>
              <a:defRPr/>
            </a:pPr>
            <a:r>
              <a:rPr lang="ar-BH" sz="2600" b="1" dirty="0">
                <a:latin typeface="Sakkal Majalla" panose="02000000000000000000" pitchFamily="2" charset="-78"/>
                <a:ea typeface="+mj-ea"/>
                <a:cs typeface="Sakkal Majalla" panose="02000000000000000000" pitchFamily="2" charset="-78"/>
              </a:rPr>
              <a:t> </a:t>
            </a:r>
            <a:r>
              <a:rPr lang="ar-BH" sz="2600" b="1" dirty="0">
                <a:solidFill>
                  <a:srgbClr val="0070C0"/>
                </a:solidFill>
                <a:latin typeface="Sakkal Majalla" panose="02000000000000000000" pitchFamily="2" charset="-78"/>
                <a:ea typeface="+mj-ea"/>
                <a:cs typeface="Sakkal Majalla" panose="02000000000000000000" pitchFamily="2" charset="-78"/>
              </a:rPr>
              <a:t>الكهرباء</a:t>
            </a:r>
            <a:r>
              <a:rPr lang="ar-BH" sz="2600" b="1" dirty="0">
                <a:latin typeface="Sakkal Majalla" panose="02000000000000000000" pitchFamily="2" charset="-78"/>
                <a:ea typeface="+mj-ea"/>
                <a:cs typeface="Sakkal Majalla" panose="02000000000000000000" pitchFamily="2" charset="-78"/>
              </a:rPr>
              <a:t>: شكلٌ من أشكالِ الطاقةِ تنتجُ عن حركةِ الإلكتروناتِ.</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dirty="0">
                <a:latin typeface="Sakkal Majalla" panose="02000000000000000000" pitchFamily="2" charset="-78"/>
                <a:ea typeface="+mj-ea"/>
                <a:cs typeface="Sakkal Majalla" panose="02000000000000000000" pitchFamily="2" charset="-78"/>
              </a:rPr>
              <a:t>إنَّ الذرة فيها بروتونات موجبة(+) الشحنة وإلكترونات سالبة (-) الشحنة.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dirty="0">
                <a:latin typeface="Sakkal Majalla" panose="02000000000000000000" pitchFamily="2" charset="-78"/>
                <a:ea typeface="+mj-ea"/>
                <a:cs typeface="Sakkal Majalla" panose="02000000000000000000" pitchFamily="2" charset="-78"/>
              </a:rPr>
              <a:t>الجسيماتُ متشابهةُ الشحنة تتنافر والمختلفة الشحنة تتجاذبُ. </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dirty="0">
                <a:latin typeface="Sakkal Majalla" panose="02000000000000000000" pitchFamily="2" charset="-78"/>
                <a:ea typeface="+mj-ea"/>
                <a:cs typeface="Sakkal Majalla" panose="02000000000000000000" pitchFamily="2" charset="-78"/>
              </a:rPr>
              <a:t>عند دلك جسمين معًا تنتقلُ إلكترونات من أحدِ الجسمينِ إلى الآ خر. وهذا ما يسببُ الكهرباء الساكنةِ.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dirty="0">
                <a:solidFill>
                  <a:srgbClr val="0070C0"/>
                </a:solidFill>
                <a:latin typeface="Sakkal Majalla" panose="02000000000000000000" pitchFamily="2" charset="-78"/>
                <a:ea typeface="+mj-ea"/>
                <a:cs typeface="Sakkal Majalla" panose="02000000000000000000" pitchFamily="2" charset="-78"/>
              </a:rPr>
              <a:t>الكهرباء الساكنةُ</a:t>
            </a:r>
            <a:r>
              <a:rPr lang="ar-BH" sz="2600" b="1" dirty="0">
                <a:latin typeface="Sakkal Majalla" panose="02000000000000000000" pitchFamily="2" charset="-78"/>
                <a:ea typeface="+mj-ea"/>
                <a:cs typeface="Sakkal Majalla" panose="02000000000000000000" pitchFamily="2" charset="-78"/>
              </a:rPr>
              <a:t>: تكوِّن شحناتٍ كهربائيةٍ سالبةً أو موجبةً و تراكمُها على السطوحِ الخارجية للأجسامِ.</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600" b="1" dirty="0">
                <a:latin typeface="Sakkal Majalla" panose="02000000000000000000" pitchFamily="2" charset="-78"/>
                <a:ea typeface="+mj-ea"/>
                <a:cs typeface="Sakkal Majalla" panose="02000000000000000000" pitchFamily="2" charset="-78"/>
              </a:rPr>
              <a:t>إذا قُربَ جسمانِ أحدهما مشحونٌ أو كلاهما دون أن يتلامسا، فإن الكهرباء الساكنة تسببُ انتقالَ الإلكتروناتِ من أحد الجسمينِ خلال الهواءِ في اتجاه البروتونات القريبةِ على سطحِ الجسمِ الآخرِ  وينتجُ عن ذلك شرارةٌ كهربائيةٌ، ويصبحُ الجسمان متعادلين كهربائيًا.</a:t>
            </a:r>
          </a:p>
        </p:txBody>
      </p:sp>
      <p:pic>
        <p:nvPicPr>
          <p:cNvPr id="15" name="Picture 14">
            <a:extLst>
              <a:ext uri="{FF2B5EF4-FFF2-40B4-BE49-F238E27FC236}">
                <a16:creationId xmlns:a16="http://schemas.microsoft.com/office/drawing/2014/main" id="{4B5DFFB2-C3EF-4A33-A93F-98C03001BAC8}"/>
              </a:ext>
            </a:extLst>
          </p:cNvPr>
          <p:cNvPicPr>
            <a:picLocks noChangeAspect="1"/>
          </p:cNvPicPr>
          <p:nvPr/>
        </p:nvPicPr>
        <p:blipFill>
          <a:blip r:embed="rId2"/>
          <a:stretch>
            <a:fillRect/>
          </a:stretch>
        </p:blipFill>
        <p:spPr>
          <a:xfrm>
            <a:off x="412564" y="4256263"/>
            <a:ext cx="2669772" cy="1940983"/>
          </a:xfrm>
          <a:prstGeom prst="rect">
            <a:avLst/>
          </a:prstGeom>
          <a:ln w="28575">
            <a:solidFill>
              <a:schemeClr val="accent1"/>
            </a:solidFill>
          </a:ln>
        </p:spPr>
      </p:pic>
      <p:pic>
        <p:nvPicPr>
          <p:cNvPr id="17" name="Picture 16">
            <a:extLst>
              <a:ext uri="{FF2B5EF4-FFF2-40B4-BE49-F238E27FC236}">
                <a16:creationId xmlns:a16="http://schemas.microsoft.com/office/drawing/2014/main" id="{F5E64104-8743-4343-B49A-29AC5DAB9AB5}"/>
              </a:ext>
            </a:extLst>
          </p:cNvPr>
          <p:cNvPicPr>
            <a:picLocks noChangeAspect="1"/>
          </p:cNvPicPr>
          <p:nvPr/>
        </p:nvPicPr>
        <p:blipFill>
          <a:blip r:embed="rId3"/>
          <a:stretch>
            <a:fillRect/>
          </a:stretch>
        </p:blipFill>
        <p:spPr>
          <a:xfrm>
            <a:off x="412564" y="3038294"/>
            <a:ext cx="2684638" cy="1081957"/>
          </a:xfrm>
          <a:prstGeom prst="rect">
            <a:avLst/>
          </a:prstGeom>
          <a:ln w="28575">
            <a:solidFill>
              <a:schemeClr val="accent1"/>
            </a:solidFill>
          </a:ln>
        </p:spPr>
      </p:pic>
      <p:pic>
        <p:nvPicPr>
          <p:cNvPr id="23" name="Picture 22">
            <a:extLst>
              <a:ext uri="{FF2B5EF4-FFF2-40B4-BE49-F238E27FC236}">
                <a16:creationId xmlns:a16="http://schemas.microsoft.com/office/drawing/2014/main" id="{FA7E5D0B-5EC6-4315-9E8E-AE0DB8913271}"/>
              </a:ext>
            </a:extLst>
          </p:cNvPr>
          <p:cNvPicPr>
            <a:picLocks noChangeAspect="1"/>
          </p:cNvPicPr>
          <p:nvPr/>
        </p:nvPicPr>
        <p:blipFill>
          <a:blip r:embed="rId4"/>
          <a:stretch>
            <a:fillRect/>
          </a:stretch>
        </p:blipFill>
        <p:spPr>
          <a:xfrm>
            <a:off x="412564" y="1298758"/>
            <a:ext cx="2684638" cy="1574618"/>
          </a:xfrm>
          <a:prstGeom prst="rect">
            <a:avLst/>
          </a:prstGeom>
          <a:ln w="28575">
            <a:solidFill>
              <a:schemeClr val="accent1"/>
            </a:solidFill>
          </a:ln>
        </p:spPr>
      </p:pic>
      <p:sp>
        <p:nvSpPr>
          <p:cNvPr id="24" name="Rectangle 23">
            <a:extLst>
              <a:ext uri="{FF2B5EF4-FFF2-40B4-BE49-F238E27FC236}">
                <a16:creationId xmlns:a16="http://schemas.microsoft.com/office/drawing/2014/main" id="{FEAAEBF7-6460-4EA4-B6DE-119E5DB9D17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AD54F6A6-7CBD-7D70-96D6-0794AD7DF805}"/>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BA324E8-413A-3E37-12D0-DE2D178E1048}"/>
              </a:ext>
            </a:extLst>
          </p:cNvPr>
          <p:cNvPicPr>
            <a:picLocks noChangeAspect="1"/>
          </p:cNvPicPr>
          <p:nvPr/>
        </p:nvPicPr>
        <p:blipFill>
          <a:blip r:embed="rId5"/>
          <a:stretch>
            <a:fillRect/>
          </a:stretch>
        </p:blipFill>
        <p:spPr>
          <a:xfrm>
            <a:off x="10287502" y="157541"/>
            <a:ext cx="1481456" cy="1237595"/>
          </a:xfrm>
          <a:prstGeom prst="rect">
            <a:avLst/>
          </a:prstGeom>
        </p:spPr>
      </p:pic>
    </p:spTree>
    <p:extLst>
      <p:ext uri="{BB962C8B-B14F-4D97-AF65-F5344CB8AC3E}">
        <p14:creationId xmlns:p14="http://schemas.microsoft.com/office/powerpoint/2010/main" val="40274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1000"/>
                                        <p:tgtEl>
                                          <p:spTgt spid="14">
                                            <p:txEl>
                                              <p:pRg st="2" end="2"/>
                                            </p:txEl>
                                          </p:spTgt>
                                        </p:tgtEl>
                                      </p:cBhvr>
                                    </p:animEffect>
                                    <p:anim calcmode="lin" valueType="num">
                                      <p:cBhvr>
                                        <p:cTn id="29"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fade">
                                      <p:cBhvr>
                                        <p:cTn id="35" dur="1000"/>
                                        <p:tgtEl>
                                          <p:spTgt spid="14">
                                            <p:txEl>
                                              <p:pRg st="3" end="3"/>
                                            </p:txEl>
                                          </p:spTgt>
                                        </p:tgtEl>
                                      </p:cBhvr>
                                    </p:animEffect>
                                    <p:anim calcmode="lin" valueType="num">
                                      <p:cBhvr>
                                        <p:cTn id="36"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4" end="4"/>
                                            </p:txEl>
                                          </p:spTgt>
                                        </p:tgtEl>
                                        <p:attrNameLst>
                                          <p:attrName>style.visibility</p:attrName>
                                        </p:attrNameLst>
                                      </p:cBhvr>
                                      <p:to>
                                        <p:strVal val="visible"/>
                                      </p:to>
                                    </p:set>
                                    <p:animEffect transition="in" filter="fade">
                                      <p:cBhvr>
                                        <p:cTn id="42" dur="1000"/>
                                        <p:tgtEl>
                                          <p:spTgt spid="14">
                                            <p:txEl>
                                              <p:pRg st="4" end="4"/>
                                            </p:txEl>
                                          </p:spTgt>
                                        </p:tgtEl>
                                      </p:cBhvr>
                                    </p:animEffect>
                                    <p:anim calcmode="lin" valueType="num">
                                      <p:cBhvr>
                                        <p:cTn id="43"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5" end="5"/>
                                            </p:txEl>
                                          </p:spTgt>
                                        </p:tgtEl>
                                        <p:attrNameLst>
                                          <p:attrName>style.visibility</p:attrName>
                                        </p:attrNameLst>
                                      </p:cBhvr>
                                      <p:to>
                                        <p:strVal val="visible"/>
                                      </p:to>
                                    </p:set>
                                    <p:animEffect transition="in" filter="fade">
                                      <p:cBhvr>
                                        <p:cTn id="49" dur="1000"/>
                                        <p:tgtEl>
                                          <p:spTgt spid="14">
                                            <p:txEl>
                                              <p:pRg st="5" end="5"/>
                                            </p:txEl>
                                          </p:spTgt>
                                        </p:tgtEl>
                                      </p:cBhvr>
                                    </p:animEffect>
                                    <p:anim calcmode="lin" valueType="num">
                                      <p:cBhvr>
                                        <p:cTn id="5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6720" y="6306207"/>
            <a:ext cx="1142223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9080528" y="1408388"/>
            <a:ext cx="2688430" cy="457933"/>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fontScale="85000"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400" b="1" dirty="0">
                <a:latin typeface="+mj-lt"/>
                <a:ea typeface="+mj-ea"/>
                <a:cs typeface="+mj-cs"/>
              </a:rPr>
              <a:t>ما الكهرباء الساكنة؟</a:t>
            </a:r>
            <a:endParaRPr kumimoji="0" lang="ar-BH" sz="3400" b="1" i="0" u="none" strike="noStrike" kern="1200" cap="none" spc="0" normalizeH="0" baseline="0" noProof="0" dirty="0">
              <a:ln>
                <a:noFill/>
              </a:ln>
              <a:effectLst/>
              <a:uLnTx/>
              <a:uFillTx/>
              <a:latin typeface="+mj-lt"/>
              <a:ea typeface="+mj-ea"/>
              <a:cs typeface="+mj-cs"/>
            </a:endParaRPr>
          </a:p>
        </p:txBody>
      </p:sp>
      <p:sp>
        <p:nvSpPr>
          <p:cNvPr id="13" name="Rectangle 12"/>
          <p:cNvSpPr/>
          <p:nvPr/>
        </p:nvSpPr>
        <p:spPr>
          <a:xfrm>
            <a:off x="4220309" y="14068"/>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الكهرباء الساكنة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4" name="Title 1"/>
          <p:cNvSpPr txBox="1">
            <a:spLocks/>
          </p:cNvSpPr>
          <p:nvPr/>
        </p:nvSpPr>
        <p:spPr>
          <a:xfrm>
            <a:off x="5705401" y="1898922"/>
            <a:ext cx="6005786" cy="4378042"/>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 يكون الجسمُ متعادلًا كهربائيًا إذا كان له العددُ نفسه من البروتوناتِ والإلكتروناتِ.</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إذا قُربَ جسمان مختلفا الشحنةِ أحدهما إلى الآخر فإنهما يلتصقان معًا.</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قد تتجاذبُ الأجسامُ المشحونةُ معَ أجسامٍ متعادلةٍ، فيجذبُ الجسمُ المشحونُ نحوه نوعًا واحدًا من الشحناتِ وهي المخالفةُ لنوعِ شحنته ويدفعُ النوعَ الآخرَ من الشحناتِ إلى الطرفِ البعيدِ عنه.</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 فيسلك الطرفُ القريبِ سلوكَ جسمِ مشحونِ فيتجاذبا معًا.</a:t>
            </a:r>
          </a:p>
        </p:txBody>
      </p:sp>
      <p:sp>
        <p:nvSpPr>
          <p:cNvPr id="15" name="Rectangle 14">
            <a:extLst>
              <a:ext uri="{FF2B5EF4-FFF2-40B4-BE49-F238E27FC236}">
                <a16:creationId xmlns:a16="http://schemas.microsoft.com/office/drawing/2014/main" id="{FEAAEBF7-6460-4EA4-B6DE-119E5DB9D17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16" name="Picture 15">
            <a:extLst>
              <a:ext uri="{FF2B5EF4-FFF2-40B4-BE49-F238E27FC236}">
                <a16:creationId xmlns:a16="http://schemas.microsoft.com/office/drawing/2014/main" id="{CF1DF71B-A46B-4B1A-B698-898EABFD8916}"/>
              </a:ext>
            </a:extLst>
          </p:cNvPr>
          <p:cNvPicPr>
            <a:picLocks noChangeAspect="1"/>
          </p:cNvPicPr>
          <p:nvPr/>
        </p:nvPicPr>
        <p:blipFill>
          <a:blip r:embed="rId2">
            <a:lum contrast="40000"/>
          </a:blip>
          <a:stretch>
            <a:fillRect/>
          </a:stretch>
        </p:blipFill>
        <p:spPr>
          <a:xfrm>
            <a:off x="346720" y="1310110"/>
            <a:ext cx="5322161" cy="4914390"/>
          </a:xfrm>
          <a:prstGeom prst="rect">
            <a:avLst/>
          </a:prstGeom>
        </p:spPr>
      </p:pic>
      <p:sp>
        <p:nvSpPr>
          <p:cNvPr id="2" name="Rectangle 1">
            <a:extLst>
              <a:ext uri="{FF2B5EF4-FFF2-40B4-BE49-F238E27FC236}">
                <a16:creationId xmlns:a16="http://schemas.microsoft.com/office/drawing/2014/main" id="{690572EA-C64F-6548-C329-CF5D2BCB4030}"/>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F305456-DD5C-0ABF-5687-6891105A60C2}"/>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5132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1000"/>
                                        <p:tgtEl>
                                          <p:spTgt spid="14">
                                            <p:txEl>
                                              <p:pRg st="2" end="2"/>
                                            </p:txEl>
                                          </p:spTgt>
                                        </p:tgtEl>
                                      </p:cBhvr>
                                    </p:animEffect>
                                    <p:anim calcmode="lin" valueType="num">
                                      <p:cBhvr>
                                        <p:cTn id="29"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animEffect transition="in" filter="fade">
                                      <p:cBhvr>
                                        <p:cTn id="35" dur="1000"/>
                                        <p:tgtEl>
                                          <p:spTgt spid="14">
                                            <p:txEl>
                                              <p:pRg st="3" end="3"/>
                                            </p:txEl>
                                          </p:spTgt>
                                        </p:tgtEl>
                                      </p:cBhvr>
                                    </p:animEffect>
                                    <p:anim calcmode="lin" valueType="num">
                                      <p:cBhvr>
                                        <p:cTn id="36"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88684"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76726" y="6306207"/>
            <a:ext cx="1144439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9143847" y="1408388"/>
            <a:ext cx="2653494" cy="520332"/>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fontScale="85000"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400" b="1" dirty="0">
                <a:latin typeface="+mj-lt"/>
                <a:ea typeface="+mj-ea"/>
                <a:cs typeface="+mj-cs"/>
              </a:rPr>
              <a:t>ما الكهرباء الساكنة؟</a:t>
            </a:r>
            <a:endParaRPr kumimoji="0" lang="ar-BH" sz="3400" b="1" i="0" u="none" strike="noStrike" kern="1200" cap="none" spc="0" normalizeH="0" baseline="0" noProof="0" dirty="0">
              <a:ln>
                <a:noFill/>
              </a:ln>
              <a:effectLst/>
              <a:uLnTx/>
              <a:uFillTx/>
              <a:latin typeface="+mj-lt"/>
              <a:ea typeface="+mj-ea"/>
              <a:cs typeface="+mj-cs"/>
            </a:endParaRPr>
          </a:p>
        </p:txBody>
      </p:sp>
      <p:sp>
        <p:nvSpPr>
          <p:cNvPr id="12" name="Rectangle 11"/>
          <p:cNvSpPr/>
          <p:nvPr/>
        </p:nvSpPr>
        <p:spPr>
          <a:xfrm>
            <a:off x="4190391" y="28136"/>
            <a:ext cx="3476502"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الكهرباء الساكنة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376726" y="1970128"/>
            <a:ext cx="11420615" cy="4259569"/>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عندما تكونُ الشحناتُ التي تسببُ الكهرباءِ الساكنةِ على سطحِ فلز ، فإن الشحناتِ المتماثلةِ تتنافرُ  فيدفعُ بعضها بعضًا إلى أبعدِ مسافةٍ ممكنةٍ فتتوزع على سطحِ الفلزِ .</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إذا كانت الشحنات على سطحِ مادة عازلةٍ فإنها لا تستطيعُ الحركة بحريةٍ.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يسببُ تجمعُ الكهرباء الساكنةِ على أسطحِ الأجهزةِ والمعداتِ المختلفةِ مشاكلَ خطيرةٍ، ويمكنُ معالجةُ ذلك عن طريقِ السماحِ بانتقالِ الشحناتِ إلى جسمٍ متعادلٍ كبيرٍ مثل الكرة الأرضية والتي تعد موصلًا كبيرًا يتم الاستفادة منها في حماية الأجسامِ من تاثيرِ الكهرباءِ الساكنةِ  ومنها البرق عن طريق تأريض الأجسام.</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solidFill>
                  <a:srgbClr val="0070C0"/>
                </a:solidFill>
                <a:latin typeface="Sakkal Majalla" panose="02000000000000000000" pitchFamily="2" charset="-78"/>
                <a:ea typeface="+mj-ea"/>
                <a:cs typeface="Sakkal Majalla" panose="02000000000000000000" pitchFamily="2" charset="-78"/>
              </a:rPr>
              <a:t>تأريض الأجسام</a:t>
            </a:r>
            <a:r>
              <a:rPr lang="ar-BH" sz="2800" b="1" dirty="0">
                <a:latin typeface="Sakkal Majalla" panose="02000000000000000000" pitchFamily="2" charset="-78"/>
                <a:ea typeface="+mj-ea"/>
                <a:cs typeface="Sakkal Majalla" panose="02000000000000000000" pitchFamily="2" charset="-78"/>
              </a:rPr>
              <a:t>: منعُ تراكمِ الشحناتِ الزائدةِ على الأجسامِ الموصلة عن طريق توصيلها بالأرضِ.</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الجسم المتصلُ بالأرضِ يمررُ شحناتهِ الزائدةِ إليها ومن ذلك مانعةِ الصواعقِ، وتأريضِ الأجهزة الكهربائيةِ يكونُ لتفادي مخاطرَ استخدامِ الكهرباءِ.</a:t>
            </a:r>
          </a:p>
        </p:txBody>
      </p:sp>
      <p:sp>
        <p:nvSpPr>
          <p:cNvPr id="14" name="Rectangle 13">
            <a:extLst>
              <a:ext uri="{FF2B5EF4-FFF2-40B4-BE49-F238E27FC236}">
                <a16:creationId xmlns:a16="http://schemas.microsoft.com/office/drawing/2014/main" id="{FEAAEBF7-6460-4EA4-B6DE-119E5DB9D174}"/>
              </a:ext>
            </a:extLst>
          </p:cNvPr>
          <p:cNvSpPr/>
          <p:nvPr/>
        </p:nvSpPr>
        <p:spPr>
          <a:xfrm>
            <a:off x="17305" y="40342"/>
            <a:ext cx="2700137"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7A8520EA-BBF9-D6BC-608D-3A857469ADA9}"/>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ED5A4F7-F403-5A9C-D954-7ADA7C63E6CA}"/>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190682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297535" y="6306207"/>
            <a:ext cx="1149831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8714025" y="1408388"/>
            <a:ext cx="3066757" cy="585133"/>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lnSpcReduction="10000"/>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600" b="1" dirty="0">
                <a:latin typeface="Sakkal Majalla" panose="02000000000000000000" pitchFamily="2" charset="-78"/>
                <a:ea typeface="+mj-ea"/>
                <a:cs typeface="Sakkal Majalla" panose="02000000000000000000" pitchFamily="2" charset="-78"/>
              </a:rPr>
              <a:t>كيف تسري الكهرباء؟</a:t>
            </a:r>
            <a:endParaRPr kumimoji="0" lang="ar-BH" sz="3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2" name="Rectangle 11"/>
          <p:cNvSpPr/>
          <p:nvPr/>
        </p:nvSpPr>
        <p:spPr>
          <a:xfrm>
            <a:off x="4220309" y="28136"/>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سريان الكهرباء</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3353276" y="2016744"/>
            <a:ext cx="8442576" cy="4198852"/>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solidFill>
                  <a:srgbClr val="0070C0"/>
                </a:solidFill>
                <a:latin typeface="Sakkal Majalla" panose="02000000000000000000" pitchFamily="2" charset="-78"/>
                <a:ea typeface="+mj-ea"/>
                <a:cs typeface="Sakkal Majalla" panose="02000000000000000000" pitchFamily="2" charset="-78"/>
              </a:rPr>
              <a:t>التيارُ الكهربائي</a:t>
            </a:r>
            <a:r>
              <a:rPr lang="ar-BH" sz="2700" b="1" dirty="0">
                <a:latin typeface="Sakkal Majalla" panose="02000000000000000000" pitchFamily="2" charset="-78"/>
                <a:ea typeface="+mj-ea"/>
                <a:cs typeface="Sakkal Majalla" panose="02000000000000000000" pitchFamily="2" charset="-78"/>
              </a:rPr>
              <a:t>: هو سريانُ الشحنات الكهرباءِ(الإلكترونات) في موصِّل.</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solidFill>
                  <a:srgbClr val="0070C0"/>
                </a:solidFill>
                <a:latin typeface="Sakkal Majalla" panose="02000000000000000000" pitchFamily="2" charset="-78"/>
                <a:ea typeface="+mj-ea"/>
                <a:cs typeface="Sakkal Majalla" panose="02000000000000000000" pitchFamily="2" charset="-78"/>
              </a:rPr>
              <a:t>الدائرةُ الكهربائية</a:t>
            </a:r>
            <a:r>
              <a:rPr lang="ar-BH" sz="2700" b="1" dirty="0">
                <a:latin typeface="Sakkal Majalla" panose="02000000000000000000" pitchFamily="2" charset="-78"/>
                <a:ea typeface="+mj-ea"/>
                <a:cs typeface="Sakkal Majalla" panose="02000000000000000000" pitchFamily="2" charset="-78"/>
              </a:rPr>
              <a:t>: مرورُ  التيارُ الكهربائيُ في مسارٍ مغلقٍ من الموصلات.</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latin typeface="Sakkal Majalla" panose="02000000000000000000" pitchFamily="2" charset="-78"/>
                <a:ea typeface="+mj-ea"/>
                <a:cs typeface="Sakkal Majalla" panose="02000000000000000000" pitchFamily="2" charset="-78"/>
              </a:rPr>
              <a:t>يتكونُ المسارُ  المغلقُ غالبًا من أسلاكٍ فلزيةٍ تصلُ بينَ أجزاءِ الدائرةِ المختلفةِ.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latin typeface="Sakkal Majalla" panose="02000000000000000000" pitchFamily="2" charset="-78"/>
                <a:ea typeface="+mj-ea"/>
                <a:cs typeface="Sakkal Majalla" panose="02000000000000000000" pitchFamily="2" charset="-78"/>
              </a:rPr>
              <a:t>يجبُ أن يتوافرَ في الدائرةِ جزءٌ أو أداة لتحريك الإلكتروناتِ في اتجاهٍ واحدٍ على طولِ المسارِ . هذه الأداة تسمَّى مصدرَ الجهد </a:t>
            </a:r>
            <a:r>
              <a:rPr lang="ar-BH" sz="2700" b="1" dirty="0">
                <a:solidFill>
                  <a:srgbClr val="0070C0"/>
                </a:solidFill>
                <a:latin typeface="Sakkal Majalla" panose="02000000000000000000" pitchFamily="2" charset="-78"/>
                <a:ea typeface="+mj-ea"/>
                <a:cs typeface="Sakkal Majalla" panose="02000000000000000000" pitchFamily="2" charset="-78"/>
              </a:rPr>
              <a:t>والبطاريات</a:t>
            </a:r>
            <a:r>
              <a:rPr lang="ar-BH" sz="2700" b="1" dirty="0">
                <a:latin typeface="Sakkal Majalla" panose="02000000000000000000" pitchFamily="2" charset="-78"/>
                <a:ea typeface="+mj-ea"/>
                <a:cs typeface="Sakkal Majalla" panose="02000000000000000000" pitchFamily="2" charset="-78"/>
              </a:rPr>
              <a:t> مثالٌ على مصدر الجهد.</a:t>
            </a:r>
          </a:p>
          <a:p>
            <a:pPr marL="457200" marR="0" lvl="0" indent="-457200" algn="just"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latin typeface="Sakkal Majalla" panose="02000000000000000000" pitchFamily="2" charset="-78"/>
                <a:ea typeface="+mj-ea"/>
                <a:cs typeface="Sakkal Majalla" panose="02000000000000000000" pitchFamily="2" charset="-78"/>
              </a:rPr>
              <a:t>تشتملُ الدائرة الكهربائيةُ كذلك على مفتاحٍ كهربائي لأغلاقِ الدائرةِ أو فتحها.</a:t>
            </a:r>
          </a:p>
          <a:p>
            <a:pPr marL="457200" marR="0" lvl="0" indent="-457200" algn="just"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latin typeface="Sakkal Majalla" panose="02000000000000000000" pitchFamily="2" charset="-78"/>
                <a:ea typeface="+mj-ea"/>
                <a:cs typeface="Sakkal Majalla" panose="02000000000000000000" pitchFamily="2" charset="-78"/>
              </a:rPr>
              <a:t> عندَ اغلاقِ المفتاحِ الكهربائيِ فإن الشحناتِ الكهربائيةَ السالبةَ (الإلكترونات) تتدفقُ في الأسلاكِ التي تصلُ بين قطبي البطاريةِ.</a:t>
            </a:r>
          </a:p>
          <a:p>
            <a:pPr marL="457200" marR="0" lvl="0" indent="-457200" algn="just" defTabSz="914400" rtl="1" eaLnBrk="1" fontAlgn="auto" latinLnBrk="0" hangingPunct="1">
              <a:spcBef>
                <a:spcPct val="0"/>
              </a:spcBef>
              <a:spcAft>
                <a:spcPts val="0"/>
              </a:spcAft>
              <a:buClrTx/>
              <a:buSzTx/>
              <a:buFont typeface="Wingdings" panose="05000000000000000000" pitchFamily="2" charset="2"/>
              <a:buChar char="§"/>
              <a:tabLst/>
              <a:defRPr/>
            </a:pPr>
            <a:r>
              <a:rPr lang="ar-BH" sz="2700" b="1" dirty="0">
                <a:latin typeface="Sakkal Majalla" panose="02000000000000000000" pitchFamily="2" charset="-78"/>
                <a:ea typeface="+mj-ea"/>
                <a:cs typeface="Sakkal Majalla" panose="02000000000000000000" pitchFamily="2" charset="-78"/>
              </a:rPr>
              <a:t> يسري التيارُ الكهربائي ويستمرُ سريانُه ما دامت الدائرةُ مغلقةً، ومصدرُ الجهدِ صالحًا.</a:t>
            </a:r>
          </a:p>
        </p:txBody>
      </p:sp>
      <p:sp>
        <p:nvSpPr>
          <p:cNvPr id="14" name="Rectangle 13">
            <a:extLst>
              <a:ext uri="{FF2B5EF4-FFF2-40B4-BE49-F238E27FC236}">
                <a16:creationId xmlns:a16="http://schemas.microsoft.com/office/drawing/2014/main" id="{FEAAEBF7-6460-4EA4-B6DE-119E5DB9D17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15" name="Picture 14">
            <a:extLst>
              <a:ext uri="{FF2B5EF4-FFF2-40B4-BE49-F238E27FC236}">
                <a16:creationId xmlns:a16="http://schemas.microsoft.com/office/drawing/2014/main" id="{0BA4CF60-E809-44C1-A4EA-D51EF81CD905}"/>
              </a:ext>
            </a:extLst>
          </p:cNvPr>
          <p:cNvPicPr>
            <a:picLocks noChangeAspect="1"/>
          </p:cNvPicPr>
          <p:nvPr/>
        </p:nvPicPr>
        <p:blipFill>
          <a:blip r:embed="rId2">
            <a:lum bright="-20000" contrast="40000"/>
          </a:blip>
          <a:stretch>
            <a:fillRect/>
          </a:stretch>
        </p:blipFill>
        <p:spPr>
          <a:xfrm>
            <a:off x="348343" y="1268066"/>
            <a:ext cx="2927231" cy="4947530"/>
          </a:xfrm>
          <a:prstGeom prst="rect">
            <a:avLst/>
          </a:prstGeom>
        </p:spPr>
      </p:pic>
      <p:sp>
        <p:nvSpPr>
          <p:cNvPr id="2" name="Rectangle 1">
            <a:extLst>
              <a:ext uri="{FF2B5EF4-FFF2-40B4-BE49-F238E27FC236}">
                <a16:creationId xmlns:a16="http://schemas.microsoft.com/office/drawing/2014/main" id="{DF842B5E-128F-EB81-4FDD-468807BCCF5E}"/>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E260A3A-FAC0-26E9-63C5-C57FD4EBEAA9}"/>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2748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Effect transition="in" filter="fade">
                                      <p:cBhvr>
                                        <p:cTn id="49" dur="1000"/>
                                        <p:tgtEl>
                                          <p:spTgt spid="13">
                                            <p:txEl>
                                              <p:pRg st="5" end="5"/>
                                            </p:txEl>
                                          </p:spTgt>
                                        </p:tgtEl>
                                      </p:cBhvr>
                                    </p:animEffect>
                                    <p:anim calcmode="lin" valueType="num">
                                      <p:cBhvr>
                                        <p:cTn id="5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xEl>
                                              <p:pRg st="6" end="6"/>
                                            </p:txEl>
                                          </p:spTgt>
                                        </p:tgtEl>
                                        <p:attrNameLst>
                                          <p:attrName>style.visibility</p:attrName>
                                        </p:attrNameLst>
                                      </p:cBhvr>
                                      <p:to>
                                        <p:strVal val="visible"/>
                                      </p:to>
                                    </p:set>
                                    <p:animEffect transition="in" filter="fade">
                                      <p:cBhvr>
                                        <p:cTn id="56" dur="1000"/>
                                        <p:tgtEl>
                                          <p:spTgt spid="13">
                                            <p:txEl>
                                              <p:pRg st="6" end="6"/>
                                            </p:txEl>
                                          </p:spTgt>
                                        </p:tgtEl>
                                      </p:cBhvr>
                                    </p:animEffect>
                                    <p:anim calcmode="lin" valueType="num">
                                      <p:cBhvr>
                                        <p:cTn id="57"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flipV="1">
            <a:off x="411218" y="6264165"/>
            <a:ext cx="11357740"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8702201" y="1393782"/>
            <a:ext cx="3066757"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600" b="1" dirty="0">
                <a:latin typeface="Sakkal Majalla" panose="02000000000000000000" pitchFamily="2" charset="-78"/>
                <a:ea typeface="+mj-ea"/>
                <a:cs typeface="Sakkal Majalla" panose="02000000000000000000" pitchFamily="2" charset="-78"/>
              </a:rPr>
              <a:t>كيف تسري الكهرباء؟</a:t>
            </a:r>
            <a:endParaRPr kumimoji="0" lang="ar-BH" sz="3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3" name="Rectangle 12"/>
          <p:cNvSpPr/>
          <p:nvPr/>
        </p:nvSpPr>
        <p:spPr>
          <a:xfrm>
            <a:off x="4220309" y="28136"/>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سريان الكهرباء</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FEAAEBF7-6460-4EA4-B6DE-119E5DB9D17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20" name="Picture 19">
            <a:extLst>
              <a:ext uri="{FF2B5EF4-FFF2-40B4-BE49-F238E27FC236}">
                <a16:creationId xmlns:a16="http://schemas.microsoft.com/office/drawing/2014/main" id="{19E1254A-3863-47F2-9687-BD96CA17DCD2}"/>
              </a:ext>
            </a:extLst>
          </p:cNvPr>
          <p:cNvPicPr>
            <a:picLocks noChangeAspect="1"/>
          </p:cNvPicPr>
          <p:nvPr/>
        </p:nvPicPr>
        <p:blipFill>
          <a:blip r:embed="rId2"/>
          <a:stretch>
            <a:fillRect/>
          </a:stretch>
        </p:blipFill>
        <p:spPr>
          <a:xfrm>
            <a:off x="348343" y="1287766"/>
            <a:ext cx="3591645" cy="2501961"/>
          </a:xfrm>
          <a:prstGeom prst="rect">
            <a:avLst/>
          </a:prstGeom>
        </p:spPr>
      </p:pic>
      <p:grpSp>
        <p:nvGrpSpPr>
          <p:cNvPr id="22" name="Group 21">
            <a:extLst>
              <a:ext uri="{FF2B5EF4-FFF2-40B4-BE49-F238E27FC236}">
                <a16:creationId xmlns:a16="http://schemas.microsoft.com/office/drawing/2014/main" id="{7AC6FBD5-BCC1-496E-98C0-FCEC413E9967}"/>
              </a:ext>
            </a:extLst>
          </p:cNvPr>
          <p:cNvGrpSpPr/>
          <p:nvPr/>
        </p:nvGrpSpPr>
        <p:grpSpPr>
          <a:xfrm>
            <a:off x="442270" y="3849625"/>
            <a:ext cx="3778039" cy="2290666"/>
            <a:chOff x="428025" y="3876957"/>
            <a:chExt cx="5079706" cy="1904282"/>
          </a:xfrm>
        </p:grpSpPr>
        <p:pic>
          <p:nvPicPr>
            <p:cNvPr id="23" name="Picture 22">
              <a:extLst>
                <a:ext uri="{FF2B5EF4-FFF2-40B4-BE49-F238E27FC236}">
                  <a16:creationId xmlns:a16="http://schemas.microsoft.com/office/drawing/2014/main" id="{F8CDF5E5-E93B-4589-B7F5-92528A1BC235}"/>
                </a:ext>
              </a:extLst>
            </p:cNvPr>
            <p:cNvPicPr>
              <a:picLocks noChangeAspect="1"/>
            </p:cNvPicPr>
            <p:nvPr/>
          </p:nvPicPr>
          <p:blipFill>
            <a:blip r:embed="rId3"/>
            <a:stretch>
              <a:fillRect/>
            </a:stretch>
          </p:blipFill>
          <p:spPr>
            <a:xfrm>
              <a:off x="3570356" y="3876957"/>
              <a:ext cx="1937375" cy="1673625"/>
            </a:xfrm>
            <a:prstGeom prst="rect">
              <a:avLst/>
            </a:prstGeom>
          </p:spPr>
        </p:pic>
        <p:sp>
          <p:nvSpPr>
            <p:cNvPr id="24" name="Title 1">
              <a:extLst>
                <a:ext uri="{FF2B5EF4-FFF2-40B4-BE49-F238E27FC236}">
                  <a16:creationId xmlns:a16="http://schemas.microsoft.com/office/drawing/2014/main" id="{B09C243B-B62F-414A-A208-723128F137BA}"/>
                </a:ext>
              </a:extLst>
            </p:cNvPr>
            <p:cNvSpPr txBox="1">
              <a:spLocks/>
            </p:cNvSpPr>
            <p:nvPr/>
          </p:nvSpPr>
          <p:spPr>
            <a:xfrm>
              <a:off x="428025" y="3876957"/>
              <a:ext cx="3017945" cy="1904282"/>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fontScale="92500"/>
            </a:bodyPr>
            <a:lstStyle/>
            <a:p>
              <a:pPr marL="0" marR="0" lvl="0" indent="0" algn="just" defTabSz="914400" rtl="1" eaLnBrk="1" fontAlgn="auto" latinLnBrk="0" hangingPunct="1">
                <a:lnSpc>
                  <a:spcPct val="90000"/>
                </a:lnSpc>
                <a:spcBef>
                  <a:spcPct val="0"/>
                </a:spcBef>
                <a:spcAft>
                  <a:spcPts val="0"/>
                </a:spcAft>
                <a:buClrTx/>
                <a:buSzTx/>
                <a:buFontTx/>
                <a:buNone/>
                <a:tabLst/>
                <a:defRPr/>
              </a:pPr>
              <a:r>
                <a:rPr lang="ar-BH" sz="2400" b="1" dirty="0">
                  <a:latin typeface="Sakkal Majalla" panose="02000000000000000000" pitchFamily="2" charset="-78"/>
                  <a:ea typeface="+mj-ea"/>
                  <a:cs typeface="Sakkal Majalla" panose="02000000000000000000" pitchFamily="2" charset="-78"/>
                </a:rPr>
                <a:t>المصباحُ اليدويُّ دائرةٌ كهربائيةٌ بها بطاريةٌ تمثلُ مصدرَ الجهدِ، ويعملُ المصباحُ الكهربائيُّ على تحويلِ الكهرباءِ إلى ضوءٍ بوصفهِ مقاومة كهربائية كبيرة.</a:t>
              </a:r>
              <a:endParaRPr kumimoji="0" lang="ar-BH" sz="24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grpSp>
      <p:sp>
        <p:nvSpPr>
          <p:cNvPr id="32" name="Title 1"/>
          <p:cNvSpPr txBox="1">
            <a:spLocks/>
          </p:cNvSpPr>
          <p:nvPr/>
        </p:nvSpPr>
        <p:spPr>
          <a:xfrm>
            <a:off x="4412943" y="2175962"/>
            <a:ext cx="7356015" cy="4029466"/>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لا تنتقلُ الكهرباءُ بالطريقةِ نفسها في كلِّ جزءٍ من أجزاءِ الدائرةِ الكهربائيةِ.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هناكَ أجزاءٌ من الدائرةِ الكهربائيةِ تقاومُ مرورَ الإلكتروناتِ فيها تسمَّى </a:t>
            </a:r>
            <a:r>
              <a:rPr lang="ar-BH" sz="2800" b="1" dirty="0">
                <a:solidFill>
                  <a:srgbClr val="0070C0"/>
                </a:solidFill>
                <a:latin typeface="Sakkal Majalla" panose="02000000000000000000" pitchFamily="2" charset="-78"/>
                <a:ea typeface="+mj-ea"/>
                <a:cs typeface="Sakkal Majalla" panose="02000000000000000000" pitchFamily="2" charset="-78"/>
              </a:rPr>
              <a:t>المقاومةَ الكهربائيةَ.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تقاسُ المقاومةُ الكهربائيةُ بوحدةِ أوم              وتفقدُ الإلكتروناتُ بعضَ طاقتها عندما تمرُ  في هذا الجزءِ من الدائرةِ الكهربائيةِ.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قد تتحولُ الطاقةُ الكهربائيةُ إلى حرارةٍ أو إشعاعٍ، كما في المكواةِ الكهربائيةِ والمصباحِ الكهربائي الذي يمثلُ مقاومةً كهربائيةً.</a:t>
            </a:r>
          </a:p>
        </p:txBody>
      </p:sp>
      <p:pic>
        <p:nvPicPr>
          <p:cNvPr id="33" name="Picture 32">
            <a:extLst>
              <a:ext uri="{FF2B5EF4-FFF2-40B4-BE49-F238E27FC236}">
                <a16:creationId xmlns:a16="http://schemas.microsoft.com/office/drawing/2014/main" id="{DDA0B405-34D3-4FD0-BB40-B769A01DEC82}"/>
              </a:ext>
            </a:extLst>
          </p:cNvPr>
          <p:cNvPicPr>
            <a:picLocks noChangeAspect="1"/>
          </p:cNvPicPr>
          <p:nvPr/>
        </p:nvPicPr>
        <p:blipFill>
          <a:blip r:embed="rId4"/>
          <a:stretch>
            <a:fillRect/>
          </a:stretch>
        </p:blipFill>
        <p:spPr>
          <a:xfrm>
            <a:off x="6897516" y="4032859"/>
            <a:ext cx="672620" cy="323108"/>
          </a:xfrm>
          <a:prstGeom prst="rect">
            <a:avLst/>
          </a:prstGeom>
        </p:spPr>
      </p:pic>
      <p:sp>
        <p:nvSpPr>
          <p:cNvPr id="2" name="Rectangle 1">
            <a:extLst>
              <a:ext uri="{FF2B5EF4-FFF2-40B4-BE49-F238E27FC236}">
                <a16:creationId xmlns:a16="http://schemas.microsoft.com/office/drawing/2014/main" id="{0525771C-46B2-FB04-756E-A2DE5F454087}"/>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A9D37D1-2499-AEDE-8FBF-570AEDCF9940}"/>
              </a:ext>
            </a:extLst>
          </p:cNvPr>
          <p:cNvPicPr>
            <a:picLocks noChangeAspect="1"/>
          </p:cNvPicPr>
          <p:nvPr/>
        </p:nvPicPr>
        <p:blipFill>
          <a:blip r:embed="rId5"/>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2385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fade">
                                      <p:cBhvr>
                                        <p:cTn id="14" dur="1000"/>
                                        <p:tgtEl>
                                          <p:spTgt spid="32">
                                            <p:txEl>
                                              <p:pRg st="0" end="0"/>
                                            </p:txEl>
                                          </p:spTgt>
                                        </p:tgtEl>
                                      </p:cBhvr>
                                    </p:animEffect>
                                    <p:anim calcmode="lin" valueType="num">
                                      <p:cBhvr>
                                        <p:cTn id="15"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xEl>
                                              <p:pRg st="1" end="1"/>
                                            </p:txEl>
                                          </p:spTgt>
                                        </p:tgtEl>
                                        <p:attrNameLst>
                                          <p:attrName>style.visibility</p:attrName>
                                        </p:attrNameLst>
                                      </p:cBhvr>
                                      <p:to>
                                        <p:strVal val="visible"/>
                                      </p:to>
                                    </p:set>
                                    <p:animEffect transition="in" filter="fade">
                                      <p:cBhvr>
                                        <p:cTn id="21" dur="1000"/>
                                        <p:tgtEl>
                                          <p:spTgt spid="32">
                                            <p:txEl>
                                              <p:pRg st="1" end="1"/>
                                            </p:txEl>
                                          </p:spTgt>
                                        </p:tgtEl>
                                      </p:cBhvr>
                                    </p:animEffect>
                                    <p:anim calcmode="lin" valueType="num">
                                      <p:cBhvr>
                                        <p:cTn id="22"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animEffect transition="in" filter="fade">
                                      <p:cBhvr>
                                        <p:cTn id="28" dur="1000"/>
                                        <p:tgtEl>
                                          <p:spTgt spid="32">
                                            <p:txEl>
                                              <p:pRg st="2" end="2"/>
                                            </p:txEl>
                                          </p:spTgt>
                                        </p:tgtEl>
                                      </p:cBhvr>
                                    </p:animEffect>
                                    <p:anim calcmode="lin" valueType="num">
                                      <p:cBhvr>
                                        <p:cTn id="29"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2">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2">
                                            <p:txEl>
                                              <p:pRg st="3" end="3"/>
                                            </p:txEl>
                                          </p:spTgt>
                                        </p:tgtEl>
                                        <p:attrNameLst>
                                          <p:attrName>style.visibility</p:attrName>
                                        </p:attrNameLst>
                                      </p:cBhvr>
                                      <p:to>
                                        <p:strVal val="visible"/>
                                      </p:to>
                                    </p:set>
                                    <p:animEffect transition="in" filter="fade">
                                      <p:cBhvr>
                                        <p:cTn id="40" dur="1000"/>
                                        <p:tgtEl>
                                          <p:spTgt spid="32">
                                            <p:txEl>
                                              <p:pRg st="3" end="3"/>
                                            </p:txEl>
                                          </p:spTgt>
                                        </p:tgtEl>
                                      </p:cBhvr>
                                    </p:animEffect>
                                    <p:anim calcmode="lin" valueType="num">
                                      <p:cBhvr>
                                        <p:cTn id="41"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8702201" y="1447820"/>
            <a:ext cx="3066757"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600" b="1" dirty="0">
                <a:latin typeface="Sakkal Majalla" panose="02000000000000000000" pitchFamily="2" charset="-78"/>
                <a:ea typeface="+mj-ea"/>
                <a:cs typeface="Sakkal Majalla" panose="02000000000000000000" pitchFamily="2" charset="-78"/>
              </a:rPr>
              <a:t>كيف تسري الكهرباء؟</a:t>
            </a:r>
            <a:endParaRPr kumimoji="0" lang="ar-BH" sz="36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2" name="Rectangle 11"/>
          <p:cNvSpPr/>
          <p:nvPr/>
        </p:nvSpPr>
        <p:spPr>
          <a:xfrm>
            <a:off x="4220309" y="28136"/>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سريان الكهرباء</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3" name="Title 1"/>
          <p:cNvSpPr txBox="1">
            <a:spLocks/>
          </p:cNvSpPr>
          <p:nvPr/>
        </p:nvSpPr>
        <p:spPr>
          <a:xfrm>
            <a:off x="5311588" y="2442434"/>
            <a:ext cx="6457370" cy="2917184"/>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يقاسُ التيارُ الكهربائيُّ بوحدةٍ تسمَّى الأمبير.</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أمَّا الطاقةُ الكهربائيةُ فتقاسُ بوحدةِ الكيلوواط . ساعة، وهي ما تشاهدها على فاتورةِ الكهرباءِ.</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يجبُ الحذر عندَ استعمالِ الكهرباءِ؛ لأنها قد تسببُ مخاطرَ كبيرةٍ عندَ عدمِ مراعاةِ عواملِ السلامةِ.</a:t>
            </a:r>
          </a:p>
        </p:txBody>
      </p:sp>
      <p:sp>
        <p:nvSpPr>
          <p:cNvPr id="14" name="Rectangle 13">
            <a:extLst>
              <a:ext uri="{FF2B5EF4-FFF2-40B4-BE49-F238E27FC236}">
                <a16:creationId xmlns:a16="http://schemas.microsoft.com/office/drawing/2014/main" id="{FEAAEBF7-6460-4EA4-B6DE-119E5DB9D174}"/>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الكهرباء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2"/>
          <a:stretch>
            <a:fillRect/>
          </a:stretch>
        </p:blipFill>
        <p:spPr>
          <a:xfrm>
            <a:off x="407629" y="1344090"/>
            <a:ext cx="4619625" cy="4508001"/>
          </a:xfrm>
          <a:prstGeom prst="rect">
            <a:avLst/>
          </a:prstGeom>
        </p:spPr>
      </p:pic>
      <p:sp>
        <p:nvSpPr>
          <p:cNvPr id="3" name="Rectangle 2">
            <a:extLst>
              <a:ext uri="{FF2B5EF4-FFF2-40B4-BE49-F238E27FC236}">
                <a16:creationId xmlns:a16="http://schemas.microsoft.com/office/drawing/2014/main" id="{0CD772D0-7F93-30BD-6F2C-6A27E198434B}"/>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DA9DFA-9AB3-F39D-A1D9-6511C84B4189}"/>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17150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238</TotalTime>
  <Words>1359</Words>
  <Application>Microsoft Office PowerPoint</Application>
  <PresentationFormat>Widescreen</PresentationFormat>
  <Paragraphs>146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Hisham Ibrahim Sulaiman Alawneh</cp:lastModifiedBy>
  <cp:revision>96</cp:revision>
  <cp:lastPrinted>2021-01-17T11:49:49Z</cp:lastPrinted>
  <dcterms:created xsi:type="dcterms:W3CDTF">2020-03-04T10:47:58Z</dcterms:created>
  <dcterms:modified xsi:type="dcterms:W3CDTF">2023-11-19T07:54:27Z</dcterms:modified>
</cp:coreProperties>
</file>