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285" r:id="rId17"/>
    <p:sldId id="32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50738" y="6239094"/>
            <a:ext cx="11518220" cy="625797"/>
            <a:chOff x="250738" y="6239094"/>
            <a:chExt cx="11518220" cy="62579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733BD15-BD3E-4AED-8647-4F04E8D9FC8B}"/>
                </a:ext>
              </a:extLst>
            </p:cNvPr>
            <p:cNvCxnSpPr/>
            <p:nvPr userDrawn="1"/>
          </p:nvCxnSpPr>
          <p:spPr>
            <a:xfrm flipV="1">
              <a:off x="270641" y="6239094"/>
              <a:ext cx="11498317" cy="4204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D4B1585-7181-4E3D-8824-6B18FFBD3D44}"/>
                </a:ext>
              </a:extLst>
            </p:cNvPr>
            <p:cNvSpPr>
              <a:spLocks/>
            </p:cNvSpPr>
            <p:nvPr userDrawn="1"/>
          </p:nvSpPr>
          <p:spPr>
            <a:xfrm>
              <a:off x="8349483" y="6306207"/>
              <a:ext cx="3419475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0F8EAC2-3FEC-495D-BCF5-E20C3F402F99}"/>
                </a:ext>
              </a:extLst>
            </p:cNvPr>
            <p:cNvSpPr/>
            <p:nvPr userDrawn="1"/>
          </p:nvSpPr>
          <p:spPr>
            <a:xfrm>
              <a:off x="250738" y="6341671"/>
              <a:ext cx="535403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BH" sz="28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الاحتمال </a:t>
              </a:r>
              <a:r>
                <a:rPr lang="ar-BH" sz="28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2800" kern="1200" dirty="0">
                  <a:solidFill>
                    <a:schemeClr val="tx1"/>
                  </a:solidFill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الصف السادس الابتدائي</a:t>
              </a:r>
              <a:endParaRPr lang="en-US" sz="2800" kern="1200" dirty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>
            <a:spLocks noGrp="1"/>
          </p:cNvSpPr>
          <p:nvPr>
            <p:ph type="ctrTitle"/>
          </p:nvPr>
        </p:nvSpPr>
        <p:spPr>
          <a:xfrm>
            <a:off x="900113" y="2688609"/>
            <a:ext cx="10239374" cy="2371867"/>
          </a:xfrm>
        </p:spPr>
        <p:txBody>
          <a:bodyPr>
            <a:normAutofit fontScale="90000"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السادس الابتدائي – الجزء الثاني</a:t>
            </a:r>
            <a:b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( 7- 3):الاحتمال</a:t>
            </a:r>
            <a:b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(صفحة: </a:t>
            </a:r>
            <a:r>
              <a:rPr lang="en-US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</a:t>
            </a: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b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4482" y="2092805"/>
            <a:ext cx="578684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حدث عدم ظهور 6 وحدث ظهوره هما حدثان متتامان، ولذا فإن مجموع احتماليهما يساوي 1 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25401" y="3068619"/>
            <a:ext cx="36979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ل ( 6 ) + ل ( ليس 6 )  = 1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5223344" y="4168909"/>
            <a:ext cx="940525" cy="19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55499" y="3697622"/>
            <a:ext cx="4963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400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9565" y="4271108"/>
            <a:ext cx="5617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400" dirty="0"/>
              <a:t>6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495693" y="3502930"/>
            <a:ext cx="0" cy="4890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631103" y="3910986"/>
            <a:ext cx="2300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400" dirty="0"/>
              <a:t>+ ل ( ليس 6 )  =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49759" y="3639513"/>
            <a:ext cx="5747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400" dirty="0">
                <a:solidFill>
                  <a:srgbClr val="FF0000"/>
                </a:solidFill>
              </a:rPr>
              <a:t>؟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5174916" y="5235257"/>
            <a:ext cx="940525" cy="19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31670" y="4703439"/>
            <a:ext cx="4963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400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1670" y="5337402"/>
            <a:ext cx="5617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400" dirty="0"/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52402" y="5006896"/>
            <a:ext cx="5225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400" dirty="0"/>
              <a:t>+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3633624" y="5248556"/>
            <a:ext cx="940525" cy="19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779471" y="4787986"/>
            <a:ext cx="4963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400" dirty="0"/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90378" y="5350701"/>
            <a:ext cx="5617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400" dirty="0"/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34889" y="5066967"/>
            <a:ext cx="5225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400" dirty="0"/>
              <a:t>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18120" y="5047482"/>
            <a:ext cx="5225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08823" y="5666215"/>
            <a:ext cx="37356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400" dirty="0"/>
              <a:t>إذًا احتمال عدم ظهور الرقم 6 هو 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55988" y="5617225"/>
            <a:ext cx="4963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400" dirty="0"/>
              <a:t>5</a:t>
            </a:r>
            <a:endParaRPr lang="ar-BH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5723331" y="5897048"/>
            <a:ext cx="5617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400" dirty="0"/>
              <a:t>6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5850818" y="5953940"/>
            <a:ext cx="50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485" y="14552"/>
            <a:ext cx="10658977" cy="19045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658" y="1887178"/>
            <a:ext cx="5596342" cy="67631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217" y="2536424"/>
            <a:ext cx="5615783" cy="70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4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7" grpId="0"/>
      <p:bldP spid="18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596" y="195847"/>
            <a:ext cx="9566291" cy="1959524"/>
          </a:xfrm>
          <a:prstGeom prst="rect">
            <a:avLst/>
          </a:prstGeom>
        </p:spPr>
      </p:pic>
      <p:sp>
        <p:nvSpPr>
          <p:cNvPr id="5" name="Round Diagonal Corner Rectangle 4">
            <a:extLst>
              <a:ext uri="{FF2B5EF4-FFF2-40B4-BE49-F238E27FC236}">
                <a16:creationId xmlns:a16="http://schemas.microsoft.com/office/drawing/2014/main" id="{807736B8-7175-4169-AC4F-418D16355A8F}"/>
              </a:ext>
            </a:extLst>
          </p:cNvPr>
          <p:cNvSpPr/>
          <p:nvPr/>
        </p:nvSpPr>
        <p:spPr>
          <a:xfrm>
            <a:off x="106331" y="139161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34549" y="2324659"/>
            <a:ext cx="31873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د) ل ( ليست حمراء )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59335" y="3017167"/>
            <a:ext cx="47625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ل ( حمراء ) + ل ( ليست حمراء)  = 1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0767869" y="4180962"/>
            <a:ext cx="940525" cy="19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900024" y="3709675"/>
            <a:ext cx="496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57280" y="4271680"/>
            <a:ext cx="5617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20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040218" y="3514983"/>
            <a:ext cx="0" cy="4890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420478" y="3913274"/>
            <a:ext cx="3347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800" dirty="0"/>
              <a:t>+ ل ( ليست حمراء )  =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62394" y="3651664"/>
            <a:ext cx="5747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FF0000"/>
                </a:solidFill>
              </a:rPr>
              <a:t>؟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94173" y="4907781"/>
            <a:ext cx="2749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800" dirty="0"/>
              <a:t>ل ( ليست حمراء )  =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8133851" y="5169391"/>
            <a:ext cx="940525" cy="19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114053" y="4698104"/>
            <a:ext cx="648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23262" y="5260109"/>
            <a:ext cx="5617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99450" y="4959714"/>
            <a:ext cx="7053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=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479570" y="5205063"/>
            <a:ext cx="940525" cy="19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59772" y="4733776"/>
            <a:ext cx="648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68981" y="5295781"/>
            <a:ext cx="5617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5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5903417" y="2390628"/>
            <a:ext cx="26126" cy="37621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26201" y="2324659"/>
            <a:ext cx="31873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ه) ل ( ليست زرقاء ) 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0987" y="3017167"/>
            <a:ext cx="47625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ل ( زرقاء ) + ل ( ليست زرقاء)  = 1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4559521" y="4180962"/>
            <a:ext cx="940525" cy="19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91676" y="3709675"/>
            <a:ext cx="496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48932" y="4271680"/>
            <a:ext cx="5617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20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831870" y="3514983"/>
            <a:ext cx="0" cy="360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212130" y="3913274"/>
            <a:ext cx="3294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800" dirty="0"/>
              <a:t>+ ل ( ليست زرقاء )  =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54046" y="3651664"/>
            <a:ext cx="5747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FF0000"/>
                </a:solidFill>
              </a:rPr>
              <a:t>؟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885825" y="4907781"/>
            <a:ext cx="2696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800" dirty="0"/>
              <a:t>ل ( ليست زرقاء )  =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1925503" y="5169391"/>
            <a:ext cx="940525" cy="19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905705" y="4698104"/>
            <a:ext cx="648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15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14914" y="5260109"/>
            <a:ext cx="5617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20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91102" y="4959714"/>
            <a:ext cx="7053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=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271222" y="5205063"/>
            <a:ext cx="940525" cy="19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51424" y="4733776"/>
            <a:ext cx="648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0633" y="5295781"/>
            <a:ext cx="5617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7779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  <p:bldP spid="14" grpId="0"/>
      <p:bldP spid="16" grpId="0"/>
      <p:bldP spid="17" grpId="0"/>
      <p:bldP spid="18" grpId="0"/>
      <p:bldP spid="20" grpId="0"/>
      <p:bldP spid="21" grpId="0"/>
      <p:bldP spid="25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36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>
            <a:extLst>
              <a:ext uri="{FF2B5EF4-FFF2-40B4-BE49-F238E27FC236}">
                <a16:creationId xmlns:a16="http://schemas.microsoft.com/office/drawing/2014/main" id="{807736B8-7175-4169-AC4F-418D16355A8F}"/>
              </a:ext>
            </a:extLst>
          </p:cNvPr>
          <p:cNvSpPr/>
          <p:nvPr/>
        </p:nvSpPr>
        <p:spPr>
          <a:xfrm>
            <a:off x="106331" y="139161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41726" y="207173"/>
            <a:ext cx="13193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</a:rPr>
              <a:t>تدريب: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71" y="139161"/>
            <a:ext cx="8288856" cy="185706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71" y="2075944"/>
            <a:ext cx="2991267" cy="20386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65635" y="2324659"/>
            <a:ext cx="18562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1) ل ( د ) =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9025110" y="2587344"/>
            <a:ext cx="940525" cy="19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57265" y="2063049"/>
            <a:ext cx="496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14521" y="2625054"/>
            <a:ext cx="5617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04822" y="3528939"/>
            <a:ext cx="18562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2) ل ( أ ) =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9179888" y="3797747"/>
            <a:ext cx="940525" cy="19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390975" y="3329749"/>
            <a:ext cx="496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69299" y="3888465"/>
            <a:ext cx="5617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98623" y="3591359"/>
            <a:ext cx="7053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=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7678743" y="3836708"/>
            <a:ext cx="940525" cy="19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58945" y="3365421"/>
            <a:ext cx="648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68154" y="3927426"/>
            <a:ext cx="5617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19268" y="4799548"/>
            <a:ext cx="33573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3) ل (ليس حرف علة) 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19707" y="4310484"/>
            <a:ext cx="368196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حروف العلة هي: </a:t>
            </a:r>
            <a:r>
              <a:rPr lang="ar-BH" sz="2800" dirty="0">
                <a:solidFill>
                  <a:srgbClr val="FF0000"/>
                </a:solidFill>
              </a:rPr>
              <a:t>و، ا ، ي</a:t>
            </a:r>
          </a:p>
          <a:p>
            <a:pPr algn="r" rtl="1"/>
            <a:r>
              <a:rPr lang="ar-BH" sz="2800" dirty="0">
                <a:solidFill>
                  <a:srgbClr val="FF0000"/>
                </a:solidFill>
              </a:rPr>
              <a:t> </a:t>
            </a:r>
            <a:r>
              <a:rPr lang="ar-BH" sz="2800" dirty="0"/>
              <a:t>حروف العلة في البطاقات هي: </a:t>
            </a:r>
            <a:r>
              <a:rPr lang="ar-BH" sz="2800" dirty="0">
                <a:solidFill>
                  <a:srgbClr val="FF0000"/>
                </a:solidFill>
              </a:rPr>
              <a:t>ا ، ي 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6718420" y="5897115"/>
            <a:ext cx="940525" cy="19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692569" y="5516919"/>
            <a:ext cx="648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05011" y="5820818"/>
            <a:ext cx="5617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77679" y="5623655"/>
            <a:ext cx="43229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ل (</a:t>
            </a:r>
            <a:r>
              <a:rPr lang="ar-BH" sz="2800" dirty="0">
                <a:solidFill>
                  <a:srgbClr val="FF0000"/>
                </a:solidFill>
              </a:rPr>
              <a:t>ص</a:t>
            </a:r>
            <a:r>
              <a:rPr lang="ar-BH" sz="2800" dirty="0"/>
              <a:t> أو </a:t>
            </a:r>
            <a:r>
              <a:rPr lang="ar-BH" sz="2800" dirty="0">
                <a:solidFill>
                  <a:srgbClr val="FF0000"/>
                </a:solidFill>
              </a:rPr>
              <a:t>ب</a:t>
            </a:r>
            <a:r>
              <a:rPr lang="ar-BH" sz="2800" dirty="0"/>
              <a:t> أو </a:t>
            </a:r>
            <a:r>
              <a:rPr lang="ar-BH" sz="2800" dirty="0">
                <a:solidFill>
                  <a:srgbClr val="FF0000"/>
                </a:solidFill>
              </a:rPr>
              <a:t>د</a:t>
            </a:r>
            <a:r>
              <a:rPr lang="ar-BH" sz="2800" dirty="0"/>
              <a:t> أو </a:t>
            </a:r>
            <a:r>
              <a:rPr lang="ar-BH" sz="2800" dirty="0">
                <a:solidFill>
                  <a:srgbClr val="FF0000"/>
                </a:solidFill>
              </a:rPr>
              <a:t>س</a:t>
            </a:r>
            <a:r>
              <a:rPr lang="ar-BH" sz="2800" dirty="0"/>
              <a:t> أو </a:t>
            </a:r>
            <a:r>
              <a:rPr lang="ar-BH" sz="2800" dirty="0">
                <a:solidFill>
                  <a:srgbClr val="FF0000"/>
                </a:solidFill>
              </a:rPr>
              <a:t>ف</a:t>
            </a:r>
            <a:r>
              <a:rPr lang="ar-BH" sz="2800" dirty="0"/>
              <a:t> ) =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0128492" y="5280674"/>
            <a:ext cx="0" cy="288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50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4" grpId="0"/>
      <p:bldP spid="15" grpId="0"/>
      <p:bldP spid="16" grpId="0"/>
      <p:bldP spid="18" grpId="0"/>
      <p:bldP spid="19" grpId="0"/>
      <p:bldP spid="20" grpId="0"/>
      <p:bldP spid="22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9AED67-EB51-45D9-8FD2-6C9C4E283BB0}"/>
              </a:ext>
            </a:extLst>
          </p:cNvPr>
          <p:cNvSpPr txBox="1"/>
          <p:nvPr/>
        </p:nvSpPr>
        <p:spPr>
          <a:xfrm>
            <a:off x="1652044" y="2644170"/>
            <a:ext cx="9031099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عزيزي الطالب :</a:t>
            </a:r>
          </a:p>
          <a:p>
            <a:pPr marL="274638" algn="ct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التدريب ارجع لكراسة التمارين صفحة 11</a:t>
            </a:r>
          </a:p>
          <a:p>
            <a:pPr marL="274638" algn="ct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لحل التمارين</a:t>
            </a:r>
          </a:p>
        </p:txBody>
      </p:sp>
    </p:spTree>
    <p:extLst>
      <p:ext uri="{BB962C8B-B14F-4D97-AF65-F5344CB8AC3E}">
        <p14:creationId xmlns:p14="http://schemas.microsoft.com/office/powerpoint/2010/main" val="1983182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08" t="28543" r="25508" b="12212"/>
          <a:stretch/>
        </p:blipFill>
        <p:spPr>
          <a:xfrm>
            <a:off x="3343513" y="793376"/>
            <a:ext cx="5249157" cy="4908177"/>
          </a:xfrm>
          <a:prstGeom prst="ellipse">
            <a:avLst/>
          </a:prstGeom>
          <a:ln>
            <a:solidFill>
              <a:schemeClr val="bg1"/>
            </a:solidFill>
          </a:ln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C2BEF75-E4AF-4DAF-99FE-A8F6D801565E}"/>
              </a:ext>
            </a:extLst>
          </p:cNvPr>
          <p:cNvSpPr/>
          <p:nvPr/>
        </p:nvSpPr>
        <p:spPr>
          <a:xfrm>
            <a:off x="3437642" y="2811936"/>
            <a:ext cx="5076000" cy="972000"/>
          </a:xfrm>
          <a:prstGeom prst="roundRect">
            <a:avLst>
              <a:gd name="adj" fmla="val 3776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B73CA3-CC55-4015-9E0B-68CBCF792440}"/>
              </a:ext>
            </a:extLst>
          </p:cNvPr>
          <p:cNvSpPr/>
          <p:nvPr/>
        </p:nvSpPr>
        <p:spPr>
          <a:xfrm>
            <a:off x="4636914" y="2527960"/>
            <a:ext cx="2670924" cy="1234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5400" b="1" dirty="0">
                <a:solidFill>
                  <a:srgbClr val="FEBE0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  <a:endParaRPr lang="en-US" sz="5400" b="1" dirty="0">
              <a:solidFill>
                <a:srgbClr val="FEBE0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6322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134" y="96978"/>
            <a:ext cx="1646183" cy="12680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F2CC5A-1C0B-4446-9D49-C8F686B932B5}"/>
              </a:ext>
            </a:extLst>
          </p:cNvPr>
          <p:cNvSpPr txBox="1"/>
          <p:nvPr/>
        </p:nvSpPr>
        <p:spPr>
          <a:xfrm>
            <a:off x="1404730" y="1987826"/>
            <a:ext cx="8905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سنتعلّم في هذا الدرس: </a:t>
            </a:r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أجد احتمال وقوع حدث بسيط وأفسره</a:t>
            </a:r>
            <a:endParaRPr lang="en-US" sz="32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335" y="97056"/>
            <a:ext cx="6600523" cy="59546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5828" y="395374"/>
            <a:ext cx="4700789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FF0000"/>
                </a:solidFill>
              </a:rPr>
              <a:t>1/ </a:t>
            </a:r>
            <a:r>
              <a:rPr lang="ar-BH" sz="2800" dirty="0"/>
              <a:t>نسبة عدد أزهار القرنفل الصفراء إلى العدد الكلي لأزهار القرنفل = </a:t>
            </a:r>
          </a:p>
          <a:p>
            <a:pPr algn="r" rtl="1"/>
            <a:endParaRPr lang="ar-BH" sz="2800" dirty="0"/>
          </a:p>
          <a:p>
            <a:pPr algn="r" rtl="1"/>
            <a:r>
              <a:rPr lang="ar-BH" sz="2800" dirty="0"/>
              <a:t>1 : 5 أو 1 إلى 5  أو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719103"/>
              </p:ext>
            </p:extLst>
          </p:nvPr>
        </p:nvGraphicFramePr>
        <p:xfrm>
          <a:off x="1301195" y="1303315"/>
          <a:ext cx="948272" cy="129125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62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5628">
                <a:tc>
                  <a:txBody>
                    <a:bodyPr/>
                    <a:lstStyle/>
                    <a:p>
                      <a:pPr algn="ctr" rtl="1"/>
                      <a:r>
                        <a:rPr lang="ar-BH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ar-BH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628">
                <a:tc>
                  <a:txBody>
                    <a:bodyPr/>
                    <a:lstStyle/>
                    <a:p>
                      <a:pPr algn="ctr" rtl="1"/>
                      <a:r>
                        <a:rPr lang="ar-BH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5829" y="3541988"/>
            <a:ext cx="470078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FF0000"/>
                </a:solidFill>
              </a:rPr>
              <a:t>2/ </a:t>
            </a:r>
            <a:r>
              <a:rPr lang="ar-BH" sz="2800" dirty="0"/>
              <a:t>النسبة المئوية لعدد أزهار القرنفل الصفراء إلى مجموع الأزهار= </a:t>
            </a:r>
          </a:p>
          <a:p>
            <a:pPr algn="r" rtl="1"/>
            <a:endParaRPr lang="ar-BH" sz="28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875634"/>
              </p:ext>
            </p:extLst>
          </p:nvPr>
        </p:nvGraphicFramePr>
        <p:xfrm>
          <a:off x="3765004" y="4462241"/>
          <a:ext cx="948272" cy="129125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62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5628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BH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ar-BH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628">
                <a:tc>
                  <a:txBody>
                    <a:bodyPr/>
                    <a:lstStyle/>
                    <a:p>
                      <a:pPr algn="ctr" rtl="1"/>
                      <a:r>
                        <a:rPr lang="ar-BH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58918" y="4432148"/>
            <a:ext cx="3860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x</a:t>
            </a:r>
            <a:endParaRPr lang="ar-BH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858918" y="5096974"/>
            <a:ext cx="3860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x</a:t>
            </a:r>
            <a:endParaRPr lang="ar-BH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207026" y="5096974"/>
            <a:ext cx="5712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dirty="0"/>
              <a:t>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93738" y="4508316"/>
            <a:ext cx="5978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dirty="0"/>
              <a:t>20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80220" y="4802645"/>
            <a:ext cx="3860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=</a:t>
            </a:r>
            <a:endParaRPr lang="ar-BH" sz="28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810846"/>
              </p:ext>
            </p:extLst>
          </p:nvPr>
        </p:nvGraphicFramePr>
        <p:xfrm>
          <a:off x="1301195" y="4451854"/>
          <a:ext cx="1474162" cy="129125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74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5628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BH" sz="2800" baseline="0" dirty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ar-BH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ar-BH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628">
                <a:tc>
                  <a:txBody>
                    <a:bodyPr/>
                    <a:lstStyle/>
                    <a:p>
                      <a:pPr algn="ctr" rtl="1"/>
                      <a:r>
                        <a:rPr lang="ar-BH" sz="28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507176" y="4835364"/>
            <a:ext cx="3860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=</a:t>
            </a:r>
            <a:endParaRPr lang="ar-BH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20202" y="4835364"/>
            <a:ext cx="1086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dirty="0">
                <a:solidFill>
                  <a:srgbClr val="FF0000"/>
                </a:solidFill>
              </a:rPr>
              <a:t>20 %</a:t>
            </a:r>
          </a:p>
        </p:txBody>
      </p:sp>
    </p:spTree>
    <p:extLst>
      <p:ext uri="{BB962C8B-B14F-4D97-AF65-F5344CB8AC3E}">
        <p14:creationId xmlns:p14="http://schemas.microsoft.com/office/powerpoint/2010/main" val="6236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5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99" y="211609"/>
            <a:ext cx="11514523" cy="223537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571" y="2644728"/>
            <a:ext cx="4391351" cy="18345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741772" y="371061"/>
            <a:ext cx="490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dirty="0">
                <a:solidFill>
                  <a:srgbClr val="FF0000"/>
                </a:solidFill>
              </a:rPr>
              <a:t>3/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148708"/>
            <a:ext cx="73235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فرص الحصول على وردة من أي من الألوان الخمسة متساوية.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701670" y="4724549"/>
            <a:ext cx="490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dirty="0">
                <a:solidFill>
                  <a:srgbClr val="FF0000"/>
                </a:solidFill>
              </a:rPr>
              <a:t>4/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730" y="4773152"/>
            <a:ext cx="110938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400" dirty="0"/>
              <a:t>إذا أضيفت 5 </a:t>
            </a:r>
            <a:r>
              <a:rPr lang="ar-BH" sz="2400" dirty="0" err="1"/>
              <a:t>وردات</a:t>
            </a:r>
            <a:r>
              <a:rPr lang="ar-BH" sz="2400" dirty="0"/>
              <a:t> قرنفل أخرى بألوان مختلفة فإن فرصة الحصول على وردة صفراء تصبح أقل.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701670" y="5493084"/>
            <a:ext cx="490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dirty="0">
                <a:solidFill>
                  <a:srgbClr val="FF0000"/>
                </a:solidFill>
              </a:rPr>
              <a:t>5/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6735" y="5570275"/>
            <a:ext cx="108749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400" dirty="0"/>
              <a:t>إذا كانت هناك وردتان فقط واحدة حمراء والأخرى صفراء فإن فرصة الحصول على وردة صفراء تصبح أكبر.</a:t>
            </a:r>
          </a:p>
        </p:txBody>
      </p:sp>
    </p:spTree>
    <p:extLst>
      <p:ext uri="{BB962C8B-B14F-4D97-AF65-F5344CB8AC3E}">
        <p14:creationId xmlns:p14="http://schemas.microsoft.com/office/powerpoint/2010/main" val="364113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59" y="376575"/>
            <a:ext cx="10674255" cy="568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76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44" y="476518"/>
            <a:ext cx="9753355" cy="413487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532" y="4857549"/>
            <a:ext cx="4465614" cy="74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0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8" y="191307"/>
            <a:ext cx="7702914" cy="24735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61199" y="2886891"/>
            <a:ext cx="59566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يظهر الرقم 6 مرة واحدة على  مكعب الأرقام.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06594" y="3775166"/>
            <a:ext cx="13585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ل (6) = 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622868" y="4021052"/>
            <a:ext cx="377516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73091" y="3436278"/>
            <a:ext cx="33832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عدد النواتج في الحدث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18811" y="4109252"/>
            <a:ext cx="33832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العدد الكلي للنواتج الممكنة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43154" y="3766159"/>
            <a:ext cx="496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=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702629" y="4020754"/>
            <a:ext cx="940525" cy="19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59383" y="3488936"/>
            <a:ext cx="496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24698" y="4109252"/>
            <a:ext cx="496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55406" y="5068318"/>
            <a:ext cx="36575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إذًا احتمال ظهور الرقم 6 هو: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412765" y="5338526"/>
            <a:ext cx="940525" cy="19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69519" y="4806708"/>
            <a:ext cx="496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34834" y="5427024"/>
            <a:ext cx="496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6600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8" grpId="0"/>
      <p:bldP spid="19" grpId="0"/>
      <p:bldP spid="20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636" y="303949"/>
            <a:ext cx="5930035" cy="7802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0869" y="1319349"/>
            <a:ext cx="97348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تشير كلمة ( أو ) إلى أن النواتج المطلوبة في الحدث هي التي تتضمن 2 أو 3 أو 4: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95992" y="2305673"/>
            <a:ext cx="26416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ل (2 أو 3 أو 4) = 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837209" y="2579674"/>
            <a:ext cx="377516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87432" y="1994900"/>
            <a:ext cx="33832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عدد النواتج في الحدث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33152" y="2667874"/>
            <a:ext cx="33832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العدد الكلي للنواتج الممكنة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11237" y="3501949"/>
            <a:ext cx="496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=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697514" y="3746853"/>
            <a:ext cx="940525" cy="19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54268" y="3215035"/>
            <a:ext cx="496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19583" y="3835351"/>
            <a:ext cx="496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56957" y="4728052"/>
            <a:ext cx="496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=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743234" y="4972956"/>
            <a:ext cx="940525" cy="19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99988" y="4441138"/>
            <a:ext cx="496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65302" y="5075101"/>
            <a:ext cx="496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51045" y="5401108"/>
            <a:ext cx="54347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أي أن  احتمال ظهور الرقم 2 أو 3 أو 4 هو: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763075" y="5670339"/>
            <a:ext cx="940525" cy="19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19829" y="5138521"/>
            <a:ext cx="496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19829" y="5698662"/>
            <a:ext cx="496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9011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6" grpId="0"/>
      <p:bldP spid="17" grpId="0"/>
      <p:bldP spid="18" grpId="0"/>
      <p:bldP spid="20" grpId="0"/>
      <p:bldP spid="21" grpId="0"/>
      <p:bldP spid="22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" y="113464"/>
            <a:ext cx="11509519" cy="29987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23269" y="3435530"/>
            <a:ext cx="20389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أ)  ل ( و ) =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8882744" y="3692600"/>
            <a:ext cx="940525" cy="19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039498" y="3160782"/>
            <a:ext cx="496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39498" y="3794745"/>
            <a:ext cx="5617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13818" y="4469670"/>
            <a:ext cx="25483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ب)  ل ( د أو ز ) =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8177351" y="4728203"/>
            <a:ext cx="940525" cy="19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34105" y="4196385"/>
            <a:ext cx="496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34105" y="4830348"/>
            <a:ext cx="5617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30493" y="5476989"/>
            <a:ext cx="32537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ج)  ل ( د أو ه أو ط  ) =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759340" y="5701912"/>
            <a:ext cx="940525" cy="19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16094" y="5170094"/>
            <a:ext cx="496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16094" y="5804057"/>
            <a:ext cx="5617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289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5" grpId="0"/>
      <p:bldP spid="16" grpId="0"/>
      <p:bldP spid="17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51F0C3D362E7408FAC6D8DA9749251" ma:contentTypeVersion="5" ma:contentTypeDescription="Create a new document." ma:contentTypeScope="" ma:versionID="c33cede079c9dc3e1d0d4e96ac238823">
  <xsd:schema xmlns:xsd="http://www.w3.org/2001/XMLSchema" xmlns:xs="http://www.w3.org/2001/XMLSchema" xmlns:p="http://schemas.microsoft.com/office/2006/metadata/properties" xmlns:ns3="2eeb555e-62b4-46ee-ac6d-274fc2ecd6cf" xmlns:ns4="cb97a627-600e-4aa9-b76c-85b1cc875213" targetNamespace="http://schemas.microsoft.com/office/2006/metadata/properties" ma:root="true" ma:fieldsID="da0232f5ec00298f137c89bc3c9e6613" ns3:_="" ns4:_="">
    <xsd:import namespace="2eeb555e-62b4-46ee-ac6d-274fc2ecd6cf"/>
    <xsd:import namespace="cb97a627-600e-4aa9-b76c-85b1cc87521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b555e-62b4-46ee-ac6d-274fc2ecd6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7a627-600e-4aa9-b76c-85b1cc8752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654E6E-14BE-4E81-B8CC-EC29713CB17E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cb97a627-600e-4aa9-b76c-85b1cc875213"/>
    <ds:schemaRef ds:uri="http://schemas.microsoft.com/office/infopath/2007/PartnerControls"/>
    <ds:schemaRef ds:uri="2eeb555e-62b4-46ee-ac6d-274fc2ecd6cf"/>
  </ds:schemaRefs>
</ds:datastoreItem>
</file>

<file path=customXml/itemProps2.xml><?xml version="1.0" encoding="utf-8"?>
<ds:datastoreItem xmlns:ds="http://schemas.openxmlformats.org/officeDocument/2006/customXml" ds:itemID="{4C7EDDFA-6773-4A6F-BC3B-379578EDA2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eb555e-62b4-46ee-ac6d-274fc2ecd6cf"/>
    <ds:schemaRef ds:uri="cb97a627-600e-4aa9-b76c-85b1cc8752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225E62-49D6-437B-8FBF-FF4C0FB347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TMPLT - Copy</Template>
  <TotalTime>2838</TotalTime>
  <Words>486</Words>
  <Application>Microsoft Macintosh PowerPoint</Application>
  <PresentationFormat>Widescreen</PresentationFormat>
  <Paragraphs>119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Sakkal Majalla</vt:lpstr>
      <vt:lpstr>Office Theme</vt:lpstr>
      <vt:lpstr>رياضيات الصف السادس الابتدائي – الجزء الثاني  ( 7- 3):الاحتمال (صفحة: 14)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MOE</dc:creator>
  <cp:lastModifiedBy>Faeqa Abdulrahman Abdulla Husain</cp:lastModifiedBy>
  <cp:revision>316</cp:revision>
  <dcterms:created xsi:type="dcterms:W3CDTF">2020-03-04T10:36:22Z</dcterms:created>
  <dcterms:modified xsi:type="dcterms:W3CDTF">2021-01-30T22:53:19Z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0x0101005651F0C3D362E7408FAC6D8DA9749251</vt:lpwstr>
  </property>
</Properties>
</file>