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285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16" y="1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84119" y="6290326"/>
            <a:ext cx="11623762" cy="567674"/>
            <a:chOff x="250738" y="6264164"/>
            <a:chExt cx="11518220" cy="6705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33BD15-BD3E-4AED-8647-4F04E8D9FC8B}"/>
                </a:ext>
              </a:extLst>
            </p:cNvPr>
            <p:cNvCxnSpPr/>
            <p:nvPr userDrawn="1"/>
          </p:nvCxnSpPr>
          <p:spPr>
            <a:xfrm flipV="1">
              <a:off x="270641" y="6264164"/>
              <a:ext cx="11498317" cy="420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4B1585-7181-4E3D-8824-6B18FFBD3D44}"/>
                </a:ext>
              </a:extLst>
            </p:cNvPr>
            <p:cNvSpPr>
              <a:spLocks/>
            </p:cNvSpPr>
            <p:nvPr userDrawn="1"/>
          </p:nvSpPr>
          <p:spPr>
            <a:xfrm>
              <a:off x="8349483" y="6306207"/>
              <a:ext cx="3419475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F8EAC2-3FEC-495D-BCF5-E20C3F402F99}"/>
                </a:ext>
              </a:extLst>
            </p:cNvPr>
            <p:cNvSpPr/>
            <p:nvPr userDrawn="1"/>
          </p:nvSpPr>
          <p:spPr>
            <a:xfrm>
              <a:off x="250738" y="6316676"/>
              <a:ext cx="6149236" cy="618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النسب المئوية والكسور الاعتيادية</a:t>
              </a:r>
              <a:r>
                <a:rPr lang="ar-BH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kern="1200" dirty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الصف السادس</a:t>
              </a:r>
              <a:r>
                <a:rPr lang="ar-BH" sz="2800" kern="1200" baseline="0" dirty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الابتدائي</a:t>
              </a:r>
              <a:endParaRPr lang="en-US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tmp"/><Relationship Id="rId7" Type="http://schemas.openxmlformats.org/officeDocument/2006/relationships/image" Target="../media/image11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tmp"/><Relationship Id="rId7" Type="http://schemas.openxmlformats.org/officeDocument/2006/relationships/image" Target="../media/image11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900113" y="2688609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السادس الابتدائي – الجزء الثاني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( 7- 1):النسبة المئوية والكسور الاعتيادية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(صفحة: </a:t>
            </a: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56" y="267032"/>
            <a:ext cx="3102865" cy="893553"/>
          </a:xfrm>
          <a:prstGeom prst="rect">
            <a:avLst/>
          </a:prstGeom>
        </p:spPr>
      </p:pic>
      <p:sp>
        <p:nvSpPr>
          <p:cNvPr id="9" name="Round Diagonal Corner Rectangle 10">
            <a:extLst>
              <a:ext uri="{FF2B5EF4-FFF2-40B4-BE49-F238E27FC236}">
                <a16:creationId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53576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1" y="139161"/>
            <a:ext cx="6811326" cy="171473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70414"/>
              </p:ext>
            </p:extLst>
          </p:nvPr>
        </p:nvGraphicFramePr>
        <p:xfrm>
          <a:off x="10595051" y="1853900"/>
          <a:ext cx="1333470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25678"/>
              </p:ext>
            </p:extLst>
          </p:nvPr>
        </p:nvGraphicFramePr>
        <p:xfrm>
          <a:off x="8094206" y="1853900"/>
          <a:ext cx="1826063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419394" y="1498911"/>
            <a:ext cx="1896690" cy="585746"/>
            <a:chOff x="2014331" y="3100340"/>
            <a:chExt cx="4244117" cy="690814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0057748" y="1466460"/>
            <a:ext cx="869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20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24628" y="3237215"/>
            <a:ext cx="897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20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75868" y="2996345"/>
            <a:ext cx="1895754" cy="603675"/>
            <a:chOff x="2270241" y="4886907"/>
            <a:chExt cx="3897353" cy="1140069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11078"/>
              </p:ext>
            </p:extLst>
          </p:nvPr>
        </p:nvGraphicFramePr>
        <p:xfrm>
          <a:off x="6247297" y="1853900"/>
          <a:ext cx="1912813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49999" y="2237882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33264" y="2237882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6205" y="2146738"/>
            <a:ext cx="1708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60 %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56170"/>
              </p:ext>
            </p:extLst>
          </p:nvPr>
        </p:nvGraphicFramePr>
        <p:xfrm>
          <a:off x="10575645" y="4227361"/>
          <a:ext cx="1333470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89355"/>
              </p:ext>
            </p:extLst>
          </p:nvPr>
        </p:nvGraphicFramePr>
        <p:xfrm>
          <a:off x="8074800" y="4227361"/>
          <a:ext cx="1826063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270076" y="3695627"/>
            <a:ext cx="1896690" cy="585746"/>
            <a:chOff x="2014331" y="3100340"/>
            <a:chExt cx="4244117" cy="690814"/>
          </a:xfrm>
        </p:grpSpPr>
        <p:pic>
          <p:nvPicPr>
            <p:cNvPr id="28" name="Picture 2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29" name="Picture 28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7876583" y="3701017"/>
            <a:ext cx="869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10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43463" y="5471772"/>
            <a:ext cx="897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10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437289" y="5310389"/>
            <a:ext cx="1895754" cy="603675"/>
            <a:chOff x="2270241" y="4886907"/>
            <a:chExt cx="3897353" cy="114006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34" name="Picture 3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61274"/>
              </p:ext>
            </p:extLst>
          </p:nvPr>
        </p:nvGraphicFramePr>
        <p:xfrm>
          <a:off x="6033235" y="4108295"/>
          <a:ext cx="1984124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290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630593" y="4611343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3858" y="4611343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16799" y="4520199"/>
            <a:ext cx="1708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290 %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86815" y="4643310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738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  <p:bldP spid="30" grpId="0"/>
      <p:bldP spid="31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97" y="360404"/>
            <a:ext cx="3091348" cy="12925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22945"/>
              </p:ext>
            </p:extLst>
          </p:nvPr>
        </p:nvGraphicFramePr>
        <p:xfrm>
          <a:off x="10455375" y="2679914"/>
          <a:ext cx="1333470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15904"/>
              </p:ext>
            </p:extLst>
          </p:nvPr>
        </p:nvGraphicFramePr>
        <p:xfrm>
          <a:off x="7954530" y="2679914"/>
          <a:ext cx="1826063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117959" y="2186021"/>
            <a:ext cx="1896690" cy="585746"/>
            <a:chOff x="2014331" y="3100340"/>
            <a:chExt cx="4244117" cy="690814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756313" y="2153570"/>
            <a:ext cx="869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20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3193" y="3924325"/>
            <a:ext cx="897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20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23943" y="3814381"/>
            <a:ext cx="1895754" cy="603675"/>
            <a:chOff x="2270241" y="4886907"/>
            <a:chExt cx="3897353" cy="1140069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6451"/>
              </p:ext>
            </p:extLst>
          </p:nvPr>
        </p:nvGraphicFramePr>
        <p:xfrm>
          <a:off x="6107621" y="2679914"/>
          <a:ext cx="1984124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10323" y="3063896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3588" y="3063896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6529" y="2972752"/>
            <a:ext cx="1708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140 %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66545" y="3095863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715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652044" y="2644170"/>
            <a:ext cx="903109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:</a:t>
            </a: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لكراسة التمارين صفحة 9 </a:t>
            </a: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28543" r="25508" b="12212"/>
          <a:stretch/>
        </p:blipFill>
        <p:spPr>
          <a:xfrm>
            <a:off x="3343513" y="793376"/>
            <a:ext cx="5249157" cy="4908177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437642" y="2811936"/>
            <a:ext cx="5076000" cy="972000"/>
          </a:xfrm>
          <a:prstGeom prst="roundRect">
            <a:avLst>
              <a:gd name="adj" fmla="val 377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4636914" y="2527960"/>
            <a:ext cx="2670924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5400" b="1" dirty="0">
              <a:solidFill>
                <a:srgbClr val="FEBE0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32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404730" y="1987826"/>
            <a:ext cx="8905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الدرس: </a:t>
            </a:r>
          </a:p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كتابة النسبة المئوية على صورة كسر اعتيادي في أبسط صورة.</a:t>
            </a:r>
          </a:p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كتابة النسبة المئوية على صورة عدد كسري في أبسط صورة.</a:t>
            </a:r>
          </a:p>
          <a:p>
            <a:pPr algn="r" rtl="1"/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05" y="991673"/>
            <a:ext cx="479313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</a:rPr>
              <a:t>1/ </a:t>
            </a:r>
            <a:r>
              <a:rPr lang="ar-BH" sz="2800" dirty="0"/>
              <a:t>العدد الكلي للطلبة = 32+45+18+5= 100</a:t>
            </a:r>
          </a:p>
          <a:p>
            <a:pPr algn="r" rtl="1"/>
            <a:r>
              <a:rPr lang="ar-BH" sz="2800" dirty="0"/>
              <a:t>النسبة التي تقارن عدد الطلبة الذين يفضلون عصير العنب بالعدد الكلي للطلبة= 45 %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50" y="21237"/>
            <a:ext cx="7087589" cy="5296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5" y="4079921"/>
            <a:ext cx="5434145" cy="21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79808" y="291694"/>
            <a:ext cx="42331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</a:rPr>
              <a:t>2/ </a:t>
            </a:r>
            <a:r>
              <a:rPr lang="ar-BH" sz="3200" dirty="0"/>
              <a:t>يمكن تمثيل هذه النسبة المئوية عن طريق هذا النموذج: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9993"/>
              </p:ext>
            </p:extLst>
          </p:nvPr>
        </p:nvGraphicFramePr>
        <p:xfrm>
          <a:off x="2527903" y="1179432"/>
          <a:ext cx="4274330" cy="3657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7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914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14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79807" y="4988449"/>
            <a:ext cx="406572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</a:rPr>
              <a:t>3/ </a:t>
            </a:r>
            <a:r>
              <a:rPr lang="ar-BH" sz="3200" dirty="0"/>
              <a:t>الكسر العشري الذي يمثل هذه النسبة=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8997" y="5444467"/>
            <a:ext cx="15804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</a:rPr>
              <a:t>0.45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4259" y="1172518"/>
            <a:ext cx="412123" cy="35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ectangle 12"/>
          <p:cNvSpPr/>
          <p:nvPr/>
        </p:nvSpPr>
        <p:spPr>
          <a:xfrm>
            <a:off x="2524259" y="1546259"/>
            <a:ext cx="412123" cy="34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ectangle 13"/>
          <p:cNvSpPr/>
          <p:nvPr/>
        </p:nvSpPr>
        <p:spPr>
          <a:xfrm>
            <a:off x="2524258" y="1893873"/>
            <a:ext cx="412123" cy="379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2524258" y="2266821"/>
            <a:ext cx="412123" cy="36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Rectangle 15"/>
          <p:cNvSpPr/>
          <p:nvPr/>
        </p:nvSpPr>
        <p:spPr>
          <a:xfrm>
            <a:off x="2524257" y="2640379"/>
            <a:ext cx="412123" cy="34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Rectangle 16"/>
          <p:cNvSpPr/>
          <p:nvPr/>
        </p:nvSpPr>
        <p:spPr>
          <a:xfrm>
            <a:off x="2524256" y="2999471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/>
          <p:cNvSpPr/>
          <p:nvPr/>
        </p:nvSpPr>
        <p:spPr>
          <a:xfrm>
            <a:off x="2524256" y="3359357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18"/>
          <p:cNvSpPr/>
          <p:nvPr/>
        </p:nvSpPr>
        <p:spPr>
          <a:xfrm>
            <a:off x="2524256" y="3716420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Rectangle 19"/>
          <p:cNvSpPr/>
          <p:nvPr/>
        </p:nvSpPr>
        <p:spPr>
          <a:xfrm>
            <a:off x="2524256" y="4091398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Rectangle 20"/>
          <p:cNvSpPr/>
          <p:nvPr/>
        </p:nvSpPr>
        <p:spPr>
          <a:xfrm>
            <a:off x="2524255" y="4465302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Rectangle 21"/>
          <p:cNvSpPr/>
          <p:nvPr/>
        </p:nvSpPr>
        <p:spPr>
          <a:xfrm>
            <a:off x="2962505" y="1179328"/>
            <a:ext cx="412123" cy="35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22"/>
          <p:cNvSpPr/>
          <p:nvPr/>
        </p:nvSpPr>
        <p:spPr>
          <a:xfrm>
            <a:off x="2962505" y="1553069"/>
            <a:ext cx="412123" cy="34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23"/>
          <p:cNvSpPr/>
          <p:nvPr/>
        </p:nvSpPr>
        <p:spPr>
          <a:xfrm>
            <a:off x="2962504" y="1900683"/>
            <a:ext cx="412123" cy="360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24"/>
          <p:cNvSpPr/>
          <p:nvPr/>
        </p:nvSpPr>
        <p:spPr>
          <a:xfrm>
            <a:off x="2962504" y="2273631"/>
            <a:ext cx="412123" cy="36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Rectangle 25"/>
          <p:cNvSpPr/>
          <p:nvPr/>
        </p:nvSpPr>
        <p:spPr>
          <a:xfrm>
            <a:off x="2962503" y="2647189"/>
            <a:ext cx="412123" cy="34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7" name="Rectangle 26"/>
          <p:cNvSpPr/>
          <p:nvPr/>
        </p:nvSpPr>
        <p:spPr>
          <a:xfrm>
            <a:off x="2962502" y="3006281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2962502" y="3366167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2962502" y="3723230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29"/>
          <p:cNvSpPr/>
          <p:nvPr/>
        </p:nvSpPr>
        <p:spPr>
          <a:xfrm>
            <a:off x="2957211" y="4098652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Rectangle 30"/>
          <p:cNvSpPr/>
          <p:nvPr/>
        </p:nvSpPr>
        <p:spPr>
          <a:xfrm>
            <a:off x="2957210" y="4472557"/>
            <a:ext cx="412123" cy="34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Rectangle 31"/>
          <p:cNvSpPr/>
          <p:nvPr/>
        </p:nvSpPr>
        <p:spPr>
          <a:xfrm>
            <a:off x="3380814" y="1174167"/>
            <a:ext cx="412123" cy="35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3" name="Rectangle 32"/>
          <p:cNvSpPr/>
          <p:nvPr/>
        </p:nvSpPr>
        <p:spPr>
          <a:xfrm>
            <a:off x="3380814" y="1534845"/>
            <a:ext cx="412123" cy="34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4" name="Rectangle 33"/>
          <p:cNvSpPr/>
          <p:nvPr/>
        </p:nvSpPr>
        <p:spPr>
          <a:xfrm>
            <a:off x="3380813" y="1895523"/>
            <a:ext cx="412123" cy="40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Rectangle 34"/>
          <p:cNvSpPr/>
          <p:nvPr/>
        </p:nvSpPr>
        <p:spPr>
          <a:xfrm>
            <a:off x="3380813" y="2255407"/>
            <a:ext cx="412123" cy="36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Rectangle 35"/>
          <p:cNvSpPr/>
          <p:nvPr/>
        </p:nvSpPr>
        <p:spPr>
          <a:xfrm>
            <a:off x="3380812" y="2628964"/>
            <a:ext cx="412123" cy="374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7" name="Rectangle 36"/>
          <p:cNvSpPr/>
          <p:nvPr/>
        </p:nvSpPr>
        <p:spPr>
          <a:xfrm>
            <a:off x="3380811" y="2988057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8" name="Rectangle 37"/>
          <p:cNvSpPr/>
          <p:nvPr/>
        </p:nvSpPr>
        <p:spPr>
          <a:xfrm>
            <a:off x="3380811" y="3347943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Rectangle 38"/>
          <p:cNvSpPr/>
          <p:nvPr/>
        </p:nvSpPr>
        <p:spPr>
          <a:xfrm>
            <a:off x="3380811" y="3705006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0" name="Rectangle 39"/>
          <p:cNvSpPr/>
          <p:nvPr/>
        </p:nvSpPr>
        <p:spPr>
          <a:xfrm>
            <a:off x="3384697" y="4086850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1" name="Rectangle 40"/>
          <p:cNvSpPr/>
          <p:nvPr/>
        </p:nvSpPr>
        <p:spPr>
          <a:xfrm>
            <a:off x="3384696" y="4460754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Rectangle 41"/>
          <p:cNvSpPr/>
          <p:nvPr/>
        </p:nvSpPr>
        <p:spPr>
          <a:xfrm>
            <a:off x="3817478" y="1173918"/>
            <a:ext cx="412123" cy="35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3" name="Rectangle 42"/>
          <p:cNvSpPr/>
          <p:nvPr/>
        </p:nvSpPr>
        <p:spPr>
          <a:xfrm>
            <a:off x="3817478" y="1534596"/>
            <a:ext cx="412123" cy="34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4" name="Rectangle 43"/>
          <p:cNvSpPr/>
          <p:nvPr/>
        </p:nvSpPr>
        <p:spPr>
          <a:xfrm>
            <a:off x="3817477" y="1883837"/>
            <a:ext cx="414596" cy="38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5" name="Rectangle 44"/>
          <p:cNvSpPr/>
          <p:nvPr/>
        </p:nvSpPr>
        <p:spPr>
          <a:xfrm>
            <a:off x="3817477" y="2255158"/>
            <a:ext cx="412123" cy="36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6" name="Rectangle 45"/>
          <p:cNvSpPr/>
          <p:nvPr/>
        </p:nvSpPr>
        <p:spPr>
          <a:xfrm>
            <a:off x="3817476" y="2597943"/>
            <a:ext cx="412123" cy="390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Rectangle 46"/>
          <p:cNvSpPr/>
          <p:nvPr/>
        </p:nvSpPr>
        <p:spPr>
          <a:xfrm>
            <a:off x="3817475" y="2987808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Rectangle 47"/>
          <p:cNvSpPr/>
          <p:nvPr/>
        </p:nvSpPr>
        <p:spPr>
          <a:xfrm>
            <a:off x="3817475" y="3347694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9" name="Rectangle 48"/>
          <p:cNvSpPr/>
          <p:nvPr/>
        </p:nvSpPr>
        <p:spPr>
          <a:xfrm>
            <a:off x="3817475" y="3704757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0" name="Rectangle 49"/>
          <p:cNvSpPr/>
          <p:nvPr/>
        </p:nvSpPr>
        <p:spPr>
          <a:xfrm>
            <a:off x="3817475" y="4079735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1" name="Rectangle 50"/>
          <p:cNvSpPr/>
          <p:nvPr/>
        </p:nvSpPr>
        <p:spPr>
          <a:xfrm>
            <a:off x="3817474" y="4453639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2" name="Rectangle 51"/>
          <p:cNvSpPr/>
          <p:nvPr/>
        </p:nvSpPr>
        <p:spPr>
          <a:xfrm>
            <a:off x="4237369" y="1172174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3" name="Rectangle 52"/>
          <p:cNvSpPr/>
          <p:nvPr/>
        </p:nvSpPr>
        <p:spPr>
          <a:xfrm>
            <a:off x="4237368" y="1546078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4" name="Rectangle 53"/>
          <p:cNvSpPr/>
          <p:nvPr/>
        </p:nvSpPr>
        <p:spPr>
          <a:xfrm>
            <a:off x="4242660" y="1904906"/>
            <a:ext cx="414599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5" name="Rectangle 54"/>
          <p:cNvSpPr/>
          <p:nvPr/>
        </p:nvSpPr>
        <p:spPr>
          <a:xfrm>
            <a:off x="4245136" y="2283989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6" name="Rectangle 55"/>
          <p:cNvSpPr/>
          <p:nvPr/>
        </p:nvSpPr>
        <p:spPr>
          <a:xfrm>
            <a:off x="4237368" y="2628107"/>
            <a:ext cx="412123" cy="37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428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مثال: </a:t>
            </a:r>
            <a:r>
              <a:rPr lang="ar-BH" sz="3200" dirty="0"/>
              <a:t>اكتب النسبة المئوية 50 % على صورة كسر اعتيادي في أبسط صورة:</a:t>
            </a:r>
            <a:br>
              <a:rPr lang="ar-BH" sz="3200" dirty="0"/>
            </a:br>
            <a:endParaRPr lang="ar-B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5425" y="1852262"/>
            <a:ext cx="1778726" cy="551815"/>
          </a:xfrm>
        </p:spPr>
        <p:txBody>
          <a:bodyPr/>
          <a:lstStyle/>
          <a:p>
            <a:pPr marL="0" indent="0">
              <a:buNone/>
            </a:pPr>
            <a:r>
              <a:rPr lang="ar-BH" dirty="0"/>
              <a:t>50 % =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71181"/>
              </p:ext>
            </p:extLst>
          </p:nvPr>
        </p:nvGraphicFramePr>
        <p:xfrm>
          <a:off x="8085908" y="1343798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09314" y="3307866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09122"/>
              </p:ext>
            </p:extLst>
          </p:nvPr>
        </p:nvGraphicFramePr>
        <p:xfrm>
          <a:off x="8526901" y="2899213"/>
          <a:ext cx="1270241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3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29296" y="1792665"/>
            <a:ext cx="35008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تعريف النسبة المئوية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26797"/>
              </p:ext>
            </p:extLst>
          </p:nvPr>
        </p:nvGraphicFramePr>
        <p:xfrm>
          <a:off x="9797142" y="2861743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10554788" y="3046577"/>
            <a:ext cx="731520" cy="37564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554788" y="3744569"/>
            <a:ext cx="731520" cy="37564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0" y="3234401"/>
            <a:ext cx="62919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نبسط الكسر بقسمة البسط والمقام على </a:t>
            </a:r>
          </a:p>
          <a:p>
            <a:pPr algn="r" rtl="1"/>
            <a:r>
              <a:rPr lang="ar-BH" sz="3200" dirty="0"/>
              <a:t>ع . م . أ (50 ، 100 ) وهو 50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6" y="4311619"/>
            <a:ext cx="1900580" cy="18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E4F2057C-D23B-4097-A42F-EC5A2613EDD1}"/>
              </a:ext>
            </a:extLst>
          </p:cNvPr>
          <p:cNvCxnSpPr/>
          <p:nvPr/>
        </p:nvCxnSpPr>
        <p:spPr>
          <a:xfrm>
            <a:off x="1199594" y="7408870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70211" y="259992"/>
            <a:ext cx="10515600" cy="604530"/>
          </a:xfrm>
        </p:spPr>
        <p:txBody>
          <a:bodyPr>
            <a:normAutofit fontScale="90000"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مثال: </a:t>
            </a:r>
            <a:r>
              <a:rPr lang="ar-BH" sz="3200" dirty="0"/>
              <a:t>اكتب النسبة المئوية 125 % على صورة عدد كسري في أبسط صورة:</a:t>
            </a:r>
            <a:br>
              <a:rPr lang="ar-BH" sz="3200" dirty="0"/>
            </a:br>
            <a:endParaRPr lang="ar-BH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575074" y="1077477"/>
            <a:ext cx="1778726" cy="551815"/>
          </a:xfrm>
        </p:spPr>
        <p:txBody>
          <a:bodyPr/>
          <a:lstStyle/>
          <a:p>
            <a:pPr marL="0" indent="0">
              <a:buNone/>
            </a:pPr>
            <a:r>
              <a:rPr lang="ar-BH" dirty="0"/>
              <a:t>125% =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59256"/>
              </p:ext>
            </p:extLst>
          </p:nvPr>
        </p:nvGraphicFramePr>
        <p:xfrm>
          <a:off x="7866530" y="595650"/>
          <a:ext cx="1882716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88780" y="2358792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9296" y="1044517"/>
            <a:ext cx="35008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تعريف النسبة المئوية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35490"/>
              </p:ext>
            </p:extLst>
          </p:nvPr>
        </p:nvGraphicFramePr>
        <p:xfrm>
          <a:off x="8089367" y="1962242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13847" y="2358791"/>
            <a:ext cx="40283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أكتب على صورة عدد كسري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09131"/>
              </p:ext>
            </p:extLst>
          </p:nvPr>
        </p:nvGraphicFramePr>
        <p:xfrm>
          <a:off x="10203777" y="3183540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749118" y="3528342"/>
            <a:ext cx="571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809238"/>
              </p:ext>
            </p:extLst>
          </p:nvPr>
        </p:nvGraphicFramePr>
        <p:xfrm>
          <a:off x="8085781" y="3167995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10994941" y="3233803"/>
            <a:ext cx="731520" cy="37564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135594" y="3961138"/>
            <a:ext cx="731520" cy="37564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9732" y="3470858"/>
            <a:ext cx="62919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أقسم كلا من البسط والمقام على </a:t>
            </a:r>
          </a:p>
          <a:p>
            <a:pPr algn="r" rtl="1"/>
            <a:r>
              <a:rPr lang="ar-BH" sz="3200" dirty="0"/>
              <a:t>ع . م . أ (25 ، 100 ) وهو 25</a:t>
            </a: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34" y="4580725"/>
            <a:ext cx="2365678" cy="16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16" grpId="0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56" y="233937"/>
            <a:ext cx="2864123" cy="6970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594" y="1028764"/>
            <a:ext cx="10695585" cy="901570"/>
          </a:xfrm>
        </p:spPr>
        <p:txBody>
          <a:bodyPr>
            <a:noAutofit/>
          </a:bodyPr>
          <a:lstStyle/>
          <a:p>
            <a:pPr algn="r"/>
            <a:r>
              <a:rPr lang="ar-BH" sz="3200" dirty="0"/>
              <a:t>كتابة النسبة المئوية الآتية على صورة كسر أو عدد كسري في أبسط صورة هي:</a:t>
            </a:r>
            <a:br>
              <a:rPr lang="ar-BH" sz="3200" dirty="0"/>
            </a:br>
            <a:endParaRPr lang="ar-BH" sz="3200" dirty="0"/>
          </a:p>
        </p:txBody>
      </p:sp>
      <p:sp>
        <p:nvSpPr>
          <p:cNvPr id="10" name="Rectangle 9"/>
          <p:cNvSpPr/>
          <p:nvPr/>
        </p:nvSpPr>
        <p:spPr>
          <a:xfrm>
            <a:off x="10202143" y="2211166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/>
              <a:t>10 %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02143" y="3795250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/>
              <a:t>97 %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02143" y="5178937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dirty="0"/>
              <a:t>135 %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09709"/>
              </p:ext>
            </p:extLst>
          </p:nvPr>
        </p:nvGraphicFramePr>
        <p:xfrm>
          <a:off x="7348451" y="1918293"/>
          <a:ext cx="1682605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47304"/>
              </p:ext>
            </p:extLst>
          </p:nvPr>
        </p:nvGraphicFramePr>
        <p:xfrm>
          <a:off x="5123411" y="1928647"/>
          <a:ext cx="1682605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32971"/>
              </p:ext>
            </p:extLst>
          </p:nvPr>
        </p:nvGraphicFramePr>
        <p:xfrm>
          <a:off x="2795847" y="1921065"/>
          <a:ext cx="1682605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359509" y="2230651"/>
            <a:ext cx="43954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√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50564"/>
              </p:ext>
            </p:extLst>
          </p:nvPr>
        </p:nvGraphicFramePr>
        <p:xfrm>
          <a:off x="7555694" y="3465957"/>
          <a:ext cx="1682605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37154"/>
              </p:ext>
            </p:extLst>
          </p:nvPr>
        </p:nvGraphicFramePr>
        <p:xfrm>
          <a:off x="5492210" y="3517111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56452"/>
              </p:ext>
            </p:extLst>
          </p:nvPr>
        </p:nvGraphicFramePr>
        <p:xfrm>
          <a:off x="3150792" y="3553132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7806222" y="3795250"/>
            <a:ext cx="43954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√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68606"/>
              </p:ext>
            </p:extLst>
          </p:nvPr>
        </p:nvGraphicFramePr>
        <p:xfrm>
          <a:off x="7806222" y="4820895"/>
          <a:ext cx="1682605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17662"/>
              </p:ext>
            </p:extLst>
          </p:nvPr>
        </p:nvGraphicFramePr>
        <p:xfrm>
          <a:off x="5314039" y="4854146"/>
          <a:ext cx="1967896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31433"/>
              </p:ext>
            </p:extLst>
          </p:nvPr>
        </p:nvGraphicFramePr>
        <p:xfrm>
          <a:off x="3400173" y="4974861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087364" y="5329094"/>
            <a:ext cx="43954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√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Diagonal Corner Rectangle 10">
            <a:extLst>
              <a:ext uri="{FF2B5EF4-FFF2-40B4-BE49-F238E27FC236}">
                <a16:creationId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106331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</p:spTree>
    <p:extLst>
      <p:ext uri="{BB962C8B-B14F-4D97-AF65-F5344CB8AC3E}">
        <p14:creationId xmlns:p14="http://schemas.microsoft.com/office/powerpoint/2010/main" val="20534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2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94" y="171377"/>
            <a:ext cx="7049429" cy="12584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59198"/>
              </p:ext>
            </p:extLst>
          </p:nvPr>
        </p:nvGraphicFramePr>
        <p:xfrm>
          <a:off x="10191404" y="1635660"/>
          <a:ext cx="1333470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38904" y="1993032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5119"/>
              </p:ext>
            </p:extLst>
          </p:nvPr>
        </p:nvGraphicFramePr>
        <p:xfrm>
          <a:off x="7913716" y="1584379"/>
          <a:ext cx="1826063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238905" y="2996681"/>
            <a:ext cx="1896690" cy="585746"/>
            <a:chOff x="2014331" y="3100340"/>
            <a:chExt cx="4244117" cy="690814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943759" y="2964230"/>
            <a:ext cx="869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5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2857" y="4880835"/>
            <a:ext cx="897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5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511097" y="4639965"/>
            <a:ext cx="1895754" cy="603675"/>
            <a:chOff x="2270241" y="4886907"/>
            <a:chExt cx="3897353" cy="1140069"/>
          </a:xfrm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95286"/>
              </p:ext>
            </p:extLst>
          </p:nvPr>
        </p:nvGraphicFramePr>
        <p:xfrm>
          <a:off x="10414561" y="3349942"/>
          <a:ext cx="1333470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347"/>
              </p:ext>
            </p:extLst>
          </p:nvPr>
        </p:nvGraphicFramePr>
        <p:xfrm>
          <a:off x="7961248" y="3394670"/>
          <a:ext cx="1826063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endParaRPr lang="ar-B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408473" y="3795988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32816" y="3478755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45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31192"/>
              </p:ext>
            </p:extLst>
          </p:nvPr>
        </p:nvGraphicFramePr>
        <p:xfrm>
          <a:off x="10468859" y="5083182"/>
          <a:ext cx="1333470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ar-B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ar-B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07694"/>
              </p:ext>
            </p:extLst>
          </p:nvPr>
        </p:nvGraphicFramePr>
        <p:xfrm>
          <a:off x="8130817" y="5083182"/>
          <a:ext cx="1826063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ar-B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ar-B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578042" y="5484500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0651" y="5480892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36022" y="5452901"/>
            <a:ext cx="14824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</a:rPr>
              <a:t>45 %</a:t>
            </a:r>
          </a:p>
        </p:txBody>
      </p:sp>
    </p:spTree>
    <p:extLst>
      <p:ext uri="{BB962C8B-B14F-4D97-AF65-F5344CB8AC3E}">
        <p14:creationId xmlns:p14="http://schemas.microsoft.com/office/powerpoint/2010/main" val="7579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22" grpId="0"/>
      <p:bldP spid="23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75" y="257023"/>
            <a:ext cx="5327570" cy="123926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4" y="157874"/>
            <a:ext cx="2974271" cy="14375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29148" y="1778371"/>
            <a:ext cx="26101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الجزء المظلل هو: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28516"/>
              </p:ext>
            </p:extLst>
          </p:nvPr>
        </p:nvGraphicFramePr>
        <p:xfrm>
          <a:off x="7565328" y="1369718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35634" y="1784095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88129"/>
              </p:ext>
            </p:extLst>
          </p:nvPr>
        </p:nvGraphicFramePr>
        <p:xfrm>
          <a:off x="5160125" y="1369718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93311"/>
              </p:ext>
            </p:extLst>
          </p:nvPr>
        </p:nvGraphicFramePr>
        <p:xfrm>
          <a:off x="9949489" y="2500115"/>
          <a:ext cx="1663337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87731" y="2938388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2372"/>
              </p:ext>
            </p:extLst>
          </p:nvPr>
        </p:nvGraphicFramePr>
        <p:xfrm>
          <a:off x="7668665" y="2529735"/>
          <a:ext cx="1414701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07853"/>
              </p:ext>
            </p:extLst>
          </p:nvPr>
        </p:nvGraphicFramePr>
        <p:xfrm>
          <a:off x="10259023" y="3948805"/>
          <a:ext cx="1333470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083366" y="4357458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03054"/>
              </p:ext>
            </p:extLst>
          </p:nvPr>
        </p:nvGraphicFramePr>
        <p:xfrm>
          <a:off x="7758178" y="3948805"/>
          <a:ext cx="1826063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9083366" y="3593816"/>
            <a:ext cx="1896690" cy="585746"/>
            <a:chOff x="2014331" y="3100340"/>
            <a:chExt cx="4244117" cy="690814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9721720" y="3561365"/>
            <a:ext cx="869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25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88600" y="5332120"/>
            <a:ext cx="897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25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239840" y="5091250"/>
            <a:ext cx="1895754" cy="603675"/>
            <a:chOff x="2270241" y="4886907"/>
            <a:chExt cx="3897353" cy="1140069"/>
          </a:xfrm>
        </p:grpSpPr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17127"/>
              </p:ext>
            </p:extLst>
          </p:nvPr>
        </p:nvGraphicFramePr>
        <p:xfrm>
          <a:off x="5419301" y="3960325"/>
          <a:ext cx="1912813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22003" y="4344307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66110" y="4366077"/>
            <a:ext cx="11756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dirty="0"/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9051" y="4274933"/>
            <a:ext cx="1708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125 %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61984" y="2999942"/>
            <a:ext cx="58082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>
                <a:solidFill>
                  <a:srgbClr val="7030A0"/>
                </a:solidFill>
              </a:rPr>
              <a:t>تحويل العدد الكسري إلى كسر اعتيادي (كسر غير فعلي)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2262" y="5495575"/>
            <a:ext cx="75653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إذًا 125 % من الشكل يكون مظللا</a:t>
            </a:r>
          </a:p>
        </p:txBody>
      </p:sp>
    </p:spTree>
    <p:extLst>
      <p:ext uri="{BB962C8B-B14F-4D97-AF65-F5344CB8AC3E}">
        <p14:creationId xmlns:p14="http://schemas.microsoft.com/office/powerpoint/2010/main" val="10449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3" grpId="0"/>
      <p:bldP spid="24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654E6E-14BE-4E81-B8CC-EC29713CB17E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2eeb555e-62b4-46ee-ac6d-274fc2ecd6c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b97a627-600e-4aa9-b76c-85b1cc87521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2661</TotalTime>
  <Words>391</Words>
  <Application>Microsoft Macintosh PowerPoint</Application>
  <PresentationFormat>Widescreen</PresentationFormat>
  <Paragraphs>159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Office Theme</vt:lpstr>
      <vt:lpstr>رياضيات الصف السادس الابتدائي – الجزء الثاني  ( 7- 1):النسبة المئوية والكسور الاعتيادية (صفحة: 13) </vt:lpstr>
      <vt:lpstr>PowerPoint Presentation</vt:lpstr>
      <vt:lpstr>PowerPoint Presentation</vt:lpstr>
      <vt:lpstr>PowerPoint Presentation</vt:lpstr>
      <vt:lpstr>مثال: اكتب النسبة المئوية 50 % على صورة كسر اعتيادي في أبسط صورة: </vt:lpstr>
      <vt:lpstr>مثال: اكتب النسبة المئوية 125 % على صورة عدد كسري في أبسط صورة: </vt:lpstr>
      <vt:lpstr>كتابة النسبة المئوية الآتية على صورة كسر أو عدد كسري في أبسط صورة هي: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Faeqa Abdulrahman Abdulla Husain</cp:lastModifiedBy>
  <cp:revision>306</cp:revision>
  <dcterms:created xsi:type="dcterms:W3CDTF">2020-03-04T10:36:22Z</dcterms:created>
  <dcterms:modified xsi:type="dcterms:W3CDTF">2021-01-30T22:51:04Z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