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619" r:id="rId2"/>
    <p:sldId id="620" r:id="rId3"/>
    <p:sldId id="621" r:id="rId4"/>
    <p:sldId id="649" r:id="rId5"/>
    <p:sldId id="648" r:id="rId6"/>
    <p:sldId id="651" r:id="rId7"/>
    <p:sldId id="650" r:id="rId8"/>
    <p:sldId id="652" r:id="rId9"/>
    <p:sldId id="623" r:id="rId10"/>
    <p:sldId id="625" r:id="rId11"/>
    <p:sldId id="624" r:id="rId12"/>
    <p:sldId id="622" r:id="rId13"/>
    <p:sldId id="281" r:id="rId14"/>
    <p:sldId id="626" r:id="rId15"/>
    <p:sldId id="627" r:id="rId16"/>
    <p:sldId id="628" r:id="rId17"/>
    <p:sldId id="629" r:id="rId18"/>
    <p:sldId id="630" r:id="rId19"/>
    <p:sldId id="631" r:id="rId20"/>
    <p:sldId id="633" r:id="rId21"/>
    <p:sldId id="634" r:id="rId22"/>
    <p:sldId id="635" r:id="rId23"/>
    <p:sldId id="636" r:id="rId24"/>
    <p:sldId id="637" r:id="rId25"/>
    <p:sldId id="638" r:id="rId26"/>
    <p:sldId id="639" r:id="rId27"/>
    <p:sldId id="640" r:id="rId28"/>
    <p:sldId id="641" r:id="rId29"/>
    <p:sldId id="642" r:id="rId30"/>
    <p:sldId id="643" r:id="rId31"/>
    <p:sldId id="644" r:id="rId32"/>
    <p:sldId id="645" r:id="rId33"/>
    <p:sldId id="647" r:id="rId34"/>
    <p:sldId id="330" r:id="rId35"/>
    <p:sldId id="63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A1A"/>
    <a:srgbClr val="883900"/>
    <a:srgbClr val="0033FF"/>
    <a:srgbClr val="EA1F97"/>
    <a:srgbClr val="FFFFFF"/>
    <a:srgbClr val="FFD966"/>
    <a:srgbClr val="055713"/>
    <a:srgbClr val="EDBFED"/>
    <a:srgbClr val="F0F0F0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19173-AB2B-4C44-BFFD-9FB8C2CF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0E1F1-8E69-43DA-A28E-13285DC5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6021F-ED3E-4A2D-A8B1-F52A2F7D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1EEB83-8EF5-4013-BEC5-67D9F992E9A6}"/>
              </a:ext>
            </a:extLst>
          </p:cNvPr>
          <p:cNvGrpSpPr/>
          <p:nvPr userDrawn="1"/>
        </p:nvGrpSpPr>
        <p:grpSpPr>
          <a:xfrm>
            <a:off x="962687" y="145175"/>
            <a:ext cx="11034359" cy="5781217"/>
            <a:chOff x="0" y="-14096"/>
            <a:chExt cx="5481611" cy="315923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F926DCF-768C-4C77-8649-A71E8A2E5579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AF6BBFC-F2CB-4141-9B0B-CDED4FFA2524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2">
                        <a:lumMod val="20000"/>
                        <a:lumOff val="80000"/>
                      </a:schemeClr>
                    </a:gs>
                    <a:gs pos="0">
                      <a:schemeClr val="accent2"/>
                    </a:gs>
                    <a:gs pos="71681">
                      <a:schemeClr val="accent2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2EA5D26-CA15-4D0E-A1E8-FBD351986E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 flip="none" rotWithShape="1">
                  <a:gsLst>
                    <a:gs pos="0">
                      <a:schemeClr val="accent2"/>
                    </a:gs>
                    <a:gs pos="52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81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76A9B1F-F71E-459D-874D-41A4032B37FA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solidFill>
                <a:schemeClr val="accent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5" name="Text Box 39">
              <a:extLst>
                <a:ext uri="{FF2B5EF4-FFF2-40B4-BE49-F238E27FC236}">
                  <a16:creationId xmlns:a16="http://schemas.microsoft.com/office/drawing/2014/main" id="{523E7CE3-823E-44E9-9E41-C034336FDB62}"/>
                </a:ext>
              </a:extLst>
            </p:cNvPr>
            <p:cNvSpPr txBox="1"/>
            <p:nvPr/>
          </p:nvSpPr>
          <p:spPr>
            <a:xfrm>
              <a:off x="4496499" y="-14096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تمهيد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20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56B83-4304-4F1D-B32B-1E2989172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63029A-42F4-47DB-8800-1DF497E59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ABD72-09F6-4D1F-B0A8-0F1579B9DA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65FB2-7881-4DE5-8469-D947BEE35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3DFAA-ECA2-491F-8351-3E9240BCF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47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3657F8-47B4-402C-8642-D31E1DC016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AF7248-8F45-4CA3-A1E8-5421185AE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73BAA-A45C-4F48-939D-BB57F486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6CB-BD1B-411F-AA12-2F72227B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BC08F-1CF1-4137-9785-FD7411A92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33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8345F-D286-4598-82AF-88CA8600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DC529-C4B9-4540-9E35-F7E76C69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7ABA1-9B39-4FD4-98D6-1B4AB49A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2B35B82-40A7-429A-AA8D-FD0C6F79581F}"/>
              </a:ext>
            </a:extLst>
          </p:cNvPr>
          <p:cNvGrpSpPr/>
          <p:nvPr userDrawn="1"/>
        </p:nvGrpSpPr>
        <p:grpSpPr>
          <a:xfrm>
            <a:off x="1036828" y="126004"/>
            <a:ext cx="11014749" cy="5773960"/>
            <a:chOff x="0" y="-10130"/>
            <a:chExt cx="5471870" cy="315527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ED57B00-8CAF-49BC-B094-D44D6C82B16E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D5E427B-7EFE-4A61-A4AF-08A759020DAA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gradFill flip="none" rotWithShape="1">
                  <a:gsLst>
                    <a:gs pos="100000">
                      <a:schemeClr val="accent6">
                        <a:lumMod val="20000"/>
                        <a:lumOff val="80000"/>
                        <a:alpha val="80000"/>
                      </a:schemeClr>
                    </a:gs>
                    <a:gs pos="0">
                      <a:srgbClr val="92D050"/>
                    </a:gs>
                    <a:gs pos="71681">
                      <a:schemeClr val="accent6">
                        <a:lumMod val="20000"/>
                        <a:lumOff val="80000"/>
                      </a:schemeClr>
                    </a:gs>
                    <a:gs pos="50000">
                      <a:schemeClr val="accent6">
                        <a:lumMod val="60000"/>
                        <a:lumOff val="40000"/>
                        <a:alpha val="85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82DB85C-E619-4491-842E-F39223A2E5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gradFill>
                  <a:gsLst>
                    <a:gs pos="0">
                      <a:srgbClr val="92D050"/>
                    </a:gs>
                    <a:gs pos="74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5704881-0C60-49D8-B9BF-12A2025EF690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5" name="Text Box 39">
              <a:extLst>
                <a:ext uri="{FF2B5EF4-FFF2-40B4-BE49-F238E27FC236}">
                  <a16:creationId xmlns:a16="http://schemas.microsoft.com/office/drawing/2014/main" id="{4C9E4817-D695-41A8-B7C1-21A75D573657}"/>
                </a:ext>
              </a:extLst>
            </p:cNvPr>
            <p:cNvSpPr txBox="1"/>
            <p:nvPr/>
          </p:nvSpPr>
          <p:spPr>
            <a:xfrm>
              <a:off x="4476179" y="-10130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مثال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292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CAA93-5791-4C42-9843-D1EB7DD9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D4AF1-2324-4DAD-9982-2CC41E5CC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F20D3-AD29-4DC0-8A92-7D180F69B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17182F-A45E-4941-8251-325F49DE4FB5}"/>
              </a:ext>
            </a:extLst>
          </p:cNvPr>
          <p:cNvGrpSpPr/>
          <p:nvPr userDrawn="1"/>
        </p:nvGrpSpPr>
        <p:grpSpPr>
          <a:xfrm>
            <a:off x="1033634" y="139723"/>
            <a:ext cx="11013767" cy="5737317"/>
            <a:chOff x="914565" y="248907"/>
            <a:chExt cx="11013767" cy="573731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A73FB92-F865-4FDA-881D-5BB90698ADC7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0CF6455-95AC-4DAF-9DE7-57BF7E005639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10558D9-B6CD-43FB-8179-C82DEC1CB1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028984B-FE95-4E1E-8F88-B75441A5F048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9BFDFF9-6A8E-4EB8-B8C9-5EC0F10B3D11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FFA645C5-C8B5-460F-9A43-0B6C2263264D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" name="Text Box 42">
                <a:extLst>
                  <a:ext uri="{FF2B5EF4-FFF2-40B4-BE49-F238E27FC236}">
                    <a16:creationId xmlns:a16="http://schemas.microsoft.com/office/drawing/2014/main" id="{4D8BEA63-79F1-4AC0-ADBD-86CB24FA5DD7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959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2B923-26D2-4696-A553-BE333788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3E3E4-197A-498D-B76E-2A22B1F33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06A9C-A225-430B-99FC-592700C2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B61052-DE32-4D65-92FC-123C664A61D7}"/>
              </a:ext>
            </a:extLst>
          </p:cNvPr>
          <p:cNvGrpSpPr/>
          <p:nvPr userDrawn="1"/>
        </p:nvGrpSpPr>
        <p:grpSpPr>
          <a:xfrm>
            <a:off x="968588" y="174549"/>
            <a:ext cx="11115682" cy="5725415"/>
            <a:chOff x="0" y="16398"/>
            <a:chExt cx="5522011" cy="312874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96DA30A-1B61-4C9D-8424-0FC71907BC84}"/>
                </a:ext>
              </a:extLst>
            </p:cNvPr>
            <p:cNvGrpSpPr/>
            <p:nvPr/>
          </p:nvGrpSpPr>
          <p:grpSpPr>
            <a:xfrm>
              <a:off x="0" y="50334"/>
              <a:ext cx="5471870" cy="3094807"/>
              <a:chOff x="0" y="0"/>
              <a:chExt cx="5471870" cy="3094807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3156175-AAA0-4FD6-9570-F0A4FA3DA58F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DE5AF1D-A2A5-4606-8F65-2BF8A670BF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70" y="395504"/>
                <a:ext cx="0" cy="2699303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03D8916-192B-4E25-B00A-87858D556CF0}"/>
                  </a:ext>
                </a:extLst>
              </p:cNvPr>
              <p:cNvSpPr/>
              <p:nvPr/>
            </p:nvSpPr>
            <p:spPr>
              <a:xfrm>
                <a:off x="4385310" y="0"/>
                <a:ext cx="1083560" cy="407260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solidFill>
                <a:srgbClr val="F36EBA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0" name="Text Box 39">
              <a:extLst>
                <a:ext uri="{FF2B5EF4-FFF2-40B4-BE49-F238E27FC236}">
                  <a16:creationId xmlns:a16="http://schemas.microsoft.com/office/drawing/2014/main" id="{8D21464A-3825-4E88-9F28-637D109E46D1}"/>
                </a:ext>
              </a:extLst>
            </p:cNvPr>
            <p:cNvSpPr txBox="1"/>
            <p:nvPr/>
          </p:nvSpPr>
          <p:spPr>
            <a:xfrm>
              <a:off x="4536899" y="16398"/>
              <a:ext cx="985112" cy="41106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4400" dirty="0">
                  <a:solidFill>
                    <a:srgbClr val="FFFFFF"/>
                  </a:solidFill>
                  <a:effectLst/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ملاحظة</a:t>
              </a:r>
              <a:endParaRPr lang="en-US" sz="4400" dirty="0"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298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CAD3D9D-245D-4303-83EF-0EF5A4432543}"/>
              </a:ext>
            </a:extLst>
          </p:cNvPr>
          <p:cNvGrpSpPr/>
          <p:nvPr userDrawn="1"/>
        </p:nvGrpSpPr>
        <p:grpSpPr>
          <a:xfrm>
            <a:off x="5533696" y="140066"/>
            <a:ext cx="6131365" cy="6008807"/>
            <a:chOff x="5533696" y="140066"/>
            <a:chExt cx="6131365" cy="6008807"/>
          </a:xfrm>
        </p:grpSpPr>
        <p:sp>
          <p:nvSpPr>
            <p:cNvPr id="12" name="Text Box 3925">
              <a:extLst>
                <a:ext uri="{FF2B5EF4-FFF2-40B4-BE49-F238E27FC236}">
                  <a16:creationId xmlns:a16="http://schemas.microsoft.com/office/drawing/2014/main" id="{50667FAB-5904-4E11-AB0E-32B6D8341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3696" y="140066"/>
              <a:ext cx="6120574" cy="6008807"/>
            </a:xfrm>
            <a:prstGeom prst="roundRect">
              <a:avLst>
                <a:gd name="adj" fmla="val 13946"/>
              </a:avLst>
            </a:prstGeom>
            <a:noFill/>
            <a:ln w="19050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11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B134BA9-D0EA-4ED5-B235-4F78DAD3A16A}"/>
                </a:ext>
              </a:extLst>
            </p:cNvPr>
            <p:cNvSpPr/>
            <p:nvPr/>
          </p:nvSpPr>
          <p:spPr>
            <a:xfrm>
              <a:off x="5797402" y="140066"/>
              <a:ext cx="5867659" cy="779956"/>
            </a:xfrm>
            <a:custGeom>
              <a:avLst/>
              <a:gdLst>
                <a:gd name="connsiteX0" fmla="*/ 190280 w 1242104"/>
                <a:gd name="connsiteY0" fmla="*/ 264278 h 264278"/>
                <a:gd name="connsiteX1" fmla="*/ 1242104 w 1242104"/>
                <a:gd name="connsiteY1" fmla="*/ 264278 h 264278"/>
                <a:gd name="connsiteX2" fmla="*/ 1083537 w 1242104"/>
                <a:gd name="connsiteY2" fmla="*/ 0 h 264278"/>
                <a:gd name="connsiteX3" fmla="*/ 63427 w 1242104"/>
                <a:gd name="connsiteY3" fmla="*/ 0 h 264278"/>
                <a:gd name="connsiteX4" fmla="*/ 0 w 1242104"/>
                <a:gd name="connsiteY4" fmla="*/ 63427 h 264278"/>
                <a:gd name="connsiteX5" fmla="*/ 190280 w 1242104"/>
                <a:gd name="connsiteY5" fmla="*/ 264278 h 264278"/>
                <a:gd name="connsiteX0" fmla="*/ 190280 w 1242104"/>
                <a:gd name="connsiteY0" fmla="*/ 264278 h 264278"/>
                <a:gd name="connsiteX1" fmla="*/ 1242104 w 1242104"/>
                <a:gd name="connsiteY1" fmla="*/ 264278 h 264278"/>
                <a:gd name="connsiteX2" fmla="*/ 1083537 w 1242104"/>
                <a:gd name="connsiteY2" fmla="*/ 0 h 264278"/>
                <a:gd name="connsiteX3" fmla="*/ 63427 w 1242104"/>
                <a:gd name="connsiteY3" fmla="*/ 0 h 264278"/>
                <a:gd name="connsiteX4" fmla="*/ 0 w 1242104"/>
                <a:gd name="connsiteY4" fmla="*/ 63427 h 264278"/>
                <a:gd name="connsiteX5" fmla="*/ 190280 w 1242104"/>
                <a:gd name="connsiteY5" fmla="*/ 264278 h 264278"/>
                <a:gd name="connsiteX0" fmla="*/ 190280 w 1242104"/>
                <a:gd name="connsiteY0" fmla="*/ 264278 h 264278"/>
                <a:gd name="connsiteX1" fmla="*/ 1242104 w 1242104"/>
                <a:gd name="connsiteY1" fmla="*/ 264278 h 264278"/>
                <a:gd name="connsiteX2" fmla="*/ 1083537 w 1242104"/>
                <a:gd name="connsiteY2" fmla="*/ 0 h 264278"/>
                <a:gd name="connsiteX3" fmla="*/ 63427 w 1242104"/>
                <a:gd name="connsiteY3" fmla="*/ 0 h 264278"/>
                <a:gd name="connsiteX4" fmla="*/ 0 w 1242104"/>
                <a:gd name="connsiteY4" fmla="*/ 63427 h 264278"/>
                <a:gd name="connsiteX5" fmla="*/ 190280 w 1242104"/>
                <a:gd name="connsiteY5" fmla="*/ 264278 h 264278"/>
                <a:gd name="connsiteX0" fmla="*/ 190280 w 1242104"/>
                <a:gd name="connsiteY0" fmla="*/ 264278 h 264278"/>
                <a:gd name="connsiteX1" fmla="*/ 1242104 w 1242104"/>
                <a:gd name="connsiteY1" fmla="*/ 264278 h 264278"/>
                <a:gd name="connsiteX2" fmla="*/ 1083537 w 1242104"/>
                <a:gd name="connsiteY2" fmla="*/ 0 h 264278"/>
                <a:gd name="connsiteX3" fmla="*/ 63427 w 1242104"/>
                <a:gd name="connsiteY3" fmla="*/ 0 h 264278"/>
                <a:gd name="connsiteX4" fmla="*/ 0 w 1242104"/>
                <a:gd name="connsiteY4" fmla="*/ 63427 h 264278"/>
                <a:gd name="connsiteX5" fmla="*/ 190280 w 1242104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79068"/>
                <a:gd name="connsiteY0" fmla="*/ 264278 h 264278"/>
                <a:gd name="connsiteX1" fmla="*/ 1279068 w 1279068"/>
                <a:gd name="connsiteY1" fmla="*/ 264278 h 264278"/>
                <a:gd name="connsiteX2" fmla="*/ 1126318 w 1279068"/>
                <a:gd name="connsiteY2" fmla="*/ 0 h 264278"/>
                <a:gd name="connsiteX3" fmla="*/ 106208 w 1279068"/>
                <a:gd name="connsiteY3" fmla="*/ 0 h 264278"/>
                <a:gd name="connsiteX4" fmla="*/ 0 w 1279068"/>
                <a:gd name="connsiteY4" fmla="*/ 55403 h 264278"/>
                <a:gd name="connsiteX5" fmla="*/ 233061 w 1279068"/>
                <a:gd name="connsiteY5" fmla="*/ 264278 h 264278"/>
                <a:gd name="connsiteX0" fmla="*/ 233061 w 1279383"/>
                <a:gd name="connsiteY0" fmla="*/ 264278 h 264278"/>
                <a:gd name="connsiteX1" fmla="*/ 1279068 w 1279383"/>
                <a:gd name="connsiteY1" fmla="*/ 264278 h 264278"/>
                <a:gd name="connsiteX2" fmla="*/ 1126318 w 1279383"/>
                <a:gd name="connsiteY2" fmla="*/ 0 h 264278"/>
                <a:gd name="connsiteX3" fmla="*/ 106208 w 1279383"/>
                <a:gd name="connsiteY3" fmla="*/ 0 h 264278"/>
                <a:gd name="connsiteX4" fmla="*/ 0 w 1279383"/>
                <a:gd name="connsiteY4" fmla="*/ 55403 h 264278"/>
                <a:gd name="connsiteX5" fmla="*/ 233061 w 1279383"/>
                <a:gd name="connsiteY5" fmla="*/ 264278 h 264278"/>
                <a:gd name="connsiteX0" fmla="*/ 233061 w 1279314"/>
                <a:gd name="connsiteY0" fmla="*/ 264278 h 264278"/>
                <a:gd name="connsiteX1" fmla="*/ 1279068 w 1279314"/>
                <a:gd name="connsiteY1" fmla="*/ 264278 h 264278"/>
                <a:gd name="connsiteX2" fmla="*/ 1126318 w 1279314"/>
                <a:gd name="connsiteY2" fmla="*/ 0 h 264278"/>
                <a:gd name="connsiteX3" fmla="*/ 106208 w 1279314"/>
                <a:gd name="connsiteY3" fmla="*/ 0 h 264278"/>
                <a:gd name="connsiteX4" fmla="*/ 0 w 1279314"/>
                <a:gd name="connsiteY4" fmla="*/ 55403 h 264278"/>
                <a:gd name="connsiteX5" fmla="*/ 233061 w 1279314"/>
                <a:gd name="connsiteY5" fmla="*/ 264278 h 264278"/>
                <a:gd name="connsiteX0" fmla="*/ 233061 w 1282467"/>
                <a:gd name="connsiteY0" fmla="*/ 264278 h 264278"/>
                <a:gd name="connsiteX1" fmla="*/ 1279068 w 1282467"/>
                <a:gd name="connsiteY1" fmla="*/ 264278 h 264278"/>
                <a:gd name="connsiteX2" fmla="*/ 1126318 w 1282467"/>
                <a:gd name="connsiteY2" fmla="*/ 0 h 264278"/>
                <a:gd name="connsiteX3" fmla="*/ 106208 w 1282467"/>
                <a:gd name="connsiteY3" fmla="*/ 0 h 264278"/>
                <a:gd name="connsiteX4" fmla="*/ 0 w 1282467"/>
                <a:gd name="connsiteY4" fmla="*/ 55403 h 264278"/>
                <a:gd name="connsiteX5" fmla="*/ 233061 w 1282467"/>
                <a:gd name="connsiteY5" fmla="*/ 264278 h 264278"/>
                <a:gd name="connsiteX0" fmla="*/ 243828 w 1293234"/>
                <a:gd name="connsiteY0" fmla="*/ 264278 h 264278"/>
                <a:gd name="connsiteX1" fmla="*/ 1289835 w 1293234"/>
                <a:gd name="connsiteY1" fmla="*/ 264278 h 264278"/>
                <a:gd name="connsiteX2" fmla="*/ 1137085 w 1293234"/>
                <a:gd name="connsiteY2" fmla="*/ 0 h 264278"/>
                <a:gd name="connsiteX3" fmla="*/ 116975 w 1293234"/>
                <a:gd name="connsiteY3" fmla="*/ 0 h 264278"/>
                <a:gd name="connsiteX4" fmla="*/ 46754 w 1293234"/>
                <a:gd name="connsiteY4" fmla="*/ 25823 h 264278"/>
                <a:gd name="connsiteX5" fmla="*/ 10767 w 1293234"/>
                <a:gd name="connsiteY5" fmla="*/ 55403 h 264278"/>
                <a:gd name="connsiteX6" fmla="*/ 243828 w 1293234"/>
                <a:gd name="connsiteY6" fmla="*/ 264278 h 264278"/>
                <a:gd name="connsiteX0" fmla="*/ 694445 w 1743851"/>
                <a:gd name="connsiteY0" fmla="*/ 264278 h 264278"/>
                <a:gd name="connsiteX1" fmla="*/ 1740452 w 1743851"/>
                <a:gd name="connsiteY1" fmla="*/ 264278 h 264278"/>
                <a:gd name="connsiteX2" fmla="*/ 1587702 w 1743851"/>
                <a:gd name="connsiteY2" fmla="*/ 0 h 264278"/>
                <a:gd name="connsiteX3" fmla="*/ 567592 w 1743851"/>
                <a:gd name="connsiteY3" fmla="*/ 0 h 264278"/>
                <a:gd name="connsiteX4" fmla="*/ 513 w 1743851"/>
                <a:gd name="connsiteY4" fmla="*/ 22135 h 264278"/>
                <a:gd name="connsiteX5" fmla="*/ 461384 w 1743851"/>
                <a:gd name="connsiteY5" fmla="*/ 55403 h 264278"/>
                <a:gd name="connsiteX6" fmla="*/ 694445 w 1743851"/>
                <a:gd name="connsiteY6" fmla="*/ 264278 h 264278"/>
                <a:gd name="connsiteX0" fmla="*/ 694445 w 1743851"/>
                <a:gd name="connsiteY0" fmla="*/ 264278 h 264278"/>
                <a:gd name="connsiteX1" fmla="*/ 1740452 w 1743851"/>
                <a:gd name="connsiteY1" fmla="*/ 264278 h 264278"/>
                <a:gd name="connsiteX2" fmla="*/ 1587702 w 1743851"/>
                <a:gd name="connsiteY2" fmla="*/ 0 h 264278"/>
                <a:gd name="connsiteX3" fmla="*/ 567592 w 1743851"/>
                <a:gd name="connsiteY3" fmla="*/ 0 h 264278"/>
                <a:gd name="connsiteX4" fmla="*/ 513 w 1743851"/>
                <a:gd name="connsiteY4" fmla="*/ 8303 h 264278"/>
                <a:gd name="connsiteX5" fmla="*/ 461384 w 1743851"/>
                <a:gd name="connsiteY5" fmla="*/ 55403 h 264278"/>
                <a:gd name="connsiteX6" fmla="*/ 694445 w 1743851"/>
                <a:gd name="connsiteY6" fmla="*/ 264278 h 264278"/>
                <a:gd name="connsiteX0" fmla="*/ 797867 w 1847273"/>
                <a:gd name="connsiteY0" fmla="*/ 264278 h 264278"/>
                <a:gd name="connsiteX1" fmla="*/ 1843874 w 1847273"/>
                <a:gd name="connsiteY1" fmla="*/ 264278 h 264278"/>
                <a:gd name="connsiteX2" fmla="*/ 1691124 w 1847273"/>
                <a:gd name="connsiteY2" fmla="*/ 0 h 264278"/>
                <a:gd name="connsiteX3" fmla="*/ 671014 w 1847273"/>
                <a:gd name="connsiteY3" fmla="*/ 0 h 264278"/>
                <a:gd name="connsiteX4" fmla="*/ 103935 w 1847273"/>
                <a:gd name="connsiteY4" fmla="*/ 8303 h 264278"/>
                <a:gd name="connsiteX5" fmla="*/ 5946 w 1847273"/>
                <a:gd name="connsiteY5" fmla="*/ 79651 h 264278"/>
                <a:gd name="connsiteX6" fmla="*/ 797867 w 1847273"/>
                <a:gd name="connsiteY6" fmla="*/ 264278 h 264278"/>
                <a:gd name="connsiteX0" fmla="*/ 805558 w 1854964"/>
                <a:gd name="connsiteY0" fmla="*/ 264278 h 264278"/>
                <a:gd name="connsiteX1" fmla="*/ 1851565 w 1854964"/>
                <a:gd name="connsiteY1" fmla="*/ 264278 h 264278"/>
                <a:gd name="connsiteX2" fmla="*/ 1698815 w 1854964"/>
                <a:gd name="connsiteY2" fmla="*/ 0 h 264278"/>
                <a:gd name="connsiteX3" fmla="*/ 678705 w 1854964"/>
                <a:gd name="connsiteY3" fmla="*/ 0 h 264278"/>
                <a:gd name="connsiteX4" fmla="*/ 111626 w 1854964"/>
                <a:gd name="connsiteY4" fmla="*/ 8303 h 264278"/>
                <a:gd name="connsiteX5" fmla="*/ 13637 w 1854964"/>
                <a:gd name="connsiteY5" fmla="*/ 79651 h 264278"/>
                <a:gd name="connsiteX6" fmla="*/ 451400 w 1854964"/>
                <a:gd name="connsiteY6" fmla="*/ 160886 h 264278"/>
                <a:gd name="connsiteX7" fmla="*/ 805558 w 1854964"/>
                <a:gd name="connsiteY7" fmla="*/ 264278 h 264278"/>
                <a:gd name="connsiteX0" fmla="*/ 805558 w 1854964"/>
                <a:gd name="connsiteY0" fmla="*/ 264278 h 264278"/>
                <a:gd name="connsiteX1" fmla="*/ 1851565 w 1854964"/>
                <a:gd name="connsiteY1" fmla="*/ 264278 h 264278"/>
                <a:gd name="connsiteX2" fmla="*/ 1698815 w 1854964"/>
                <a:gd name="connsiteY2" fmla="*/ 0 h 264278"/>
                <a:gd name="connsiteX3" fmla="*/ 678705 w 1854964"/>
                <a:gd name="connsiteY3" fmla="*/ 0 h 264278"/>
                <a:gd name="connsiteX4" fmla="*/ 111626 w 1854964"/>
                <a:gd name="connsiteY4" fmla="*/ 8303 h 264278"/>
                <a:gd name="connsiteX5" fmla="*/ 13637 w 1854964"/>
                <a:gd name="connsiteY5" fmla="*/ 79651 h 264278"/>
                <a:gd name="connsiteX6" fmla="*/ 450053 w 1854964"/>
                <a:gd name="connsiteY6" fmla="*/ 93531 h 264278"/>
                <a:gd name="connsiteX7" fmla="*/ 805558 w 1854964"/>
                <a:gd name="connsiteY7" fmla="*/ 264278 h 264278"/>
                <a:gd name="connsiteX0" fmla="*/ 794024 w 1843430"/>
                <a:gd name="connsiteY0" fmla="*/ 264278 h 264278"/>
                <a:gd name="connsiteX1" fmla="*/ 1840031 w 1843430"/>
                <a:gd name="connsiteY1" fmla="*/ 264278 h 264278"/>
                <a:gd name="connsiteX2" fmla="*/ 1687281 w 1843430"/>
                <a:gd name="connsiteY2" fmla="*/ 0 h 264278"/>
                <a:gd name="connsiteX3" fmla="*/ 667171 w 1843430"/>
                <a:gd name="connsiteY3" fmla="*/ 0 h 264278"/>
                <a:gd name="connsiteX4" fmla="*/ 100092 w 1843430"/>
                <a:gd name="connsiteY4" fmla="*/ 8303 h 264278"/>
                <a:gd name="connsiteX5" fmla="*/ 2103 w 1843430"/>
                <a:gd name="connsiteY5" fmla="*/ 79651 h 264278"/>
                <a:gd name="connsiteX6" fmla="*/ 438519 w 1843430"/>
                <a:gd name="connsiteY6" fmla="*/ 93531 h 264278"/>
                <a:gd name="connsiteX7" fmla="*/ 794024 w 1843430"/>
                <a:gd name="connsiteY7" fmla="*/ 264278 h 264278"/>
                <a:gd name="connsiteX0" fmla="*/ 791921 w 1841327"/>
                <a:gd name="connsiteY0" fmla="*/ 264278 h 264278"/>
                <a:gd name="connsiteX1" fmla="*/ 1837928 w 1841327"/>
                <a:gd name="connsiteY1" fmla="*/ 264278 h 264278"/>
                <a:gd name="connsiteX2" fmla="*/ 1685178 w 1841327"/>
                <a:gd name="connsiteY2" fmla="*/ 0 h 264278"/>
                <a:gd name="connsiteX3" fmla="*/ 665068 w 1841327"/>
                <a:gd name="connsiteY3" fmla="*/ 0 h 264278"/>
                <a:gd name="connsiteX4" fmla="*/ 97989 w 1841327"/>
                <a:gd name="connsiteY4" fmla="*/ 8303 h 264278"/>
                <a:gd name="connsiteX5" fmla="*/ 0 w 1841327"/>
                <a:gd name="connsiteY5" fmla="*/ 79651 h 264278"/>
                <a:gd name="connsiteX6" fmla="*/ 436416 w 1841327"/>
                <a:gd name="connsiteY6" fmla="*/ 93531 h 264278"/>
                <a:gd name="connsiteX7" fmla="*/ 791921 w 1841327"/>
                <a:gd name="connsiteY7" fmla="*/ 264278 h 264278"/>
                <a:gd name="connsiteX0" fmla="*/ 791921 w 1841327"/>
                <a:gd name="connsiteY0" fmla="*/ 264278 h 264278"/>
                <a:gd name="connsiteX1" fmla="*/ 1837928 w 1841327"/>
                <a:gd name="connsiteY1" fmla="*/ 264278 h 264278"/>
                <a:gd name="connsiteX2" fmla="*/ 1685178 w 1841327"/>
                <a:gd name="connsiteY2" fmla="*/ 0 h 264278"/>
                <a:gd name="connsiteX3" fmla="*/ 665068 w 1841327"/>
                <a:gd name="connsiteY3" fmla="*/ 0 h 264278"/>
                <a:gd name="connsiteX4" fmla="*/ 97989 w 1841327"/>
                <a:gd name="connsiteY4" fmla="*/ 8303 h 264278"/>
                <a:gd name="connsiteX5" fmla="*/ 0 w 1841327"/>
                <a:gd name="connsiteY5" fmla="*/ 79651 h 264278"/>
                <a:gd name="connsiteX6" fmla="*/ 436416 w 1841327"/>
                <a:gd name="connsiteY6" fmla="*/ 93531 h 264278"/>
                <a:gd name="connsiteX7" fmla="*/ 791921 w 1841327"/>
                <a:gd name="connsiteY7" fmla="*/ 264278 h 264278"/>
                <a:gd name="connsiteX0" fmla="*/ 798654 w 1848060"/>
                <a:gd name="connsiteY0" fmla="*/ 264278 h 264278"/>
                <a:gd name="connsiteX1" fmla="*/ 1844661 w 1848060"/>
                <a:gd name="connsiteY1" fmla="*/ 264278 h 264278"/>
                <a:gd name="connsiteX2" fmla="*/ 1691911 w 1848060"/>
                <a:gd name="connsiteY2" fmla="*/ 0 h 264278"/>
                <a:gd name="connsiteX3" fmla="*/ 671801 w 1848060"/>
                <a:gd name="connsiteY3" fmla="*/ 0 h 264278"/>
                <a:gd name="connsiteX4" fmla="*/ 104722 w 1848060"/>
                <a:gd name="connsiteY4" fmla="*/ 8303 h 264278"/>
                <a:gd name="connsiteX5" fmla="*/ 0 w 1848060"/>
                <a:gd name="connsiteY5" fmla="*/ 79651 h 264278"/>
                <a:gd name="connsiteX6" fmla="*/ 443149 w 1848060"/>
                <a:gd name="connsiteY6" fmla="*/ 93531 h 264278"/>
                <a:gd name="connsiteX7" fmla="*/ 798654 w 1848060"/>
                <a:gd name="connsiteY7" fmla="*/ 264278 h 264278"/>
                <a:gd name="connsiteX0" fmla="*/ 798654 w 1848060"/>
                <a:gd name="connsiteY0" fmla="*/ 264278 h 264278"/>
                <a:gd name="connsiteX1" fmla="*/ 1844661 w 1848060"/>
                <a:gd name="connsiteY1" fmla="*/ 264278 h 264278"/>
                <a:gd name="connsiteX2" fmla="*/ 1691911 w 1848060"/>
                <a:gd name="connsiteY2" fmla="*/ 0 h 264278"/>
                <a:gd name="connsiteX3" fmla="*/ 671801 w 1848060"/>
                <a:gd name="connsiteY3" fmla="*/ 0 h 264278"/>
                <a:gd name="connsiteX4" fmla="*/ 104722 w 1848060"/>
                <a:gd name="connsiteY4" fmla="*/ 8303 h 264278"/>
                <a:gd name="connsiteX5" fmla="*/ 0 w 1848060"/>
                <a:gd name="connsiteY5" fmla="*/ 79651 h 264278"/>
                <a:gd name="connsiteX6" fmla="*/ 443149 w 1848060"/>
                <a:gd name="connsiteY6" fmla="*/ 93531 h 264278"/>
                <a:gd name="connsiteX7" fmla="*/ 798654 w 1848060"/>
                <a:gd name="connsiteY7" fmla="*/ 264278 h 264278"/>
                <a:gd name="connsiteX0" fmla="*/ 798654 w 1848060"/>
                <a:gd name="connsiteY0" fmla="*/ 264278 h 264278"/>
                <a:gd name="connsiteX1" fmla="*/ 1844661 w 1848060"/>
                <a:gd name="connsiteY1" fmla="*/ 264278 h 264278"/>
                <a:gd name="connsiteX2" fmla="*/ 1691911 w 1848060"/>
                <a:gd name="connsiteY2" fmla="*/ 0 h 264278"/>
                <a:gd name="connsiteX3" fmla="*/ 671801 w 1848060"/>
                <a:gd name="connsiteY3" fmla="*/ 0 h 264278"/>
                <a:gd name="connsiteX4" fmla="*/ 104722 w 1848060"/>
                <a:gd name="connsiteY4" fmla="*/ 8303 h 264278"/>
                <a:gd name="connsiteX5" fmla="*/ 0 w 1848060"/>
                <a:gd name="connsiteY5" fmla="*/ 79651 h 264278"/>
                <a:gd name="connsiteX6" fmla="*/ 443149 w 1848060"/>
                <a:gd name="connsiteY6" fmla="*/ 93531 h 264278"/>
                <a:gd name="connsiteX7" fmla="*/ 798654 w 1848060"/>
                <a:gd name="connsiteY7" fmla="*/ 264278 h 264278"/>
                <a:gd name="connsiteX0" fmla="*/ 798654 w 1848060"/>
                <a:gd name="connsiteY0" fmla="*/ 264278 h 264278"/>
                <a:gd name="connsiteX1" fmla="*/ 1844661 w 1848060"/>
                <a:gd name="connsiteY1" fmla="*/ 264278 h 264278"/>
                <a:gd name="connsiteX2" fmla="*/ 1691911 w 1848060"/>
                <a:gd name="connsiteY2" fmla="*/ 0 h 264278"/>
                <a:gd name="connsiteX3" fmla="*/ 671801 w 1848060"/>
                <a:gd name="connsiteY3" fmla="*/ 0 h 264278"/>
                <a:gd name="connsiteX4" fmla="*/ 123575 w 1848060"/>
                <a:gd name="connsiteY4" fmla="*/ 6956 h 264278"/>
                <a:gd name="connsiteX5" fmla="*/ 0 w 1848060"/>
                <a:gd name="connsiteY5" fmla="*/ 79651 h 264278"/>
                <a:gd name="connsiteX6" fmla="*/ 443149 w 1848060"/>
                <a:gd name="connsiteY6" fmla="*/ 93531 h 264278"/>
                <a:gd name="connsiteX7" fmla="*/ 798654 w 1848060"/>
                <a:gd name="connsiteY7" fmla="*/ 264278 h 264278"/>
                <a:gd name="connsiteX0" fmla="*/ 798654 w 1848060"/>
                <a:gd name="connsiteY0" fmla="*/ 265268 h 265268"/>
                <a:gd name="connsiteX1" fmla="*/ 1844661 w 1848060"/>
                <a:gd name="connsiteY1" fmla="*/ 265268 h 265268"/>
                <a:gd name="connsiteX2" fmla="*/ 1691911 w 1848060"/>
                <a:gd name="connsiteY2" fmla="*/ 990 h 265268"/>
                <a:gd name="connsiteX3" fmla="*/ 671801 w 1848060"/>
                <a:gd name="connsiteY3" fmla="*/ 990 h 265268"/>
                <a:gd name="connsiteX4" fmla="*/ 139735 w 1848060"/>
                <a:gd name="connsiteY4" fmla="*/ 3905 h 265268"/>
                <a:gd name="connsiteX5" fmla="*/ 0 w 1848060"/>
                <a:gd name="connsiteY5" fmla="*/ 80641 h 265268"/>
                <a:gd name="connsiteX6" fmla="*/ 443149 w 1848060"/>
                <a:gd name="connsiteY6" fmla="*/ 94521 h 265268"/>
                <a:gd name="connsiteX7" fmla="*/ 798654 w 1848060"/>
                <a:gd name="connsiteY7" fmla="*/ 265268 h 265268"/>
                <a:gd name="connsiteX0" fmla="*/ 798654 w 1848060"/>
                <a:gd name="connsiteY0" fmla="*/ 265268 h 265268"/>
                <a:gd name="connsiteX1" fmla="*/ 1844661 w 1848060"/>
                <a:gd name="connsiteY1" fmla="*/ 265268 h 265268"/>
                <a:gd name="connsiteX2" fmla="*/ 1691911 w 1848060"/>
                <a:gd name="connsiteY2" fmla="*/ 990 h 265268"/>
                <a:gd name="connsiteX3" fmla="*/ 671801 w 1848060"/>
                <a:gd name="connsiteY3" fmla="*/ 990 h 265268"/>
                <a:gd name="connsiteX4" fmla="*/ 139735 w 1848060"/>
                <a:gd name="connsiteY4" fmla="*/ 3905 h 265268"/>
                <a:gd name="connsiteX5" fmla="*/ 0 w 1848060"/>
                <a:gd name="connsiteY5" fmla="*/ 80641 h 265268"/>
                <a:gd name="connsiteX6" fmla="*/ 443149 w 1848060"/>
                <a:gd name="connsiteY6" fmla="*/ 94521 h 265268"/>
                <a:gd name="connsiteX7" fmla="*/ 798654 w 1848060"/>
                <a:gd name="connsiteY7" fmla="*/ 265268 h 265268"/>
                <a:gd name="connsiteX0" fmla="*/ 798654 w 1848060"/>
                <a:gd name="connsiteY0" fmla="*/ 264278 h 264278"/>
                <a:gd name="connsiteX1" fmla="*/ 1844661 w 1848060"/>
                <a:gd name="connsiteY1" fmla="*/ 264278 h 264278"/>
                <a:gd name="connsiteX2" fmla="*/ 1691911 w 1848060"/>
                <a:gd name="connsiteY2" fmla="*/ 0 h 264278"/>
                <a:gd name="connsiteX3" fmla="*/ 671801 w 1848060"/>
                <a:gd name="connsiteY3" fmla="*/ 0 h 264278"/>
                <a:gd name="connsiteX4" fmla="*/ 139735 w 1848060"/>
                <a:gd name="connsiteY4" fmla="*/ 2915 h 264278"/>
                <a:gd name="connsiteX5" fmla="*/ 0 w 1848060"/>
                <a:gd name="connsiteY5" fmla="*/ 79651 h 264278"/>
                <a:gd name="connsiteX6" fmla="*/ 443149 w 1848060"/>
                <a:gd name="connsiteY6" fmla="*/ 93531 h 264278"/>
                <a:gd name="connsiteX7" fmla="*/ 798654 w 1848060"/>
                <a:gd name="connsiteY7" fmla="*/ 264278 h 26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8060" h="264278">
                  <a:moveTo>
                    <a:pt x="798654" y="264278"/>
                  </a:moveTo>
                  <a:lnTo>
                    <a:pt x="1844661" y="264278"/>
                  </a:lnTo>
                  <a:cubicBezTo>
                    <a:pt x="1861759" y="91411"/>
                    <a:pt x="1814889" y="28399"/>
                    <a:pt x="1691911" y="0"/>
                  </a:cubicBezTo>
                  <a:lnTo>
                    <a:pt x="671801" y="0"/>
                  </a:lnTo>
                  <a:cubicBezTo>
                    <a:pt x="490079" y="4304"/>
                    <a:pt x="164169" y="-2278"/>
                    <a:pt x="139735" y="2915"/>
                  </a:cubicBezTo>
                  <a:cubicBezTo>
                    <a:pt x="99142" y="10802"/>
                    <a:pt x="26864" y="38055"/>
                    <a:pt x="0" y="79651"/>
                  </a:cubicBezTo>
                  <a:cubicBezTo>
                    <a:pt x="59323" y="80834"/>
                    <a:pt x="311162" y="62760"/>
                    <a:pt x="443149" y="93531"/>
                  </a:cubicBezTo>
                  <a:cubicBezTo>
                    <a:pt x="575136" y="124302"/>
                    <a:pt x="565293" y="247046"/>
                    <a:pt x="798654" y="2642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055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2DD5DD-EC2F-43AB-AEF4-CC80FBA5E8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5E07D5-0C81-4DD8-BCE7-3F52E4F69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99EE6A-6015-485D-BF6B-91068605C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45DB2FD-7617-4471-8B80-8D7FE9FE3C4C}"/>
              </a:ext>
            </a:extLst>
          </p:cNvPr>
          <p:cNvGrpSpPr/>
          <p:nvPr userDrawn="1"/>
        </p:nvGrpSpPr>
        <p:grpSpPr>
          <a:xfrm>
            <a:off x="950754" y="248907"/>
            <a:ext cx="11013767" cy="5737317"/>
            <a:chOff x="914565" y="248907"/>
            <a:chExt cx="11013767" cy="573731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5E3338A-7F28-4702-82DC-C6582D9174FA}"/>
                </a:ext>
              </a:extLst>
            </p:cNvPr>
            <p:cNvGrpSpPr/>
            <p:nvPr/>
          </p:nvGrpSpPr>
          <p:grpSpPr>
            <a:xfrm>
              <a:off x="914565" y="279272"/>
              <a:ext cx="11013767" cy="5706952"/>
              <a:chOff x="0" y="-1"/>
              <a:chExt cx="5471381" cy="3118653"/>
            </a:xfrm>
            <a:solidFill>
              <a:srgbClr val="00B0F0"/>
            </a:solidFill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F0AF931-4018-4255-8528-914ACBF5FA69}"/>
                  </a:ext>
                </a:extLst>
              </p:cNvPr>
              <p:cNvCxnSpPr/>
              <p:nvPr/>
            </p:nvCxnSpPr>
            <p:spPr>
              <a:xfrm flipH="1">
                <a:off x="0" y="0"/>
                <a:ext cx="4496499" cy="0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08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70421F24-B8C8-4E5A-8A54-DA6C40848A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381" y="419349"/>
                <a:ext cx="0" cy="2699303"/>
              </a:xfrm>
              <a:prstGeom prst="line">
                <a:avLst/>
              </a:prstGeom>
              <a:grpFill/>
              <a:ln w="38100">
                <a:gradFill flip="none" rotWithShape="1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rgbClr val="0070C0"/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E268A21-F48C-42BF-9D88-3B1289CDE3FE}"/>
                  </a:ext>
                </a:extLst>
              </p:cNvPr>
              <p:cNvSpPr/>
              <p:nvPr/>
            </p:nvSpPr>
            <p:spPr>
              <a:xfrm>
                <a:off x="4224250" y="-1"/>
                <a:ext cx="1244619" cy="555547"/>
              </a:xfrm>
              <a:custGeom>
                <a:avLst/>
                <a:gdLst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2180 w 1082180"/>
                  <a:gd name="connsiteY0" fmla="*/ 3825380 h 3825380"/>
                  <a:gd name="connsiteX1" fmla="*/ 1082180 w 1082180"/>
                  <a:gd name="connsiteY1" fmla="*/ 83890 h 3825380"/>
                  <a:gd name="connsiteX2" fmla="*/ 989901 w 1082180"/>
                  <a:gd name="connsiteY2" fmla="*/ 0 h 3825380"/>
                  <a:gd name="connsiteX3" fmla="*/ 0 w 1082180"/>
                  <a:gd name="connsiteY3" fmla="*/ 0 h 3825380"/>
                  <a:gd name="connsiteX4" fmla="*/ 109057 w 1082180"/>
                  <a:gd name="connsiteY4" fmla="*/ 167780 h 3825380"/>
                  <a:gd name="connsiteX5" fmla="*/ 192947 w 1082180"/>
                  <a:gd name="connsiteY5" fmla="*/ 302004 h 3825380"/>
                  <a:gd name="connsiteX6" fmla="*/ 1006679 w 1082180"/>
                  <a:gd name="connsiteY6" fmla="*/ 318782 h 3825380"/>
                  <a:gd name="connsiteX7" fmla="*/ 1082180 w 1082180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908 w 1083908"/>
                  <a:gd name="connsiteY0" fmla="*/ 3825380 h 3825380"/>
                  <a:gd name="connsiteX1" fmla="*/ 1083908 w 1083908"/>
                  <a:gd name="connsiteY1" fmla="*/ 83890 h 3825380"/>
                  <a:gd name="connsiteX2" fmla="*/ 991629 w 1083908"/>
                  <a:gd name="connsiteY2" fmla="*/ 0 h 3825380"/>
                  <a:gd name="connsiteX3" fmla="*/ 1728 w 1083908"/>
                  <a:gd name="connsiteY3" fmla="*/ 0 h 3825380"/>
                  <a:gd name="connsiteX4" fmla="*/ 110785 w 1083908"/>
                  <a:gd name="connsiteY4" fmla="*/ 167780 h 3825380"/>
                  <a:gd name="connsiteX5" fmla="*/ 194675 w 1083908"/>
                  <a:gd name="connsiteY5" fmla="*/ 302004 h 3825380"/>
                  <a:gd name="connsiteX6" fmla="*/ 1008407 w 1083908"/>
                  <a:gd name="connsiteY6" fmla="*/ 318782 h 3825380"/>
                  <a:gd name="connsiteX7" fmla="*/ 1083908 w 1083908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4"/>
                  <a:gd name="connsiteY0" fmla="*/ 3825380 h 3825380"/>
                  <a:gd name="connsiteX1" fmla="*/ 1083554 w 1083554"/>
                  <a:gd name="connsiteY1" fmla="*/ 83890 h 3825380"/>
                  <a:gd name="connsiteX2" fmla="*/ 991275 w 1083554"/>
                  <a:gd name="connsiteY2" fmla="*/ 0 h 3825380"/>
                  <a:gd name="connsiteX3" fmla="*/ 1374 w 1083554"/>
                  <a:gd name="connsiteY3" fmla="*/ 0 h 3825380"/>
                  <a:gd name="connsiteX4" fmla="*/ 110431 w 1083554"/>
                  <a:gd name="connsiteY4" fmla="*/ 167780 h 3825380"/>
                  <a:gd name="connsiteX5" fmla="*/ 194321 w 1083554"/>
                  <a:gd name="connsiteY5" fmla="*/ 302004 h 3825380"/>
                  <a:gd name="connsiteX6" fmla="*/ 1008053 w 1083554"/>
                  <a:gd name="connsiteY6" fmla="*/ 318782 h 3825380"/>
                  <a:gd name="connsiteX7" fmla="*/ 1083554 w 1083554"/>
                  <a:gd name="connsiteY7" fmla="*/ 385894 h 3825380"/>
                  <a:gd name="connsiteX0" fmla="*/ 1083554 w 1083557"/>
                  <a:gd name="connsiteY0" fmla="*/ 3825380 h 3825380"/>
                  <a:gd name="connsiteX1" fmla="*/ 1083554 w 1083557"/>
                  <a:gd name="connsiteY1" fmla="*/ 83890 h 3825380"/>
                  <a:gd name="connsiteX2" fmla="*/ 991275 w 1083557"/>
                  <a:gd name="connsiteY2" fmla="*/ 0 h 3825380"/>
                  <a:gd name="connsiteX3" fmla="*/ 1374 w 1083557"/>
                  <a:gd name="connsiteY3" fmla="*/ 0 h 3825380"/>
                  <a:gd name="connsiteX4" fmla="*/ 110431 w 1083557"/>
                  <a:gd name="connsiteY4" fmla="*/ 167780 h 3825380"/>
                  <a:gd name="connsiteX5" fmla="*/ 194321 w 1083557"/>
                  <a:gd name="connsiteY5" fmla="*/ 302004 h 3825380"/>
                  <a:gd name="connsiteX6" fmla="*/ 1008053 w 1083557"/>
                  <a:gd name="connsiteY6" fmla="*/ 318782 h 3825380"/>
                  <a:gd name="connsiteX7" fmla="*/ 1083554 w 1083557"/>
                  <a:gd name="connsiteY7" fmla="*/ 385894 h 3825380"/>
                  <a:gd name="connsiteX0" fmla="*/ 1083554 w 1083557"/>
                  <a:gd name="connsiteY0" fmla="*/ 83890 h 385894"/>
                  <a:gd name="connsiteX1" fmla="*/ 991275 w 1083557"/>
                  <a:gd name="connsiteY1" fmla="*/ 0 h 385894"/>
                  <a:gd name="connsiteX2" fmla="*/ 1374 w 1083557"/>
                  <a:gd name="connsiteY2" fmla="*/ 0 h 385894"/>
                  <a:gd name="connsiteX3" fmla="*/ 110431 w 1083557"/>
                  <a:gd name="connsiteY3" fmla="*/ 167780 h 385894"/>
                  <a:gd name="connsiteX4" fmla="*/ 194321 w 1083557"/>
                  <a:gd name="connsiteY4" fmla="*/ 302004 h 385894"/>
                  <a:gd name="connsiteX5" fmla="*/ 1008053 w 1083557"/>
                  <a:gd name="connsiteY5" fmla="*/ 318782 h 385894"/>
                  <a:gd name="connsiteX6" fmla="*/ 1083554 w 1083557"/>
                  <a:gd name="connsiteY6" fmla="*/ 385894 h 385894"/>
                  <a:gd name="connsiteX0" fmla="*/ 1083554 w 1083560"/>
                  <a:gd name="connsiteY0" fmla="*/ 83890 h 385894"/>
                  <a:gd name="connsiteX1" fmla="*/ 991275 w 1083560"/>
                  <a:gd name="connsiteY1" fmla="*/ 0 h 385894"/>
                  <a:gd name="connsiteX2" fmla="*/ 1374 w 1083560"/>
                  <a:gd name="connsiteY2" fmla="*/ 0 h 385894"/>
                  <a:gd name="connsiteX3" fmla="*/ 110431 w 1083560"/>
                  <a:gd name="connsiteY3" fmla="*/ 167780 h 385894"/>
                  <a:gd name="connsiteX4" fmla="*/ 194321 w 1083560"/>
                  <a:gd name="connsiteY4" fmla="*/ 302004 h 385894"/>
                  <a:gd name="connsiteX5" fmla="*/ 1008053 w 1083560"/>
                  <a:gd name="connsiteY5" fmla="*/ 318782 h 385894"/>
                  <a:gd name="connsiteX6" fmla="*/ 1083557 w 1083560"/>
                  <a:gd name="connsiteY6" fmla="*/ 385894 h 385894"/>
                  <a:gd name="connsiteX0" fmla="*/ 1083554 w 1083563"/>
                  <a:gd name="connsiteY0" fmla="*/ 83890 h 323317"/>
                  <a:gd name="connsiteX1" fmla="*/ 991275 w 1083563"/>
                  <a:gd name="connsiteY1" fmla="*/ 0 h 323317"/>
                  <a:gd name="connsiteX2" fmla="*/ 1374 w 1083563"/>
                  <a:gd name="connsiteY2" fmla="*/ 0 h 323317"/>
                  <a:gd name="connsiteX3" fmla="*/ 110431 w 1083563"/>
                  <a:gd name="connsiteY3" fmla="*/ 167780 h 323317"/>
                  <a:gd name="connsiteX4" fmla="*/ 194321 w 1083563"/>
                  <a:gd name="connsiteY4" fmla="*/ 302004 h 323317"/>
                  <a:gd name="connsiteX5" fmla="*/ 1008053 w 1083563"/>
                  <a:gd name="connsiteY5" fmla="*/ 318782 h 323317"/>
                  <a:gd name="connsiteX6" fmla="*/ 1083560 w 1083563"/>
                  <a:gd name="connsiteY6" fmla="*/ 88432 h 323317"/>
                  <a:gd name="connsiteX0" fmla="*/ 1083554 w 1083560"/>
                  <a:gd name="connsiteY0" fmla="*/ 83890 h 318782"/>
                  <a:gd name="connsiteX1" fmla="*/ 991275 w 1083560"/>
                  <a:gd name="connsiteY1" fmla="*/ 0 h 318782"/>
                  <a:gd name="connsiteX2" fmla="*/ 1374 w 1083560"/>
                  <a:gd name="connsiteY2" fmla="*/ 0 h 318782"/>
                  <a:gd name="connsiteX3" fmla="*/ 110431 w 1083560"/>
                  <a:gd name="connsiteY3" fmla="*/ 167780 h 318782"/>
                  <a:gd name="connsiteX4" fmla="*/ 194321 w 1083560"/>
                  <a:gd name="connsiteY4" fmla="*/ 302004 h 318782"/>
                  <a:gd name="connsiteX5" fmla="*/ 1008053 w 1083560"/>
                  <a:gd name="connsiteY5" fmla="*/ 318782 h 318782"/>
                  <a:gd name="connsiteX6" fmla="*/ 1052712 w 1083560"/>
                  <a:gd name="connsiteY6" fmla="*/ 220275 h 318782"/>
                  <a:gd name="connsiteX7" fmla="*/ 1083560 w 1083560"/>
                  <a:gd name="connsiteY7" fmla="*/ 88432 h 318782"/>
                  <a:gd name="connsiteX0" fmla="*/ 1083554 w 1085764"/>
                  <a:gd name="connsiteY0" fmla="*/ 83890 h 413929"/>
                  <a:gd name="connsiteX1" fmla="*/ 991275 w 1085764"/>
                  <a:gd name="connsiteY1" fmla="*/ 0 h 413929"/>
                  <a:gd name="connsiteX2" fmla="*/ 1374 w 1085764"/>
                  <a:gd name="connsiteY2" fmla="*/ 0 h 413929"/>
                  <a:gd name="connsiteX3" fmla="*/ 110431 w 1085764"/>
                  <a:gd name="connsiteY3" fmla="*/ 167780 h 413929"/>
                  <a:gd name="connsiteX4" fmla="*/ 194321 w 1085764"/>
                  <a:gd name="connsiteY4" fmla="*/ 302004 h 413929"/>
                  <a:gd name="connsiteX5" fmla="*/ 1008053 w 1085764"/>
                  <a:gd name="connsiteY5" fmla="*/ 318782 h 413929"/>
                  <a:gd name="connsiteX6" fmla="*/ 1062960 w 1085764"/>
                  <a:gd name="connsiteY6" fmla="*/ 407260 h 413929"/>
                  <a:gd name="connsiteX7" fmla="*/ 1083560 w 1085764"/>
                  <a:gd name="connsiteY7" fmla="*/ 88432 h 413929"/>
                  <a:gd name="connsiteX0" fmla="*/ 1083554 w 1091947"/>
                  <a:gd name="connsiteY0" fmla="*/ 83890 h 413929"/>
                  <a:gd name="connsiteX1" fmla="*/ 991275 w 1091947"/>
                  <a:gd name="connsiteY1" fmla="*/ 0 h 413929"/>
                  <a:gd name="connsiteX2" fmla="*/ 1374 w 1091947"/>
                  <a:gd name="connsiteY2" fmla="*/ 0 h 413929"/>
                  <a:gd name="connsiteX3" fmla="*/ 110431 w 1091947"/>
                  <a:gd name="connsiteY3" fmla="*/ 167780 h 413929"/>
                  <a:gd name="connsiteX4" fmla="*/ 194321 w 1091947"/>
                  <a:gd name="connsiteY4" fmla="*/ 302004 h 413929"/>
                  <a:gd name="connsiteX5" fmla="*/ 1008053 w 1091947"/>
                  <a:gd name="connsiteY5" fmla="*/ 318782 h 413929"/>
                  <a:gd name="connsiteX6" fmla="*/ 1062960 w 1091947"/>
                  <a:gd name="connsiteY6" fmla="*/ 407260 h 413929"/>
                  <a:gd name="connsiteX7" fmla="*/ 1083560 w 1091947"/>
                  <a:gd name="connsiteY7" fmla="*/ 88432 h 413929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62960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112820"/>
                  <a:gd name="connsiteY0" fmla="*/ 83890 h 407260"/>
                  <a:gd name="connsiteX1" fmla="*/ 991275 w 1112820"/>
                  <a:gd name="connsiteY1" fmla="*/ 0 h 407260"/>
                  <a:gd name="connsiteX2" fmla="*/ 1374 w 1112820"/>
                  <a:gd name="connsiteY2" fmla="*/ 0 h 407260"/>
                  <a:gd name="connsiteX3" fmla="*/ 110431 w 1112820"/>
                  <a:gd name="connsiteY3" fmla="*/ 167780 h 407260"/>
                  <a:gd name="connsiteX4" fmla="*/ 194321 w 1112820"/>
                  <a:gd name="connsiteY4" fmla="*/ 302004 h 407260"/>
                  <a:gd name="connsiteX5" fmla="*/ 1008053 w 1112820"/>
                  <a:gd name="connsiteY5" fmla="*/ 318782 h 407260"/>
                  <a:gd name="connsiteX6" fmla="*/ 1091947 w 1112820"/>
                  <a:gd name="connsiteY6" fmla="*/ 407260 h 407260"/>
                  <a:gd name="connsiteX7" fmla="*/ 1083560 w 1112820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91947"/>
                  <a:gd name="connsiteY0" fmla="*/ 83890 h 407260"/>
                  <a:gd name="connsiteX1" fmla="*/ 991275 w 1091947"/>
                  <a:gd name="connsiteY1" fmla="*/ 0 h 407260"/>
                  <a:gd name="connsiteX2" fmla="*/ 1374 w 1091947"/>
                  <a:gd name="connsiteY2" fmla="*/ 0 h 407260"/>
                  <a:gd name="connsiteX3" fmla="*/ 110431 w 1091947"/>
                  <a:gd name="connsiteY3" fmla="*/ 167780 h 407260"/>
                  <a:gd name="connsiteX4" fmla="*/ 194321 w 1091947"/>
                  <a:gd name="connsiteY4" fmla="*/ 302004 h 407260"/>
                  <a:gd name="connsiteX5" fmla="*/ 1008053 w 1091947"/>
                  <a:gd name="connsiteY5" fmla="*/ 318782 h 407260"/>
                  <a:gd name="connsiteX6" fmla="*/ 1091947 w 1091947"/>
                  <a:gd name="connsiteY6" fmla="*/ 407260 h 407260"/>
                  <a:gd name="connsiteX7" fmla="*/ 1083560 w 1091947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76574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88432 h 407260"/>
                  <a:gd name="connsiteX0" fmla="*/ 1083554 w 1083560"/>
                  <a:gd name="connsiteY0" fmla="*/ 83890 h 407260"/>
                  <a:gd name="connsiteX1" fmla="*/ 991275 w 1083560"/>
                  <a:gd name="connsiteY1" fmla="*/ 0 h 407260"/>
                  <a:gd name="connsiteX2" fmla="*/ 1374 w 1083560"/>
                  <a:gd name="connsiteY2" fmla="*/ 0 h 407260"/>
                  <a:gd name="connsiteX3" fmla="*/ 110431 w 1083560"/>
                  <a:gd name="connsiteY3" fmla="*/ 167780 h 407260"/>
                  <a:gd name="connsiteX4" fmla="*/ 194321 w 1083560"/>
                  <a:gd name="connsiteY4" fmla="*/ 302004 h 407260"/>
                  <a:gd name="connsiteX5" fmla="*/ 1008053 w 1083560"/>
                  <a:gd name="connsiteY5" fmla="*/ 318782 h 407260"/>
                  <a:gd name="connsiteX6" fmla="*/ 1083560 w 1083560"/>
                  <a:gd name="connsiteY6" fmla="*/ 407260 h 407260"/>
                  <a:gd name="connsiteX7" fmla="*/ 1083560 w 1083560"/>
                  <a:gd name="connsiteY7" fmla="*/ 78181 h 407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3560" h="407260">
                    <a:moveTo>
                      <a:pt x="1083554" y="83890"/>
                    </a:moveTo>
                    <a:cubicBezTo>
                      <a:pt x="1050232" y="14945"/>
                      <a:pt x="1032282" y="12594"/>
                      <a:pt x="991275" y="0"/>
                    </a:cubicBezTo>
                    <a:lnTo>
                      <a:pt x="1374" y="0"/>
                    </a:lnTo>
                    <a:cubicBezTo>
                      <a:pt x="-13508" y="7260"/>
                      <a:pt x="97145" y="-850"/>
                      <a:pt x="110431" y="167780"/>
                    </a:cubicBezTo>
                    <a:cubicBezTo>
                      <a:pt x="123024" y="286802"/>
                      <a:pt x="186870" y="300808"/>
                      <a:pt x="194321" y="302004"/>
                    </a:cubicBezTo>
                    <a:lnTo>
                      <a:pt x="1008053" y="318782"/>
                    </a:lnTo>
                    <a:cubicBezTo>
                      <a:pt x="1038379" y="328225"/>
                      <a:pt x="1070978" y="350785"/>
                      <a:pt x="1083560" y="407260"/>
                    </a:cubicBezTo>
                    <a:cubicBezTo>
                      <a:pt x="1083343" y="297118"/>
                      <a:pt x="1078419" y="100155"/>
                      <a:pt x="1083560" y="78181"/>
                    </a:cubicBezTo>
                  </a:path>
                </a:pathLst>
              </a:custGeom>
              <a:grp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6F2626A-492E-420E-81EF-A94B3680682D}"/>
                </a:ext>
              </a:extLst>
            </p:cNvPr>
            <p:cNvGrpSpPr/>
            <p:nvPr/>
          </p:nvGrpSpPr>
          <p:grpSpPr>
            <a:xfrm>
              <a:off x="9726618" y="248907"/>
              <a:ext cx="2084116" cy="777558"/>
              <a:chOff x="-22393" y="62059"/>
              <a:chExt cx="1145856" cy="427838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D771044-60D0-489A-BF87-8159E912AA87}"/>
                  </a:ext>
                </a:extLst>
              </p:cNvPr>
              <p:cNvSpPr/>
              <p:nvPr/>
            </p:nvSpPr>
            <p:spPr>
              <a:xfrm>
                <a:off x="819150" y="133350"/>
                <a:ext cx="189544" cy="2013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" name="Text Box 42">
                <a:extLst>
                  <a:ext uri="{FF2B5EF4-FFF2-40B4-BE49-F238E27FC236}">
                    <a16:creationId xmlns:a16="http://schemas.microsoft.com/office/drawing/2014/main" id="{FDAFABA1-5415-4042-B9ED-896B0E63CD1C}"/>
                  </a:ext>
                </a:extLst>
              </p:cNvPr>
              <p:cNvSpPr txBox="1"/>
              <p:nvPr/>
            </p:nvSpPr>
            <p:spPr>
              <a:xfrm>
                <a:off x="-22393" y="62059"/>
                <a:ext cx="1145856" cy="4278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 rt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  <a:sym typeface="Wingdings 2" panose="05020102010507070707" pitchFamily="18" charset="2"/>
                  </a:rPr>
                  <a:t></a:t>
                </a:r>
                <a:r>
                  <a:rPr lang="ar-SA" sz="4400" dirty="0"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   </a:t>
                </a:r>
                <a:r>
                  <a:rPr lang="ar-BH" sz="4400" dirty="0">
                    <a:ln w="10160" cap="flat" cmpd="sng" algn="ctr">
                      <a:noFill/>
                      <a:prstDash val="solid"/>
                      <a:round/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ea typeface="Times New Roman" panose="02020603050405020304" pitchFamily="18" charset="0"/>
                    <a:cs typeface="Sakkal Majalla" panose="02000000000000000000" pitchFamily="2" charset="-78"/>
                  </a:rPr>
                  <a:t>تدريب</a:t>
                </a:r>
                <a:endParaRPr lang="en-US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5C70D48-43B0-4318-B125-C48021175746}"/>
              </a:ext>
            </a:extLst>
          </p:cNvPr>
          <p:cNvSpPr txBox="1"/>
          <p:nvPr userDrawn="1"/>
        </p:nvSpPr>
        <p:spPr>
          <a:xfrm>
            <a:off x="2754217" y="440540"/>
            <a:ext cx="67172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dirty="0"/>
              <a:t> </a:t>
            </a:r>
            <a:endParaRPr lang="en-US" sz="36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0AA5B26-038E-4886-ACC4-3DBF1F00E0CC}"/>
              </a:ext>
            </a:extLst>
          </p:cNvPr>
          <p:cNvGrpSpPr/>
          <p:nvPr userDrawn="1"/>
        </p:nvGrpSpPr>
        <p:grpSpPr>
          <a:xfrm>
            <a:off x="8831393" y="1940343"/>
            <a:ext cx="548640" cy="646331"/>
            <a:chOff x="5143912" y="2974976"/>
            <a:chExt cx="548640" cy="64633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AEE04F8-AF53-413A-973B-52C6EC1CCE1B}"/>
                </a:ext>
              </a:extLst>
            </p:cNvPr>
            <p:cNvSpPr/>
            <p:nvPr userDrawn="1"/>
          </p:nvSpPr>
          <p:spPr>
            <a:xfrm>
              <a:off x="5143912" y="2978759"/>
              <a:ext cx="548640" cy="548640"/>
            </a:xfrm>
            <a:prstGeom prst="ellipse">
              <a:avLst/>
            </a:prstGeom>
            <a:solidFill>
              <a:srgbClr val="8839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E08235E-A7CC-409B-BFED-2038A63C68F4}"/>
                </a:ext>
              </a:extLst>
            </p:cNvPr>
            <p:cNvSpPr/>
            <p:nvPr userDrawn="1"/>
          </p:nvSpPr>
          <p:spPr>
            <a:xfrm>
              <a:off x="5235398" y="2974976"/>
              <a:ext cx="42671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BH" sz="3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en-US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22B9946-15B2-48AD-A87D-DC9D2275F26B}"/>
              </a:ext>
            </a:extLst>
          </p:cNvPr>
          <p:cNvGrpSpPr/>
          <p:nvPr userDrawn="1"/>
        </p:nvGrpSpPr>
        <p:grpSpPr>
          <a:xfrm>
            <a:off x="8831393" y="3059821"/>
            <a:ext cx="548640" cy="646331"/>
            <a:chOff x="5143912" y="2978759"/>
            <a:chExt cx="548640" cy="64633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ED51FF1-1D5F-4986-AA77-0ABE2B96D2E7}"/>
                </a:ext>
              </a:extLst>
            </p:cNvPr>
            <p:cNvSpPr/>
            <p:nvPr userDrawn="1"/>
          </p:nvSpPr>
          <p:spPr>
            <a:xfrm>
              <a:off x="5143912" y="2978759"/>
              <a:ext cx="548640" cy="548640"/>
            </a:xfrm>
            <a:prstGeom prst="ellipse">
              <a:avLst/>
            </a:prstGeom>
            <a:solidFill>
              <a:srgbClr val="8839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5CC6713-7891-411A-A3A0-FF6A932F2A29}"/>
                </a:ext>
              </a:extLst>
            </p:cNvPr>
            <p:cNvSpPr/>
            <p:nvPr userDrawn="1"/>
          </p:nvSpPr>
          <p:spPr>
            <a:xfrm>
              <a:off x="5235399" y="2978759"/>
              <a:ext cx="42671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BH" sz="3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4107221-A900-4148-8D40-4BE06DD15D4F}"/>
              </a:ext>
            </a:extLst>
          </p:cNvPr>
          <p:cNvGrpSpPr/>
          <p:nvPr userDrawn="1"/>
        </p:nvGrpSpPr>
        <p:grpSpPr>
          <a:xfrm>
            <a:off x="8831393" y="4175516"/>
            <a:ext cx="548640" cy="689104"/>
            <a:chOff x="5143912" y="2978759"/>
            <a:chExt cx="548640" cy="68910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CF9B09D-9B4F-4418-883E-B2D2692A62DB}"/>
                </a:ext>
              </a:extLst>
            </p:cNvPr>
            <p:cNvSpPr/>
            <p:nvPr userDrawn="1"/>
          </p:nvSpPr>
          <p:spPr>
            <a:xfrm>
              <a:off x="5143912" y="2978759"/>
              <a:ext cx="548640" cy="548640"/>
            </a:xfrm>
            <a:prstGeom prst="ellipse">
              <a:avLst/>
            </a:prstGeom>
            <a:solidFill>
              <a:srgbClr val="8839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5CCFEF3-DBB1-42C5-A52D-042B22AD591E}"/>
                </a:ext>
              </a:extLst>
            </p:cNvPr>
            <p:cNvSpPr/>
            <p:nvPr userDrawn="1"/>
          </p:nvSpPr>
          <p:spPr>
            <a:xfrm>
              <a:off x="5235397" y="3021532"/>
              <a:ext cx="42671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BH" sz="3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92AC31-34A4-46E0-8C79-6671E8023B25}"/>
              </a:ext>
            </a:extLst>
          </p:cNvPr>
          <p:cNvGrpSpPr/>
          <p:nvPr userDrawn="1"/>
        </p:nvGrpSpPr>
        <p:grpSpPr>
          <a:xfrm>
            <a:off x="8831393" y="5291211"/>
            <a:ext cx="548640" cy="646331"/>
            <a:chOff x="5143912" y="2978758"/>
            <a:chExt cx="548640" cy="64633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16A91B1-92B3-406F-855E-7A4051241DB0}"/>
                </a:ext>
              </a:extLst>
            </p:cNvPr>
            <p:cNvSpPr/>
            <p:nvPr userDrawn="1"/>
          </p:nvSpPr>
          <p:spPr>
            <a:xfrm>
              <a:off x="5143912" y="2978759"/>
              <a:ext cx="548640" cy="548640"/>
            </a:xfrm>
            <a:prstGeom prst="ellipse">
              <a:avLst/>
            </a:prstGeom>
            <a:solidFill>
              <a:srgbClr val="8839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B67047A-B63E-43FD-A479-83A98771AE3A}"/>
                </a:ext>
              </a:extLst>
            </p:cNvPr>
            <p:cNvSpPr/>
            <p:nvPr userDrawn="1"/>
          </p:nvSpPr>
          <p:spPr>
            <a:xfrm>
              <a:off x="5204872" y="2978758"/>
              <a:ext cx="42671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BH" sz="36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n-US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53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E8E9E3-4B75-4A83-9518-121B2C5F6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6ADF38-6557-40EA-A13E-65D5F7C0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946B9-2429-4775-B4B0-3E92B276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163EF-144B-4792-993A-29954C74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42D87-3C1F-4480-822D-1F58797D1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F8DF0-4900-4508-B0F0-E9D749C9E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992352-3FF2-4538-8E84-4943370BD0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BC1317-A7D1-4936-862E-640CFA873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E1C0F-BFD0-44B4-A35A-F531A67E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36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FF4B6-668E-4D20-8F33-AAFFC895F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94A94C-9C4E-460C-8A59-393EDE5E96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1EBC7-2B3C-42D1-87FD-488624DED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CBAA12-767D-4C26-BA2D-B19402E55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600917-4507-4A97-8A80-FFAED216960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30797-09B1-4597-8BC0-ADDF9A56F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5D313-0FED-4B30-B334-8E000CD8D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C735DA-5289-4E55-97F9-B4FFB24C2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4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E2274D-389F-4EAC-879B-02337B4E49D1}"/>
              </a:ext>
            </a:extLst>
          </p:cNvPr>
          <p:cNvCxnSpPr/>
          <p:nvPr userDrawn="1"/>
        </p:nvCxnSpPr>
        <p:spPr>
          <a:xfrm flipV="1">
            <a:off x="270641" y="6291461"/>
            <a:ext cx="1149831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4B62D21-9553-48E2-A394-CD29787AB479}"/>
              </a:ext>
            </a:extLst>
          </p:cNvPr>
          <p:cNvSpPr>
            <a:spLocks/>
          </p:cNvSpPr>
          <p:nvPr userDrawn="1"/>
        </p:nvSpPr>
        <p:spPr>
          <a:xfrm>
            <a:off x="6960359" y="6306207"/>
            <a:ext cx="480860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06F531-B51C-479E-9961-FFCE9C969DBF}"/>
              </a:ext>
            </a:extLst>
          </p:cNvPr>
          <p:cNvSpPr/>
          <p:nvPr userDrawn="1"/>
        </p:nvSpPr>
        <p:spPr>
          <a:xfrm>
            <a:off x="250734" y="6344281"/>
            <a:ext cx="58452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2000" b="1" kern="1200" dirty="0">
                <a:solidFill>
                  <a:srgbClr val="FF0000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محيط الدائرة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kern="1200" dirty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الصف السادس الابتدائي</a:t>
            </a:r>
            <a:endParaRPr lang="en-US" sz="2000" b="1" kern="1200" dirty="0">
              <a:solidFill>
                <a:schemeClr val="tx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771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5.mp3"/><Relationship Id="rId7" Type="http://schemas.openxmlformats.org/officeDocument/2006/relationships/image" Target="../media/image6.emf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5.mp3"/><Relationship Id="rId9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7.mp3"/><Relationship Id="rId7" Type="http://schemas.openxmlformats.org/officeDocument/2006/relationships/image" Target="../media/image4.png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7.mp3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E6751E4-4604-4297-AF8B-0BDBA8B0D0DB}"/>
              </a:ext>
            </a:extLst>
          </p:cNvPr>
          <p:cNvSpPr/>
          <p:nvPr/>
        </p:nvSpPr>
        <p:spPr>
          <a:xfrm>
            <a:off x="110836" y="1805478"/>
            <a:ext cx="11970327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5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السادس الابتدائي – الجزء الثاني</a:t>
            </a:r>
          </a:p>
          <a:p>
            <a:pPr algn="ctr" rtl="1"/>
            <a:endParaRPr lang="ar-BH" sz="32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SA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</a:t>
            </a:r>
            <a:r>
              <a:rPr lang="ar-BH" sz="48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محيط الدائرة</a:t>
            </a:r>
            <a:endParaRPr lang="ar-BH" sz="11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5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(95)</a:t>
            </a:r>
            <a:endParaRPr lang="en-US" sz="54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00CCC8-F0AC-4D2B-8CF0-A9686F45EF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16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7">
            <a:extLst>
              <a:ext uri="{FF2B5EF4-FFF2-40B4-BE49-F238E27FC236}">
                <a16:creationId xmlns:a16="http://schemas.microsoft.com/office/drawing/2014/main" id="{C220C034-AAF4-42DE-BE06-87D74F50E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535" y="386494"/>
            <a:ext cx="829703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أوجد </a:t>
            </a:r>
            <a:r>
              <a:rPr lang="ar-BH" sz="3600" dirty="0">
                <a:solidFill>
                  <a:srgbClr val="FF0000"/>
                </a:solidFill>
              </a:rPr>
              <a:t>القطر </a:t>
            </a:r>
            <a:r>
              <a:rPr lang="ar-BH" sz="3600" dirty="0"/>
              <a:t>لكلّ دائرة مما يأتي:</a:t>
            </a: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593FAA9A-8CFB-49F4-B10F-4AD02FB43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645" y="1496837"/>
            <a:ext cx="395139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1) دائرة نصف قطرها 3 سم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5930410-AD81-4637-BAC5-E01313FF8231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13134" y="3700224"/>
            <a:ext cx="4572000" cy="0"/>
          </a:xfrm>
          <a:prstGeom prst="line">
            <a:avLst/>
          </a:prstGeom>
          <a:ln w="38100">
            <a:gradFill flip="none" rotWithShape="1">
              <a:gsLst>
                <a:gs pos="100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71681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87">
            <a:extLst>
              <a:ext uri="{FF2B5EF4-FFF2-40B4-BE49-F238E27FC236}">
                <a16:creationId xmlns:a16="http://schemas.microsoft.com/office/drawing/2014/main" id="{931809D4-4AA9-44BB-8E9D-4C883001F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051" y="1496837"/>
            <a:ext cx="3911816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2) دائرة نصف قطرها 8 سم</a:t>
            </a:r>
          </a:p>
        </p:txBody>
      </p:sp>
      <p:sp>
        <p:nvSpPr>
          <p:cNvPr id="6" name="مربع نص 30">
            <a:extLst>
              <a:ext uri="{FF2B5EF4-FFF2-40B4-BE49-F238E27FC236}">
                <a16:creationId xmlns:a16="http://schemas.microsoft.com/office/drawing/2014/main" id="{F4756173-278B-4D9C-A581-65731D55673D}"/>
              </a:ext>
            </a:extLst>
          </p:cNvPr>
          <p:cNvSpPr txBox="1"/>
          <p:nvPr/>
        </p:nvSpPr>
        <p:spPr>
          <a:xfrm>
            <a:off x="6225742" y="2261772"/>
            <a:ext cx="281176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القطر = 2 × نصف القطر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45182E-39C8-4C2B-8E11-C2FEE1A5F44C}"/>
              </a:ext>
            </a:extLst>
          </p:cNvPr>
          <p:cNvSpPr/>
          <p:nvPr/>
        </p:nvSpPr>
        <p:spPr>
          <a:xfrm>
            <a:off x="9585434" y="2284014"/>
            <a:ext cx="181362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 2 × </a:t>
            </a:r>
            <a:r>
              <a:rPr lang="ar-BH" sz="36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ربع نص 30">
            <a:extLst>
              <a:ext uri="{FF2B5EF4-FFF2-40B4-BE49-F238E27FC236}">
                <a16:creationId xmlns:a16="http://schemas.microsoft.com/office/drawing/2014/main" id="{2A095A25-2E59-4C2C-8965-F3206776349B}"/>
              </a:ext>
            </a:extLst>
          </p:cNvPr>
          <p:cNvSpPr txBox="1"/>
          <p:nvPr/>
        </p:nvSpPr>
        <p:spPr>
          <a:xfrm>
            <a:off x="6596743" y="3110505"/>
            <a:ext cx="244076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نضع 3 بدلًا من </a:t>
            </a:r>
            <a:r>
              <a:rPr lang="ar-BH" sz="28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</a:t>
            </a:r>
            <a:endParaRPr lang="ar-SA" sz="28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11EC55-B6C4-4255-8559-317409486FA2}"/>
              </a:ext>
            </a:extLst>
          </p:cNvPr>
          <p:cNvSpPr/>
          <p:nvPr/>
        </p:nvSpPr>
        <p:spPr>
          <a:xfrm>
            <a:off x="9466646" y="3077196"/>
            <a:ext cx="159366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2 × 3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20A562-9E6B-4BE8-98E3-0D86838AA795}"/>
              </a:ext>
            </a:extLst>
          </p:cNvPr>
          <p:cNvSpPr/>
          <p:nvPr/>
        </p:nvSpPr>
        <p:spPr>
          <a:xfrm>
            <a:off x="9668428" y="4045008"/>
            <a:ext cx="134939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6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ED96E3-388E-43D7-B78A-682993A5F939}"/>
              </a:ext>
            </a:extLst>
          </p:cNvPr>
          <p:cNvSpPr txBox="1"/>
          <p:nvPr/>
        </p:nvSpPr>
        <p:spPr>
          <a:xfrm>
            <a:off x="7473820" y="4931211"/>
            <a:ext cx="445769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إذن القطر يساوي 6 سم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6D4127-E442-4F97-9A23-8B425687F170}"/>
              </a:ext>
            </a:extLst>
          </p:cNvPr>
          <p:cNvSpPr/>
          <p:nvPr/>
        </p:nvSpPr>
        <p:spPr>
          <a:xfrm>
            <a:off x="8565931" y="1543399"/>
            <a:ext cx="1949731" cy="51901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BD8657F-CE0E-4CCE-81F2-32311B3B7114}"/>
              </a:ext>
            </a:extLst>
          </p:cNvPr>
          <p:cNvSpPr/>
          <p:nvPr/>
        </p:nvSpPr>
        <p:spPr>
          <a:xfrm>
            <a:off x="9209108" y="1005903"/>
            <a:ext cx="125188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3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مربع نص 30">
            <a:extLst>
              <a:ext uri="{FF2B5EF4-FFF2-40B4-BE49-F238E27FC236}">
                <a16:creationId xmlns:a16="http://schemas.microsoft.com/office/drawing/2014/main" id="{3D49FD5C-4765-4860-9368-A6C8C4C5993E}"/>
              </a:ext>
            </a:extLst>
          </p:cNvPr>
          <p:cNvSpPr txBox="1"/>
          <p:nvPr/>
        </p:nvSpPr>
        <p:spPr>
          <a:xfrm>
            <a:off x="544991" y="2288694"/>
            <a:ext cx="281176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القطر = 2 × نصف القطر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C37223-F27B-4824-9294-173ADFA70F3D}"/>
              </a:ext>
            </a:extLst>
          </p:cNvPr>
          <p:cNvSpPr/>
          <p:nvPr/>
        </p:nvSpPr>
        <p:spPr>
          <a:xfrm>
            <a:off x="3525989" y="2310936"/>
            <a:ext cx="219232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 2 × </a:t>
            </a:r>
            <a:r>
              <a:rPr lang="ar-BH" sz="36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مربع نص 30">
            <a:extLst>
              <a:ext uri="{FF2B5EF4-FFF2-40B4-BE49-F238E27FC236}">
                <a16:creationId xmlns:a16="http://schemas.microsoft.com/office/drawing/2014/main" id="{00F2C577-337A-41E7-939A-514C06341FBA}"/>
              </a:ext>
            </a:extLst>
          </p:cNvPr>
          <p:cNvSpPr txBox="1"/>
          <p:nvPr/>
        </p:nvSpPr>
        <p:spPr>
          <a:xfrm>
            <a:off x="915991" y="2990291"/>
            <a:ext cx="244076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نضع 8 بدلًا من </a:t>
            </a:r>
            <a:r>
              <a:rPr lang="ar-BH" sz="28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</a:t>
            </a:r>
            <a:endParaRPr lang="ar-SA" sz="28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6CCC4B0-33B5-44BB-80C0-3CFE1F622BE9}"/>
              </a:ext>
            </a:extLst>
          </p:cNvPr>
          <p:cNvSpPr/>
          <p:nvPr/>
        </p:nvSpPr>
        <p:spPr>
          <a:xfrm>
            <a:off x="3563025" y="3188199"/>
            <a:ext cx="178500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2 × 8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7894B5E-6BCE-4FF0-A380-96ACDFCAA2E9}"/>
              </a:ext>
            </a:extLst>
          </p:cNvPr>
          <p:cNvSpPr txBox="1"/>
          <p:nvPr/>
        </p:nvSpPr>
        <p:spPr>
          <a:xfrm>
            <a:off x="1486919" y="4958133"/>
            <a:ext cx="445769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إذن القطر يساوي 16 سم</a:t>
            </a:r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9576A73-58CC-4FE2-93F6-71AB76DF8151}"/>
              </a:ext>
            </a:extLst>
          </p:cNvPr>
          <p:cNvSpPr/>
          <p:nvPr/>
        </p:nvSpPr>
        <p:spPr>
          <a:xfrm>
            <a:off x="2812835" y="1570321"/>
            <a:ext cx="2022076" cy="51901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DB1A3CA-345B-4989-BD48-3353AA15C6B8}"/>
              </a:ext>
            </a:extLst>
          </p:cNvPr>
          <p:cNvSpPr/>
          <p:nvPr/>
        </p:nvSpPr>
        <p:spPr>
          <a:xfrm>
            <a:off x="3528357" y="1032825"/>
            <a:ext cx="125188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8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1C0BD9F-47BA-4524-80F4-83D90606160F}"/>
              </a:ext>
            </a:extLst>
          </p:cNvPr>
          <p:cNvSpPr/>
          <p:nvPr/>
        </p:nvSpPr>
        <p:spPr>
          <a:xfrm>
            <a:off x="4038041" y="4029209"/>
            <a:ext cx="12545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16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0C5EC0-1BF5-483C-8EFE-29DA4D267519}"/>
              </a:ext>
            </a:extLst>
          </p:cNvPr>
          <p:cNvGrpSpPr/>
          <p:nvPr/>
        </p:nvGrpSpPr>
        <p:grpSpPr>
          <a:xfrm>
            <a:off x="6690758" y="1240569"/>
            <a:ext cx="1019397" cy="1019397"/>
            <a:chOff x="6690758" y="1240569"/>
            <a:chExt cx="1019397" cy="101939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6D58C4E-A77C-4951-AE86-11C9167B8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6690758" y="1240569"/>
              <a:ext cx="1019397" cy="1019397"/>
            </a:xfrm>
            <a:prstGeom prst="rect">
              <a:avLst/>
            </a:prstGeom>
          </p:spPr>
        </p:pic>
        <p:sp>
          <p:nvSpPr>
            <p:cNvPr id="24" name="Text Box 87">
              <a:extLst>
                <a:ext uri="{FF2B5EF4-FFF2-40B4-BE49-F238E27FC236}">
                  <a16:creationId xmlns:a16="http://schemas.microsoft.com/office/drawing/2014/main" id="{5E6B3CF0-FD06-4B67-9910-B3E295EDEB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9828" y="1414224"/>
              <a:ext cx="6682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r" rtl="1">
                <a:defRPr sz="3200">
                  <a:latin typeface="Sakkal Majalla" panose="02000000000000000000" pitchFamily="2" charset="-78"/>
                  <a:cs typeface="Sakkal Majalla" panose="02000000000000000000" pitchFamily="2" charset="-78"/>
                </a:defRPr>
              </a:lvl1pPr>
            </a:lstStyle>
            <a:p>
              <a:r>
                <a:rPr lang="ar-BH" sz="1800" dirty="0"/>
                <a:t>3 سم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805F54-DD85-40FE-AF4B-04CC3D629AE1}"/>
              </a:ext>
            </a:extLst>
          </p:cNvPr>
          <p:cNvGrpSpPr/>
          <p:nvPr/>
        </p:nvGrpSpPr>
        <p:grpSpPr>
          <a:xfrm>
            <a:off x="689138" y="1180108"/>
            <a:ext cx="1099885" cy="1019397"/>
            <a:chOff x="6610270" y="1240569"/>
            <a:chExt cx="1099885" cy="1019397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BDA4C80-5BD0-4822-81AE-B246D2A1B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 flipH="1">
              <a:off x="6690758" y="1240569"/>
              <a:ext cx="1019397" cy="1019397"/>
            </a:xfrm>
            <a:prstGeom prst="rect">
              <a:avLst/>
            </a:prstGeom>
          </p:spPr>
        </p:pic>
        <p:sp>
          <p:nvSpPr>
            <p:cNvPr id="33" name="Text Box 87">
              <a:extLst>
                <a:ext uri="{FF2B5EF4-FFF2-40B4-BE49-F238E27FC236}">
                  <a16:creationId xmlns:a16="http://schemas.microsoft.com/office/drawing/2014/main" id="{D3D95A1D-E8D3-41D2-A74B-D6DDCC6919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0270" y="1416451"/>
              <a:ext cx="6682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r" rtl="1">
                <a:defRPr sz="3200">
                  <a:latin typeface="Sakkal Majalla" panose="02000000000000000000" pitchFamily="2" charset="-78"/>
                  <a:cs typeface="Sakkal Majalla" panose="02000000000000000000" pitchFamily="2" charset="-78"/>
                </a:defRPr>
              </a:lvl1pPr>
            </a:lstStyle>
            <a:p>
              <a:r>
                <a:rPr lang="ar-BH" sz="1800" dirty="0"/>
                <a:t>8 سم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710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5" grpId="0"/>
      <p:bldP spid="20" grpId="0"/>
      <p:bldP spid="26" grpId="0"/>
      <p:bldP spid="27" grpId="0" animBg="1"/>
      <p:bldP spid="28" grpId="0"/>
      <p:bldP spid="29" grpId="0"/>
      <p:bldP spid="30" grpId="0"/>
      <p:bldP spid="35" grpId="0"/>
      <p:bldP spid="36" grpId="0"/>
      <p:bldP spid="41" grpId="0"/>
      <p:bldP spid="42" grpId="0" animBg="1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7">
            <a:extLst>
              <a:ext uri="{FF2B5EF4-FFF2-40B4-BE49-F238E27FC236}">
                <a16:creationId xmlns:a16="http://schemas.microsoft.com/office/drawing/2014/main" id="{C220C034-AAF4-42DE-BE06-87D74F50E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535" y="386494"/>
            <a:ext cx="829703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أكمل الجدول الآتي بإيجاد نصف القطر أو القطر لدائرة 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3CEF407-A357-4446-8100-EC2E451D8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82248"/>
              </p:ext>
            </p:extLst>
          </p:nvPr>
        </p:nvGraphicFramePr>
        <p:xfrm>
          <a:off x="2031998" y="1358646"/>
          <a:ext cx="8772636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6318">
                  <a:extLst>
                    <a:ext uri="{9D8B030D-6E8A-4147-A177-3AD203B41FA5}">
                      <a16:colId xmlns:a16="http://schemas.microsoft.com/office/drawing/2014/main" val="4227488848"/>
                    </a:ext>
                  </a:extLst>
                </a:gridCol>
                <a:gridCol w="4386318">
                  <a:extLst>
                    <a:ext uri="{9D8B030D-6E8A-4147-A177-3AD203B41FA5}">
                      <a16:colId xmlns:a16="http://schemas.microsoft.com/office/drawing/2014/main" val="3935623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القطر (ق)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نصف القطر (نق)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067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1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_ _ _ _ _ _ _ _ _ _ _ _ _ _ _ _ _ _ _ _ _ _ _ _ _ _ _ _ _ _ </a:t>
                      </a:r>
                      <a:endParaRPr lang="en-US" sz="1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5 سم 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568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160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_ _ _ _ _ _ _ _ _ _ _ _ _ _ _ _ _ _ _ _ _ _ _ _ _ _ _ _ _ _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 ملم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796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30 م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160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_ _ _ _ _ _ _ _ _ _ _ _ _ _ _ _ _ _ _ _ _ _ _ _ _ _ _ _ _ _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802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24 سم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160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_ _ _ _ _ _ _ _ _ _ _ _ _ _ _ _ _ _ _ _ _ _ _ _ _ _ _ _ _ _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522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160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_ _ _ _ _ _ _ _ _ _ _ _ _ _ _ _ _ _ _ _ _ _ _ _ _ _ _ _ _ _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9 م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584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15 سم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160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_ _ _ _ _ _ _ _ _ _ _ _ _ _ _ _ _ _ _ _ _ _ _ _ _ _ _ _ _ _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01389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4641E8F-FDA3-4A5D-810F-A9387969FFB0}"/>
              </a:ext>
            </a:extLst>
          </p:cNvPr>
          <p:cNvSpPr/>
          <p:nvPr/>
        </p:nvSpPr>
        <p:spPr>
          <a:xfrm>
            <a:off x="3281736" y="2061478"/>
            <a:ext cx="122767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× 2</a:t>
            </a:r>
            <a:endParaRPr lang="en-US" altLang="en-US" sz="3600" dirty="0">
              <a:solidFill>
                <a:srgbClr val="00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FB580E-F813-4252-BA48-2252783126AA}"/>
              </a:ext>
            </a:extLst>
          </p:cNvPr>
          <p:cNvSpPr/>
          <p:nvPr/>
        </p:nvSpPr>
        <p:spPr>
          <a:xfrm>
            <a:off x="3468415" y="2027022"/>
            <a:ext cx="104099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10سم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7CF7E5-D876-4295-AB58-D7EC069EB191}"/>
              </a:ext>
            </a:extLst>
          </p:cNvPr>
          <p:cNvSpPr/>
          <p:nvPr/>
        </p:nvSpPr>
        <p:spPr>
          <a:xfrm>
            <a:off x="3212530" y="2740430"/>
            <a:ext cx="122767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 × 2</a:t>
            </a:r>
            <a:endParaRPr lang="en-US" altLang="en-US" sz="3600" dirty="0">
              <a:solidFill>
                <a:srgbClr val="00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CC4695-CDAF-42A9-85BF-8C3D7DDEE148}"/>
              </a:ext>
            </a:extLst>
          </p:cNvPr>
          <p:cNvSpPr/>
          <p:nvPr/>
        </p:nvSpPr>
        <p:spPr>
          <a:xfrm>
            <a:off x="3276531" y="2695398"/>
            <a:ext cx="109967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28ملم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471551-F5E4-4A6B-93F4-96915A0CEE9C}"/>
              </a:ext>
            </a:extLst>
          </p:cNvPr>
          <p:cNvSpPr/>
          <p:nvPr/>
        </p:nvSpPr>
        <p:spPr>
          <a:xfrm>
            <a:off x="7970837" y="3354141"/>
            <a:ext cx="122767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 ÷ 2</a:t>
            </a:r>
            <a:endParaRPr lang="en-US" altLang="en-US" sz="3600" dirty="0">
              <a:solidFill>
                <a:srgbClr val="00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4784F7-875F-4661-8823-08F8267C8A0D}"/>
              </a:ext>
            </a:extLst>
          </p:cNvPr>
          <p:cNvSpPr/>
          <p:nvPr/>
        </p:nvSpPr>
        <p:spPr>
          <a:xfrm>
            <a:off x="8157514" y="3330892"/>
            <a:ext cx="85431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15م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C5B98-3848-4EC6-87A0-DA22C8E09AFA}"/>
              </a:ext>
            </a:extLst>
          </p:cNvPr>
          <p:cNvSpPr/>
          <p:nvPr/>
        </p:nvSpPr>
        <p:spPr>
          <a:xfrm>
            <a:off x="7976042" y="3990211"/>
            <a:ext cx="122767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24 ÷ 2</a:t>
            </a:r>
            <a:endParaRPr lang="en-US" altLang="en-US" sz="3600" dirty="0">
              <a:solidFill>
                <a:srgbClr val="00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62111B-2FC6-4753-B051-420BFCA0BF19}"/>
              </a:ext>
            </a:extLst>
          </p:cNvPr>
          <p:cNvSpPr/>
          <p:nvPr/>
        </p:nvSpPr>
        <p:spPr>
          <a:xfrm>
            <a:off x="7942306" y="3973465"/>
            <a:ext cx="122767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12سم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6BB030-DC74-4588-99E0-502D865A7215}"/>
              </a:ext>
            </a:extLst>
          </p:cNvPr>
          <p:cNvSpPr/>
          <p:nvPr/>
        </p:nvSpPr>
        <p:spPr>
          <a:xfrm>
            <a:off x="3388095" y="4634388"/>
            <a:ext cx="122767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 × 2</a:t>
            </a:r>
            <a:endParaRPr lang="en-US" altLang="en-US" sz="3600" dirty="0">
              <a:solidFill>
                <a:srgbClr val="00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59F5FF-1083-44CC-99F2-483B4F2507F9}"/>
              </a:ext>
            </a:extLst>
          </p:cNvPr>
          <p:cNvSpPr/>
          <p:nvPr/>
        </p:nvSpPr>
        <p:spPr>
          <a:xfrm>
            <a:off x="3680927" y="4610256"/>
            <a:ext cx="85431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18م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64853F-0157-4923-A6EB-4DCC2DB2A696}"/>
              </a:ext>
            </a:extLst>
          </p:cNvPr>
          <p:cNvSpPr/>
          <p:nvPr/>
        </p:nvSpPr>
        <p:spPr>
          <a:xfrm>
            <a:off x="7991806" y="5230920"/>
            <a:ext cx="122767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 ÷ 2</a:t>
            </a:r>
            <a:endParaRPr lang="en-US" altLang="en-US" sz="3600" dirty="0">
              <a:solidFill>
                <a:srgbClr val="00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8CC985-A2B4-415B-AEB3-ECDDD7D15EFE}"/>
              </a:ext>
            </a:extLst>
          </p:cNvPr>
          <p:cNvSpPr/>
          <p:nvPr/>
        </p:nvSpPr>
        <p:spPr>
          <a:xfrm>
            <a:off x="7863402" y="5203913"/>
            <a:ext cx="138547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7,5 سم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987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  <p:bldP spid="7" grpId="0"/>
      <p:bldP spid="8" grpId="0"/>
      <p:bldP spid="8" grpId="1"/>
      <p:bldP spid="9" grpId="0"/>
      <p:bldP spid="10" grpId="0"/>
      <p:bldP spid="10" grpId="1"/>
      <p:bldP spid="11" grpId="0"/>
      <p:bldP spid="12" grpId="0"/>
      <p:bldP spid="12" grpId="1"/>
      <p:bldP spid="13" grpId="0"/>
      <p:bldP spid="14" grpId="0"/>
      <p:bldP spid="14" grpId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7">
            <a:extLst>
              <a:ext uri="{FF2B5EF4-FFF2-40B4-BE49-F238E27FC236}">
                <a16:creationId xmlns:a16="http://schemas.microsoft.com/office/drawing/2014/main" id="{D150940A-0BE6-4BAF-A153-CEC3FA05C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215" y="275658"/>
            <a:ext cx="460069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أكمل كلًا مما يأتي:</a:t>
            </a:r>
          </a:p>
        </p:txBody>
      </p:sp>
      <p:sp>
        <p:nvSpPr>
          <p:cNvPr id="5" name="سداسي 3">
            <a:extLst>
              <a:ext uri="{FF2B5EF4-FFF2-40B4-BE49-F238E27FC236}">
                <a16:creationId xmlns:a16="http://schemas.microsoft.com/office/drawing/2014/main" id="{5AF8DC77-1717-4C2E-8678-A79630FADEF3}"/>
              </a:ext>
            </a:extLst>
          </p:cNvPr>
          <p:cNvSpPr/>
          <p:nvPr/>
        </p:nvSpPr>
        <p:spPr>
          <a:xfrm>
            <a:off x="10481284" y="1165326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دقيقتان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 Box 87">
            <a:extLst>
              <a:ext uri="{FF2B5EF4-FFF2-40B4-BE49-F238E27FC236}">
                <a16:creationId xmlns:a16="http://schemas.microsoft.com/office/drawing/2014/main" id="{D4BB8D24-1447-45B8-876B-5165BC9C5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326" y="1341203"/>
            <a:ext cx="885545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1) دائرة قطرها 18 سم فإن نصف قطرها   </a:t>
            </a:r>
            <a:r>
              <a:rPr lang="ar-BH" sz="2000" dirty="0"/>
              <a:t>_ _ _ _ _ _ _ _ _ _ _ _ _ _ _ _ _ _ _ _ _ _ _ _ </a:t>
            </a:r>
            <a:endParaRPr lang="ar-BH" sz="3600" dirty="0"/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75C556BF-4297-4B0D-8D86-A131E026D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326" y="2304310"/>
            <a:ext cx="885545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2) دائرة نصف قطرها 21م سم فإن قطرها </a:t>
            </a:r>
            <a:r>
              <a:rPr lang="ar-BH" sz="2000" dirty="0"/>
              <a:t>_ _ _ _ _ _ _ _ _ _ _ _ _ _ _ _ _ _ _ _ _ _ _ _ </a:t>
            </a:r>
            <a:endParaRPr lang="ar-BH" sz="3600" dirty="0"/>
          </a:p>
        </p:txBody>
      </p:sp>
      <p:sp>
        <p:nvSpPr>
          <p:cNvPr id="10" name="Text Box 87">
            <a:extLst>
              <a:ext uri="{FF2B5EF4-FFF2-40B4-BE49-F238E27FC236}">
                <a16:creationId xmlns:a16="http://schemas.microsoft.com/office/drawing/2014/main" id="{D80E0FF9-192A-4D62-9C16-F542B79EC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11" y="3267417"/>
            <a:ext cx="937796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3) في دائرة إذا كان نق = 13 ملم، فإن ق </a:t>
            </a:r>
            <a:r>
              <a:rPr lang="ar-BH" sz="2000" dirty="0"/>
              <a:t>_ _ _ _ _ _ _ _ _ _ _ _ _ _ _ _ _ _ _ _ _ _ _ _ </a:t>
            </a:r>
            <a:endParaRPr lang="ar-BH" sz="3600" dirty="0"/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69172D04-09C8-4943-B016-35E96998B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326" y="4230524"/>
            <a:ext cx="885545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4) في دائرة إذا كان ق = 12م، فإن نق </a:t>
            </a:r>
            <a:r>
              <a:rPr lang="ar-BH" sz="2000" dirty="0"/>
              <a:t>_ _ _ _ _ _ _ _ _ _ _ _ _ _ _ _ _ _ _ _ _ _ _ _ </a:t>
            </a:r>
            <a:endParaRPr lang="ar-BH" sz="3600" dirty="0"/>
          </a:p>
        </p:txBody>
      </p:sp>
      <p:sp>
        <p:nvSpPr>
          <p:cNvPr id="12" name="Text Box 87">
            <a:extLst>
              <a:ext uri="{FF2B5EF4-FFF2-40B4-BE49-F238E27FC236}">
                <a16:creationId xmlns:a16="http://schemas.microsoft.com/office/drawing/2014/main" id="{A8775079-161D-483C-AF6C-16EE07864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326" y="5193631"/>
            <a:ext cx="885545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5) في دائرة إذا كان ق = 13سم، فإن نق </a:t>
            </a:r>
            <a:r>
              <a:rPr lang="ar-BH" sz="2000" dirty="0"/>
              <a:t>_ _ _ _ _ _ _ _ _ _ _ _ _ _ _ _ _ _ _ _ _ _ _ _ </a:t>
            </a:r>
            <a:endParaRPr lang="ar-BH" sz="3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760BAA-1499-4CBD-BC37-B98E636FA786}"/>
              </a:ext>
            </a:extLst>
          </p:cNvPr>
          <p:cNvSpPr/>
          <p:nvPr/>
        </p:nvSpPr>
        <p:spPr>
          <a:xfrm>
            <a:off x="2716101" y="1224450"/>
            <a:ext cx="122767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18 ÷ 2</a:t>
            </a:r>
            <a:endParaRPr lang="en-US" altLang="en-US" sz="3600" dirty="0">
              <a:solidFill>
                <a:srgbClr val="00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9CF0E0-3AF0-46E2-AEE1-838C724C6E0D}"/>
              </a:ext>
            </a:extLst>
          </p:cNvPr>
          <p:cNvSpPr/>
          <p:nvPr/>
        </p:nvSpPr>
        <p:spPr>
          <a:xfrm>
            <a:off x="2716101" y="1172363"/>
            <a:ext cx="115971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 سم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51E21C-97B5-4C4C-9870-51886EB8E4F9}"/>
              </a:ext>
            </a:extLst>
          </p:cNvPr>
          <p:cNvSpPr/>
          <p:nvPr/>
        </p:nvSpPr>
        <p:spPr>
          <a:xfrm>
            <a:off x="2694365" y="2244526"/>
            <a:ext cx="122767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21 × 2</a:t>
            </a:r>
            <a:endParaRPr lang="en-US" altLang="en-US" sz="3600" dirty="0">
              <a:solidFill>
                <a:srgbClr val="00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13218D-403A-4E53-A802-C1C814A61F09}"/>
              </a:ext>
            </a:extLst>
          </p:cNvPr>
          <p:cNvSpPr/>
          <p:nvPr/>
        </p:nvSpPr>
        <p:spPr>
          <a:xfrm>
            <a:off x="2638383" y="2173419"/>
            <a:ext cx="115971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42 سم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745849-F99B-40DF-BFA1-E93B85FB76F8}"/>
              </a:ext>
            </a:extLst>
          </p:cNvPr>
          <p:cNvSpPr/>
          <p:nvPr/>
        </p:nvSpPr>
        <p:spPr>
          <a:xfrm>
            <a:off x="2981905" y="3144981"/>
            <a:ext cx="122767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13 × 2</a:t>
            </a:r>
            <a:endParaRPr lang="en-US" altLang="en-US" sz="3600" dirty="0">
              <a:solidFill>
                <a:srgbClr val="00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C67FB2-2A9B-4438-AA13-7F2497487E44}"/>
              </a:ext>
            </a:extLst>
          </p:cNvPr>
          <p:cNvSpPr/>
          <p:nvPr/>
        </p:nvSpPr>
        <p:spPr>
          <a:xfrm>
            <a:off x="2981905" y="3119997"/>
            <a:ext cx="115971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26 ملم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D85D78-9722-42A3-8D74-201B44090A33}"/>
              </a:ext>
            </a:extLst>
          </p:cNvPr>
          <p:cNvSpPr/>
          <p:nvPr/>
        </p:nvSpPr>
        <p:spPr>
          <a:xfrm>
            <a:off x="3329937" y="4144762"/>
            <a:ext cx="122767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 ÷ 2</a:t>
            </a:r>
            <a:endParaRPr lang="en-US" altLang="en-US" sz="3600" dirty="0">
              <a:solidFill>
                <a:srgbClr val="00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F7AEFB-2970-41EB-9894-F752BB397459}"/>
              </a:ext>
            </a:extLst>
          </p:cNvPr>
          <p:cNvSpPr/>
          <p:nvPr/>
        </p:nvSpPr>
        <p:spPr>
          <a:xfrm>
            <a:off x="3079991" y="4138050"/>
            <a:ext cx="115971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 م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261D6A-5500-42CC-867A-39CD29A291A4}"/>
              </a:ext>
            </a:extLst>
          </p:cNvPr>
          <p:cNvSpPr/>
          <p:nvPr/>
        </p:nvSpPr>
        <p:spPr>
          <a:xfrm>
            <a:off x="3329937" y="5107869"/>
            <a:ext cx="122767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altLang="en-US" sz="36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13 ÷ 2</a:t>
            </a:r>
            <a:endParaRPr lang="en-US" altLang="en-US" sz="3600" dirty="0">
              <a:solidFill>
                <a:srgbClr val="00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63DAF5-B1ED-4207-8422-A2A33C8BEF74}"/>
              </a:ext>
            </a:extLst>
          </p:cNvPr>
          <p:cNvSpPr/>
          <p:nvPr/>
        </p:nvSpPr>
        <p:spPr>
          <a:xfrm>
            <a:off x="2003012" y="5120503"/>
            <a:ext cx="138270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6,5 سم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161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5" grpId="0"/>
      <p:bldP spid="15" grpId="1"/>
      <p:bldP spid="16" grpId="0"/>
      <p:bldP spid="17" grpId="0"/>
      <p:bldP spid="17" grpId="1"/>
      <p:bldP spid="18" grpId="0"/>
      <p:bldP spid="19" grpId="0"/>
      <p:bldP spid="19" grpId="1"/>
      <p:bldP spid="20" grpId="0"/>
      <p:bldP spid="21" grpId="0"/>
      <p:bldP spid="21" grpId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BE7B560-4508-4851-A673-21B2EF26A733}"/>
              </a:ext>
            </a:extLst>
          </p:cNvPr>
          <p:cNvGrpSpPr/>
          <p:nvPr/>
        </p:nvGrpSpPr>
        <p:grpSpPr>
          <a:xfrm>
            <a:off x="5533696" y="140066"/>
            <a:ext cx="6131365" cy="6008807"/>
            <a:chOff x="5533696" y="140066"/>
            <a:chExt cx="6131365" cy="6008807"/>
          </a:xfrm>
        </p:grpSpPr>
        <p:sp>
          <p:nvSpPr>
            <p:cNvPr id="25" name="Text Box 3925">
              <a:extLst>
                <a:ext uri="{FF2B5EF4-FFF2-40B4-BE49-F238E27FC236}">
                  <a16:creationId xmlns:a16="http://schemas.microsoft.com/office/drawing/2014/main" id="{1789ABFD-8AB7-4CB6-971B-7471482886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3696" y="140066"/>
              <a:ext cx="6120574" cy="6008807"/>
            </a:xfrm>
            <a:prstGeom prst="roundRect">
              <a:avLst>
                <a:gd name="adj" fmla="val 13946"/>
              </a:avLst>
            </a:prstGeom>
            <a:noFill/>
            <a:ln w="19050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 rtl="1">
                <a:spcBef>
                  <a:spcPts val="0"/>
                </a:spcBef>
                <a:spcAft>
                  <a:spcPts val="0"/>
                </a:spcAft>
              </a:pPr>
              <a:r>
                <a:rPr lang="ar-BH" sz="11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C929907-6473-4A5A-B334-BAD7C2A01672}"/>
                </a:ext>
              </a:extLst>
            </p:cNvPr>
            <p:cNvSpPr/>
            <p:nvPr/>
          </p:nvSpPr>
          <p:spPr>
            <a:xfrm>
              <a:off x="5797402" y="140066"/>
              <a:ext cx="5867659" cy="779956"/>
            </a:xfrm>
            <a:custGeom>
              <a:avLst/>
              <a:gdLst>
                <a:gd name="connsiteX0" fmla="*/ 190280 w 1242104"/>
                <a:gd name="connsiteY0" fmla="*/ 264278 h 264278"/>
                <a:gd name="connsiteX1" fmla="*/ 1242104 w 1242104"/>
                <a:gd name="connsiteY1" fmla="*/ 264278 h 264278"/>
                <a:gd name="connsiteX2" fmla="*/ 1083537 w 1242104"/>
                <a:gd name="connsiteY2" fmla="*/ 0 h 264278"/>
                <a:gd name="connsiteX3" fmla="*/ 63427 w 1242104"/>
                <a:gd name="connsiteY3" fmla="*/ 0 h 264278"/>
                <a:gd name="connsiteX4" fmla="*/ 0 w 1242104"/>
                <a:gd name="connsiteY4" fmla="*/ 63427 h 264278"/>
                <a:gd name="connsiteX5" fmla="*/ 190280 w 1242104"/>
                <a:gd name="connsiteY5" fmla="*/ 264278 h 264278"/>
                <a:gd name="connsiteX0" fmla="*/ 190280 w 1242104"/>
                <a:gd name="connsiteY0" fmla="*/ 264278 h 264278"/>
                <a:gd name="connsiteX1" fmla="*/ 1242104 w 1242104"/>
                <a:gd name="connsiteY1" fmla="*/ 264278 h 264278"/>
                <a:gd name="connsiteX2" fmla="*/ 1083537 w 1242104"/>
                <a:gd name="connsiteY2" fmla="*/ 0 h 264278"/>
                <a:gd name="connsiteX3" fmla="*/ 63427 w 1242104"/>
                <a:gd name="connsiteY3" fmla="*/ 0 h 264278"/>
                <a:gd name="connsiteX4" fmla="*/ 0 w 1242104"/>
                <a:gd name="connsiteY4" fmla="*/ 63427 h 264278"/>
                <a:gd name="connsiteX5" fmla="*/ 190280 w 1242104"/>
                <a:gd name="connsiteY5" fmla="*/ 264278 h 264278"/>
                <a:gd name="connsiteX0" fmla="*/ 190280 w 1242104"/>
                <a:gd name="connsiteY0" fmla="*/ 264278 h 264278"/>
                <a:gd name="connsiteX1" fmla="*/ 1242104 w 1242104"/>
                <a:gd name="connsiteY1" fmla="*/ 264278 h 264278"/>
                <a:gd name="connsiteX2" fmla="*/ 1083537 w 1242104"/>
                <a:gd name="connsiteY2" fmla="*/ 0 h 264278"/>
                <a:gd name="connsiteX3" fmla="*/ 63427 w 1242104"/>
                <a:gd name="connsiteY3" fmla="*/ 0 h 264278"/>
                <a:gd name="connsiteX4" fmla="*/ 0 w 1242104"/>
                <a:gd name="connsiteY4" fmla="*/ 63427 h 264278"/>
                <a:gd name="connsiteX5" fmla="*/ 190280 w 1242104"/>
                <a:gd name="connsiteY5" fmla="*/ 264278 h 264278"/>
                <a:gd name="connsiteX0" fmla="*/ 190280 w 1242104"/>
                <a:gd name="connsiteY0" fmla="*/ 264278 h 264278"/>
                <a:gd name="connsiteX1" fmla="*/ 1242104 w 1242104"/>
                <a:gd name="connsiteY1" fmla="*/ 264278 h 264278"/>
                <a:gd name="connsiteX2" fmla="*/ 1083537 w 1242104"/>
                <a:gd name="connsiteY2" fmla="*/ 0 h 264278"/>
                <a:gd name="connsiteX3" fmla="*/ 63427 w 1242104"/>
                <a:gd name="connsiteY3" fmla="*/ 0 h 264278"/>
                <a:gd name="connsiteX4" fmla="*/ 0 w 1242104"/>
                <a:gd name="connsiteY4" fmla="*/ 63427 h 264278"/>
                <a:gd name="connsiteX5" fmla="*/ 190280 w 1242104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84885"/>
                <a:gd name="connsiteY0" fmla="*/ 264278 h 264278"/>
                <a:gd name="connsiteX1" fmla="*/ 1284885 w 1284885"/>
                <a:gd name="connsiteY1" fmla="*/ 264278 h 264278"/>
                <a:gd name="connsiteX2" fmla="*/ 1126318 w 1284885"/>
                <a:gd name="connsiteY2" fmla="*/ 0 h 264278"/>
                <a:gd name="connsiteX3" fmla="*/ 106208 w 1284885"/>
                <a:gd name="connsiteY3" fmla="*/ 0 h 264278"/>
                <a:gd name="connsiteX4" fmla="*/ 0 w 1284885"/>
                <a:gd name="connsiteY4" fmla="*/ 55403 h 264278"/>
                <a:gd name="connsiteX5" fmla="*/ 233061 w 1284885"/>
                <a:gd name="connsiteY5" fmla="*/ 264278 h 264278"/>
                <a:gd name="connsiteX0" fmla="*/ 233061 w 1279068"/>
                <a:gd name="connsiteY0" fmla="*/ 264278 h 264278"/>
                <a:gd name="connsiteX1" fmla="*/ 1279068 w 1279068"/>
                <a:gd name="connsiteY1" fmla="*/ 264278 h 264278"/>
                <a:gd name="connsiteX2" fmla="*/ 1126318 w 1279068"/>
                <a:gd name="connsiteY2" fmla="*/ 0 h 264278"/>
                <a:gd name="connsiteX3" fmla="*/ 106208 w 1279068"/>
                <a:gd name="connsiteY3" fmla="*/ 0 h 264278"/>
                <a:gd name="connsiteX4" fmla="*/ 0 w 1279068"/>
                <a:gd name="connsiteY4" fmla="*/ 55403 h 264278"/>
                <a:gd name="connsiteX5" fmla="*/ 233061 w 1279068"/>
                <a:gd name="connsiteY5" fmla="*/ 264278 h 264278"/>
                <a:gd name="connsiteX0" fmla="*/ 233061 w 1279383"/>
                <a:gd name="connsiteY0" fmla="*/ 264278 h 264278"/>
                <a:gd name="connsiteX1" fmla="*/ 1279068 w 1279383"/>
                <a:gd name="connsiteY1" fmla="*/ 264278 h 264278"/>
                <a:gd name="connsiteX2" fmla="*/ 1126318 w 1279383"/>
                <a:gd name="connsiteY2" fmla="*/ 0 h 264278"/>
                <a:gd name="connsiteX3" fmla="*/ 106208 w 1279383"/>
                <a:gd name="connsiteY3" fmla="*/ 0 h 264278"/>
                <a:gd name="connsiteX4" fmla="*/ 0 w 1279383"/>
                <a:gd name="connsiteY4" fmla="*/ 55403 h 264278"/>
                <a:gd name="connsiteX5" fmla="*/ 233061 w 1279383"/>
                <a:gd name="connsiteY5" fmla="*/ 264278 h 264278"/>
                <a:gd name="connsiteX0" fmla="*/ 233061 w 1279314"/>
                <a:gd name="connsiteY0" fmla="*/ 264278 h 264278"/>
                <a:gd name="connsiteX1" fmla="*/ 1279068 w 1279314"/>
                <a:gd name="connsiteY1" fmla="*/ 264278 h 264278"/>
                <a:gd name="connsiteX2" fmla="*/ 1126318 w 1279314"/>
                <a:gd name="connsiteY2" fmla="*/ 0 h 264278"/>
                <a:gd name="connsiteX3" fmla="*/ 106208 w 1279314"/>
                <a:gd name="connsiteY3" fmla="*/ 0 h 264278"/>
                <a:gd name="connsiteX4" fmla="*/ 0 w 1279314"/>
                <a:gd name="connsiteY4" fmla="*/ 55403 h 264278"/>
                <a:gd name="connsiteX5" fmla="*/ 233061 w 1279314"/>
                <a:gd name="connsiteY5" fmla="*/ 264278 h 264278"/>
                <a:gd name="connsiteX0" fmla="*/ 233061 w 1282467"/>
                <a:gd name="connsiteY0" fmla="*/ 264278 h 264278"/>
                <a:gd name="connsiteX1" fmla="*/ 1279068 w 1282467"/>
                <a:gd name="connsiteY1" fmla="*/ 264278 h 264278"/>
                <a:gd name="connsiteX2" fmla="*/ 1126318 w 1282467"/>
                <a:gd name="connsiteY2" fmla="*/ 0 h 264278"/>
                <a:gd name="connsiteX3" fmla="*/ 106208 w 1282467"/>
                <a:gd name="connsiteY3" fmla="*/ 0 h 264278"/>
                <a:gd name="connsiteX4" fmla="*/ 0 w 1282467"/>
                <a:gd name="connsiteY4" fmla="*/ 55403 h 264278"/>
                <a:gd name="connsiteX5" fmla="*/ 233061 w 1282467"/>
                <a:gd name="connsiteY5" fmla="*/ 264278 h 264278"/>
                <a:gd name="connsiteX0" fmla="*/ 243828 w 1293234"/>
                <a:gd name="connsiteY0" fmla="*/ 264278 h 264278"/>
                <a:gd name="connsiteX1" fmla="*/ 1289835 w 1293234"/>
                <a:gd name="connsiteY1" fmla="*/ 264278 h 264278"/>
                <a:gd name="connsiteX2" fmla="*/ 1137085 w 1293234"/>
                <a:gd name="connsiteY2" fmla="*/ 0 h 264278"/>
                <a:gd name="connsiteX3" fmla="*/ 116975 w 1293234"/>
                <a:gd name="connsiteY3" fmla="*/ 0 h 264278"/>
                <a:gd name="connsiteX4" fmla="*/ 46754 w 1293234"/>
                <a:gd name="connsiteY4" fmla="*/ 25823 h 264278"/>
                <a:gd name="connsiteX5" fmla="*/ 10767 w 1293234"/>
                <a:gd name="connsiteY5" fmla="*/ 55403 h 264278"/>
                <a:gd name="connsiteX6" fmla="*/ 243828 w 1293234"/>
                <a:gd name="connsiteY6" fmla="*/ 264278 h 264278"/>
                <a:gd name="connsiteX0" fmla="*/ 694445 w 1743851"/>
                <a:gd name="connsiteY0" fmla="*/ 264278 h 264278"/>
                <a:gd name="connsiteX1" fmla="*/ 1740452 w 1743851"/>
                <a:gd name="connsiteY1" fmla="*/ 264278 h 264278"/>
                <a:gd name="connsiteX2" fmla="*/ 1587702 w 1743851"/>
                <a:gd name="connsiteY2" fmla="*/ 0 h 264278"/>
                <a:gd name="connsiteX3" fmla="*/ 567592 w 1743851"/>
                <a:gd name="connsiteY3" fmla="*/ 0 h 264278"/>
                <a:gd name="connsiteX4" fmla="*/ 513 w 1743851"/>
                <a:gd name="connsiteY4" fmla="*/ 22135 h 264278"/>
                <a:gd name="connsiteX5" fmla="*/ 461384 w 1743851"/>
                <a:gd name="connsiteY5" fmla="*/ 55403 h 264278"/>
                <a:gd name="connsiteX6" fmla="*/ 694445 w 1743851"/>
                <a:gd name="connsiteY6" fmla="*/ 264278 h 264278"/>
                <a:gd name="connsiteX0" fmla="*/ 694445 w 1743851"/>
                <a:gd name="connsiteY0" fmla="*/ 264278 h 264278"/>
                <a:gd name="connsiteX1" fmla="*/ 1740452 w 1743851"/>
                <a:gd name="connsiteY1" fmla="*/ 264278 h 264278"/>
                <a:gd name="connsiteX2" fmla="*/ 1587702 w 1743851"/>
                <a:gd name="connsiteY2" fmla="*/ 0 h 264278"/>
                <a:gd name="connsiteX3" fmla="*/ 567592 w 1743851"/>
                <a:gd name="connsiteY3" fmla="*/ 0 h 264278"/>
                <a:gd name="connsiteX4" fmla="*/ 513 w 1743851"/>
                <a:gd name="connsiteY4" fmla="*/ 8303 h 264278"/>
                <a:gd name="connsiteX5" fmla="*/ 461384 w 1743851"/>
                <a:gd name="connsiteY5" fmla="*/ 55403 h 264278"/>
                <a:gd name="connsiteX6" fmla="*/ 694445 w 1743851"/>
                <a:gd name="connsiteY6" fmla="*/ 264278 h 264278"/>
                <a:gd name="connsiteX0" fmla="*/ 797867 w 1847273"/>
                <a:gd name="connsiteY0" fmla="*/ 264278 h 264278"/>
                <a:gd name="connsiteX1" fmla="*/ 1843874 w 1847273"/>
                <a:gd name="connsiteY1" fmla="*/ 264278 h 264278"/>
                <a:gd name="connsiteX2" fmla="*/ 1691124 w 1847273"/>
                <a:gd name="connsiteY2" fmla="*/ 0 h 264278"/>
                <a:gd name="connsiteX3" fmla="*/ 671014 w 1847273"/>
                <a:gd name="connsiteY3" fmla="*/ 0 h 264278"/>
                <a:gd name="connsiteX4" fmla="*/ 103935 w 1847273"/>
                <a:gd name="connsiteY4" fmla="*/ 8303 h 264278"/>
                <a:gd name="connsiteX5" fmla="*/ 5946 w 1847273"/>
                <a:gd name="connsiteY5" fmla="*/ 79651 h 264278"/>
                <a:gd name="connsiteX6" fmla="*/ 797867 w 1847273"/>
                <a:gd name="connsiteY6" fmla="*/ 264278 h 264278"/>
                <a:gd name="connsiteX0" fmla="*/ 805558 w 1854964"/>
                <a:gd name="connsiteY0" fmla="*/ 264278 h 264278"/>
                <a:gd name="connsiteX1" fmla="*/ 1851565 w 1854964"/>
                <a:gd name="connsiteY1" fmla="*/ 264278 h 264278"/>
                <a:gd name="connsiteX2" fmla="*/ 1698815 w 1854964"/>
                <a:gd name="connsiteY2" fmla="*/ 0 h 264278"/>
                <a:gd name="connsiteX3" fmla="*/ 678705 w 1854964"/>
                <a:gd name="connsiteY3" fmla="*/ 0 h 264278"/>
                <a:gd name="connsiteX4" fmla="*/ 111626 w 1854964"/>
                <a:gd name="connsiteY4" fmla="*/ 8303 h 264278"/>
                <a:gd name="connsiteX5" fmla="*/ 13637 w 1854964"/>
                <a:gd name="connsiteY5" fmla="*/ 79651 h 264278"/>
                <a:gd name="connsiteX6" fmla="*/ 451400 w 1854964"/>
                <a:gd name="connsiteY6" fmla="*/ 160886 h 264278"/>
                <a:gd name="connsiteX7" fmla="*/ 805558 w 1854964"/>
                <a:gd name="connsiteY7" fmla="*/ 264278 h 264278"/>
                <a:gd name="connsiteX0" fmla="*/ 805558 w 1854964"/>
                <a:gd name="connsiteY0" fmla="*/ 264278 h 264278"/>
                <a:gd name="connsiteX1" fmla="*/ 1851565 w 1854964"/>
                <a:gd name="connsiteY1" fmla="*/ 264278 h 264278"/>
                <a:gd name="connsiteX2" fmla="*/ 1698815 w 1854964"/>
                <a:gd name="connsiteY2" fmla="*/ 0 h 264278"/>
                <a:gd name="connsiteX3" fmla="*/ 678705 w 1854964"/>
                <a:gd name="connsiteY3" fmla="*/ 0 h 264278"/>
                <a:gd name="connsiteX4" fmla="*/ 111626 w 1854964"/>
                <a:gd name="connsiteY4" fmla="*/ 8303 h 264278"/>
                <a:gd name="connsiteX5" fmla="*/ 13637 w 1854964"/>
                <a:gd name="connsiteY5" fmla="*/ 79651 h 264278"/>
                <a:gd name="connsiteX6" fmla="*/ 450053 w 1854964"/>
                <a:gd name="connsiteY6" fmla="*/ 93531 h 264278"/>
                <a:gd name="connsiteX7" fmla="*/ 805558 w 1854964"/>
                <a:gd name="connsiteY7" fmla="*/ 264278 h 264278"/>
                <a:gd name="connsiteX0" fmla="*/ 794024 w 1843430"/>
                <a:gd name="connsiteY0" fmla="*/ 264278 h 264278"/>
                <a:gd name="connsiteX1" fmla="*/ 1840031 w 1843430"/>
                <a:gd name="connsiteY1" fmla="*/ 264278 h 264278"/>
                <a:gd name="connsiteX2" fmla="*/ 1687281 w 1843430"/>
                <a:gd name="connsiteY2" fmla="*/ 0 h 264278"/>
                <a:gd name="connsiteX3" fmla="*/ 667171 w 1843430"/>
                <a:gd name="connsiteY3" fmla="*/ 0 h 264278"/>
                <a:gd name="connsiteX4" fmla="*/ 100092 w 1843430"/>
                <a:gd name="connsiteY4" fmla="*/ 8303 h 264278"/>
                <a:gd name="connsiteX5" fmla="*/ 2103 w 1843430"/>
                <a:gd name="connsiteY5" fmla="*/ 79651 h 264278"/>
                <a:gd name="connsiteX6" fmla="*/ 438519 w 1843430"/>
                <a:gd name="connsiteY6" fmla="*/ 93531 h 264278"/>
                <a:gd name="connsiteX7" fmla="*/ 794024 w 1843430"/>
                <a:gd name="connsiteY7" fmla="*/ 264278 h 264278"/>
                <a:gd name="connsiteX0" fmla="*/ 791921 w 1841327"/>
                <a:gd name="connsiteY0" fmla="*/ 264278 h 264278"/>
                <a:gd name="connsiteX1" fmla="*/ 1837928 w 1841327"/>
                <a:gd name="connsiteY1" fmla="*/ 264278 h 264278"/>
                <a:gd name="connsiteX2" fmla="*/ 1685178 w 1841327"/>
                <a:gd name="connsiteY2" fmla="*/ 0 h 264278"/>
                <a:gd name="connsiteX3" fmla="*/ 665068 w 1841327"/>
                <a:gd name="connsiteY3" fmla="*/ 0 h 264278"/>
                <a:gd name="connsiteX4" fmla="*/ 97989 w 1841327"/>
                <a:gd name="connsiteY4" fmla="*/ 8303 h 264278"/>
                <a:gd name="connsiteX5" fmla="*/ 0 w 1841327"/>
                <a:gd name="connsiteY5" fmla="*/ 79651 h 264278"/>
                <a:gd name="connsiteX6" fmla="*/ 436416 w 1841327"/>
                <a:gd name="connsiteY6" fmla="*/ 93531 h 264278"/>
                <a:gd name="connsiteX7" fmla="*/ 791921 w 1841327"/>
                <a:gd name="connsiteY7" fmla="*/ 264278 h 264278"/>
                <a:gd name="connsiteX0" fmla="*/ 791921 w 1841327"/>
                <a:gd name="connsiteY0" fmla="*/ 264278 h 264278"/>
                <a:gd name="connsiteX1" fmla="*/ 1837928 w 1841327"/>
                <a:gd name="connsiteY1" fmla="*/ 264278 h 264278"/>
                <a:gd name="connsiteX2" fmla="*/ 1685178 w 1841327"/>
                <a:gd name="connsiteY2" fmla="*/ 0 h 264278"/>
                <a:gd name="connsiteX3" fmla="*/ 665068 w 1841327"/>
                <a:gd name="connsiteY3" fmla="*/ 0 h 264278"/>
                <a:gd name="connsiteX4" fmla="*/ 97989 w 1841327"/>
                <a:gd name="connsiteY4" fmla="*/ 8303 h 264278"/>
                <a:gd name="connsiteX5" fmla="*/ 0 w 1841327"/>
                <a:gd name="connsiteY5" fmla="*/ 79651 h 264278"/>
                <a:gd name="connsiteX6" fmla="*/ 436416 w 1841327"/>
                <a:gd name="connsiteY6" fmla="*/ 93531 h 264278"/>
                <a:gd name="connsiteX7" fmla="*/ 791921 w 1841327"/>
                <a:gd name="connsiteY7" fmla="*/ 264278 h 264278"/>
                <a:gd name="connsiteX0" fmla="*/ 798654 w 1848060"/>
                <a:gd name="connsiteY0" fmla="*/ 264278 h 264278"/>
                <a:gd name="connsiteX1" fmla="*/ 1844661 w 1848060"/>
                <a:gd name="connsiteY1" fmla="*/ 264278 h 264278"/>
                <a:gd name="connsiteX2" fmla="*/ 1691911 w 1848060"/>
                <a:gd name="connsiteY2" fmla="*/ 0 h 264278"/>
                <a:gd name="connsiteX3" fmla="*/ 671801 w 1848060"/>
                <a:gd name="connsiteY3" fmla="*/ 0 h 264278"/>
                <a:gd name="connsiteX4" fmla="*/ 104722 w 1848060"/>
                <a:gd name="connsiteY4" fmla="*/ 8303 h 264278"/>
                <a:gd name="connsiteX5" fmla="*/ 0 w 1848060"/>
                <a:gd name="connsiteY5" fmla="*/ 79651 h 264278"/>
                <a:gd name="connsiteX6" fmla="*/ 443149 w 1848060"/>
                <a:gd name="connsiteY6" fmla="*/ 93531 h 264278"/>
                <a:gd name="connsiteX7" fmla="*/ 798654 w 1848060"/>
                <a:gd name="connsiteY7" fmla="*/ 264278 h 264278"/>
                <a:gd name="connsiteX0" fmla="*/ 798654 w 1848060"/>
                <a:gd name="connsiteY0" fmla="*/ 264278 h 264278"/>
                <a:gd name="connsiteX1" fmla="*/ 1844661 w 1848060"/>
                <a:gd name="connsiteY1" fmla="*/ 264278 h 264278"/>
                <a:gd name="connsiteX2" fmla="*/ 1691911 w 1848060"/>
                <a:gd name="connsiteY2" fmla="*/ 0 h 264278"/>
                <a:gd name="connsiteX3" fmla="*/ 671801 w 1848060"/>
                <a:gd name="connsiteY3" fmla="*/ 0 h 264278"/>
                <a:gd name="connsiteX4" fmla="*/ 104722 w 1848060"/>
                <a:gd name="connsiteY4" fmla="*/ 8303 h 264278"/>
                <a:gd name="connsiteX5" fmla="*/ 0 w 1848060"/>
                <a:gd name="connsiteY5" fmla="*/ 79651 h 264278"/>
                <a:gd name="connsiteX6" fmla="*/ 443149 w 1848060"/>
                <a:gd name="connsiteY6" fmla="*/ 93531 h 264278"/>
                <a:gd name="connsiteX7" fmla="*/ 798654 w 1848060"/>
                <a:gd name="connsiteY7" fmla="*/ 264278 h 264278"/>
                <a:gd name="connsiteX0" fmla="*/ 798654 w 1848060"/>
                <a:gd name="connsiteY0" fmla="*/ 264278 h 264278"/>
                <a:gd name="connsiteX1" fmla="*/ 1844661 w 1848060"/>
                <a:gd name="connsiteY1" fmla="*/ 264278 h 264278"/>
                <a:gd name="connsiteX2" fmla="*/ 1691911 w 1848060"/>
                <a:gd name="connsiteY2" fmla="*/ 0 h 264278"/>
                <a:gd name="connsiteX3" fmla="*/ 671801 w 1848060"/>
                <a:gd name="connsiteY3" fmla="*/ 0 h 264278"/>
                <a:gd name="connsiteX4" fmla="*/ 104722 w 1848060"/>
                <a:gd name="connsiteY4" fmla="*/ 8303 h 264278"/>
                <a:gd name="connsiteX5" fmla="*/ 0 w 1848060"/>
                <a:gd name="connsiteY5" fmla="*/ 79651 h 264278"/>
                <a:gd name="connsiteX6" fmla="*/ 443149 w 1848060"/>
                <a:gd name="connsiteY6" fmla="*/ 93531 h 264278"/>
                <a:gd name="connsiteX7" fmla="*/ 798654 w 1848060"/>
                <a:gd name="connsiteY7" fmla="*/ 264278 h 264278"/>
                <a:gd name="connsiteX0" fmla="*/ 798654 w 1848060"/>
                <a:gd name="connsiteY0" fmla="*/ 264278 h 264278"/>
                <a:gd name="connsiteX1" fmla="*/ 1844661 w 1848060"/>
                <a:gd name="connsiteY1" fmla="*/ 264278 h 264278"/>
                <a:gd name="connsiteX2" fmla="*/ 1691911 w 1848060"/>
                <a:gd name="connsiteY2" fmla="*/ 0 h 264278"/>
                <a:gd name="connsiteX3" fmla="*/ 671801 w 1848060"/>
                <a:gd name="connsiteY3" fmla="*/ 0 h 264278"/>
                <a:gd name="connsiteX4" fmla="*/ 123575 w 1848060"/>
                <a:gd name="connsiteY4" fmla="*/ 6956 h 264278"/>
                <a:gd name="connsiteX5" fmla="*/ 0 w 1848060"/>
                <a:gd name="connsiteY5" fmla="*/ 79651 h 264278"/>
                <a:gd name="connsiteX6" fmla="*/ 443149 w 1848060"/>
                <a:gd name="connsiteY6" fmla="*/ 93531 h 264278"/>
                <a:gd name="connsiteX7" fmla="*/ 798654 w 1848060"/>
                <a:gd name="connsiteY7" fmla="*/ 264278 h 264278"/>
                <a:gd name="connsiteX0" fmla="*/ 798654 w 1848060"/>
                <a:gd name="connsiteY0" fmla="*/ 265268 h 265268"/>
                <a:gd name="connsiteX1" fmla="*/ 1844661 w 1848060"/>
                <a:gd name="connsiteY1" fmla="*/ 265268 h 265268"/>
                <a:gd name="connsiteX2" fmla="*/ 1691911 w 1848060"/>
                <a:gd name="connsiteY2" fmla="*/ 990 h 265268"/>
                <a:gd name="connsiteX3" fmla="*/ 671801 w 1848060"/>
                <a:gd name="connsiteY3" fmla="*/ 990 h 265268"/>
                <a:gd name="connsiteX4" fmla="*/ 139735 w 1848060"/>
                <a:gd name="connsiteY4" fmla="*/ 3905 h 265268"/>
                <a:gd name="connsiteX5" fmla="*/ 0 w 1848060"/>
                <a:gd name="connsiteY5" fmla="*/ 80641 h 265268"/>
                <a:gd name="connsiteX6" fmla="*/ 443149 w 1848060"/>
                <a:gd name="connsiteY6" fmla="*/ 94521 h 265268"/>
                <a:gd name="connsiteX7" fmla="*/ 798654 w 1848060"/>
                <a:gd name="connsiteY7" fmla="*/ 265268 h 265268"/>
                <a:gd name="connsiteX0" fmla="*/ 798654 w 1848060"/>
                <a:gd name="connsiteY0" fmla="*/ 265268 h 265268"/>
                <a:gd name="connsiteX1" fmla="*/ 1844661 w 1848060"/>
                <a:gd name="connsiteY1" fmla="*/ 265268 h 265268"/>
                <a:gd name="connsiteX2" fmla="*/ 1691911 w 1848060"/>
                <a:gd name="connsiteY2" fmla="*/ 990 h 265268"/>
                <a:gd name="connsiteX3" fmla="*/ 671801 w 1848060"/>
                <a:gd name="connsiteY3" fmla="*/ 990 h 265268"/>
                <a:gd name="connsiteX4" fmla="*/ 139735 w 1848060"/>
                <a:gd name="connsiteY4" fmla="*/ 3905 h 265268"/>
                <a:gd name="connsiteX5" fmla="*/ 0 w 1848060"/>
                <a:gd name="connsiteY5" fmla="*/ 80641 h 265268"/>
                <a:gd name="connsiteX6" fmla="*/ 443149 w 1848060"/>
                <a:gd name="connsiteY6" fmla="*/ 94521 h 265268"/>
                <a:gd name="connsiteX7" fmla="*/ 798654 w 1848060"/>
                <a:gd name="connsiteY7" fmla="*/ 265268 h 265268"/>
                <a:gd name="connsiteX0" fmla="*/ 798654 w 1848060"/>
                <a:gd name="connsiteY0" fmla="*/ 264278 h 264278"/>
                <a:gd name="connsiteX1" fmla="*/ 1844661 w 1848060"/>
                <a:gd name="connsiteY1" fmla="*/ 264278 h 264278"/>
                <a:gd name="connsiteX2" fmla="*/ 1691911 w 1848060"/>
                <a:gd name="connsiteY2" fmla="*/ 0 h 264278"/>
                <a:gd name="connsiteX3" fmla="*/ 671801 w 1848060"/>
                <a:gd name="connsiteY3" fmla="*/ 0 h 264278"/>
                <a:gd name="connsiteX4" fmla="*/ 139735 w 1848060"/>
                <a:gd name="connsiteY4" fmla="*/ 2915 h 264278"/>
                <a:gd name="connsiteX5" fmla="*/ 0 w 1848060"/>
                <a:gd name="connsiteY5" fmla="*/ 79651 h 264278"/>
                <a:gd name="connsiteX6" fmla="*/ 443149 w 1848060"/>
                <a:gd name="connsiteY6" fmla="*/ 93531 h 264278"/>
                <a:gd name="connsiteX7" fmla="*/ 798654 w 1848060"/>
                <a:gd name="connsiteY7" fmla="*/ 264278 h 26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48060" h="264278">
                  <a:moveTo>
                    <a:pt x="798654" y="264278"/>
                  </a:moveTo>
                  <a:lnTo>
                    <a:pt x="1844661" y="264278"/>
                  </a:lnTo>
                  <a:cubicBezTo>
                    <a:pt x="1861759" y="91411"/>
                    <a:pt x="1814889" y="28399"/>
                    <a:pt x="1691911" y="0"/>
                  </a:cubicBezTo>
                  <a:lnTo>
                    <a:pt x="671801" y="0"/>
                  </a:lnTo>
                  <a:cubicBezTo>
                    <a:pt x="490079" y="4304"/>
                    <a:pt x="164169" y="-2278"/>
                    <a:pt x="139735" y="2915"/>
                  </a:cubicBezTo>
                  <a:cubicBezTo>
                    <a:pt x="99142" y="10802"/>
                    <a:pt x="26864" y="38055"/>
                    <a:pt x="0" y="79651"/>
                  </a:cubicBezTo>
                  <a:cubicBezTo>
                    <a:pt x="59323" y="80834"/>
                    <a:pt x="311162" y="62760"/>
                    <a:pt x="443149" y="93531"/>
                  </a:cubicBezTo>
                  <a:cubicBezTo>
                    <a:pt x="575136" y="124302"/>
                    <a:pt x="565293" y="247046"/>
                    <a:pt x="798654" y="2642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520C29-1C10-47F6-A929-C262B91CCABA}"/>
                  </a:ext>
                </a:extLst>
              </p:cNvPr>
              <p:cNvSpPr txBox="1"/>
              <p:nvPr/>
            </p:nvSpPr>
            <p:spPr>
              <a:xfrm>
                <a:off x="5495734" y="1001100"/>
                <a:ext cx="6208805" cy="4862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BH" sz="38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يزيد محيط أيّ دائرة قليلًا على ثلاثة أمثال قطرها. </a:t>
                </a:r>
              </a:p>
              <a:p>
                <a:pPr algn="r" rtl="1"/>
                <a:r>
                  <a:rPr lang="ar-BH" sz="38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يستعمل الحرف الإغريقي "</a:t>
                </a:r>
                <a14:m>
                  <m:oMath xmlns:m="http://schemas.openxmlformats.org/officeDocument/2006/math">
                    <m:r>
                      <a:rPr lang="ar-BH" sz="3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akkal Majalla" panose="02000000000000000000" pitchFamily="2" charset="-78"/>
                      </a:rPr>
                      <m:t>𝜋</m:t>
                    </m:r>
                  </m:oMath>
                </a14:m>
                <a:r>
                  <a:rPr lang="ar-BH" sz="38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" ويقرأ "باي"، أو الحرف"</a:t>
                </a:r>
                <a:r>
                  <a:rPr lang="ar-BH" sz="38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ط</a:t>
                </a:r>
                <a:r>
                  <a:rPr lang="ar-BH" sz="38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" لإيجاد القياس الدقيق للمحيط. </a:t>
                </a:r>
              </a:p>
              <a:p>
                <a:pPr algn="r" rtl="1"/>
                <a:endParaRPr lang="ar-BH" sz="16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r" rtl="1"/>
                <a:r>
                  <a:rPr lang="ar-BH" sz="38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القيمة الدقيقة لـ ط هي:  ....٣٫١٤١٥٩٢٦</a:t>
                </a:r>
              </a:p>
              <a:p>
                <a:pPr algn="r" rtl="1"/>
                <a:endParaRPr lang="ar-BH" sz="16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r" rtl="1"/>
                <a:r>
                  <a:rPr lang="ar-BH" sz="38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القيمة الدقيقة لـ ط غير منتهية وهي عادة تُقرب إلى  </a:t>
                </a:r>
                <a:r>
                  <a:rPr lang="ar-BH" sz="38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3</a:t>
                </a:r>
                <a:r>
                  <a:rPr lang="ar-BH" sz="38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  أو   </a:t>
                </a:r>
                <a:r>
                  <a:rPr lang="ar-BH" sz="38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3,14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520C29-1C10-47F6-A929-C262B91CC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734" y="1001100"/>
                <a:ext cx="6208805" cy="4862870"/>
              </a:xfrm>
              <a:prstGeom prst="rect">
                <a:avLst/>
              </a:prstGeom>
              <a:blipFill>
                <a:blip r:embed="rId2"/>
                <a:stretch>
                  <a:fillRect l="-4420" t="-2130" r="-3242" b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60CE44C-EB9B-489D-9EBC-D5288C3073BC}"/>
              </a:ext>
            </a:extLst>
          </p:cNvPr>
          <p:cNvSpPr txBox="1"/>
          <p:nvPr/>
        </p:nvSpPr>
        <p:spPr>
          <a:xfrm>
            <a:off x="7921690" y="140066"/>
            <a:ext cx="309776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45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محيط الدائرة</a:t>
            </a:r>
            <a:endParaRPr lang="en-US" sz="45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F39B4E-3D03-42C7-901E-71637B3C73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721480" y="530044"/>
            <a:ext cx="4177400" cy="42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5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51974E-881B-404D-8C38-53110C9B7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6277"/>
            <a:ext cx="12192000" cy="492544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0271D1-4D1E-4BD7-83C2-A445D3AA4232}"/>
              </a:ext>
            </a:extLst>
          </p:cNvPr>
          <p:cNvSpPr/>
          <p:nvPr/>
        </p:nvSpPr>
        <p:spPr>
          <a:xfrm>
            <a:off x="7585788" y="4124131"/>
            <a:ext cx="1744824" cy="793102"/>
          </a:xfrm>
          <a:prstGeom prst="roundRect">
            <a:avLst/>
          </a:prstGeom>
          <a:noFill/>
          <a:ln w="57150">
            <a:solidFill>
              <a:srgbClr val="00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E165119-C85E-42F0-A281-B4FD5C0A7840}"/>
              </a:ext>
            </a:extLst>
          </p:cNvPr>
          <p:cNvSpPr/>
          <p:nvPr/>
        </p:nvSpPr>
        <p:spPr>
          <a:xfrm>
            <a:off x="4991878" y="4133462"/>
            <a:ext cx="2052734" cy="709126"/>
          </a:xfrm>
          <a:prstGeom prst="roundRect">
            <a:avLst/>
          </a:prstGeom>
          <a:noFill/>
          <a:ln w="57150">
            <a:solidFill>
              <a:srgbClr val="00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35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5EB749-D185-40CB-9140-157BFE449DB1}"/>
              </a:ext>
            </a:extLst>
          </p:cNvPr>
          <p:cNvSpPr txBox="1"/>
          <p:nvPr/>
        </p:nvSpPr>
        <p:spPr>
          <a:xfrm>
            <a:off x="8948056" y="1427691"/>
            <a:ext cx="243529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45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الرموز</a:t>
            </a:r>
            <a:endParaRPr lang="en-US" sz="45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3270E35A-8DB2-451B-9E22-2DAED340CA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3706300"/>
                  </p:ext>
                </p:extLst>
              </p:nvPr>
            </p:nvGraphicFramePr>
            <p:xfrm>
              <a:off x="1604865" y="620576"/>
              <a:ext cx="6326155" cy="521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83968">
                      <a:extLst>
                        <a:ext uri="{9D8B030D-6E8A-4147-A177-3AD203B41FA5}">
                          <a16:colId xmlns:a16="http://schemas.microsoft.com/office/drawing/2014/main" val="4227488848"/>
                        </a:ext>
                      </a:extLst>
                    </a:gridCol>
                    <a:gridCol w="1642187">
                      <a:extLst>
                        <a:ext uri="{9D8B030D-6E8A-4147-A177-3AD203B41FA5}">
                          <a16:colId xmlns:a16="http://schemas.microsoft.com/office/drawing/2014/main" val="39356234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BH" sz="3600" dirty="0">
                              <a:latin typeface="Sakkal Majalla" panose="02000000000000000000" pitchFamily="2" charset="-78"/>
                              <a:cs typeface="Sakkal Majalla" panose="02000000000000000000" pitchFamily="2" charset="-78"/>
                            </a:rPr>
                            <a:t>قراءة الرمز</a:t>
                          </a:r>
                          <a:endParaRPr lang="en-US" sz="3600" dirty="0">
                            <a:latin typeface="Sakkal Majalla" panose="02000000000000000000" pitchFamily="2" charset="-78"/>
                            <a:cs typeface="Sakkal Majalla" panose="02000000000000000000" pitchFamily="2" charset="-78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BH" sz="3600" dirty="0">
                              <a:latin typeface="Sakkal Majalla" panose="02000000000000000000" pitchFamily="2" charset="-78"/>
                              <a:cs typeface="Sakkal Majalla" panose="02000000000000000000" pitchFamily="2" charset="-78"/>
                            </a:rPr>
                            <a:t>الرمز</a:t>
                          </a:r>
                          <a:endParaRPr lang="en-US" sz="3600" dirty="0">
                            <a:latin typeface="Sakkal Majalla" panose="02000000000000000000" pitchFamily="2" charset="-78"/>
                            <a:cs typeface="Sakkal Majalla" panose="02000000000000000000" pitchFamily="2" charset="-78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70677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BH" sz="3600" kern="1200" dirty="0">
                              <a:solidFill>
                                <a:schemeClr val="tx1"/>
                              </a:solidFill>
                              <a:latin typeface="Sakkal Majalla" panose="02000000000000000000" pitchFamily="2" charset="-78"/>
                              <a:ea typeface="+mn-ea"/>
                              <a:cs typeface="Sakkal Majalla" panose="02000000000000000000" pitchFamily="2" charset="-78"/>
                            </a:rPr>
                            <a:t>يساوي تقريبًا</a:t>
                          </a:r>
                          <a:endParaRPr lang="en-US" sz="3600" kern="1200" dirty="0">
                            <a:solidFill>
                              <a:schemeClr val="tx1"/>
                            </a:solidFill>
                            <a:latin typeface="Sakkal Majalla" panose="02000000000000000000" pitchFamily="2" charset="-78"/>
                            <a:ea typeface="+mn-ea"/>
                            <a:cs typeface="Sakkal Majalla" panose="02000000000000000000" pitchFamily="2" charset="-78"/>
                          </a:endParaRPr>
                        </a:p>
                      </a:txBody>
                      <a:tcPr anchor="b"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4400" dirty="0">
                              <a:solidFill>
                                <a:srgbClr val="FF0000"/>
                              </a:solidFill>
                              <a:latin typeface="Sakkal Majalla" panose="02000000000000000000" pitchFamily="2" charset="-78"/>
                              <a:cs typeface="Sakkal Majalla" panose="02000000000000000000" pitchFamily="2" charset="-78"/>
                            </a:rPr>
                            <a:t>≈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675680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BH" sz="3600" kern="1200" dirty="0">
                              <a:solidFill>
                                <a:schemeClr val="tx1"/>
                              </a:solidFill>
                              <a:latin typeface="Sakkal Majalla" panose="02000000000000000000" pitchFamily="2" charset="-78"/>
                              <a:ea typeface="+mn-ea"/>
                              <a:cs typeface="Sakkal Majalla" panose="02000000000000000000" pitchFamily="2" charset="-78"/>
                            </a:rPr>
                            <a:t>طاء ( ط </a:t>
                          </a:r>
                          <a:r>
                            <a:rPr lang="en-US" sz="3600" dirty="0">
                              <a:latin typeface="Sakkal Majalla" panose="02000000000000000000" pitchFamily="2" charset="-78"/>
                              <a:cs typeface="Sakkal Majalla" panose="02000000000000000000" pitchFamily="2" charset="-78"/>
                            </a:rPr>
                            <a:t>≈</a:t>
                          </a:r>
                          <a:r>
                            <a:rPr lang="ar-BH" sz="3600" kern="1200" dirty="0">
                              <a:solidFill>
                                <a:schemeClr val="tx1"/>
                              </a:solidFill>
                              <a:latin typeface="Sakkal Majalla" panose="02000000000000000000" pitchFamily="2" charset="-78"/>
                              <a:ea typeface="+mn-ea"/>
                              <a:cs typeface="Sakkal Majalla" panose="02000000000000000000" pitchFamily="2" charset="-78"/>
                            </a:rPr>
                            <a:t> </a:t>
                          </a:r>
                          <a:r>
                            <a:rPr lang="ar-BH" sz="3600" kern="1200" dirty="0">
                              <a:solidFill>
                                <a:srgbClr val="FF0000"/>
                              </a:solidFill>
                              <a:latin typeface="Sakkal Majalla" panose="02000000000000000000" pitchFamily="2" charset="-78"/>
                              <a:ea typeface="+mn-ea"/>
                              <a:cs typeface="Sakkal Majalla" panose="02000000000000000000" pitchFamily="2" charset="-78"/>
                            </a:rPr>
                            <a:t>3,14</a:t>
                          </a:r>
                          <a:r>
                            <a:rPr lang="ar-BH" sz="3600" kern="1200" dirty="0">
                              <a:solidFill>
                                <a:schemeClr val="tx1"/>
                              </a:solidFill>
                              <a:latin typeface="Sakkal Majalla" panose="02000000000000000000" pitchFamily="2" charset="-78"/>
                              <a:ea typeface="+mn-ea"/>
                              <a:cs typeface="Sakkal Majalla" panose="02000000000000000000" pitchFamily="2" charset="-78"/>
                            </a:rPr>
                            <a:t>  أو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ar-BH" sz="280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Sakkal Majalla" panose="02000000000000000000" pitchFamily="2" charset="-78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ar-BH" sz="280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Sakkal Majalla" panose="02000000000000000000" pitchFamily="2" charset="-78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ar-BH" sz="2800" b="0" i="0" kern="120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Sakkal Majalla" panose="02000000000000000000" pitchFamily="2" charset="-78"/>
                                        </a:rPr>
                                        <m:t>22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ar-BH" sz="2800" b="0" i="0" kern="120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Sakkal Majalla" panose="02000000000000000000" pitchFamily="2" charset="-78"/>
                                        </a:rPr>
                                        <m:t>7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r>
                            <a:rPr lang="ar-BH" sz="3600" kern="1200" dirty="0">
                              <a:solidFill>
                                <a:schemeClr val="tx1"/>
                              </a:solidFill>
                              <a:latin typeface="Sakkal Majalla" panose="02000000000000000000" pitchFamily="2" charset="-78"/>
                              <a:ea typeface="+mn-ea"/>
                              <a:cs typeface="Sakkal Majalla" panose="02000000000000000000" pitchFamily="2" charset="-78"/>
                            </a:rPr>
                            <a:t>  )</a:t>
                          </a:r>
                          <a:endParaRPr lang="en-US" sz="3600" kern="1200" dirty="0">
                            <a:solidFill>
                              <a:schemeClr val="tx1"/>
                            </a:solidFill>
                            <a:latin typeface="Sakkal Majalla" panose="02000000000000000000" pitchFamily="2" charset="-78"/>
                            <a:ea typeface="+mn-ea"/>
                            <a:cs typeface="Sakkal Majalla" panose="02000000000000000000" pitchFamily="2" charset="-78"/>
                          </a:endParaRPr>
                        </a:p>
                      </a:txBody>
                      <a:tcPr anchor="b"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BH" sz="4400" dirty="0">
                              <a:solidFill>
                                <a:srgbClr val="FF0000"/>
                              </a:solidFill>
                              <a:latin typeface="Sakkal Majalla" panose="02000000000000000000" pitchFamily="2" charset="-78"/>
                              <a:cs typeface="Sakkal Majalla" panose="02000000000000000000" pitchFamily="2" charset="-78"/>
                            </a:rPr>
                            <a:t>ط</a:t>
                          </a:r>
                          <a:endParaRPr lang="en-US" sz="4400" dirty="0">
                            <a:solidFill>
                              <a:srgbClr val="FF0000"/>
                            </a:solidFill>
                            <a:latin typeface="Sakkal Majalla" panose="02000000000000000000" pitchFamily="2" charset="-78"/>
                            <a:cs typeface="Sakkal Majalla" panose="02000000000000000000" pitchFamily="2" charset="-78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057969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BH" sz="3600" kern="1200" dirty="0">
                              <a:solidFill>
                                <a:schemeClr val="tx1"/>
                              </a:solidFill>
                              <a:latin typeface="Sakkal Majalla" panose="02000000000000000000" pitchFamily="2" charset="-78"/>
                              <a:ea typeface="+mn-ea"/>
                              <a:cs typeface="Sakkal Majalla" panose="02000000000000000000" pitchFamily="2" charset="-78"/>
                            </a:rPr>
                            <a:t>باي ( </a:t>
                          </a:r>
                          <a14:m>
                            <m:oMath xmlns:m="http://schemas.openxmlformats.org/officeDocument/2006/math">
                              <m:r>
                                <a:rPr lang="ar-BH" sz="360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Sakkal Majalla" panose="02000000000000000000" pitchFamily="2" charset="-78"/>
                                </a:rPr>
                                <m:t>𝜋</m:t>
                              </m:r>
                            </m:oMath>
                          </a14:m>
                          <a:r>
                            <a:rPr lang="ar-BH" sz="3600" kern="1200" dirty="0">
                              <a:solidFill>
                                <a:schemeClr val="tx1"/>
                              </a:solidFill>
                              <a:latin typeface="Sakkal Majalla" panose="02000000000000000000" pitchFamily="2" charset="-78"/>
                              <a:ea typeface="+mn-ea"/>
                              <a:cs typeface="Sakkal Majalla" panose="02000000000000000000" pitchFamily="2" charset="-78"/>
                            </a:rPr>
                            <a:t> ≈ </a:t>
                          </a:r>
                          <a:r>
                            <a:rPr lang="ar-BH" sz="3600" kern="1200" dirty="0">
                              <a:solidFill>
                                <a:srgbClr val="FF0000"/>
                              </a:solidFill>
                              <a:latin typeface="Sakkal Majalla" panose="02000000000000000000" pitchFamily="2" charset="-78"/>
                              <a:ea typeface="+mn-ea"/>
                              <a:cs typeface="Sakkal Majalla" panose="02000000000000000000" pitchFamily="2" charset="-78"/>
                            </a:rPr>
                            <a:t>3,14</a:t>
                          </a:r>
                          <a:r>
                            <a:rPr lang="ar-BH" sz="3600" kern="1200" dirty="0">
                              <a:solidFill>
                                <a:schemeClr val="tx1"/>
                              </a:solidFill>
                              <a:latin typeface="Sakkal Majalla" panose="02000000000000000000" pitchFamily="2" charset="-78"/>
                              <a:ea typeface="+mn-ea"/>
                              <a:cs typeface="Sakkal Majalla" panose="02000000000000000000" pitchFamily="2" charset="-78"/>
                            </a:rPr>
                            <a:t>  أو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ar-BH" sz="280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Sakkal Majalla" panose="02000000000000000000" pitchFamily="2" charset="-78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ar-BH" sz="280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Sakkal Majalla" panose="02000000000000000000" pitchFamily="2" charset="-78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nor/>
                                        </m:rPr>
                                        <a:rPr lang="ar-BH" sz="2800" b="0" i="0" kern="120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Sakkal Majalla" panose="02000000000000000000" pitchFamily="2" charset="-78"/>
                                        </a:rPr>
                                        <m:t>22</m:t>
                                      </m:r>
                                    </m:num>
                                    <m:den>
                                      <m:r>
                                        <m:rPr>
                                          <m:nor/>
                                        </m:rPr>
                                        <a:rPr lang="ar-BH" sz="2800" b="0" i="0" kern="120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Sakkal Majalla" panose="02000000000000000000" pitchFamily="2" charset="-78"/>
                                        </a:rPr>
                                        <m:t>7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r>
                            <a:rPr lang="ar-BH" sz="3600" kern="1200" dirty="0">
                              <a:solidFill>
                                <a:schemeClr val="tx1"/>
                              </a:solidFill>
                              <a:latin typeface="Sakkal Majalla" panose="02000000000000000000" pitchFamily="2" charset="-78"/>
                              <a:ea typeface="+mn-ea"/>
                              <a:cs typeface="Sakkal Majalla" panose="02000000000000000000" pitchFamily="2" charset="-78"/>
                            </a:rPr>
                            <a:t>  )</a:t>
                          </a:r>
                          <a:endParaRPr lang="en-US" sz="3600" kern="1200" dirty="0">
                            <a:solidFill>
                              <a:schemeClr val="tx1"/>
                            </a:solidFill>
                            <a:latin typeface="Sakkal Majalla" panose="02000000000000000000" pitchFamily="2" charset="-78"/>
                            <a:ea typeface="+mn-ea"/>
                            <a:cs typeface="Sakkal Majalla" panose="02000000000000000000" pitchFamily="2" charset="-78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i="1" kern="12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Sakkal Majalla" panose="02000000000000000000" pitchFamily="2" charset="-78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US" sz="4400" kern="1200" dirty="0">
                            <a:solidFill>
                              <a:srgbClr val="FF0000"/>
                            </a:solidFill>
                            <a:latin typeface="Sakkal Majalla" panose="02000000000000000000" pitchFamily="2" charset="-78"/>
                            <a:ea typeface="+mn-ea"/>
                            <a:cs typeface="Sakkal Majalla" panose="02000000000000000000" pitchFamily="2" charset="-78"/>
                          </a:endParaRPr>
                        </a:p>
                      </a:txBody>
                      <a:tcPr anchor="b"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728026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ctr" defTabSz="914400" rtl="1" eaLnBrk="1" latinLnBrk="0" hangingPunct="1"/>
                          <a:r>
                            <a:rPr lang="ar-BH" sz="3600" kern="1200" dirty="0">
                              <a:solidFill>
                                <a:schemeClr val="tx1"/>
                              </a:solidFill>
                              <a:latin typeface="Sakkal Majalla" panose="02000000000000000000" pitchFamily="2" charset="-78"/>
                              <a:ea typeface="+mn-ea"/>
                              <a:cs typeface="Sakkal Majalla" panose="02000000000000000000" pitchFamily="2" charset="-78"/>
                            </a:rPr>
                            <a:t>نق (نصف قُطر )</a:t>
                          </a:r>
                          <a:endParaRPr lang="en-US" sz="3600" kern="1200" dirty="0">
                            <a:solidFill>
                              <a:schemeClr val="tx1"/>
                            </a:solidFill>
                            <a:latin typeface="Sakkal Majalla" panose="02000000000000000000" pitchFamily="2" charset="-78"/>
                            <a:ea typeface="+mn-ea"/>
                            <a:cs typeface="Sakkal Majalla" panose="02000000000000000000" pitchFamily="2" charset="-78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BH" sz="4400" kern="1200" dirty="0">
                              <a:solidFill>
                                <a:srgbClr val="FF0000"/>
                              </a:solidFill>
                              <a:latin typeface="Sakkal Majalla" panose="02000000000000000000" pitchFamily="2" charset="-78"/>
                              <a:ea typeface="+mn-ea"/>
                              <a:cs typeface="Sakkal Majalla" panose="02000000000000000000" pitchFamily="2" charset="-78"/>
                            </a:rPr>
                            <a:t>نق</a:t>
                          </a:r>
                          <a:endParaRPr lang="en-US" sz="4400" kern="1200" dirty="0">
                            <a:solidFill>
                              <a:srgbClr val="FF0000"/>
                            </a:solidFill>
                            <a:latin typeface="Sakkal Majalla" panose="02000000000000000000" pitchFamily="2" charset="-78"/>
                            <a:ea typeface="+mn-ea"/>
                            <a:cs typeface="Sakkal Majalla" panose="02000000000000000000" pitchFamily="2" charset="-78"/>
                          </a:endParaRPr>
                        </a:p>
                      </a:txBody>
                      <a:tcPr anchor="b"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60522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BH" sz="3600" kern="1200" dirty="0">
                              <a:solidFill>
                                <a:schemeClr val="tx1"/>
                              </a:solidFill>
                              <a:latin typeface="Sakkal Majalla" panose="02000000000000000000" pitchFamily="2" charset="-78"/>
                              <a:ea typeface="+mn-ea"/>
                              <a:cs typeface="Sakkal Majalla" panose="02000000000000000000" pitchFamily="2" charset="-78"/>
                            </a:rPr>
                            <a:t>قاف ( قُطر)</a:t>
                          </a:r>
                          <a:endParaRPr lang="en-US" sz="3600" kern="1200" dirty="0">
                            <a:solidFill>
                              <a:schemeClr val="tx1"/>
                            </a:solidFill>
                            <a:latin typeface="Sakkal Majalla" panose="02000000000000000000" pitchFamily="2" charset="-78"/>
                            <a:ea typeface="+mn-ea"/>
                            <a:cs typeface="Sakkal Majalla" panose="02000000000000000000" pitchFamily="2" charset="-78"/>
                          </a:endParaRPr>
                        </a:p>
                      </a:txBody>
                      <a:tcPr anchor="b"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1" eaLnBrk="1" latinLnBrk="0" hangingPunct="1"/>
                          <a:r>
                            <a:rPr lang="ar-BH" sz="4400" kern="1200" dirty="0">
                              <a:solidFill>
                                <a:srgbClr val="FF0000"/>
                              </a:solidFill>
                              <a:latin typeface="Sakkal Majalla" panose="02000000000000000000" pitchFamily="2" charset="-78"/>
                              <a:ea typeface="+mn-ea"/>
                              <a:cs typeface="Sakkal Majalla" panose="02000000000000000000" pitchFamily="2" charset="-78"/>
                            </a:rPr>
                            <a:t>ق</a:t>
                          </a:r>
                          <a:endParaRPr lang="en-US" sz="4400" kern="1200" dirty="0">
                            <a:solidFill>
                              <a:srgbClr val="FF0000"/>
                            </a:solidFill>
                            <a:latin typeface="Sakkal Majalla" panose="02000000000000000000" pitchFamily="2" charset="-78"/>
                            <a:ea typeface="+mn-ea"/>
                            <a:cs typeface="Sakkal Majalla" panose="02000000000000000000" pitchFamily="2" charset="-78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95849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ctr" defTabSz="914400" rtl="1" eaLnBrk="1" latinLnBrk="0" hangingPunct="1"/>
                          <a:r>
                            <a:rPr lang="ar-BH" sz="3600" kern="1200" dirty="0">
                              <a:solidFill>
                                <a:schemeClr val="tx1"/>
                              </a:solidFill>
                              <a:latin typeface="Sakkal Majalla" panose="02000000000000000000" pitchFamily="2" charset="-78"/>
                              <a:ea typeface="+mn-ea"/>
                              <a:cs typeface="Sakkal Majalla" panose="02000000000000000000" pitchFamily="2" charset="-78"/>
                            </a:rPr>
                            <a:t>حاء (مُحيط الدائرة)</a:t>
                          </a:r>
                          <a:endParaRPr lang="en-US" sz="3600" kern="1200" dirty="0">
                            <a:solidFill>
                              <a:schemeClr val="tx1"/>
                            </a:solidFill>
                            <a:latin typeface="Sakkal Majalla" panose="02000000000000000000" pitchFamily="2" charset="-78"/>
                            <a:ea typeface="+mn-ea"/>
                            <a:cs typeface="Sakkal Majalla" panose="02000000000000000000" pitchFamily="2" charset="-78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BH" sz="4400" kern="1200" dirty="0">
                              <a:solidFill>
                                <a:srgbClr val="FF0000"/>
                              </a:solidFill>
                              <a:latin typeface="Sakkal Majalla" panose="02000000000000000000" pitchFamily="2" charset="-78"/>
                              <a:ea typeface="+mn-ea"/>
                              <a:cs typeface="Sakkal Majalla" panose="02000000000000000000" pitchFamily="2" charset="-78"/>
                            </a:rPr>
                            <a:t>ح</a:t>
                          </a:r>
                          <a:endParaRPr lang="en-US" sz="4400" kern="1200" dirty="0">
                            <a:solidFill>
                              <a:srgbClr val="FF0000"/>
                            </a:solidFill>
                            <a:latin typeface="Sakkal Majalla" panose="02000000000000000000" pitchFamily="2" charset="-78"/>
                            <a:ea typeface="+mn-ea"/>
                            <a:cs typeface="Sakkal Majalla" panose="02000000000000000000" pitchFamily="2" charset="-78"/>
                          </a:endParaRPr>
                        </a:p>
                      </a:txBody>
                      <a:tcPr anchor="b"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070138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3270E35A-8DB2-451B-9E22-2DAED340CA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3706300"/>
                  </p:ext>
                </p:extLst>
              </p:nvPr>
            </p:nvGraphicFramePr>
            <p:xfrm>
              <a:off x="1604865" y="620576"/>
              <a:ext cx="6326155" cy="521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83968">
                      <a:extLst>
                        <a:ext uri="{9D8B030D-6E8A-4147-A177-3AD203B41FA5}">
                          <a16:colId xmlns:a16="http://schemas.microsoft.com/office/drawing/2014/main" val="4227488848"/>
                        </a:ext>
                      </a:extLst>
                    </a:gridCol>
                    <a:gridCol w="1642187">
                      <a:extLst>
                        <a:ext uri="{9D8B030D-6E8A-4147-A177-3AD203B41FA5}">
                          <a16:colId xmlns:a16="http://schemas.microsoft.com/office/drawing/2014/main" val="3935623414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BH" sz="3600" dirty="0">
                              <a:latin typeface="Sakkal Majalla" panose="02000000000000000000" pitchFamily="2" charset="-78"/>
                              <a:cs typeface="Sakkal Majalla" panose="02000000000000000000" pitchFamily="2" charset="-78"/>
                            </a:rPr>
                            <a:t>قراءة الرمز</a:t>
                          </a:r>
                          <a:endParaRPr lang="en-US" sz="3600" dirty="0">
                            <a:latin typeface="Sakkal Majalla" panose="02000000000000000000" pitchFamily="2" charset="-78"/>
                            <a:cs typeface="Sakkal Majalla" panose="02000000000000000000" pitchFamily="2" charset="-78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BH" sz="3600" dirty="0">
                              <a:latin typeface="Sakkal Majalla" panose="02000000000000000000" pitchFamily="2" charset="-78"/>
                              <a:cs typeface="Sakkal Majalla" panose="02000000000000000000" pitchFamily="2" charset="-78"/>
                            </a:rPr>
                            <a:t>الرمز</a:t>
                          </a:r>
                          <a:endParaRPr lang="en-US" sz="3600" dirty="0">
                            <a:latin typeface="Sakkal Majalla" panose="02000000000000000000" pitchFamily="2" charset="-78"/>
                            <a:cs typeface="Sakkal Majalla" panose="02000000000000000000" pitchFamily="2" charset="-78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7067703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BH" sz="3600" kern="1200" dirty="0">
                              <a:solidFill>
                                <a:schemeClr val="tx1"/>
                              </a:solidFill>
                              <a:latin typeface="Sakkal Majalla" panose="02000000000000000000" pitchFamily="2" charset="-78"/>
                              <a:ea typeface="+mn-ea"/>
                              <a:cs typeface="Sakkal Majalla" panose="02000000000000000000" pitchFamily="2" charset="-78"/>
                            </a:rPr>
                            <a:t>يساوي تقريبًا</a:t>
                          </a:r>
                          <a:endParaRPr lang="en-US" sz="3600" kern="1200" dirty="0">
                            <a:solidFill>
                              <a:schemeClr val="tx1"/>
                            </a:solidFill>
                            <a:latin typeface="Sakkal Majalla" panose="02000000000000000000" pitchFamily="2" charset="-78"/>
                            <a:ea typeface="+mn-ea"/>
                            <a:cs typeface="Sakkal Majalla" panose="02000000000000000000" pitchFamily="2" charset="-78"/>
                          </a:endParaRPr>
                        </a:p>
                      </a:txBody>
                      <a:tcPr anchor="b"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4400" dirty="0">
                              <a:solidFill>
                                <a:srgbClr val="FF0000"/>
                              </a:solidFill>
                              <a:latin typeface="Sakkal Majalla" panose="02000000000000000000" pitchFamily="2" charset="-78"/>
                              <a:cs typeface="Sakkal Majalla" panose="02000000000000000000" pitchFamily="2" charset="-78"/>
                            </a:rPr>
                            <a:t>≈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67568021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0" t="-196000" r="-35891" b="-439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BH" sz="4400" dirty="0">
                              <a:solidFill>
                                <a:srgbClr val="FF0000"/>
                              </a:solidFill>
                              <a:latin typeface="Sakkal Majalla" panose="02000000000000000000" pitchFamily="2" charset="-78"/>
                              <a:cs typeface="Sakkal Majalla" panose="02000000000000000000" pitchFamily="2" charset="-78"/>
                            </a:rPr>
                            <a:t>ط</a:t>
                          </a:r>
                          <a:endParaRPr lang="en-US" sz="4400" dirty="0">
                            <a:solidFill>
                              <a:srgbClr val="FF0000"/>
                            </a:solidFill>
                            <a:latin typeface="Sakkal Majalla" panose="02000000000000000000" pitchFamily="2" charset="-78"/>
                            <a:cs typeface="Sakkal Majalla" panose="02000000000000000000" pitchFamily="2" charset="-78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05796955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0" t="-293651" r="-35891" b="-33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5926" t="-293651" r="-2222" b="-33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2802621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marL="0" algn="ctr" defTabSz="914400" rtl="1" eaLnBrk="1" latinLnBrk="0" hangingPunct="1"/>
                          <a:r>
                            <a:rPr lang="ar-BH" sz="3600" kern="1200" dirty="0">
                              <a:solidFill>
                                <a:schemeClr val="tx1"/>
                              </a:solidFill>
                              <a:latin typeface="Sakkal Majalla" panose="02000000000000000000" pitchFamily="2" charset="-78"/>
                              <a:ea typeface="+mn-ea"/>
                              <a:cs typeface="Sakkal Majalla" panose="02000000000000000000" pitchFamily="2" charset="-78"/>
                            </a:rPr>
                            <a:t>نق (نصف قُطر )</a:t>
                          </a:r>
                          <a:endParaRPr lang="en-US" sz="3600" kern="1200" dirty="0">
                            <a:solidFill>
                              <a:schemeClr val="tx1"/>
                            </a:solidFill>
                            <a:latin typeface="Sakkal Majalla" panose="02000000000000000000" pitchFamily="2" charset="-78"/>
                            <a:ea typeface="+mn-ea"/>
                            <a:cs typeface="Sakkal Majalla" panose="02000000000000000000" pitchFamily="2" charset="-78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BH" sz="4400" kern="1200" dirty="0">
                              <a:solidFill>
                                <a:srgbClr val="FF0000"/>
                              </a:solidFill>
                              <a:latin typeface="Sakkal Majalla" panose="02000000000000000000" pitchFamily="2" charset="-78"/>
                              <a:ea typeface="+mn-ea"/>
                              <a:cs typeface="Sakkal Majalla" panose="02000000000000000000" pitchFamily="2" charset="-78"/>
                            </a:rPr>
                            <a:t>نق</a:t>
                          </a:r>
                          <a:endParaRPr lang="en-US" sz="4400" kern="1200" dirty="0">
                            <a:solidFill>
                              <a:srgbClr val="FF0000"/>
                            </a:solidFill>
                            <a:latin typeface="Sakkal Majalla" panose="02000000000000000000" pitchFamily="2" charset="-78"/>
                            <a:ea typeface="+mn-ea"/>
                            <a:cs typeface="Sakkal Majalla" panose="02000000000000000000" pitchFamily="2" charset="-78"/>
                          </a:endParaRPr>
                        </a:p>
                      </a:txBody>
                      <a:tcPr anchor="b"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6052246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BH" sz="3600" kern="1200" dirty="0">
                              <a:solidFill>
                                <a:schemeClr val="tx1"/>
                              </a:solidFill>
                              <a:latin typeface="Sakkal Majalla" panose="02000000000000000000" pitchFamily="2" charset="-78"/>
                              <a:ea typeface="+mn-ea"/>
                              <a:cs typeface="Sakkal Majalla" panose="02000000000000000000" pitchFamily="2" charset="-78"/>
                            </a:rPr>
                            <a:t>قاف ( قُطر)</a:t>
                          </a:r>
                          <a:endParaRPr lang="en-US" sz="3600" kern="1200" dirty="0">
                            <a:solidFill>
                              <a:schemeClr val="tx1"/>
                            </a:solidFill>
                            <a:latin typeface="Sakkal Majalla" panose="02000000000000000000" pitchFamily="2" charset="-78"/>
                            <a:ea typeface="+mn-ea"/>
                            <a:cs typeface="Sakkal Majalla" panose="02000000000000000000" pitchFamily="2" charset="-78"/>
                          </a:endParaRPr>
                        </a:p>
                      </a:txBody>
                      <a:tcPr anchor="b"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1" eaLnBrk="1" latinLnBrk="0" hangingPunct="1"/>
                          <a:r>
                            <a:rPr lang="ar-BH" sz="4400" kern="1200" dirty="0">
                              <a:solidFill>
                                <a:srgbClr val="FF0000"/>
                              </a:solidFill>
                              <a:latin typeface="Sakkal Majalla" panose="02000000000000000000" pitchFamily="2" charset="-78"/>
                              <a:ea typeface="+mn-ea"/>
                              <a:cs typeface="Sakkal Majalla" panose="02000000000000000000" pitchFamily="2" charset="-78"/>
                            </a:rPr>
                            <a:t>ق</a:t>
                          </a:r>
                          <a:endParaRPr lang="en-US" sz="4400" kern="1200" dirty="0">
                            <a:solidFill>
                              <a:srgbClr val="FF0000"/>
                            </a:solidFill>
                            <a:latin typeface="Sakkal Majalla" panose="02000000000000000000" pitchFamily="2" charset="-78"/>
                            <a:ea typeface="+mn-ea"/>
                            <a:cs typeface="Sakkal Majalla" panose="02000000000000000000" pitchFamily="2" charset="-78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9584927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marL="0" algn="ctr" defTabSz="914400" rtl="1" eaLnBrk="1" latinLnBrk="0" hangingPunct="1"/>
                          <a:r>
                            <a:rPr lang="ar-BH" sz="3600" kern="1200" dirty="0">
                              <a:solidFill>
                                <a:schemeClr val="tx1"/>
                              </a:solidFill>
                              <a:latin typeface="Sakkal Majalla" panose="02000000000000000000" pitchFamily="2" charset="-78"/>
                              <a:ea typeface="+mn-ea"/>
                              <a:cs typeface="Sakkal Majalla" panose="02000000000000000000" pitchFamily="2" charset="-78"/>
                            </a:rPr>
                            <a:t>حاء (مُحيط الدائرة)</a:t>
                          </a:r>
                          <a:endParaRPr lang="en-US" sz="3600" kern="1200" dirty="0">
                            <a:solidFill>
                              <a:schemeClr val="tx1"/>
                            </a:solidFill>
                            <a:latin typeface="Sakkal Majalla" panose="02000000000000000000" pitchFamily="2" charset="-78"/>
                            <a:ea typeface="+mn-ea"/>
                            <a:cs typeface="Sakkal Majalla" panose="02000000000000000000" pitchFamily="2" charset="-78"/>
                          </a:endParaRPr>
                        </a:p>
                      </a:txBody>
                      <a:tcPr anchor="ctr"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1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r-BH" sz="4400" kern="1200" dirty="0">
                              <a:solidFill>
                                <a:srgbClr val="FF0000"/>
                              </a:solidFill>
                              <a:latin typeface="Sakkal Majalla" panose="02000000000000000000" pitchFamily="2" charset="-78"/>
                              <a:ea typeface="+mn-ea"/>
                              <a:cs typeface="Sakkal Majalla" panose="02000000000000000000" pitchFamily="2" charset="-78"/>
                            </a:rPr>
                            <a:t>ح</a:t>
                          </a:r>
                          <a:endParaRPr lang="en-US" sz="4400" kern="1200" dirty="0">
                            <a:solidFill>
                              <a:srgbClr val="FF0000"/>
                            </a:solidFill>
                            <a:latin typeface="Sakkal Majalla" panose="02000000000000000000" pitchFamily="2" charset="-78"/>
                            <a:ea typeface="+mn-ea"/>
                            <a:cs typeface="Sakkal Majalla" panose="02000000000000000000" pitchFamily="2" charset="-78"/>
                          </a:endParaRPr>
                        </a:p>
                      </a:txBody>
                      <a:tcPr anchor="b"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0701389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D33A7E8-575E-443B-AF0B-0FD6886FBD18}"/>
              </a:ext>
            </a:extLst>
          </p:cNvPr>
          <p:cNvSpPr/>
          <p:nvPr/>
        </p:nvSpPr>
        <p:spPr>
          <a:xfrm>
            <a:off x="2864497" y="1427690"/>
            <a:ext cx="2090057" cy="5795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8C476D-76B9-4267-93B5-E20D1DFB00D7}"/>
              </a:ext>
            </a:extLst>
          </p:cNvPr>
          <p:cNvSpPr/>
          <p:nvPr/>
        </p:nvSpPr>
        <p:spPr>
          <a:xfrm>
            <a:off x="2407298" y="2099388"/>
            <a:ext cx="3181737" cy="5795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673A7C-F58C-47A9-80D7-2CACC75564EF}"/>
              </a:ext>
            </a:extLst>
          </p:cNvPr>
          <p:cNvSpPr/>
          <p:nvPr/>
        </p:nvSpPr>
        <p:spPr>
          <a:xfrm>
            <a:off x="2407298" y="2906502"/>
            <a:ext cx="3181737" cy="5795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37FCD5-4359-4CC2-B41A-393D27ABDC50}"/>
              </a:ext>
            </a:extLst>
          </p:cNvPr>
          <p:cNvSpPr/>
          <p:nvPr/>
        </p:nvSpPr>
        <p:spPr>
          <a:xfrm>
            <a:off x="2407298" y="3599499"/>
            <a:ext cx="3181737" cy="5795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924321-A0AF-4B4D-BECB-7342C3860D95}"/>
              </a:ext>
            </a:extLst>
          </p:cNvPr>
          <p:cNvSpPr/>
          <p:nvPr/>
        </p:nvSpPr>
        <p:spPr>
          <a:xfrm>
            <a:off x="2500604" y="4426298"/>
            <a:ext cx="3181737" cy="5795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600AA2-0F66-4131-813C-E58B980CADF0}"/>
              </a:ext>
            </a:extLst>
          </p:cNvPr>
          <p:cNvSpPr/>
          <p:nvPr/>
        </p:nvSpPr>
        <p:spPr>
          <a:xfrm>
            <a:off x="2593910" y="5119295"/>
            <a:ext cx="3181737" cy="5795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6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7">
            <a:extLst>
              <a:ext uri="{FF2B5EF4-FFF2-40B4-BE49-F238E27FC236}">
                <a16:creationId xmlns:a16="http://schemas.microsoft.com/office/drawing/2014/main" id="{BF7186EE-2A8B-4336-BD7F-59898DE72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004" y="386494"/>
            <a:ext cx="419156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قدّر محيط الدائرة المجاورة.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0CA1AA-0411-4D2F-9AE0-7E783B6F5D2D}"/>
              </a:ext>
            </a:extLst>
          </p:cNvPr>
          <p:cNvGrpSpPr/>
          <p:nvPr/>
        </p:nvGrpSpPr>
        <p:grpSpPr>
          <a:xfrm>
            <a:off x="1343167" y="226753"/>
            <a:ext cx="2403686" cy="2358033"/>
            <a:chOff x="2176569" y="323547"/>
            <a:chExt cx="2403686" cy="235803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9970DF9-CE9B-4F09-8463-BF375BA5C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7842323">
              <a:off x="2199395" y="300721"/>
              <a:ext cx="2358033" cy="2403686"/>
            </a:xfrm>
            <a:prstGeom prst="rect">
              <a:avLst/>
            </a:prstGeom>
          </p:spPr>
        </p:pic>
        <p:sp>
          <p:nvSpPr>
            <p:cNvPr id="6" name="Text Box 87">
              <a:extLst>
                <a:ext uri="{FF2B5EF4-FFF2-40B4-BE49-F238E27FC236}">
                  <a16:creationId xmlns:a16="http://schemas.microsoft.com/office/drawing/2014/main" id="{532CE1F6-E187-4E73-B456-82A7D1F216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3157" y="762635"/>
              <a:ext cx="12039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r" rtl="1">
                <a:defRPr sz="3200">
                  <a:latin typeface="Sakkal Majalla" panose="02000000000000000000" pitchFamily="2" charset="-78"/>
                  <a:cs typeface="Sakkal Majalla" panose="02000000000000000000" pitchFamily="2" charset="-78"/>
                </a:defRPr>
              </a:lvl1pPr>
            </a:lstStyle>
            <a:p>
              <a:r>
                <a:rPr lang="ar-BH" sz="3600" dirty="0"/>
                <a:t>9 سم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8E4B10A-8A52-48A5-9ACD-78ACAB4D6069}"/>
              </a:ext>
            </a:extLst>
          </p:cNvPr>
          <p:cNvSpPr txBox="1"/>
          <p:nvPr/>
        </p:nvSpPr>
        <p:spPr>
          <a:xfrm flipH="1">
            <a:off x="5002432" y="1303014"/>
            <a:ext cx="6391469" cy="646331"/>
          </a:xfrm>
          <a:prstGeom prst="wedgeRectCallout">
            <a:avLst>
              <a:gd name="adj1" fmla="val -20993"/>
              <a:gd name="adj2" fmla="val -117126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يمكن تقدير محيط دائرة بتقريب قيمة  ط  إلى  ٣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64DBB8-8F98-4E7A-A9A4-83AB8255C0D8}"/>
              </a:ext>
            </a:extLst>
          </p:cNvPr>
          <p:cNvSpPr txBox="1"/>
          <p:nvPr/>
        </p:nvSpPr>
        <p:spPr>
          <a:xfrm>
            <a:off x="386843" y="3881533"/>
            <a:ext cx="3360010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قطر الدائرة   ٩ سم </a:t>
            </a:r>
          </a:p>
          <a:p>
            <a:r>
              <a:rPr lang="ar-BH" sz="2800" dirty="0"/>
              <a:t> لذا نستعمل الصيغة  ح = ط ق </a:t>
            </a:r>
            <a:endParaRPr lang="en-US" sz="28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804D668-3BD9-4228-9704-3A1F1123A4F9}"/>
              </a:ext>
            </a:extLst>
          </p:cNvPr>
          <p:cNvSpPr/>
          <p:nvPr/>
        </p:nvSpPr>
        <p:spPr>
          <a:xfrm>
            <a:off x="1713855" y="693298"/>
            <a:ext cx="1604866" cy="3144417"/>
          </a:xfrm>
          <a:custGeom>
            <a:avLst/>
            <a:gdLst>
              <a:gd name="connsiteX0" fmla="*/ 1968759 w 1968759"/>
              <a:gd name="connsiteY0" fmla="*/ 1679510 h 2967135"/>
              <a:gd name="connsiteX1" fmla="*/ 569167 w 1968759"/>
              <a:gd name="connsiteY1" fmla="*/ 2967135 h 2967135"/>
              <a:gd name="connsiteX2" fmla="*/ 0 w 1968759"/>
              <a:gd name="connsiteY2" fmla="*/ 0 h 2967135"/>
              <a:gd name="connsiteX0" fmla="*/ 1968759 w 1968759"/>
              <a:gd name="connsiteY0" fmla="*/ 1679510 h 2967135"/>
              <a:gd name="connsiteX1" fmla="*/ 569167 w 1968759"/>
              <a:gd name="connsiteY1" fmla="*/ 2967135 h 2967135"/>
              <a:gd name="connsiteX2" fmla="*/ 0 w 1968759"/>
              <a:gd name="connsiteY2" fmla="*/ 0 h 2967135"/>
              <a:gd name="connsiteX0" fmla="*/ 1800808 w 1800808"/>
              <a:gd name="connsiteY0" fmla="*/ 1184987 h 2967135"/>
              <a:gd name="connsiteX1" fmla="*/ 569167 w 1800808"/>
              <a:gd name="connsiteY1" fmla="*/ 2967135 h 2967135"/>
              <a:gd name="connsiteX2" fmla="*/ 0 w 1800808"/>
              <a:gd name="connsiteY2" fmla="*/ 0 h 2967135"/>
              <a:gd name="connsiteX0" fmla="*/ 1604866 w 1604866"/>
              <a:gd name="connsiteY0" fmla="*/ 1362269 h 3144417"/>
              <a:gd name="connsiteX1" fmla="*/ 373225 w 1604866"/>
              <a:gd name="connsiteY1" fmla="*/ 3144417 h 3144417"/>
              <a:gd name="connsiteX2" fmla="*/ 0 w 1604866"/>
              <a:gd name="connsiteY2" fmla="*/ 0 h 3144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4866" h="3144417">
                <a:moveTo>
                  <a:pt x="1604866" y="1362269"/>
                </a:moveTo>
                <a:lnTo>
                  <a:pt x="373225" y="3144417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B8C430-C393-433E-BE1C-9C993031B949}"/>
              </a:ext>
            </a:extLst>
          </p:cNvPr>
          <p:cNvCxnSpPr>
            <a:cxnSpLocks/>
          </p:cNvCxnSpPr>
          <p:nvPr/>
        </p:nvCxnSpPr>
        <p:spPr>
          <a:xfrm>
            <a:off x="7113036" y="2280543"/>
            <a:ext cx="0" cy="2815439"/>
          </a:xfrm>
          <a:prstGeom prst="line">
            <a:avLst/>
          </a:prstGeom>
          <a:ln w="28575">
            <a:gradFill>
              <a:gsLst>
                <a:gs pos="0">
                  <a:schemeClr val="accent2">
                    <a:lumMod val="50000"/>
                  </a:schemeClr>
                </a:gs>
                <a:gs pos="32000">
                  <a:schemeClr val="accent2">
                    <a:lumMod val="75000"/>
                  </a:schemeClr>
                </a:gs>
                <a:gs pos="6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مربع نص 30">
            <a:extLst>
              <a:ext uri="{FF2B5EF4-FFF2-40B4-BE49-F238E27FC236}">
                <a16:creationId xmlns:a16="http://schemas.microsoft.com/office/drawing/2014/main" id="{E7FBB482-08B9-4D1A-B1D8-3F8690BAB6C9}"/>
              </a:ext>
            </a:extLst>
          </p:cNvPr>
          <p:cNvSpPr txBox="1"/>
          <p:nvPr/>
        </p:nvSpPr>
        <p:spPr>
          <a:xfrm>
            <a:off x="4842589" y="2424710"/>
            <a:ext cx="227044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صيغة محيط الدائرة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91F481-CDBE-41B3-882D-D0E5DB25E6DA}"/>
              </a:ext>
            </a:extLst>
          </p:cNvPr>
          <p:cNvSpPr/>
          <p:nvPr/>
        </p:nvSpPr>
        <p:spPr>
          <a:xfrm>
            <a:off x="10065841" y="2301599"/>
            <a:ext cx="149543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 = ط ق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ربع نص 30">
            <a:extLst>
              <a:ext uri="{FF2B5EF4-FFF2-40B4-BE49-F238E27FC236}">
                <a16:creationId xmlns:a16="http://schemas.microsoft.com/office/drawing/2014/main" id="{784480B8-FD36-4E25-A1DF-55713F36C578}"/>
              </a:ext>
            </a:extLst>
          </p:cNvPr>
          <p:cNvSpPr txBox="1"/>
          <p:nvPr/>
        </p:nvSpPr>
        <p:spPr>
          <a:xfrm>
            <a:off x="3564302" y="2990786"/>
            <a:ext cx="3498642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نُقدّر المحيط بوضع 3 بدلًا من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</a:t>
            </a:r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 9 بدلًا من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</a:t>
            </a:r>
            <a:endParaRPr lang="ar-SA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5B5B43-C231-4EE1-8496-450CF2847739}"/>
              </a:ext>
            </a:extLst>
          </p:cNvPr>
          <p:cNvSpPr/>
          <p:nvPr/>
        </p:nvSpPr>
        <p:spPr>
          <a:xfrm>
            <a:off x="10758196" y="3235202"/>
            <a:ext cx="48632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≈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5020DE-625D-439C-9A9E-B98EF584779D}"/>
              </a:ext>
            </a:extLst>
          </p:cNvPr>
          <p:cNvSpPr/>
          <p:nvPr/>
        </p:nvSpPr>
        <p:spPr>
          <a:xfrm>
            <a:off x="10327231" y="3183614"/>
            <a:ext cx="48632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DC8876-3158-4652-9EB9-1F8F76B7DEDF}"/>
              </a:ext>
            </a:extLst>
          </p:cNvPr>
          <p:cNvSpPr/>
          <p:nvPr/>
        </p:nvSpPr>
        <p:spPr>
          <a:xfrm>
            <a:off x="9488205" y="3183614"/>
            <a:ext cx="92552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 9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54187F-782F-42ED-8233-D1CC36A3B71E}"/>
              </a:ext>
            </a:extLst>
          </p:cNvPr>
          <p:cNvSpPr/>
          <p:nvPr/>
        </p:nvSpPr>
        <p:spPr>
          <a:xfrm>
            <a:off x="9749087" y="3944893"/>
            <a:ext cx="149543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27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مربع نص 30">
            <a:extLst>
              <a:ext uri="{FF2B5EF4-FFF2-40B4-BE49-F238E27FC236}">
                <a16:creationId xmlns:a16="http://schemas.microsoft.com/office/drawing/2014/main" id="{C6B9DEC9-7B57-4DD7-863E-F9A39C5DFBE0}"/>
              </a:ext>
            </a:extLst>
          </p:cNvPr>
          <p:cNvSpPr txBox="1"/>
          <p:nvPr/>
        </p:nvSpPr>
        <p:spPr>
          <a:xfrm>
            <a:off x="5859623" y="4106046"/>
            <a:ext cx="124364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نضرب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06372D-F62F-4E53-9518-64887BAE9B37}"/>
              </a:ext>
            </a:extLst>
          </p:cNvPr>
          <p:cNvSpPr txBox="1"/>
          <p:nvPr/>
        </p:nvSpPr>
        <p:spPr>
          <a:xfrm>
            <a:off x="7422449" y="5102923"/>
            <a:ext cx="445769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إذن المحيط يساوي 27 سم تقريبًا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89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7">
            <a:extLst>
              <a:ext uri="{FF2B5EF4-FFF2-40B4-BE49-F238E27FC236}">
                <a16:creationId xmlns:a16="http://schemas.microsoft.com/office/drawing/2014/main" id="{BF7186EE-2A8B-4336-BD7F-59898DE72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004" y="386494"/>
            <a:ext cx="419156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قدّر محيط الدائرة المجاورة.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0CA1AA-0411-4D2F-9AE0-7E783B6F5D2D}"/>
              </a:ext>
            </a:extLst>
          </p:cNvPr>
          <p:cNvGrpSpPr/>
          <p:nvPr/>
        </p:nvGrpSpPr>
        <p:grpSpPr>
          <a:xfrm rot="19800000">
            <a:off x="1343167" y="226753"/>
            <a:ext cx="2403686" cy="2358033"/>
            <a:chOff x="2176569" y="323547"/>
            <a:chExt cx="2403686" cy="235803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9970DF9-CE9B-4F09-8463-BF375BA5C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7200000">
              <a:off x="2199395" y="300721"/>
              <a:ext cx="2358033" cy="2403686"/>
            </a:xfrm>
            <a:prstGeom prst="rect">
              <a:avLst/>
            </a:prstGeom>
          </p:spPr>
        </p:pic>
        <p:sp>
          <p:nvSpPr>
            <p:cNvPr id="6" name="Text Box 87">
              <a:extLst>
                <a:ext uri="{FF2B5EF4-FFF2-40B4-BE49-F238E27FC236}">
                  <a16:creationId xmlns:a16="http://schemas.microsoft.com/office/drawing/2014/main" id="{532CE1F6-E187-4E73-B456-82A7D1F216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00000">
              <a:off x="2903157" y="762635"/>
              <a:ext cx="12039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r" rtl="1">
                <a:defRPr sz="3200">
                  <a:latin typeface="Sakkal Majalla" panose="02000000000000000000" pitchFamily="2" charset="-78"/>
                  <a:cs typeface="Sakkal Majalla" panose="02000000000000000000" pitchFamily="2" charset="-78"/>
                </a:defRPr>
              </a:lvl1pPr>
            </a:lstStyle>
            <a:p>
              <a:r>
                <a:rPr lang="ar-BH" sz="3600" dirty="0"/>
                <a:t>15 ملم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8E4B10A-8A52-48A5-9ACD-78ACAB4D6069}"/>
              </a:ext>
            </a:extLst>
          </p:cNvPr>
          <p:cNvSpPr txBox="1"/>
          <p:nvPr/>
        </p:nvSpPr>
        <p:spPr>
          <a:xfrm flipH="1">
            <a:off x="5002432" y="1303014"/>
            <a:ext cx="6391469" cy="646331"/>
          </a:xfrm>
          <a:prstGeom prst="wedgeRectCallout">
            <a:avLst>
              <a:gd name="adj1" fmla="val -20993"/>
              <a:gd name="adj2" fmla="val -117126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يمكن تقدير محيط دائرة بتقريب قيمة  ط  إلى  ٣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64DBB8-8F98-4E7A-A9A4-83AB8255C0D8}"/>
              </a:ext>
            </a:extLst>
          </p:cNvPr>
          <p:cNvSpPr txBox="1"/>
          <p:nvPr/>
        </p:nvSpPr>
        <p:spPr>
          <a:xfrm>
            <a:off x="386843" y="3881533"/>
            <a:ext cx="3360010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قطر الدائرة   15 ملم</a:t>
            </a:r>
          </a:p>
          <a:p>
            <a:r>
              <a:rPr lang="ar-BH" sz="2800" dirty="0"/>
              <a:t> لذا نستعمل الصيغة  ح = ط ق </a:t>
            </a:r>
            <a:endParaRPr lang="en-US" sz="28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804D668-3BD9-4228-9704-3A1F1123A4F9}"/>
              </a:ext>
            </a:extLst>
          </p:cNvPr>
          <p:cNvSpPr/>
          <p:nvPr/>
        </p:nvSpPr>
        <p:spPr>
          <a:xfrm>
            <a:off x="1467274" y="1428844"/>
            <a:ext cx="2108299" cy="2408871"/>
          </a:xfrm>
          <a:custGeom>
            <a:avLst/>
            <a:gdLst>
              <a:gd name="connsiteX0" fmla="*/ 1968759 w 1968759"/>
              <a:gd name="connsiteY0" fmla="*/ 1679510 h 2967135"/>
              <a:gd name="connsiteX1" fmla="*/ 569167 w 1968759"/>
              <a:gd name="connsiteY1" fmla="*/ 2967135 h 2967135"/>
              <a:gd name="connsiteX2" fmla="*/ 0 w 1968759"/>
              <a:gd name="connsiteY2" fmla="*/ 0 h 2967135"/>
              <a:gd name="connsiteX0" fmla="*/ 1968759 w 1968759"/>
              <a:gd name="connsiteY0" fmla="*/ 1679510 h 2967135"/>
              <a:gd name="connsiteX1" fmla="*/ 569167 w 1968759"/>
              <a:gd name="connsiteY1" fmla="*/ 2967135 h 2967135"/>
              <a:gd name="connsiteX2" fmla="*/ 0 w 1968759"/>
              <a:gd name="connsiteY2" fmla="*/ 0 h 2967135"/>
              <a:gd name="connsiteX0" fmla="*/ 1800808 w 1800808"/>
              <a:gd name="connsiteY0" fmla="*/ 1184987 h 2967135"/>
              <a:gd name="connsiteX1" fmla="*/ 569167 w 1800808"/>
              <a:gd name="connsiteY1" fmla="*/ 2967135 h 2967135"/>
              <a:gd name="connsiteX2" fmla="*/ 0 w 1800808"/>
              <a:gd name="connsiteY2" fmla="*/ 0 h 2967135"/>
              <a:gd name="connsiteX0" fmla="*/ 1604866 w 1604866"/>
              <a:gd name="connsiteY0" fmla="*/ 1362269 h 3144417"/>
              <a:gd name="connsiteX1" fmla="*/ 373225 w 1604866"/>
              <a:gd name="connsiteY1" fmla="*/ 3144417 h 3144417"/>
              <a:gd name="connsiteX2" fmla="*/ 0 w 1604866"/>
              <a:gd name="connsiteY2" fmla="*/ 0 h 3144417"/>
              <a:gd name="connsiteX0" fmla="*/ 1882268 w 1882268"/>
              <a:gd name="connsiteY0" fmla="*/ 766368 h 3144417"/>
              <a:gd name="connsiteX1" fmla="*/ 373225 w 1882268"/>
              <a:gd name="connsiteY1" fmla="*/ 3144417 h 3144417"/>
              <a:gd name="connsiteX2" fmla="*/ 0 w 1882268"/>
              <a:gd name="connsiteY2" fmla="*/ 0 h 3144417"/>
              <a:gd name="connsiteX0" fmla="*/ 2128848 w 2128848"/>
              <a:gd name="connsiteY0" fmla="*/ 26629 h 2404678"/>
              <a:gd name="connsiteX1" fmla="*/ 619805 w 2128848"/>
              <a:gd name="connsiteY1" fmla="*/ 2404678 h 2404678"/>
              <a:gd name="connsiteX2" fmla="*/ 0 w 2128848"/>
              <a:gd name="connsiteY2" fmla="*/ 0 h 2404678"/>
              <a:gd name="connsiteX0" fmla="*/ 2190492 w 2190492"/>
              <a:gd name="connsiteY0" fmla="*/ 16355 h 2394404"/>
              <a:gd name="connsiteX1" fmla="*/ 681449 w 2190492"/>
              <a:gd name="connsiteY1" fmla="*/ 2394404 h 2394404"/>
              <a:gd name="connsiteX2" fmla="*/ 0 w 2190492"/>
              <a:gd name="connsiteY2" fmla="*/ 0 h 2394404"/>
              <a:gd name="connsiteX0" fmla="*/ 2118573 w 2118573"/>
              <a:gd name="connsiteY0" fmla="*/ 26629 h 2404678"/>
              <a:gd name="connsiteX1" fmla="*/ 609530 w 2118573"/>
              <a:gd name="connsiteY1" fmla="*/ 2404678 h 2404678"/>
              <a:gd name="connsiteX2" fmla="*/ 0 w 2118573"/>
              <a:gd name="connsiteY2" fmla="*/ 0 h 2404678"/>
              <a:gd name="connsiteX0" fmla="*/ 2098024 w 2098024"/>
              <a:gd name="connsiteY0" fmla="*/ 0 h 2408871"/>
              <a:gd name="connsiteX1" fmla="*/ 609530 w 2098024"/>
              <a:gd name="connsiteY1" fmla="*/ 2408871 h 2408871"/>
              <a:gd name="connsiteX2" fmla="*/ 0 w 2098024"/>
              <a:gd name="connsiteY2" fmla="*/ 4193 h 2408871"/>
              <a:gd name="connsiteX0" fmla="*/ 2108299 w 2108299"/>
              <a:gd name="connsiteY0" fmla="*/ 0 h 2408871"/>
              <a:gd name="connsiteX1" fmla="*/ 619805 w 2108299"/>
              <a:gd name="connsiteY1" fmla="*/ 2408871 h 2408871"/>
              <a:gd name="connsiteX2" fmla="*/ 0 w 2108299"/>
              <a:gd name="connsiteY2" fmla="*/ 14467 h 240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8299" h="2408871">
                <a:moveTo>
                  <a:pt x="2108299" y="0"/>
                </a:moveTo>
                <a:lnTo>
                  <a:pt x="619805" y="2408871"/>
                </a:lnTo>
                <a:lnTo>
                  <a:pt x="0" y="14467"/>
                </a:lnTo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B8C430-C393-433E-BE1C-9C993031B949}"/>
              </a:ext>
            </a:extLst>
          </p:cNvPr>
          <p:cNvCxnSpPr>
            <a:cxnSpLocks/>
          </p:cNvCxnSpPr>
          <p:nvPr/>
        </p:nvCxnSpPr>
        <p:spPr>
          <a:xfrm>
            <a:off x="7113036" y="2280543"/>
            <a:ext cx="0" cy="2815439"/>
          </a:xfrm>
          <a:prstGeom prst="line">
            <a:avLst/>
          </a:prstGeom>
          <a:ln w="28575">
            <a:gradFill>
              <a:gsLst>
                <a:gs pos="0">
                  <a:schemeClr val="accent2">
                    <a:lumMod val="50000"/>
                  </a:schemeClr>
                </a:gs>
                <a:gs pos="32000">
                  <a:schemeClr val="accent2">
                    <a:lumMod val="75000"/>
                  </a:schemeClr>
                </a:gs>
                <a:gs pos="6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مربع نص 30">
            <a:extLst>
              <a:ext uri="{FF2B5EF4-FFF2-40B4-BE49-F238E27FC236}">
                <a16:creationId xmlns:a16="http://schemas.microsoft.com/office/drawing/2014/main" id="{E7FBB482-08B9-4D1A-B1D8-3F8690BAB6C9}"/>
              </a:ext>
            </a:extLst>
          </p:cNvPr>
          <p:cNvSpPr txBox="1"/>
          <p:nvPr/>
        </p:nvSpPr>
        <p:spPr>
          <a:xfrm>
            <a:off x="4842589" y="2424710"/>
            <a:ext cx="227044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صيغة محيط الدائرة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91F481-CDBE-41B3-882D-D0E5DB25E6DA}"/>
              </a:ext>
            </a:extLst>
          </p:cNvPr>
          <p:cNvSpPr/>
          <p:nvPr/>
        </p:nvSpPr>
        <p:spPr>
          <a:xfrm>
            <a:off x="10065841" y="2301599"/>
            <a:ext cx="149543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 = ط ق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ربع نص 30">
            <a:extLst>
              <a:ext uri="{FF2B5EF4-FFF2-40B4-BE49-F238E27FC236}">
                <a16:creationId xmlns:a16="http://schemas.microsoft.com/office/drawing/2014/main" id="{784480B8-FD36-4E25-A1DF-55713F36C578}"/>
              </a:ext>
            </a:extLst>
          </p:cNvPr>
          <p:cNvSpPr txBox="1"/>
          <p:nvPr/>
        </p:nvSpPr>
        <p:spPr>
          <a:xfrm>
            <a:off x="3564302" y="2990786"/>
            <a:ext cx="3498642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نُقدّر المحيط بوضع 3 بدلًا من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</a:t>
            </a:r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 15 بدلًا من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</a:t>
            </a:r>
            <a:endParaRPr lang="ar-SA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5B5B43-C231-4EE1-8496-450CF2847739}"/>
              </a:ext>
            </a:extLst>
          </p:cNvPr>
          <p:cNvSpPr/>
          <p:nvPr/>
        </p:nvSpPr>
        <p:spPr>
          <a:xfrm>
            <a:off x="10758196" y="3235202"/>
            <a:ext cx="48632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≈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5020DE-625D-439C-9A9E-B98EF584779D}"/>
              </a:ext>
            </a:extLst>
          </p:cNvPr>
          <p:cNvSpPr/>
          <p:nvPr/>
        </p:nvSpPr>
        <p:spPr>
          <a:xfrm>
            <a:off x="10327231" y="3183614"/>
            <a:ext cx="48632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DC8876-3158-4652-9EB9-1F8F76B7DEDF}"/>
              </a:ext>
            </a:extLst>
          </p:cNvPr>
          <p:cNvSpPr/>
          <p:nvPr/>
        </p:nvSpPr>
        <p:spPr>
          <a:xfrm>
            <a:off x="9488205" y="3183614"/>
            <a:ext cx="92552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 15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54187F-782F-42ED-8233-D1CC36A3B71E}"/>
              </a:ext>
            </a:extLst>
          </p:cNvPr>
          <p:cNvSpPr/>
          <p:nvPr/>
        </p:nvSpPr>
        <p:spPr>
          <a:xfrm>
            <a:off x="9749087" y="3944893"/>
            <a:ext cx="149543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45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مربع نص 30">
            <a:extLst>
              <a:ext uri="{FF2B5EF4-FFF2-40B4-BE49-F238E27FC236}">
                <a16:creationId xmlns:a16="http://schemas.microsoft.com/office/drawing/2014/main" id="{C6B9DEC9-7B57-4DD7-863E-F9A39C5DFBE0}"/>
              </a:ext>
            </a:extLst>
          </p:cNvPr>
          <p:cNvSpPr txBox="1"/>
          <p:nvPr/>
        </p:nvSpPr>
        <p:spPr>
          <a:xfrm>
            <a:off x="5859623" y="4106046"/>
            <a:ext cx="124364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نضرب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06372D-F62F-4E53-9518-64887BAE9B37}"/>
              </a:ext>
            </a:extLst>
          </p:cNvPr>
          <p:cNvSpPr txBox="1"/>
          <p:nvPr/>
        </p:nvSpPr>
        <p:spPr>
          <a:xfrm>
            <a:off x="7422449" y="5102923"/>
            <a:ext cx="445769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إذن المحيط يساوي 45 ملم تقريبًا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1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90AC4732-338A-4308-B2F5-080DC57C48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428838" y="324336"/>
            <a:ext cx="2185170" cy="2185170"/>
          </a:xfrm>
          <a:prstGeom prst="rect">
            <a:avLst/>
          </a:prstGeom>
        </p:spPr>
      </p:pic>
      <p:sp>
        <p:nvSpPr>
          <p:cNvPr id="6" name="Text Box 87">
            <a:extLst>
              <a:ext uri="{FF2B5EF4-FFF2-40B4-BE49-F238E27FC236}">
                <a16:creationId xmlns:a16="http://schemas.microsoft.com/office/drawing/2014/main" id="{532CE1F6-E187-4E73-B456-82A7D1F21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04" y="782513"/>
            <a:ext cx="120398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6 ملم</a:t>
            </a:r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BF7186EE-2A8B-4336-BD7F-59898DE72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004" y="386494"/>
            <a:ext cx="419156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قدّر محيط الدائرة المجاورة.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E4B10A-8A52-48A5-9ACD-78ACAB4D6069}"/>
              </a:ext>
            </a:extLst>
          </p:cNvPr>
          <p:cNvSpPr txBox="1"/>
          <p:nvPr/>
        </p:nvSpPr>
        <p:spPr>
          <a:xfrm flipH="1">
            <a:off x="5002432" y="1303014"/>
            <a:ext cx="6391469" cy="646331"/>
          </a:xfrm>
          <a:prstGeom prst="wedgeRectCallout">
            <a:avLst>
              <a:gd name="adj1" fmla="val -20993"/>
              <a:gd name="adj2" fmla="val -117126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يمكن تقدير محيط دائرة بتقريب قيمة  ط  إلى  ٣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64DBB8-8F98-4E7A-A9A4-83AB8255C0D8}"/>
              </a:ext>
            </a:extLst>
          </p:cNvPr>
          <p:cNvSpPr txBox="1"/>
          <p:nvPr/>
        </p:nvSpPr>
        <p:spPr>
          <a:xfrm>
            <a:off x="386842" y="3881533"/>
            <a:ext cx="3511985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نصف قطر الدائرة   6 ملم</a:t>
            </a:r>
          </a:p>
          <a:p>
            <a:r>
              <a:rPr lang="ar-BH" sz="2800" dirty="0"/>
              <a:t> لذا نستعمل الصيغة  ح = 2ط نق </a:t>
            </a:r>
            <a:endParaRPr lang="en-US" sz="28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804D668-3BD9-4228-9704-3A1F1123A4F9}"/>
              </a:ext>
            </a:extLst>
          </p:cNvPr>
          <p:cNvSpPr/>
          <p:nvPr/>
        </p:nvSpPr>
        <p:spPr>
          <a:xfrm>
            <a:off x="2484417" y="1428844"/>
            <a:ext cx="1091157" cy="2388323"/>
          </a:xfrm>
          <a:custGeom>
            <a:avLst/>
            <a:gdLst>
              <a:gd name="connsiteX0" fmla="*/ 1968759 w 1968759"/>
              <a:gd name="connsiteY0" fmla="*/ 1679510 h 2967135"/>
              <a:gd name="connsiteX1" fmla="*/ 569167 w 1968759"/>
              <a:gd name="connsiteY1" fmla="*/ 2967135 h 2967135"/>
              <a:gd name="connsiteX2" fmla="*/ 0 w 1968759"/>
              <a:gd name="connsiteY2" fmla="*/ 0 h 2967135"/>
              <a:gd name="connsiteX0" fmla="*/ 1968759 w 1968759"/>
              <a:gd name="connsiteY0" fmla="*/ 1679510 h 2967135"/>
              <a:gd name="connsiteX1" fmla="*/ 569167 w 1968759"/>
              <a:gd name="connsiteY1" fmla="*/ 2967135 h 2967135"/>
              <a:gd name="connsiteX2" fmla="*/ 0 w 1968759"/>
              <a:gd name="connsiteY2" fmla="*/ 0 h 2967135"/>
              <a:gd name="connsiteX0" fmla="*/ 1800808 w 1800808"/>
              <a:gd name="connsiteY0" fmla="*/ 1184987 h 2967135"/>
              <a:gd name="connsiteX1" fmla="*/ 569167 w 1800808"/>
              <a:gd name="connsiteY1" fmla="*/ 2967135 h 2967135"/>
              <a:gd name="connsiteX2" fmla="*/ 0 w 1800808"/>
              <a:gd name="connsiteY2" fmla="*/ 0 h 2967135"/>
              <a:gd name="connsiteX0" fmla="*/ 1604866 w 1604866"/>
              <a:gd name="connsiteY0" fmla="*/ 1362269 h 3144417"/>
              <a:gd name="connsiteX1" fmla="*/ 373225 w 1604866"/>
              <a:gd name="connsiteY1" fmla="*/ 3144417 h 3144417"/>
              <a:gd name="connsiteX2" fmla="*/ 0 w 1604866"/>
              <a:gd name="connsiteY2" fmla="*/ 0 h 3144417"/>
              <a:gd name="connsiteX0" fmla="*/ 1882268 w 1882268"/>
              <a:gd name="connsiteY0" fmla="*/ 766368 h 3144417"/>
              <a:gd name="connsiteX1" fmla="*/ 373225 w 1882268"/>
              <a:gd name="connsiteY1" fmla="*/ 3144417 h 3144417"/>
              <a:gd name="connsiteX2" fmla="*/ 0 w 1882268"/>
              <a:gd name="connsiteY2" fmla="*/ 0 h 3144417"/>
              <a:gd name="connsiteX0" fmla="*/ 2128848 w 2128848"/>
              <a:gd name="connsiteY0" fmla="*/ 26629 h 2404678"/>
              <a:gd name="connsiteX1" fmla="*/ 619805 w 2128848"/>
              <a:gd name="connsiteY1" fmla="*/ 2404678 h 2404678"/>
              <a:gd name="connsiteX2" fmla="*/ 0 w 2128848"/>
              <a:gd name="connsiteY2" fmla="*/ 0 h 2404678"/>
              <a:gd name="connsiteX0" fmla="*/ 2190492 w 2190492"/>
              <a:gd name="connsiteY0" fmla="*/ 16355 h 2394404"/>
              <a:gd name="connsiteX1" fmla="*/ 681449 w 2190492"/>
              <a:gd name="connsiteY1" fmla="*/ 2394404 h 2394404"/>
              <a:gd name="connsiteX2" fmla="*/ 0 w 2190492"/>
              <a:gd name="connsiteY2" fmla="*/ 0 h 2394404"/>
              <a:gd name="connsiteX0" fmla="*/ 2118573 w 2118573"/>
              <a:gd name="connsiteY0" fmla="*/ 26629 h 2404678"/>
              <a:gd name="connsiteX1" fmla="*/ 609530 w 2118573"/>
              <a:gd name="connsiteY1" fmla="*/ 2404678 h 2404678"/>
              <a:gd name="connsiteX2" fmla="*/ 0 w 2118573"/>
              <a:gd name="connsiteY2" fmla="*/ 0 h 2404678"/>
              <a:gd name="connsiteX0" fmla="*/ 2098024 w 2098024"/>
              <a:gd name="connsiteY0" fmla="*/ 0 h 2408871"/>
              <a:gd name="connsiteX1" fmla="*/ 609530 w 2098024"/>
              <a:gd name="connsiteY1" fmla="*/ 2408871 h 2408871"/>
              <a:gd name="connsiteX2" fmla="*/ 0 w 2098024"/>
              <a:gd name="connsiteY2" fmla="*/ 4193 h 2408871"/>
              <a:gd name="connsiteX0" fmla="*/ 2108299 w 2108299"/>
              <a:gd name="connsiteY0" fmla="*/ 0 h 2408871"/>
              <a:gd name="connsiteX1" fmla="*/ 619805 w 2108299"/>
              <a:gd name="connsiteY1" fmla="*/ 2408871 h 2408871"/>
              <a:gd name="connsiteX2" fmla="*/ 0 w 2108299"/>
              <a:gd name="connsiteY2" fmla="*/ 14467 h 2408871"/>
              <a:gd name="connsiteX0" fmla="*/ 2108299 w 2108299"/>
              <a:gd name="connsiteY0" fmla="*/ 0 h 2408871"/>
              <a:gd name="connsiteX1" fmla="*/ 619805 w 2108299"/>
              <a:gd name="connsiteY1" fmla="*/ 2408871 h 2408871"/>
              <a:gd name="connsiteX2" fmla="*/ 0 w 2108299"/>
              <a:gd name="connsiteY2" fmla="*/ 14467 h 2408871"/>
              <a:gd name="connsiteX0" fmla="*/ 1488494 w 1488494"/>
              <a:gd name="connsiteY0" fmla="*/ 0 h 2408871"/>
              <a:gd name="connsiteX1" fmla="*/ 0 w 1488494"/>
              <a:gd name="connsiteY1" fmla="*/ 2408871 h 2408871"/>
              <a:gd name="connsiteX2" fmla="*/ 397337 w 1488494"/>
              <a:gd name="connsiteY2" fmla="*/ 96660 h 2408871"/>
              <a:gd name="connsiteX0" fmla="*/ 1091157 w 1091157"/>
              <a:gd name="connsiteY0" fmla="*/ 0 h 2388323"/>
              <a:gd name="connsiteX1" fmla="*/ 116371 w 1091157"/>
              <a:gd name="connsiteY1" fmla="*/ 2388323 h 2388323"/>
              <a:gd name="connsiteX2" fmla="*/ 0 w 1091157"/>
              <a:gd name="connsiteY2" fmla="*/ 96660 h 238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1157" h="2388323">
                <a:moveTo>
                  <a:pt x="1091157" y="0"/>
                </a:moveTo>
                <a:lnTo>
                  <a:pt x="116371" y="2388323"/>
                </a:lnTo>
                <a:lnTo>
                  <a:pt x="0" y="96660"/>
                </a:lnTo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B8C430-C393-433E-BE1C-9C993031B949}"/>
              </a:ext>
            </a:extLst>
          </p:cNvPr>
          <p:cNvCxnSpPr>
            <a:cxnSpLocks/>
          </p:cNvCxnSpPr>
          <p:nvPr/>
        </p:nvCxnSpPr>
        <p:spPr>
          <a:xfrm>
            <a:off x="7113036" y="2280543"/>
            <a:ext cx="0" cy="2815439"/>
          </a:xfrm>
          <a:prstGeom prst="line">
            <a:avLst/>
          </a:prstGeom>
          <a:ln w="28575">
            <a:gradFill>
              <a:gsLst>
                <a:gs pos="0">
                  <a:schemeClr val="accent2">
                    <a:lumMod val="50000"/>
                  </a:schemeClr>
                </a:gs>
                <a:gs pos="32000">
                  <a:schemeClr val="accent2">
                    <a:lumMod val="75000"/>
                  </a:schemeClr>
                </a:gs>
                <a:gs pos="6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مربع نص 30">
            <a:extLst>
              <a:ext uri="{FF2B5EF4-FFF2-40B4-BE49-F238E27FC236}">
                <a16:creationId xmlns:a16="http://schemas.microsoft.com/office/drawing/2014/main" id="{E7FBB482-08B9-4D1A-B1D8-3F8690BAB6C9}"/>
              </a:ext>
            </a:extLst>
          </p:cNvPr>
          <p:cNvSpPr txBox="1"/>
          <p:nvPr/>
        </p:nvSpPr>
        <p:spPr>
          <a:xfrm>
            <a:off x="4842589" y="2424710"/>
            <a:ext cx="227044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صيغة محيط الدائرة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91F481-CDBE-41B3-882D-D0E5DB25E6DA}"/>
              </a:ext>
            </a:extLst>
          </p:cNvPr>
          <p:cNvSpPr/>
          <p:nvPr/>
        </p:nvSpPr>
        <p:spPr>
          <a:xfrm>
            <a:off x="9626888" y="2301599"/>
            <a:ext cx="193439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 = 2ط نق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ربع نص 30">
            <a:extLst>
              <a:ext uri="{FF2B5EF4-FFF2-40B4-BE49-F238E27FC236}">
                <a16:creationId xmlns:a16="http://schemas.microsoft.com/office/drawing/2014/main" id="{784480B8-FD36-4E25-A1DF-55713F36C578}"/>
              </a:ext>
            </a:extLst>
          </p:cNvPr>
          <p:cNvSpPr txBox="1"/>
          <p:nvPr/>
        </p:nvSpPr>
        <p:spPr>
          <a:xfrm>
            <a:off x="3564302" y="2990786"/>
            <a:ext cx="3498642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نُقدّر المحيط بوضع 3 بدلًا من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</a:t>
            </a:r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 6 بدلًا من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</a:t>
            </a:r>
            <a:endParaRPr lang="ar-SA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5B5B43-C231-4EE1-8496-450CF2847739}"/>
              </a:ext>
            </a:extLst>
          </p:cNvPr>
          <p:cNvSpPr/>
          <p:nvPr/>
        </p:nvSpPr>
        <p:spPr>
          <a:xfrm>
            <a:off x="10327246" y="3235202"/>
            <a:ext cx="91727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≈  2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5020DE-625D-439C-9A9E-B98EF584779D}"/>
              </a:ext>
            </a:extLst>
          </p:cNvPr>
          <p:cNvSpPr/>
          <p:nvPr/>
        </p:nvSpPr>
        <p:spPr>
          <a:xfrm>
            <a:off x="9896921" y="3187772"/>
            <a:ext cx="71514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 3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DC8876-3158-4652-9EB9-1F8F76B7DEDF}"/>
              </a:ext>
            </a:extLst>
          </p:cNvPr>
          <p:cNvSpPr/>
          <p:nvPr/>
        </p:nvSpPr>
        <p:spPr>
          <a:xfrm>
            <a:off x="9057895" y="3187772"/>
            <a:ext cx="92552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 6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54187F-782F-42ED-8233-D1CC36A3B71E}"/>
              </a:ext>
            </a:extLst>
          </p:cNvPr>
          <p:cNvSpPr/>
          <p:nvPr/>
        </p:nvSpPr>
        <p:spPr>
          <a:xfrm>
            <a:off x="9749087" y="3944893"/>
            <a:ext cx="149543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36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مربع نص 30">
            <a:extLst>
              <a:ext uri="{FF2B5EF4-FFF2-40B4-BE49-F238E27FC236}">
                <a16:creationId xmlns:a16="http://schemas.microsoft.com/office/drawing/2014/main" id="{C6B9DEC9-7B57-4DD7-863E-F9A39C5DFBE0}"/>
              </a:ext>
            </a:extLst>
          </p:cNvPr>
          <p:cNvSpPr txBox="1"/>
          <p:nvPr/>
        </p:nvSpPr>
        <p:spPr>
          <a:xfrm>
            <a:off x="4599185" y="4106046"/>
            <a:ext cx="2504085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نضرب 2 × 3  ثم نضرب الناتج في 6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06372D-F62F-4E53-9518-64887BAE9B37}"/>
              </a:ext>
            </a:extLst>
          </p:cNvPr>
          <p:cNvSpPr txBox="1"/>
          <p:nvPr/>
        </p:nvSpPr>
        <p:spPr>
          <a:xfrm>
            <a:off x="7422449" y="5102923"/>
            <a:ext cx="445769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إذن المحيط يساوي 36 ملم تقريبًا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83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F2EBCD7-C158-441D-BD1B-FF49CE8155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1400494" y="386494"/>
            <a:ext cx="2185170" cy="2185170"/>
          </a:xfrm>
          <a:prstGeom prst="rect">
            <a:avLst/>
          </a:prstGeom>
        </p:spPr>
      </p:pic>
      <p:sp>
        <p:nvSpPr>
          <p:cNvPr id="6" name="Text Box 87">
            <a:extLst>
              <a:ext uri="{FF2B5EF4-FFF2-40B4-BE49-F238E27FC236}">
                <a16:creationId xmlns:a16="http://schemas.microsoft.com/office/drawing/2014/main" id="{532CE1F6-E187-4E73-B456-82A7D1F21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402" y="833484"/>
            <a:ext cx="120398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12 م</a:t>
            </a:r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BF7186EE-2A8B-4336-BD7F-59898DE72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1004" y="386494"/>
            <a:ext cx="419156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قدّر محيط الدائرة المجاورة.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E4B10A-8A52-48A5-9ACD-78ACAB4D6069}"/>
              </a:ext>
            </a:extLst>
          </p:cNvPr>
          <p:cNvSpPr txBox="1"/>
          <p:nvPr/>
        </p:nvSpPr>
        <p:spPr>
          <a:xfrm flipH="1">
            <a:off x="5002432" y="1303014"/>
            <a:ext cx="6391469" cy="646331"/>
          </a:xfrm>
          <a:prstGeom prst="wedgeRectCallout">
            <a:avLst>
              <a:gd name="adj1" fmla="val -20993"/>
              <a:gd name="adj2" fmla="val -117126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يمكن تقدير محيط دائرة بتقريب قيمة  ط  إلى  ٣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64DBB8-8F98-4E7A-A9A4-83AB8255C0D8}"/>
              </a:ext>
            </a:extLst>
          </p:cNvPr>
          <p:cNvSpPr txBox="1"/>
          <p:nvPr/>
        </p:nvSpPr>
        <p:spPr>
          <a:xfrm>
            <a:off x="386842" y="3881533"/>
            <a:ext cx="3511985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نصف قطر الدائرة   12 م</a:t>
            </a:r>
          </a:p>
          <a:p>
            <a:r>
              <a:rPr lang="ar-BH" sz="2800" dirty="0"/>
              <a:t> لذا نستعمل الصيغة  ح = 2ط نق </a:t>
            </a:r>
            <a:endParaRPr lang="en-US" sz="28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804D668-3BD9-4228-9704-3A1F1123A4F9}"/>
              </a:ext>
            </a:extLst>
          </p:cNvPr>
          <p:cNvSpPr/>
          <p:nvPr/>
        </p:nvSpPr>
        <p:spPr>
          <a:xfrm>
            <a:off x="1459097" y="1500764"/>
            <a:ext cx="1025320" cy="2316404"/>
          </a:xfrm>
          <a:custGeom>
            <a:avLst/>
            <a:gdLst>
              <a:gd name="connsiteX0" fmla="*/ 1968759 w 1968759"/>
              <a:gd name="connsiteY0" fmla="*/ 1679510 h 2967135"/>
              <a:gd name="connsiteX1" fmla="*/ 569167 w 1968759"/>
              <a:gd name="connsiteY1" fmla="*/ 2967135 h 2967135"/>
              <a:gd name="connsiteX2" fmla="*/ 0 w 1968759"/>
              <a:gd name="connsiteY2" fmla="*/ 0 h 2967135"/>
              <a:gd name="connsiteX0" fmla="*/ 1968759 w 1968759"/>
              <a:gd name="connsiteY0" fmla="*/ 1679510 h 2967135"/>
              <a:gd name="connsiteX1" fmla="*/ 569167 w 1968759"/>
              <a:gd name="connsiteY1" fmla="*/ 2967135 h 2967135"/>
              <a:gd name="connsiteX2" fmla="*/ 0 w 1968759"/>
              <a:gd name="connsiteY2" fmla="*/ 0 h 2967135"/>
              <a:gd name="connsiteX0" fmla="*/ 1800808 w 1800808"/>
              <a:gd name="connsiteY0" fmla="*/ 1184987 h 2967135"/>
              <a:gd name="connsiteX1" fmla="*/ 569167 w 1800808"/>
              <a:gd name="connsiteY1" fmla="*/ 2967135 h 2967135"/>
              <a:gd name="connsiteX2" fmla="*/ 0 w 1800808"/>
              <a:gd name="connsiteY2" fmla="*/ 0 h 2967135"/>
              <a:gd name="connsiteX0" fmla="*/ 1604866 w 1604866"/>
              <a:gd name="connsiteY0" fmla="*/ 1362269 h 3144417"/>
              <a:gd name="connsiteX1" fmla="*/ 373225 w 1604866"/>
              <a:gd name="connsiteY1" fmla="*/ 3144417 h 3144417"/>
              <a:gd name="connsiteX2" fmla="*/ 0 w 1604866"/>
              <a:gd name="connsiteY2" fmla="*/ 0 h 3144417"/>
              <a:gd name="connsiteX0" fmla="*/ 1882268 w 1882268"/>
              <a:gd name="connsiteY0" fmla="*/ 766368 h 3144417"/>
              <a:gd name="connsiteX1" fmla="*/ 373225 w 1882268"/>
              <a:gd name="connsiteY1" fmla="*/ 3144417 h 3144417"/>
              <a:gd name="connsiteX2" fmla="*/ 0 w 1882268"/>
              <a:gd name="connsiteY2" fmla="*/ 0 h 3144417"/>
              <a:gd name="connsiteX0" fmla="*/ 2128848 w 2128848"/>
              <a:gd name="connsiteY0" fmla="*/ 26629 h 2404678"/>
              <a:gd name="connsiteX1" fmla="*/ 619805 w 2128848"/>
              <a:gd name="connsiteY1" fmla="*/ 2404678 h 2404678"/>
              <a:gd name="connsiteX2" fmla="*/ 0 w 2128848"/>
              <a:gd name="connsiteY2" fmla="*/ 0 h 2404678"/>
              <a:gd name="connsiteX0" fmla="*/ 2190492 w 2190492"/>
              <a:gd name="connsiteY0" fmla="*/ 16355 h 2394404"/>
              <a:gd name="connsiteX1" fmla="*/ 681449 w 2190492"/>
              <a:gd name="connsiteY1" fmla="*/ 2394404 h 2394404"/>
              <a:gd name="connsiteX2" fmla="*/ 0 w 2190492"/>
              <a:gd name="connsiteY2" fmla="*/ 0 h 2394404"/>
              <a:gd name="connsiteX0" fmla="*/ 2118573 w 2118573"/>
              <a:gd name="connsiteY0" fmla="*/ 26629 h 2404678"/>
              <a:gd name="connsiteX1" fmla="*/ 609530 w 2118573"/>
              <a:gd name="connsiteY1" fmla="*/ 2404678 h 2404678"/>
              <a:gd name="connsiteX2" fmla="*/ 0 w 2118573"/>
              <a:gd name="connsiteY2" fmla="*/ 0 h 2404678"/>
              <a:gd name="connsiteX0" fmla="*/ 2098024 w 2098024"/>
              <a:gd name="connsiteY0" fmla="*/ 0 h 2408871"/>
              <a:gd name="connsiteX1" fmla="*/ 609530 w 2098024"/>
              <a:gd name="connsiteY1" fmla="*/ 2408871 h 2408871"/>
              <a:gd name="connsiteX2" fmla="*/ 0 w 2098024"/>
              <a:gd name="connsiteY2" fmla="*/ 4193 h 2408871"/>
              <a:gd name="connsiteX0" fmla="*/ 2108299 w 2108299"/>
              <a:gd name="connsiteY0" fmla="*/ 0 h 2408871"/>
              <a:gd name="connsiteX1" fmla="*/ 619805 w 2108299"/>
              <a:gd name="connsiteY1" fmla="*/ 2408871 h 2408871"/>
              <a:gd name="connsiteX2" fmla="*/ 0 w 2108299"/>
              <a:gd name="connsiteY2" fmla="*/ 14467 h 2408871"/>
              <a:gd name="connsiteX0" fmla="*/ 2108299 w 2108299"/>
              <a:gd name="connsiteY0" fmla="*/ 0 h 2408871"/>
              <a:gd name="connsiteX1" fmla="*/ 619805 w 2108299"/>
              <a:gd name="connsiteY1" fmla="*/ 2408871 h 2408871"/>
              <a:gd name="connsiteX2" fmla="*/ 0 w 2108299"/>
              <a:gd name="connsiteY2" fmla="*/ 14467 h 2408871"/>
              <a:gd name="connsiteX0" fmla="*/ 1488494 w 1488494"/>
              <a:gd name="connsiteY0" fmla="*/ 0 h 2408871"/>
              <a:gd name="connsiteX1" fmla="*/ 0 w 1488494"/>
              <a:gd name="connsiteY1" fmla="*/ 2408871 h 2408871"/>
              <a:gd name="connsiteX2" fmla="*/ 397337 w 1488494"/>
              <a:gd name="connsiteY2" fmla="*/ 96660 h 2408871"/>
              <a:gd name="connsiteX0" fmla="*/ 1091157 w 1091157"/>
              <a:gd name="connsiteY0" fmla="*/ 0 h 2388323"/>
              <a:gd name="connsiteX1" fmla="*/ 116371 w 1091157"/>
              <a:gd name="connsiteY1" fmla="*/ 2388323 h 2388323"/>
              <a:gd name="connsiteX2" fmla="*/ 0 w 1091157"/>
              <a:gd name="connsiteY2" fmla="*/ 96660 h 2388323"/>
              <a:gd name="connsiteX0" fmla="*/ 0 w 1141691"/>
              <a:gd name="connsiteY0" fmla="*/ 0 h 2316404"/>
              <a:gd name="connsiteX1" fmla="*/ 1141691 w 1141691"/>
              <a:gd name="connsiteY1" fmla="*/ 2316404 h 2316404"/>
              <a:gd name="connsiteX2" fmla="*/ 1025320 w 1141691"/>
              <a:gd name="connsiteY2" fmla="*/ 24741 h 2316404"/>
              <a:gd name="connsiteX0" fmla="*/ 0 w 1025320"/>
              <a:gd name="connsiteY0" fmla="*/ 0 h 2316404"/>
              <a:gd name="connsiteX1" fmla="*/ 597160 w 1025320"/>
              <a:gd name="connsiteY1" fmla="*/ 2316404 h 2316404"/>
              <a:gd name="connsiteX2" fmla="*/ 1025320 w 1025320"/>
              <a:gd name="connsiteY2" fmla="*/ 24741 h 231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5320" h="2316404">
                <a:moveTo>
                  <a:pt x="0" y="0"/>
                </a:moveTo>
                <a:lnTo>
                  <a:pt x="597160" y="2316404"/>
                </a:lnTo>
                <a:lnTo>
                  <a:pt x="1025320" y="24741"/>
                </a:lnTo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B8C430-C393-433E-BE1C-9C993031B949}"/>
              </a:ext>
            </a:extLst>
          </p:cNvPr>
          <p:cNvCxnSpPr>
            <a:cxnSpLocks/>
          </p:cNvCxnSpPr>
          <p:nvPr/>
        </p:nvCxnSpPr>
        <p:spPr>
          <a:xfrm>
            <a:off x="7113036" y="2280543"/>
            <a:ext cx="0" cy="2815439"/>
          </a:xfrm>
          <a:prstGeom prst="line">
            <a:avLst/>
          </a:prstGeom>
          <a:ln w="28575">
            <a:gradFill>
              <a:gsLst>
                <a:gs pos="0">
                  <a:schemeClr val="accent2">
                    <a:lumMod val="50000"/>
                  </a:schemeClr>
                </a:gs>
                <a:gs pos="32000">
                  <a:schemeClr val="accent2">
                    <a:lumMod val="75000"/>
                  </a:schemeClr>
                </a:gs>
                <a:gs pos="6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مربع نص 30">
            <a:extLst>
              <a:ext uri="{FF2B5EF4-FFF2-40B4-BE49-F238E27FC236}">
                <a16:creationId xmlns:a16="http://schemas.microsoft.com/office/drawing/2014/main" id="{E7FBB482-08B9-4D1A-B1D8-3F8690BAB6C9}"/>
              </a:ext>
            </a:extLst>
          </p:cNvPr>
          <p:cNvSpPr txBox="1"/>
          <p:nvPr/>
        </p:nvSpPr>
        <p:spPr>
          <a:xfrm>
            <a:off x="4842589" y="2424710"/>
            <a:ext cx="227044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صيغة محيط الدائرة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91F481-CDBE-41B3-882D-D0E5DB25E6DA}"/>
              </a:ext>
            </a:extLst>
          </p:cNvPr>
          <p:cNvSpPr/>
          <p:nvPr/>
        </p:nvSpPr>
        <p:spPr>
          <a:xfrm>
            <a:off x="9626888" y="2301599"/>
            <a:ext cx="193439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 = 2ط نق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ربع نص 30">
            <a:extLst>
              <a:ext uri="{FF2B5EF4-FFF2-40B4-BE49-F238E27FC236}">
                <a16:creationId xmlns:a16="http://schemas.microsoft.com/office/drawing/2014/main" id="{784480B8-FD36-4E25-A1DF-55713F36C578}"/>
              </a:ext>
            </a:extLst>
          </p:cNvPr>
          <p:cNvSpPr txBox="1"/>
          <p:nvPr/>
        </p:nvSpPr>
        <p:spPr>
          <a:xfrm>
            <a:off x="3564302" y="2990786"/>
            <a:ext cx="3498642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نُقدّر المحيط بوضع 3 بدلًا من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</a:t>
            </a:r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 12 بدلًا من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</a:t>
            </a:r>
            <a:endParaRPr lang="ar-SA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5B5B43-C231-4EE1-8496-450CF2847739}"/>
              </a:ext>
            </a:extLst>
          </p:cNvPr>
          <p:cNvSpPr/>
          <p:nvPr/>
        </p:nvSpPr>
        <p:spPr>
          <a:xfrm>
            <a:off x="10327246" y="3235202"/>
            <a:ext cx="91727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≈  2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5020DE-625D-439C-9A9E-B98EF584779D}"/>
              </a:ext>
            </a:extLst>
          </p:cNvPr>
          <p:cNvSpPr/>
          <p:nvPr/>
        </p:nvSpPr>
        <p:spPr>
          <a:xfrm>
            <a:off x="9896921" y="3187772"/>
            <a:ext cx="71514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 3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DC8876-3158-4652-9EB9-1F8F76B7DEDF}"/>
              </a:ext>
            </a:extLst>
          </p:cNvPr>
          <p:cNvSpPr/>
          <p:nvPr/>
        </p:nvSpPr>
        <p:spPr>
          <a:xfrm>
            <a:off x="9057895" y="3187772"/>
            <a:ext cx="92552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 12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54187F-782F-42ED-8233-D1CC36A3B71E}"/>
              </a:ext>
            </a:extLst>
          </p:cNvPr>
          <p:cNvSpPr/>
          <p:nvPr/>
        </p:nvSpPr>
        <p:spPr>
          <a:xfrm>
            <a:off x="9749087" y="3944893"/>
            <a:ext cx="149543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72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مربع نص 30">
            <a:extLst>
              <a:ext uri="{FF2B5EF4-FFF2-40B4-BE49-F238E27FC236}">
                <a16:creationId xmlns:a16="http://schemas.microsoft.com/office/drawing/2014/main" id="{C6B9DEC9-7B57-4DD7-863E-F9A39C5DFBE0}"/>
              </a:ext>
            </a:extLst>
          </p:cNvPr>
          <p:cNvSpPr txBox="1"/>
          <p:nvPr/>
        </p:nvSpPr>
        <p:spPr>
          <a:xfrm>
            <a:off x="4599185" y="4106046"/>
            <a:ext cx="2504085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نضرب 2 × 3  ثم نضرب الناتج في 12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06372D-F62F-4E53-9518-64887BAE9B37}"/>
              </a:ext>
            </a:extLst>
          </p:cNvPr>
          <p:cNvSpPr txBox="1"/>
          <p:nvPr/>
        </p:nvSpPr>
        <p:spPr>
          <a:xfrm>
            <a:off x="7422449" y="5102923"/>
            <a:ext cx="445769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إذن المحيط يساوي 72 م تقريبًا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976026-3DD3-4E00-8932-11F1D73D6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4CAD9B-1D53-4486-BE5D-00AD9770ACB2}"/>
              </a:ext>
            </a:extLst>
          </p:cNvPr>
          <p:cNvSpPr/>
          <p:nvPr/>
        </p:nvSpPr>
        <p:spPr>
          <a:xfrm>
            <a:off x="167952" y="2767280"/>
            <a:ext cx="119431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• يتعرّف</a:t>
            </a:r>
            <a:r>
              <a:rPr lang="ar-BH" sz="1800" b="0" i="0" u="none" strike="noStrike" baseline="0" dirty="0">
                <a:solidFill>
                  <a:srgbClr val="000000"/>
                </a:solidFill>
                <a:latin typeface="Lotus-Light"/>
              </a:rPr>
              <a:t> 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المفاهيم الأساسية في الدائرة (المركز، القطر، نصف القطر، الوتر، المحيط). • يقدّر محيط دائرة.</a:t>
            </a:r>
          </a:p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• يجد محيط دائرة.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A584C2-FF08-4367-BC05-2E15261E3FB8}"/>
              </a:ext>
            </a:extLst>
          </p:cNvPr>
          <p:cNvSpPr/>
          <p:nvPr/>
        </p:nvSpPr>
        <p:spPr>
          <a:xfrm>
            <a:off x="0" y="1533838"/>
            <a:ext cx="12192000" cy="8130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B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C11190-5C89-423F-9381-2C95B247E6BB}"/>
              </a:ext>
            </a:extLst>
          </p:cNvPr>
          <p:cNvSpPr/>
          <p:nvPr/>
        </p:nvSpPr>
        <p:spPr>
          <a:xfrm>
            <a:off x="4693133" y="1555643"/>
            <a:ext cx="2505814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47382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7">
            <a:extLst>
              <a:ext uri="{FF2B5EF4-FFF2-40B4-BE49-F238E27FC236}">
                <a16:creationId xmlns:a16="http://schemas.microsoft.com/office/drawing/2014/main" id="{D31706F9-865B-46F4-9BDC-FE71025A1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3762" y="386494"/>
            <a:ext cx="601920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قدّر محيط الدائرة في كل دائرة مما يأتي: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8BEBA0F-2344-431B-820F-EA0AD68504ED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13134" y="3700224"/>
            <a:ext cx="4572000" cy="0"/>
          </a:xfrm>
          <a:prstGeom prst="line">
            <a:avLst/>
          </a:prstGeom>
          <a:ln w="38100">
            <a:gradFill flip="none" rotWithShape="1">
              <a:gsLst>
                <a:gs pos="100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71681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81B58D1-7077-4581-A13C-981F0A3A63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51263" y="1243830"/>
            <a:ext cx="2175872" cy="21851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C65213-485B-4844-B10E-D168DB4FE1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3220" y="1243830"/>
            <a:ext cx="2185169" cy="21851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F7E0ED-D1D1-4E2A-B055-B5C28EC7E9F3}"/>
              </a:ext>
            </a:extLst>
          </p:cNvPr>
          <p:cNvSpPr txBox="1"/>
          <p:nvPr/>
        </p:nvSpPr>
        <p:spPr>
          <a:xfrm>
            <a:off x="6446404" y="5108923"/>
            <a:ext cx="445769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EA1F97"/>
                </a:solidFill>
              </a:rPr>
              <a:t>المحيط يساوي 18 سم تقريبًا</a:t>
            </a:r>
            <a:endParaRPr lang="en-US" dirty="0">
              <a:solidFill>
                <a:srgbClr val="EA1F9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21EA40-CC5C-4CB5-8D83-E6B065E9A660}"/>
              </a:ext>
            </a:extLst>
          </p:cNvPr>
          <p:cNvSpPr txBox="1"/>
          <p:nvPr/>
        </p:nvSpPr>
        <p:spPr>
          <a:xfrm>
            <a:off x="733973" y="5102923"/>
            <a:ext cx="445769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EA1F97"/>
                </a:solidFill>
              </a:rPr>
              <a:t>المحيط يساوي 90 ملم تقريبًا</a:t>
            </a:r>
            <a:endParaRPr lang="en-US" dirty="0">
              <a:solidFill>
                <a:srgbClr val="EA1F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3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7">
            <a:extLst>
              <a:ext uri="{FF2B5EF4-FFF2-40B4-BE49-F238E27FC236}">
                <a16:creationId xmlns:a16="http://schemas.microsoft.com/office/drawing/2014/main" id="{14561056-18D9-495F-AC81-E19EB3C84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56" y="386494"/>
            <a:ext cx="8998715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قدّرت حنين محيط دائرة بـ 30 سم تقريبًا. أيٌ مما يأتي هي الدائرة التي قدّرت حنين محيطها؟</a:t>
            </a: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0BB74E1B-8D41-4F55-8DA0-BACEBCB09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160" y="1948166"/>
            <a:ext cx="365760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دائرة نصف قطرها 15 سم </a:t>
            </a: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AABE3169-17C9-4998-A997-02209D924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160" y="2955840"/>
            <a:ext cx="365760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دائرة نصف قطرها 10 سم </a:t>
            </a: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F27C9CAB-E89B-4391-95F3-5A07BBCDF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160" y="4085998"/>
            <a:ext cx="365760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دائرة قطرها 5 سم </a:t>
            </a:r>
          </a:p>
        </p:txBody>
      </p:sp>
      <p:sp>
        <p:nvSpPr>
          <p:cNvPr id="6" name="Text Box 87">
            <a:extLst>
              <a:ext uri="{FF2B5EF4-FFF2-40B4-BE49-F238E27FC236}">
                <a16:creationId xmlns:a16="http://schemas.microsoft.com/office/drawing/2014/main" id="{7FEA0B01-A870-486A-8204-8CB3F625F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160" y="5201824"/>
            <a:ext cx="365760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دائرة قطرها 10 سم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EDF637-CCF7-425E-9C80-CC62FEE491B8}"/>
              </a:ext>
            </a:extLst>
          </p:cNvPr>
          <p:cNvSpPr/>
          <p:nvPr/>
        </p:nvSpPr>
        <p:spPr>
          <a:xfrm>
            <a:off x="8734191" y="5205176"/>
            <a:ext cx="730341" cy="73106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7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7">
            <a:extLst>
              <a:ext uri="{FF2B5EF4-FFF2-40B4-BE49-F238E27FC236}">
                <a16:creationId xmlns:a16="http://schemas.microsoft.com/office/drawing/2014/main" id="{019B499B-75B4-4B4F-91D3-3DBA418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591" y="386494"/>
            <a:ext cx="590697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قدّر محيط كل دائرة مما يأتي، والتي فيها: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BA83BD-42A1-4CD9-8643-B04145536EBC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00962" y="3730041"/>
            <a:ext cx="4572000" cy="0"/>
          </a:xfrm>
          <a:prstGeom prst="line">
            <a:avLst/>
          </a:prstGeom>
          <a:ln w="38100">
            <a:gradFill flip="none" rotWithShape="1">
              <a:gsLst>
                <a:gs pos="100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71681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87">
            <a:extLst>
              <a:ext uri="{FF2B5EF4-FFF2-40B4-BE49-F238E27FC236}">
                <a16:creationId xmlns:a16="http://schemas.microsoft.com/office/drawing/2014/main" id="{7AE952E1-E3DD-41DB-91E3-12A2B192D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334" y="1300894"/>
            <a:ext cx="1067775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1)   ق= 7 سم 			   2)  نق = 5 سم  		       3)  نق = 13 ملم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4290B9-E100-459B-A736-6CC6DF21547F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55127" y="3720101"/>
            <a:ext cx="4572000" cy="0"/>
          </a:xfrm>
          <a:prstGeom prst="line">
            <a:avLst/>
          </a:prstGeom>
          <a:ln w="38100">
            <a:gradFill flip="none" rotWithShape="1">
              <a:gsLst>
                <a:gs pos="100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71681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9E82383-32FB-4D94-8900-5FAD99FE6F27}"/>
              </a:ext>
            </a:extLst>
          </p:cNvPr>
          <p:cNvSpPr/>
          <p:nvPr/>
        </p:nvSpPr>
        <p:spPr>
          <a:xfrm>
            <a:off x="9233452" y="450153"/>
            <a:ext cx="735558" cy="51901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B4DE3-A765-47C9-AE94-113F9C9945CB}"/>
              </a:ext>
            </a:extLst>
          </p:cNvPr>
          <p:cNvSpPr/>
          <p:nvPr/>
        </p:nvSpPr>
        <p:spPr>
          <a:xfrm>
            <a:off x="10204989" y="2090372"/>
            <a:ext cx="149543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 = ط ق</a:t>
            </a:r>
            <a:endParaRPr lang="en-US" altLang="en-US" sz="3600" dirty="0">
              <a:solidFill>
                <a:srgbClr val="00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A28A56-3052-416E-B9E1-CEFA9BBD70A9}"/>
              </a:ext>
            </a:extLst>
          </p:cNvPr>
          <p:cNvSpPr/>
          <p:nvPr/>
        </p:nvSpPr>
        <p:spPr>
          <a:xfrm>
            <a:off x="10897344" y="3023975"/>
            <a:ext cx="48632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≈</a:t>
            </a:r>
            <a:endParaRPr lang="en-US" altLang="en-US" sz="3600" dirty="0">
              <a:solidFill>
                <a:srgbClr val="00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B50E59-F0A7-4D5F-AEE9-C0B1D987769D}"/>
              </a:ext>
            </a:extLst>
          </p:cNvPr>
          <p:cNvSpPr/>
          <p:nvPr/>
        </p:nvSpPr>
        <p:spPr>
          <a:xfrm>
            <a:off x="10466379" y="2972387"/>
            <a:ext cx="48632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altLang="en-US" sz="3600" dirty="0">
              <a:solidFill>
                <a:srgbClr val="00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094A7A-16FE-47B8-9D88-8E743C8E8A65}"/>
              </a:ext>
            </a:extLst>
          </p:cNvPr>
          <p:cNvSpPr/>
          <p:nvPr/>
        </p:nvSpPr>
        <p:spPr>
          <a:xfrm>
            <a:off x="9627353" y="2972387"/>
            <a:ext cx="92552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 7</a:t>
            </a:r>
            <a:endParaRPr lang="en-US" altLang="en-US" sz="3600" dirty="0">
              <a:solidFill>
                <a:srgbClr val="00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DD8A7C-4C7F-463F-AE5A-3729F3CF3310}"/>
              </a:ext>
            </a:extLst>
          </p:cNvPr>
          <p:cNvSpPr/>
          <p:nvPr/>
        </p:nvSpPr>
        <p:spPr>
          <a:xfrm>
            <a:off x="9888235" y="3733666"/>
            <a:ext cx="149543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21</a:t>
            </a:r>
            <a:endParaRPr lang="en-US" altLang="en-US" sz="3600" dirty="0">
              <a:solidFill>
                <a:srgbClr val="00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A6644F-D193-4563-BA74-C80DE6DDD1EA}"/>
              </a:ext>
            </a:extLst>
          </p:cNvPr>
          <p:cNvSpPr txBox="1"/>
          <p:nvPr/>
        </p:nvSpPr>
        <p:spPr>
          <a:xfrm>
            <a:off x="8638376" y="4413252"/>
            <a:ext cx="3133225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إذن المحيط يساوي</a:t>
            </a:r>
          </a:p>
          <a:p>
            <a:r>
              <a:rPr lang="ar-BH" dirty="0"/>
              <a:t> 21 سم تقريبًا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3073EF-12D1-4713-ACF9-FF3D6CF2FC94}"/>
              </a:ext>
            </a:extLst>
          </p:cNvPr>
          <p:cNvSpPr/>
          <p:nvPr/>
        </p:nvSpPr>
        <p:spPr>
          <a:xfrm>
            <a:off x="5866720" y="2090372"/>
            <a:ext cx="193439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 = 2ط نق</a:t>
            </a:r>
            <a:endParaRPr lang="en-US" altLang="en-US" sz="3600" dirty="0">
              <a:solidFill>
                <a:srgbClr val="00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01CB23-D375-4336-B153-277A6C035769}"/>
              </a:ext>
            </a:extLst>
          </p:cNvPr>
          <p:cNvSpPr/>
          <p:nvPr/>
        </p:nvSpPr>
        <p:spPr>
          <a:xfrm>
            <a:off x="6567078" y="3023975"/>
            <a:ext cx="91727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≈  2</a:t>
            </a:r>
            <a:endParaRPr lang="en-US" altLang="en-US" sz="3600" dirty="0">
              <a:solidFill>
                <a:srgbClr val="00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8EACE2-D226-4E97-A1BF-7FF56509F0AA}"/>
              </a:ext>
            </a:extLst>
          </p:cNvPr>
          <p:cNvSpPr/>
          <p:nvPr/>
        </p:nvSpPr>
        <p:spPr>
          <a:xfrm>
            <a:off x="6136753" y="2976545"/>
            <a:ext cx="71514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 3</a:t>
            </a:r>
            <a:endParaRPr lang="en-US" altLang="en-US" sz="3600" dirty="0">
              <a:solidFill>
                <a:srgbClr val="00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44EDAB-6572-44A1-9607-C4D1C43E0DF3}"/>
              </a:ext>
            </a:extLst>
          </p:cNvPr>
          <p:cNvSpPr/>
          <p:nvPr/>
        </p:nvSpPr>
        <p:spPr>
          <a:xfrm>
            <a:off x="5297727" y="2976545"/>
            <a:ext cx="92552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 5</a:t>
            </a:r>
            <a:endParaRPr lang="en-US" altLang="en-US" sz="3600" dirty="0">
              <a:solidFill>
                <a:srgbClr val="00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BCF1C0-93CB-4026-AE94-D92D637E996F}"/>
              </a:ext>
            </a:extLst>
          </p:cNvPr>
          <p:cNvSpPr/>
          <p:nvPr/>
        </p:nvSpPr>
        <p:spPr>
          <a:xfrm>
            <a:off x="5988919" y="3733666"/>
            <a:ext cx="149543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30</a:t>
            </a:r>
            <a:endParaRPr lang="en-US" altLang="en-US" sz="3600" dirty="0">
              <a:solidFill>
                <a:srgbClr val="00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EA9275-877C-4F4D-86E8-63E1FE7C2EF6}"/>
              </a:ext>
            </a:extLst>
          </p:cNvPr>
          <p:cNvSpPr txBox="1"/>
          <p:nvPr/>
        </p:nvSpPr>
        <p:spPr>
          <a:xfrm>
            <a:off x="4943732" y="4390782"/>
            <a:ext cx="2704117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إذن المحيط يساوي</a:t>
            </a:r>
          </a:p>
          <a:p>
            <a:r>
              <a:rPr lang="ar-BH" dirty="0"/>
              <a:t> 30 سم تقريبًا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08AA98-8B83-438A-A563-0DA942375B1D}"/>
              </a:ext>
            </a:extLst>
          </p:cNvPr>
          <p:cNvSpPr/>
          <p:nvPr/>
        </p:nvSpPr>
        <p:spPr>
          <a:xfrm>
            <a:off x="1652077" y="2095692"/>
            <a:ext cx="193439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 = 2ط نق</a:t>
            </a:r>
            <a:endParaRPr lang="en-US" altLang="en-US" sz="3600" dirty="0">
              <a:solidFill>
                <a:srgbClr val="00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978F7F-5A05-4E8C-8F41-2DDADAD759E0}"/>
              </a:ext>
            </a:extLst>
          </p:cNvPr>
          <p:cNvSpPr/>
          <p:nvPr/>
        </p:nvSpPr>
        <p:spPr>
          <a:xfrm>
            <a:off x="2352435" y="3029295"/>
            <a:ext cx="91727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≈  2</a:t>
            </a:r>
            <a:endParaRPr lang="en-US" altLang="en-US" sz="3600" dirty="0">
              <a:solidFill>
                <a:srgbClr val="00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9CD5EB-CA1D-4123-ADC3-E1E3592B70E3}"/>
              </a:ext>
            </a:extLst>
          </p:cNvPr>
          <p:cNvSpPr/>
          <p:nvPr/>
        </p:nvSpPr>
        <p:spPr>
          <a:xfrm>
            <a:off x="1922110" y="2981865"/>
            <a:ext cx="71514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 3</a:t>
            </a:r>
            <a:endParaRPr lang="en-US" altLang="en-US" sz="3600" dirty="0">
              <a:solidFill>
                <a:srgbClr val="00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8D20B7-85AA-4070-BD5D-824DAB6E83FE}"/>
              </a:ext>
            </a:extLst>
          </p:cNvPr>
          <p:cNvSpPr/>
          <p:nvPr/>
        </p:nvSpPr>
        <p:spPr>
          <a:xfrm>
            <a:off x="1083084" y="2981865"/>
            <a:ext cx="92552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× 13</a:t>
            </a:r>
            <a:endParaRPr lang="en-US" altLang="en-US" sz="3600" dirty="0">
              <a:solidFill>
                <a:srgbClr val="00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2947CB-BB7B-4BA6-861F-B7A7C9C09D8A}"/>
              </a:ext>
            </a:extLst>
          </p:cNvPr>
          <p:cNvSpPr/>
          <p:nvPr/>
        </p:nvSpPr>
        <p:spPr>
          <a:xfrm>
            <a:off x="1774276" y="3738986"/>
            <a:ext cx="149543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78</a:t>
            </a:r>
            <a:endParaRPr lang="en-US" altLang="en-US" sz="3600" dirty="0">
              <a:solidFill>
                <a:srgbClr val="00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A43ADF-48A1-43A5-8522-A7296F76108A}"/>
              </a:ext>
            </a:extLst>
          </p:cNvPr>
          <p:cNvSpPr txBox="1"/>
          <p:nvPr/>
        </p:nvSpPr>
        <p:spPr>
          <a:xfrm>
            <a:off x="576469" y="4396102"/>
            <a:ext cx="2856737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إذن المحيط يساوي</a:t>
            </a:r>
          </a:p>
          <a:p>
            <a:r>
              <a:rPr lang="ar-BH" dirty="0"/>
              <a:t> 78 ملم تقريبًا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7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6285F-6975-4C43-9A3A-0D81C5947E05}"/>
              </a:ext>
            </a:extLst>
          </p:cNvPr>
          <p:cNvSpPr txBox="1"/>
          <p:nvPr/>
        </p:nvSpPr>
        <p:spPr>
          <a:xfrm>
            <a:off x="337931" y="925622"/>
            <a:ext cx="112709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4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عندما يكون المطلوب هو </a:t>
            </a:r>
            <a:r>
              <a:rPr lang="ar-BH" sz="45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محيط دائرة</a:t>
            </a:r>
            <a:r>
              <a:rPr lang="ar-BH" sz="4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فإننا نستعمل القيم الآتية كقيم تقريبية لـ </a:t>
            </a:r>
            <a:r>
              <a:rPr lang="ar-BH" sz="45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 </a:t>
            </a:r>
            <a:endParaRPr lang="en-US" sz="45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9B5B1BDE-C2E2-4D05-B996-7971D03DAEDA}"/>
              </a:ext>
            </a:extLst>
          </p:cNvPr>
          <p:cNvSpPr/>
          <p:nvPr/>
        </p:nvSpPr>
        <p:spPr>
          <a:xfrm rot="5400000">
            <a:off x="5688496" y="-555151"/>
            <a:ext cx="815008" cy="7046846"/>
          </a:xfrm>
          <a:prstGeom prst="leftBrace">
            <a:avLst>
              <a:gd name="adj1" fmla="val 43817"/>
              <a:gd name="adj2" fmla="val 50000"/>
            </a:avLst>
          </a:prstGeom>
          <a:ln w="38100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B665BA-CA1F-48C8-9860-D2FB016FED3C}"/>
              </a:ext>
            </a:extLst>
          </p:cNvPr>
          <p:cNvSpPr/>
          <p:nvPr/>
        </p:nvSpPr>
        <p:spPr>
          <a:xfrm>
            <a:off x="9014790" y="3417379"/>
            <a:ext cx="104697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3,14</a:t>
            </a:r>
            <a:endParaRPr lang="en-US" altLang="en-US" sz="3600" dirty="0">
              <a:solidFill>
                <a:srgbClr val="00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787B64-B98C-4D77-9FCB-B5312CA1FA32}"/>
                  </a:ext>
                </a:extLst>
              </p:cNvPr>
              <p:cNvSpPr/>
              <p:nvPr/>
            </p:nvSpPr>
            <p:spPr>
              <a:xfrm>
                <a:off x="2049088" y="3347991"/>
                <a:ext cx="1046978" cy="757323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en-US" sz="3600" i="1" smtClean="0">
                              <a:solidFill>
                                <a:srgbClr val="0033FF"/>
                              </a:solidFill>
                              <a:latin typeface="Cambria Math" panose="02040503050406030204" pitchFamily="18" charset="0"/>
                              <a:cs typeface="Sakkal Majalla" panose="02000000000000000000" pitchFamily="2" charset="-7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en-US" sz="3600" i="1" smtClean="0">
                                  <a:solidFill>
                                    <a:srgbClr val="0033FF"/>
                                  </a:solidFill>
                                  <a:latin typeface="Cambria Math" panose="02040503050406030204" pitchFamily="18" charset="0"/>
                                  <a:cs typeface="Sakkal Majalla" panose="02000000000000000000" pitchFamily="2" charset="-78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ar-BH" altLang="en-US" sz="3600" b="0" i="0" smtClean="0">
                                  <a:solidFill>
                                    <a:srgbClr val="0033FF"/>
                                  </a:solidFill>
                                  <a:latin typeface="Cambria Math" panose="02040503050406030204" pitchFamily="18" charset="0"/>
                                  <a:cs typeface="Sakkal Majalla" panose="02000000000000000000" pitchFamily="2" charset="-78"/>
                                </a:rPr>
                                <m:t>22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ar-BH" altLang="en-US" sz="3600" b="0" i="0" smtClean="0">
                                  <a:solidFill>
                                    <a:srgbClr val="0033FF"/>
                                  </a:solidFill>
                                  <a:latin typeface="Cambria Math" panose="02040503050406030204" pitchFamily="18" charset="0"/>
                                  <a:cs typeface="Sakkal Majalla" panose="02000000000000000000" pitchFamily="2" charset="-78"/>
                                </a:rPr>
                                <m:t>7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altLang="en-US" sz="3600" dirty="0">
                  <a:solidFill>
                    <a:srgbClr val="0033F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787B64-B98C-4D77-9FCB-B5312CA1FA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088" y="3347991"/>
                <a:ext cx="1046978" cy="7573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BB955613-FA24-40DB-B72E-D6E8BF901899}"/>
              </a:ext>
            </a:extLst>
          </p:cNvPr>
          <p:cNvSpPr/>
          <p:nvPr/>
        </p:nvSpPr>
        <p:spPr>
          <a:xfrm>
            <a:off x="7802217" y="4123529"/>
            <a:ext cx="3876290" cy="1754326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وتُستعمل عادةً عندما يكون القطر أو نصف القطر عدد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ليس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من مضاعفات العدد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A1D36-C641-485D-80AC-79CD5CD51234}"/>
              </a:ext>
            </a:extLst>
          </p:cNvPr>
          <p:cNvSpPr/>
          <p:nvPr/>
        </p:nvSpPr>
        <p:spPr>
          <a:xfrm>
            <a:off x="976504" y="4123529"/>
            <a:ext cx="3876290" cy="1754326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وتُستعمل عادةً عندما يكون القطر أو نصف القطر عدد من مضاعفات العدد 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266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7">
            <a:extLst>
              <a:ext uri="{FF2B5EF4-FFF2-40B4-BE49-F238E27FC236}">
                <a16:creationId xmlns:a16="http://schemas.microsoft.com/office/drawing/2014/main" id="{3340E206-03B4-4871-9E6A-1564303FD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843" y="386494"/>
            <a:ext cx="856072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أوجد محيط دائرة قطرها 4سم، مقربًا إلى أقرب جزء من عشرة.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755B8D-ECA3-4143-92A2-44AA37F81959}"/>
              </a:ext>
            </a:extLst>
          </p:cNvPr>
          <p:cNvSpPr/>
          <p:nvPr/>
        </p:nvSpPr>
        <p:spPr>
          <a:xfrm>
            <a:off x="9084365" y="450153"/>
            <a:ext cx="735558" cy="51901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EFF1F8-9E66-46BB-8CBB-E60BB12DA45E}"/>
              </a:ext>
            </a:extLst>
          </p:cNvPr>
          <p:cNvSpPr/>
          <p:nvPr/>
        </p:nvSpPr>
        <p:spPr>
          <a:xfrm>
            <a:off x="5913783" y="450153"/>
            <a:ext cx="1560506" cy="51901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E09C5-7DEC-4FA9-8A3B-2F537818FC83}"/>
              </a:ext>
            </a:extLst>
          </p:cNvPr>
          <p:cNvSpPr/>
          <p:nvPr/>
        </p:nvSpPr>
        <p:spPr>
          <a:xfrm>
            <a:off x="6068094" y="886634"/>
            <a:ext cx="125188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4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 Box 87">
            <a:extLst>
              <a:ext uri="{FF2B5EF4-FFF2-40B4-BE49-F238E27FC236}">
                <a16:creationId xmlns:a16="http://schemas.microsoft.com/office/drawing/2014/main" id="{07F22AB1-9A4D-467D-A29F-B9AE292AEF57}"/>
              </a:ext>
            </a:extLst>
          </p:cNvPr>
          <p:cNvSpPr txBox="1">
            <a:spLocks noChangeArrowheads="1"/>
          </p:cNvSpPr>
          <p:nvPr/>
        </p:nvSpPr>
        <p:spPr bwMode="auto">
          <a:xfrm rot="19925883">
            <a:off x="588213" y="2174508"/>
            <a:ext cx="6184440" cy="1200329"/>
          </a:xfrm>
          <a:prstGeom prst="homePlat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  لاحظ أن العدد 4 ليس من مضاعفات العدد 7، لذا نستعمل </a:t>
            </a:r>
            <a:r>
              <a:rPr lang="ar-BH" sz="3600" dirty="0">
                <a:solidFill>
                  <a:srgbClr val="FF0000"/>
                </a:solidFill>
              </a:rPr>
              <a:t>3,14</a:t>
            </a:r>
            <a:r>
              <a:rPr lang="ar-BH" sz="3600" dirty="0"/>
              <a:t> كقيمة تقريبية لـ </a:t>
            </a:r>
            <a:r>
              <a:rPr lang="ar-BH" sz="3600" dirty="0">
                <a:solidFill>
                  <a:srgbClr val="FF0000"/>
                </a:solidFill>
              </a:rPr>
              <a:t>ط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7BB34F-E157-4C53-9F1C-6C466DE4B811}"/>
              </a:ext>
            </a:extLst>
          </p:cNvPr>
          <p:cNvCxnSpPr>
            <a:cxnSpLocks/>
          </p:cNvCxnSpPr>
          <p:nvPr/>
        </p:nvCxnSpPr>
        <p:spPr>
          <a:xfrm>
            <a:off x="7403415" y="1646280"/>
            <a:ext cx="0" cy="2815439"/>
          </a:xfrm>
          <a:prstGeom prst="line">
            <a:avLst/>
          </a:prstGeom>
          <a:ln w="28575">
            <a:gradFill>
              <a:gsLst>
                <a:gs pos="0">
                  <a:schemeClr val="accent2">
                    <a:lumMod val="50000"/>
                  </a:schemeClr>
                </a:gs>
                <a:gs pos="32000">
                  <a:schemeClr val="accent2">
                    <a:lumMod val="75000"/>
                  </a:schemeClr>
                </a:gs>
                <a:gs pos="6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مربع نص 30">
            <a:extLst>
              <a:ext uri="{FF2B5EF4-FFF2-40B4-BE49-F238E27FC236}">
                <a16:creationId xmlns:a16="http://schemas.microsoft.com/office/drawing/2014/main" id="{B36DD55E-D53A-46E0-92AC-3B0487EBEC66}"/>
              </a:ext>
            </a:extLst>
          </p:cNvPr>
          <p:cNvSpPr txBox="1"/>
          <p:nvPr/>
        </p:nvSpPr>
        <p:spPr>
          <a:xfrm>
            <a:off x="5049530" y="1752896"/>
            <a:ext cx="227044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صيغة محيط الدائرة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108862-1DCB-4D88-9952-28908C0DA840}"/>
              </a:ext>
            </a:extLst>
          </p:cNvPr>
          <p:cNvSpPr/>
          <p:nvPr/>
        </p:nvSpPr>
        <p:spPr>
          <a:xfrm>
            <a:off x="8711486" y="1646280"/>
            <a:ext cx="149543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 = ط ق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30">
            <a:extLst>
              <a:ext uri="{FF2B5EF4-FFF2-40B4-BE49-F238E27FC236}">
                <a16:creationId xmlns:a16="http://schemas.microsoft.com/office/drawing/2014/main" id="{50A46514-36FA-4197-A195-059F90C3F4A1}"/>
              </a:ext>
            </a:extLst>
          </p:cNvPr>
          <p:cNvSpPr txBox="1"/>
          <p:nvPr/>
        </p:nvSpPr>
        <p:spPr>
          <a:xfrm>
            <a:off x="3349497" y="2589850"/>
            <a:ext cx="397048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نضع 3,14 بدلًا من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</a:t>
            </a:r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 4 بدلًا من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</a:t>
            </a:r>
            <a:endParaRPr lang="ar-SA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2868B2-20E9-4534-863D-639747A242B0}"/>
              </a:ext>
            </a:extLst>
          </p:cNvPr>
          <p:cNvSpPr/>
          <p:nvPr/>
        </p:nvSpPr>
        <p:spPr>
          <a:xfrm>
            <a:off x="9403841" y="2579883"/>
            <a:ext cx="48632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8B4C1B-582E-4EC2-A604-8279FE38E63C}"/>
              </a:ext>
            </a:extLst>
          </p:cNvPr>
          <p:cNvSpPr/>
          <p:nvPr/>
        </p:nvSpPr>
        <p:spPr>
          <a:xfrm>
            <a:off x="8394732" y="2528295"/>
            <a:ext cx="106447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3,14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6C5C89-9731-43F2-BC41-072028C082D7}"/>
              </a:ext>
            </a:extLst>
          </p:cNvPr>
          <p:cNvSpPr/>
          <p:nvPr/>
        </p:nvSpPr>
        <p:spPr>
          <a:xfrm>
            <a:off x="7703144" y="2512460"/>
            <a:ext cx="92552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 4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8C2D98-DE32-43FB-A1C2-437FBD83DEEB}"/>
              </a:ext>
            </a:extLst>
          </p:cNvPr>
          <p:cNvSpPr/>
          <p:nvPr/>
        </p:nvSpPr>
        <p:spPr>
          <a:xfrm>
            <a:off x="8394732" y="3289574"/>
            <a:ext cx="149543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12,56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ربع نص 30">
            <a:extLst>
              <a:ext uri="{FF2B5EF4-FFF2-40B4-BE49-F238E27FC236}">
                <a16:creationId xmlns:a16="http://schemas.microsoft.com/office/drawing/2014/main" id="{3BE0CC3E-D2C7-4723-9429-20AB9D662492}"/>
              </a:ext>
            </a:extLst>
          </p:cNvPr>
          <p:cNvSpPr txBox="1"/>
          <p:nvPr/>
        </p:nvSpPr>
        <p:spPr>
          <a:xfrm>
            <a:off x="6024807" y="3351129"/>
            <a:ext cx="124364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نضرب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6D05CA-8EEB-4012-8905-163B400C7312}"/>
              </a:ext>
            </a:extLst>
          </p:cNvPr>
          <p:cNvSpPr txBox="1"/>
          <p:nvPr/>
        </p:nvSpPr>
        <p:spPr>
          <a:xfrm>
            <a:off x="3528397" y="5030827"/>
            <a:ext cx="782053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إذن المحيط مقربًا إلى أقرب جزء من عشرة يساوي 12,6 سم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35C80A-6018-4FFF-9FFB-77472C6B9A1D}"/>
              </a:ext>
            </a:extLst>
          </p:cNvPr>
          <p:cNvSpPr/>
          <p:nvPr/>
        </p:nvSpPr>
        <p:spPr>
          <a:xfrm>
            <a:off x="1858617" y="322835"/>
            <a:ext cx="3866462" cy="773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58C5E4-8612-4B0E-8A42-B3B4A0546EB8}"/>
              </a:ext>
            </a:extLst>
          </p:cNvPr>
          <p:cNvSpPr/>
          <p:nvPr/>
        </p:nvSpPr>
        <p:spPr>
          <a:xfrm>
            <a:off x="8394732" y="3953104"/>
            <a:ext cx="149543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≈ 12,6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ربع نص 30">
            <a:extLst>
              <a:ext uri="{FF2B5EF4-FFF2-40B4-BE49-F238E27FC236}">
                <a16:creationId xmlns:a16="http://schemas.microsoft.com/office/drawing/2014/main" id="{94E06E56-D94D-4A67-ACE8-8373CAEA4842}"/>
              </a:ext>
            </a:extLst>
          </p:cNvPr>
          <p:cNvSpPr txBox="1"/>
          <p:nvPr/>
        </p:nvSpPr>
        <p:spPr>
          <a:xfrm>
            <a:off x="3453514" y="3959828"/>
            <a:ext cx="386646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نقرب الناتج إلى أقرب جزء من عشرة 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510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6" grpId="1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7">
            <a:extLst>
              <a:ext uri="{FF2B5EF4-FFF2-40B4-BE49-F238E27FC236}">
                <a16:creationId xmlns:a16="http://schemas.microsoft.com/office/drawing/2014/main" id="{3340E206-03B4-4871-9E6A-1564303FD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843" y="386494"/>
            <a:ext cx="856072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أوجد محيط دائرة قطرها 21سم.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755B8D-ECA3-4143-92A2-44AA37F81959}"/>
              </a:ext>
            </a:extLst>
          </p:cNvPr>
          <p:cNvSpPr/>
          <p:nvPr/>
        </p:nvSpPr>
        <p:spPr>
          <a:xfrm>
            <a:off x="9084365" y="450153"/>
            <a:ext cx="735558" cy="51901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EFF1F8-9E66-46BB-8CBB-E60BB12DA45E}"/>
              </a:ext>
            </a:extLst>
          </p:cNvPr>
          <p:cNvSpPr/>
          <p:nvPr/>
        </p:nvSpPr>
        <p:spPr>
          <a:xfrm>
            <a:off x="5725079" y="444596"/>
            <a:ext cx="1764388" cy="51901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E09C5-7DEC-4FA9-8A3B-2F537818FC83}"/>
              </a:ext>
            </a:extLst>
          </p:cNvPr>
          <p:cNvSpPr/>
          <p:nvPr/>
        </p:nvSpPr>
        <p:spPr>
          <a:xfrm>
            <a:off x="6068094" y="886634"/>
            <a:ext cx="125188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21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87">
                <a:extLst>
                  <a:ext uri="{FF2B5EF4-FFF2-40B4-BE49-F238E27FC236}">
                    <a16:creationId xmlns:a16="http://schemas.microsoft.com/office/drawing/2014/main" id="{07F22AB1-9A4D-467D-A29F-B9AE292AEF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925883">
                <a:off x="436176" y="2270169"/>
                <a:ext cx="6184440" cy="1237711"/>
              </a:xfrm>
              <a:prstGeom prst="homePlate">
                <a:avLst/>
              </a:prstGeom>
              <a:ln w="19050"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r" rtl="1">
                  <a:defRPr sz="3200">
                    <a:latin typeface="Sakkal Majalla" panose="02000000000000000000" pitchFamily="2" charset="-78"/>
                    <a:cs typeface="Sakkal Majalla" panose="02000000000000000000" pitchFamily="2" charset="-78"/>
                  </a:defRPr>
                </a:lvl1pPr>
              </a:lstStyle>
              <a:p>
                <a:pPr algn="ctr"/>
                <a:r>
                  <a:rPr lang="ar-BH" sz="3600" dirty="0"/>
                  <a:t>  لاحظ أن العدد 21 من مضاعفات العدد 7، لذا نستعمل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BH" sz="28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BH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box>
                  </m:oMath>
                </a14:m>
                <a:r>
                  <a:rPr lang="ar-BH" sz="3600" dirty="0"/>
                  <a:t>  كقيمة تقريبية لـ </a:t>
                </a:r>
                <a:r>
                  <a:rPr lang="ar-BH" sz="3600" dirty="0">
                    <a:solidFill>
                      <a:srgbClr val="FF0000"/>
                    </a:solidFill>
                  </a:rPr>
                  <a:t>ط</a:t>
                </a:r>
              </a:p>
            </p:txBody>
          </p:sp>
        </mc:Choice>
        <mc:Fallback xmlns="">
          <p:sp>
            <p:nvSpPr>
              <p:cNvPr id="6" name="Text Box 87">
                <a:extLst>
                  <a:ext uri="{FF2B5EF4-FFF2-40B4-BE49-F238E27FC236}">
                    <a16:creationId xmlns:a16="http://schemas.microsoft.com/office/drawing/2014/main" id="{07F22AB1-9A4D-467D-A29F-B9AE292AE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9925883">
                <a:off x="436176" y="2270169"/>
                <a:ext cx="6184440" cy="1237711"/>
              </a:xfrm>
              <a:prstGeom prst="homePlate">
                <a:avLst/>
              </a:prstGeom>
              <a:blipFill>
                <a:blip r:embed="rId2"/>
                <a:stretch>
                  <a:fillRect l="-3376" t="-7365"/>
                </a:stretch>
              </a:blipFill>
              <a:ln w="19050"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7BB34F-E157-4C53-9F1C-6C466DE4B811}"/>
              </a:ext>
            </a:extLst>
          </p:cNvPr>
          <p:cNvCxnSpPr>
            <a:cxnSpLocks/>
          </p:cNvCxnSpPr>
          <p:nvPr/>
        </p:nvCxnSpPr>
        <p:spPr>
          <a:xfrm>
            <a:off x="7403415" y="1646280"/>
            <a:ext cx="0" cy="2815439"/>
          </a:xfrm>
          <a:prstGeom prst="line">
            <a:avLst/>
          </a:prstGeom>
          <a:ln w="28575">
            <a:gradFill>
              <a:gsLst>
                <a:gs pos="0">
                  <a:schemeClr val="accent2">
                    <a:lumMod val="50000"/>
                  </a:schemeClr>
                </a:gs>
                <a:gs pos="32000">
                  <a:schemeClr val="accent2">
                    <a:lumMod val="75000"/>
                  </a:schemeClr>
                </a:gs>
                <a:gs pos="6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مربع نص 30">
            <a:extLst>
              <a:ext uri="{FF2B5EF4-FFF2-40B4-BE49-F238E27FC236}">
                <a16:creationId xmlns:a16="http://schemas.microsoft.com/office/drawing/2014/main" id="{B36DD55E-D53A-46E0-92AC-3B0487EBEC66}"/>
              </a:ext>
            </a:extLst>
          </p:cNvPr>
          <p:cNvSpPr txBox="1"/>
          <p:nvPr/>
        </p:nvSpPr>
        <p:spPr>
          <a:xfrm>
            <a:off x="5049530" y="1752896"/>
            <a:ext cx="227044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صيغة محيط الدائرة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108862-1DCB-4D88-9952-28908C0DA840}"/>
              </a:ext>
            </a:extLst>
          </p:cNvPr>
          <p:cNvSpPr/>
          <p:nvPr/>
        </p:nvSpPr>
        <p:spPr>
          <a:xfrm>
            <a:off x="8711486" y="1646280"/>
            <a:ext cx="149543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 = ط ق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30">
                <a:extLst>
                  <a:ext uri="{FF2B5EF4-FFF2-40B4-BE49-F238E27FC236}">
                    <a16:creationId xmlns:a16="http://schemas.microsoft.com/office/drawing/2014/main" id="{50A46514-36FA-4197-A195-059F90C3F4A1}"/>
                  </a:ext>
                </a:extLst>
              </p:cNvPr>
              <p:cNvSpPr txBox="1"/>
              <p:nvPr/>
            </p:nvSpPr>
            <p:spPr>
              <a:xfrm>
                <a:off x="3091073" y="2589850"/>
                <a:ext cx="4228904" cy="53565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r" rtl="1"/>
                <a:r>
                  <a:rPr lang="ar-BH" sz="2800" dirty="0">
                    <a:solidFill>
                      <a:srgbClr val="0C6DFF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نضع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BH" sz="2400" i="1" smtClean="0">
                            <a:solidFill>
                              <a:srgbClr val="0C6DFF"/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BH" sz="2400" i="1" smtClean="0">
                                <a:solidFill>
                                  <a:srgbClr val="0C6DFF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sz="2400" b="0" i="0" smtClean="0">
                                <a:solidFill>
                                  <a:srgbClr val="0C6DFF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22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sz="2400" b="0" i="0" smtClean="0">
                                <a:solidFill>
                                  <a:srgbClr val="0C6DFF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7</m:t>
                            </m:r>
                          </m:den>
                        </m:f>
                      </m:e>
                    </m:box>
                  </m:oMath>
                </a14:m>
                <a:r>
                  <a:rPr lang="ar-BH" sz="2800" dirty="0">
                    <a:solidFill>
                      <a:srgbClr val="0C6DFF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 بدلًا من </a:t>
                </a:r>
                <a:r>
                  <a:rPr lang="ar-BH" sz="28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ط</a:t>
                </a:r>
                <a:r>
                  <a:rPr lang="ar-BH" sz="2800" dirty="0">
                    <a:solidFill>
                      <a:srgbClr val="0C6DFF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و 21 بدلًا من </a:t>
                </a:r>
                <a:r>
                  <a:rPr lang="ar-BH" sz="28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ق</a:t>
                </a:r>
                <a:endParaRPr lang="ar-SA" sz="28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10" name="مربع نص 30">
                <a:extLst>
                  <a:ext uri="{FF2B5EF4-FFF2-40B4-BE49-F238E27FC236}">
                    <a16:creationId xmlns:a16="http://schemas.microsoft.com/office/drawing/2014/main" id="{50A46514-36FA-4197-A195-059F90C3F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073" y="2589850"/>
                <a:ext cx="4228904" cy="535659"/>
              </a:xfrm>
              <a:prstGeom prst="rect">
                <a:avLst/>
              </a:prstGeom>
              <a:blipFill>
                <a:blip r:embed="rId3"/>
                <a:stretch>
                  <a:fillRect t="-6818" r="-3026" b="-34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0D2868B2-20E9-4534-863D-639747A242B0}"/>
              </a:ext>
            </a:extLst>
          </p:cNvPr>
          <p:cNvSpPr/>
          <p:nvPr/>
        </p:nvSpPr>
        <p:spPr>
          <a:xfrm>
            <a:off x="9403841" y="2579883"/>
            <a:ext cx="48632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28B4C1B-582E-4EC2-A604-8279FE38E63C}"/>
                  </a:ext>
                </a:extLst>
              </p:cNvPr>
              <p:cNvSpPr/>
              <p:nvPr/>
            </p:nvSpPr>
            <p:spPr>
              <a:xfrm>
                <a:off x="8816465" y="2549457"/>
                <a:ext cx="830540" cy="609334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ar-BH" sz="2800" i="1" dirty="0" smtClean="0">
                              <a:latin typeface="Cambria Math" panose="02040503050406030204" pitchFamily="18" charset="0"/>
                              <a:cs typeface="Sakkal Majalla" panose="02000000000000000000" pitchFamily="2" charset="-7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ar-BH" sz="2800" i="1" dirty="0" smtClean="0">
                                  <a:latin typeface="Cambria Math" panose="02040503050406030204" pitchFamily="18" charset="0"/>
                                  <a:cs typeface="Sakkal Majalla" panose="02000000000000000000" pitchFamily="2" charset="-78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ar-BH" sz="2800" b="0" i="0" dirty="0" smtClean="0">
                                  <a:latin typeface="Cambria Math" panose="02040503050406030204" pitchFamily="18" charset="0"/>
                                  <a:cs typeface="Sakkal Majalla" panose="02000000000000000000" pitchFamily="2" charset="-78"/>
                                </a:rPr>
                                <m:t>22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ar-BH" sz="2800" b="0" i="0" dirty="0" smtClean="0">
                                  <a:latin typeface="Cambria Math" panose="02040503050406030204" pitchFamily="18" charset="0"/>
                                  <a:cs typeface="Sakkal Majalla" panose="02000000000000000000" pitchFamily="2" charset="-78"/>
                                </a:rPr>
                                <m:t>7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28B4C1B-582E-4EC2-A604-8279FE38E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465" y="2549457"/>
                <a:ext cx="830540" cy="6093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786C5C89-9731-43F2-BC41-072028C082D7}"/>
              </a:ext>
            </a:extLst>
          </p:cNvPr>
          <p:cNvSpPr/>
          <p:nvPr/>
        </p:nvSpPr>
        <p:spPr>
          <a:xfrm>
            <a:off x="8046594" y="2549457"/>
            <a:ext cx="92552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 21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8C2D98-DE32-43FB-A1C2-437FBD83DEEB}"/>
              </a:ext>
            </a:extLst>
          </p:cNvPr>
          <p:cNvSpPr/>
          <p:nvPr/>
        </p:nvSpPr>
        <p:spPr>
          <a:xfrm>
            <a:off x="8394732" y="3289574"/>
            <a:ext cx="149543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66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ربع نص 30">
            <a:extLst>
              <a:ext uri="{FF2B5EF4-FFF2-40B4-BE49-F238E27FC236}">
                <a16:creationId xmlns:a16="http://schemas.microsoft.com/office/drawing/2014/main" id="{3BE0CC3E-D2C7-4723-9429-20AB9D662492}"/>
              </a:ext>
            </a:extLst>
          </p:cNvPr>
          <p:cNvSpPr txBox="1"/>
          <p:nvPr/>
        </p:nvSpPr>
        <p:spPr>
          <a:xfrm>
            <a:off x="5402991" y="3351129"/>
            <a:ext cx="186546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نضرب 22 ×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ar-SA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F38BAA1-70C8-49F7-8305-7AC3948D1D8C}"/>
              </a:ext>
            </a:extLst>
          </p:cNvPr>
          <p:cNvCxnSpPr>
            <a:cxnSpLocks/>
          </p:cNvCxnSpPr>
          <p:nvPr/>
        </p:nvCxnSpPr>
        <p:spPr>
          <a:xfrm flipH="1">
            <a:off x="8246584" y="2725899"/>
            <a:ext cx="374904" cy="128016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24F8DF-8266-4A7F-A79E-5EA2E6515CE1}"/>
              </a:ext>
            </a:extLst>
          </p:cNvPr>
          <p:cNvCxnSpPr>
            <a:cxnSpLocks/>
          </p:cNvCxnSpPr>
          <p:nvPr/>
        </p:nvCxnSpPr>
        <p:spPr>
          <a:xfrm flipH="1">
            <a:off x="9045411" y="2924940"/>
            <a:ext cx="373092" cy="129059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EBD2D47-C8CC-4937-A6C0-D1BD640BA628}"/>
              </a:ext>
            </a:extLst>
          </p:cNvPr>
          <p:cNvSpPr/>
          <p:nvPr/>
        </p:nvSpPr>
        <p:spPr>
          <a:xfrm>
            <a:off x="8167191" y="2344874"/>
            <a:ext cx="46904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altLang="en-US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669A5C-3248-4D96-81D2-D8D3293856F7}"/>
              </a:ext>
            </a:extLst>
          </p:cNvPr>
          <p:cNvSpPr txBox="1"/>
          <p:nvPr/>
        </p:nvSpPr>
        <p:spPr>
          <a:xfrm>
            <a:off x="4979508" y="4413252"/>
            <a:ext cx="679209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إذن المحيط يساوي  66 سم تقريبًا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29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6" grpId="1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7">
            <a:extLst>
              <a:ext uri="{FF2B5EF4-FFF2-40B4-BE49-F238E27FC236}">
                <a16:creationId xmlns:a16="http://schemas.microsoft.com/office/drawing/2014/main" id="{3340E206-03B4-4871-9E6A-1564303FD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661" y="386494"/>
            <a:ext cx="422890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أوجد محيط دائرة المجاورة.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755B8D-ECA3-4143-92A2-44AA37F81959}"/>
              </a:ext>
            </a:extLst>
          </p:cNvPr>
          <p:cNvSpPr/>
          <p:nvPr/>
        </p:nvSpPr>
        <p:spPr>
          <a:xfrm>
            <a:off x="9084365" y="450153"/>
            <a:ext cx="735558" cy="51901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87">
                <a:extLst>
                  <a:ext uri="{FF2B5EF4-FFF2-40B4-BE49-F238E27FC236}">
                    <a16:creationId xmlns:a16="http://schemas.microsoft.com/office/drawing/2014/main" id="{07F22AB1-9A4D-467D-A29F-B9AE292AEF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283" y="4844076"/>
                <a:ext cx="6184440" cy="1237711"/>
              </a:xfrm>
              <a:prstGeom prst="homePlate">
                <a:avLst>
                  <a:gd name="adj" fmla="val 0"/>
                </a:avLst>
              </a:prstGeom>
              <a:ln w="19050"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r" rtl="1">
                  <a:defRPr sz="3200">
                    <a:latin typeface="Sakkal Majalla" panose="02000000000000000000" pitchFamily="2" charset="-78"/>
                    <a:cs typeface="Sakkal Majalla" panose="02000000000000000000" pitchFamily="2" charset="-78"/>
                  </a:defRPr>
                </a:lvl1pPr>
              </a:lstStyle>
              <a:p>
                <a:pPr algn="ctr"/>
                <a:r>
                  <a:rPr lang="ar-BH" sz="3600" dirty="0"/>
                  <a:t>  لاحظ أن العدد 7 من مضاعفات العدد 7، لذا نستعمل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BH" sz="28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BH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sz="2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box>
                  </m:oMath>
                </a14:m>
                <a:r>
                  <a:rPr lang="ar-BH" sz="3600" dirty="0"/>
                  <a:t>  كقيمة تقريبية لـ </a:t>
                </a:r>
                <a:r>
                  <a:rPr lang="ar-BH" sz="3600" dirty="0">
                    <a:solidFill>
                      <a:srgbClr val="FF0000"/>
                    </a:solidFill>
                  </a:rPr>
                  <a:t>ط</a:t>
                </a:r>
              </a:p>
            </p:txBody>
          </p:sp>
        </mc:Choice>
        <mc:Fallback xmlns="">
          <p:sp>
            <p:nvSpPr>
              <p:cNvPr id="6" name="Text Box 87">
                <a:extLst>
                  <a:ext uri="{FF2B5EF4-FFF2-40B4-BE49-F238E27FC236}">
                    <a16:creationId xmlns:a16="http://schemas.microsoft.com/office/drawing/2014/main" id="{07F22AB1-9A4D-467D-A29F-B9AE292AE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283" y="4844076"/>
                <a:ext cx="6184440" cy="1237711"/>
              </a:xfrm>
              <a:prstGeom prst="homePlate">
                <a:avLst>
                  <a:gd name="adj" fmla="val 0"/>
                </a:avLst>
              </a:prstGeom>
              <a:blipFill>
                <a:blip r:embed="rId2"/>
                <a:stretch>
                  <a:fillRect l="-2753" t="-7282" r="-1377" b="-14563"/>
                </a:stretch>
              </a:blipFill>
              <a:ln w="19050"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7BB34F-E157-4C53-9F1C-6C466DE4B811}"/>
              </a:ext>
            </a:extLst>
          </p:cNvPr>
          <p:cNvCxnSpPr>
            <a:cxnSpLocks/>
          </p:cNvCxnSpPr>
          <p:nvPr/>
        </p:nvCxnSpPr>
        <p:spPr>
          <a:xfrm>
            <a:off x="7403415" y="1646280"/>
            <a:ext cx="0" cy="2815439"/>
          </a:xfrm>
          <a:prstGeom prst="line">
            <a:avLst/>
          </a:prstGeom>
          <a:ln w="28575">
            <a:gradFill>
              <a:gsLst>
                <a:gs pos="0">
                  <a:schemeClr val="accent2">
                    <a:lumMod val="50000"/>
                  </a:schemeClr>
                </a:gs>
                <a:gs pos="32000">
                  <a:schemeClr val="accent2">
                    <a:lumMod val="75000"/>
                  </a:schemeClr>
                </a:gs>
                <a:gs pos="6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مربع نص 30">
            <a:extLst>
              <a:ext uri="{FF2B5EF4-FFF2-40B4-BE49-F238E27FC236}">
                <a16:creationId xmlns:a16="http://schemas.microsoft.com/office/drawing/2014/main" id="{B36DD55E-D53A-46E0-92AC-3B0487EBEC66}"/>
              </a:ext>
            </a:extLst>
          </p:cNvPr>
          <p:cNvSpPr txBox="1"/>
          <p:nvPr/>
        </p:nvSpPr>
        <p:spPr>
          <a:xfrm>
            <a:off x="5049530" y="1752896"/>
            <a:ext cx="227044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صيغة محيط الدائرة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108862-1DCB-4D88-9952-28908C0DA840}"/>
              </a:ext>
            </a:extLst>
          </p:cNvPr>
          <p:cNvSpPr/>
          <p:nvPr/>
        </p:nvSpPr>
        <p:spPr>
          <a:xfrm>
            <a:off x="8167191" y="1646280"/>
            <a:ext cx="203973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 = 2ط نق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مربع نص 30">
                <a:extLst>
                  <a:ext uri="{FF2B5EF4-FFF2-40B4-BE49-F238E27FC236}">
                    <a16:creationId xmlns:a16="http://schemas.microsoft.com/office/drawing/2014/main" id="{50A46514-36FA-4197-A195-059F90C3F4A1}"/>
                  </a:ext>
                </a:extLst>
              </p:cNvPr>
              <p:cNvSpPr txBox="1"/>
              <p:nvPr/>
            </p:nvSpPr>
            <p:spPr>
              <a:xfrm>
                <a:off x="3091073" y="2589850"/>
                <a:ext cx="4228904" cy="53565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r" rtl="1"/>
                <a:r>
                  <a:rPr lang="ar-BH" sz="2800" dirty="0">
                    <a:solidFill>
                      <a:srgbClr val="0C6DFF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نضع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BH" sz="2400" i="1" smtClean="0">
                            <a:solidFill>
                              <a:srgbClr val="0C6DFF"/>
                            </a:solidFill>
                            <a:latin typeface="Cambria Math" panose="02040503050406030204" pitchFamily="18" charset="0"/>
                            <a:cs typeface="Sakkal Majalla" panose="02000000000000000000" pitchFamily="2" charset="-7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BH" sz="2400" i="1" smtClean="0">
                                <a:solidFill>
                                  <a:srgbClr val="0C6DFF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ar-BH" sz="2400" b="0" i="0" smtClean="0">
                                <a:solidFill>
                                  <a:srgbClr val="0C6DFF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22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ar-BH" sz="2400" b="0" i="0" smtClean="0">
                                <a:solidFill>
                                  <a:srgbClr val="0C6DFF"/>
                                </a:solidFill>
                                <a:latin typeface="Cambria Math" panose="02040503050406030204" pitchFamily="18" charset="0"/>
                                <a:cs typeface="Sakkal Majalla" panose="02000000000000000000" pitchFamily="2" charset="-78"/>
                              </a:rPr>
                              <m:t>7</m:t>
                            </m:r>
                          </m:den>
                        </m:f>
                      </m:e>
                    </m:box>
                  </m:oMath>
                </a14:m>
                <a:r>
                  <a:rPr lang="ar-BH" sz="2800" dirty="0">
                    <a:solidFill>
                      <a:srgbClr val="0C6DFF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 بدلًا من </a:t>
                </a:r>
                <a:r>
                  <a:rPr lang="ar-BH" sz="28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ط</a:t>
                </a:r>
                <a:r>
                  <a:rPr lang="ar-BH" sz="2800" dirty="0">
                    <a:solidFill>
                      <a:srgbClr val="0C6DFF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و 7 بدلًا من </a:t>
                </a:r>
                <a:r>
                  <a:rPr lang="ar-BH" sz="28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نق</a:t>
                </a:r>
                <a:endParaRPr lang="ar-SA" sz="28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>
          <p:sp>
            <p:nvSpPr>
              <p:cNvPr id="10" name="مربع نص 30">
                <a:extLst>
                  <a:ext uri="{FF2B5EF4-FFF2-40B4-BE49-F238E27FC236}">
                    <a16:creationId xmlns:a16="http://schemas.microsoft.com/office/drawing/2014/main" id="{50A46514-36FA-4197-A195-059F90C3F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073" y="2589850"/>
                <a:ext cx="4228904" cy="535659"/>
              </a:xfrm>
              <a:prstGeom prst="rect">
                <a:avLst/>
              </a:prstGeom>
              <a:blipFill>
                <a:blip r:embed="rId3"/>
                <a:stretch>
                  <a:fillRect t="-6818" r="-3026" b="-34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0D2868B2-20E9-4534-863D-639747A242B0}"/>
              </a:ext>
            </a:extLst>
          </p:cNvPr>
          <p:cNvSpPr/>
          <p:nvPr/>
        </p:nvSpPr>
        <p:spPr>
          <a:xfrm>
            <a:off x="8917503" y="2579883"/>
            <a:ext cx="97266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2 ×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28B4C1B-582E-4EC2-A604-8279FE38E63C}"/>
                  </a:ext>
                </a:extLst>
              </p:cNvPr>
              <p:cNvSpPr/>
              <p:nvPr/>
            </p:nvSpPr>
            <p:spPr>
              <a:xfrm>
                <a:off x="8327862" y="2547705"/>
                <a:ext cx="830540" cy="609334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ar-BH" sz="2800" i="1" dirty="0" smtClean="0">
                              <a:latin typeface="Cambria Math" panose="02040503050406030204" pitchFamily="18" charset="0"/>
                              <a:cs typeface="Sakkal Majalla" panose="02000000000000000000" pitchFamily="2" charset="-7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ar-BH" sz="2800" i="1" dirty="0" smtClean="0">
                                  <a:latin typeface="Cambria Math" panose="02040503050406030204" pitchFamily="18" charset="0"/>
                                  <a:cs typeface="Sakkal Majalla" panose="02000000000000000000" pitchFamily="2" charset="-78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ar-BH" sz="2800" b="0" i="0" dirty="0" smtClean="0">
                                  <a:latin typeface="Cambria Math" panose="02040503050406030204" pitchFamily="18" charset="0"/>
                                  <a:cs typeface="Sakkal Majalla" panose="02000000000000000000" pitchFamily="2" charset="-78"/>
                                </a:rPr>
                                <m:t>22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ar-BH" sz="2800" b="0" i="0" dirty="0" smtClean="0">
                                  <a:latin typeface="Cambria Math" panose="02040503050406030204" pitchFamily="18" charset="0"/>
                                  <a:cs typeface="Sakkal Majalla" panose="02000000000000000000" pitchFamily="2" charset="-78"/>
                                </a:rPr>
                                <m:t>7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altLang="en-US" sz="36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28B4C1B-582E-4EC2-A604-8279FE38E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862" y="2547705"/>
                <a:ext cx="830540" cy="6093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786C5C89-9731-43F2-BC41-072028C082D7}"/>
              </a:ext>
            </a:extLst>
          </p:cNvPr>
          <p:cNvSpPr/>
          <p:nvPr/>
        </p:nvSpPr>
        <p:spPr>
          <a:xfrm>
            <a:off x="7557991" y="2547705"/>
            <a:ext cx="92552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 7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8C2D98-DE32-43FB-A1C2-437FBD83DEEB}"/>
              </a:ext>
            </a:extLst>
          </p:cNvPr>
          <p:cNvSpPr/>
          <p:nvPr/>
        </p:nvSpPr>
        <p:spPr>
          <a:xfrm>
            <a:off x="8394732" y="3289574"/>
            <a:ext cx="149543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44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ربع نص 30">
            <a:extLst>
              <a:ext uri="{FF2B5EF4-FFF2-40B4-BE49-F238E27FC236}">
                <a16:creationId xmlns:a16="http://schemas.microsoft.com/office/drawing/2014/main" id="{3BE0CC3E-D2C7-4723-9429-20AB9D662492}"/>
              </a:ext>
            </a:extLst>
          </p:cNvPr>
          <p:cNvSpPr txBox="1"/>
          <p:nvPr/>
        </p:nvSpPr>
        <p:spPr>
          <a:xfrm>
            <a:off x="4979508" y="3351129"/>
            <a:ext cx="228894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نضرب 2 × 22 ×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ar-SA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F38BAA1-70C8-49F7-8305-7AC3948D1D8C}"/>
              </a:ext>
            </a:extLst>
          </p:cNvPr>
          <p:cNvCxnSpPr>
            <a:cxnSpLocks/>
          </p:cNvCxnSpPr>
          <p:nvPr/>
        </p:nvCxnSpPr>
        <p:spPr>
          <a:xfrm flipH="1">
            <a:off x="7757981" y="2724147"/>
            <a:ext cx="374904" cy="128016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24F8DF-8266-4A7F-A79E-5EA2E6515CE1}"/>
              </a:ext>
            </a:extLst>
          </p:cNvPr>
          <p:cNvCxnSpPr>
            <a:cxnSpLocks/>
          </p:cNvCxnSpPr>
          <p:nvPr/>
        </p:nvCxnSpPr>
        <p:spPr>
          <a:xfrm flipH="1">
            <a:off x="8556808" y="2923188"/>
            <a:ext cx="373092" cy="129059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EBD2D47-C8CC-4937-A6C0-D1BD640BA628}"/>
              </a:ext>
            </a:extLst>
          </p:cNvPr>
          <p:cNvSpPr/>
          <p:nvPr/>
        </p:nvSpPr>
        <p:spPr>
          <a:xfrm>
            <a:off x="7678588" y="2343122"/>
            <a:ext cx="46904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altLang="en-US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669A5C-3248-4D96-81D2-D8D3293856F7}"/>
              </a:ext>
            </a:extLst>
          </p:cNvPr>
          <p:cNvSpPr txBox="1"/>
          <p:nvPr/>
        </p:nvSpPr>
        <p:spPr>
          <a:xfrm>
            <a:off x="6768548" y="4413252"/>
            <a:ext cx="500305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إذن المحيط يساوي  44 ملم تقريبًا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5A9D8C7-0F52-4E83-BFEA-D953ACEEF9E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428838" y="324336"/>
            <a:ext cx="2185170" cy="2185170"/>
          </a:xfrm>
          <a:prstGeom prst="rect">
            <a:avLst/>
          </a:prstGeom>
        </p:spPr>
      </p:pic>
      <p:sp>
        <p:nvSpPr>
          <p:cNvPr id="25" name="Text Box 87">
            <a:extLst>
              <a:ext uri="{FF2B5EF4-FFF2-40B4-BE49-F238E27FC236}">
                <a16:creationId xmlns:a16="http://schemas.microsoft.com/office/drawing/2014/main" id="{99AA8ED7-678F-49CF-8FCB-D1918E0B0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04" y="782513"/>
            <a:ext cx="120398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7 ملم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0FC3A8F-7CA5-4B1C-96DF-FDCA1F151007}"/>
              </a:ext>
            </a:extLst>
          </p:cNvPr>
          <p:cNvSpPr/>
          <p:nvPr/>
        </p:nvSpPr>
        <p:spPr>
          <a:xfrm>
            <a:off x="2484417" y="1428844"/>
            <a:ext cx="1091157" cy="2388323"/>
          </a:xfrm>
          <a:custGeom>
            <a:avLst/>
            <a:gdLst>
              <a:gd name="connsiteX0" fmla="*/ 1968759 w 1968759"/>
              <a:gd name="connsiteY0" fmla="*/ 1679510 h 2967135"/>
              <a:gd name="connsiteX1" fmla="*/ 569167 w 1968759"/>
              <a:gd name="connsiteY1" fmla="*/ 2967135 h 2967135"/>
              <a:gd name="connsiteX2" fmla="*/ 0 w 1968759"/>
              <a:gd name="connsiteY2" fmla="*/ 0 h 2967135"/>
              <a:gd name="connsiteX0" fmla="*/ 1968759 w 1968759"/>
              <a:gd name="connsiteY0" fmla="*/ 1679510 h 2967135"/>
              <a:gd name="connsiteX1" fmla="*/ 569167 w 1968759"/>
              <a:gd name="connsiteY1" fmla="*/ 2967135 h 2967135"/>
              <a:gd name="connsiteX2" fmla="*/ 0 w 1968759"/>
              <a:gd name="connsiteY2" fmla="*/ 0 h 2967135"/>
              <a:gd name="connsiteX0" fmla="*/ 1800808 w 1800808"/>
              <a:gd name="connsiteY0" fmla="*/ 1184987 h 2967135"/>
              <a:gd name="connsiteX1" fmla="*/ 569167 w 1800808"/>
              <a:gd name="connsiteY1" fmla="*/ 2967135 h 2967135"/>
              <a:gd name="connsiteX2" fmla="*/ 0 w 1800808"/>
              <a:gd name="connsiteY2" fmla="*/ 0 h 2967135"/>
              <a:gd name="connsiteX0" fmla="*/ 1604866 w 1604866"/>
              <a:gd name="connsiteY0" fmla="*/ 1362269 h 3144417"/>
              <a:gd name="connsiteX1" fmla="*/ 373225 w 1604866"/>
              <a:gd name="connsiteY1" fmla="*/ 3144417 h 3144417"/>
              <a:gd name="connsiteX2" fmla="*/ 0 w 1604866"/>
              <a:gd name="connsiteY2" fmla="*/ 0 h 3144417"/>
              <a:gd name="connsiteX0" fmla="*/ 1882268 w 1882268"/>
              <a:gd name="connsiteY0" fmla="*/ 766368 h 3144417"/>
              <a:gd name="connsiteX1" fmla="*/ 373225 w 1882268"/>
              <a:gd name="connsiteY1" fmla="*/ 3144417 h 3144417"/>
              <a:gd name="connsiteX2" fmla="*/ 0 w 1882268"/>
              <a:gd name="connsiteY2" fmla="*/ 0 h 3144417"/>
              <a:gd name="connsiteX0" fmla="*/ 2128848 w 2128848"/>
              <a:gd name="connsiteY0" fmla="*/ 26629 h 2404678"/>
              <a:gd name="connsiteX1" fmla="*/ 619805 w 2128848"/>
              <a:gd name="connsiteY1" fmla="*/ 2404678 h 2404678"/>
              <a:gd name="connsiteX2" fmla="*/ 0 w 2128848"/>
              <a:gd name="connsiteY2" fmla="*/ 0 h 2404678"/>
              <a:gd name="connsiteX0" fmla="*/ 2190492 w 2190492"/>
              <a:gd name="connsiteY0" fmla="*/ 16355 h 2394404"/>
              <a:gd name="connsiteX1" fmla="*/ 681449 w 2190492"/>
              <a:gd name="connsiteY1" fmla="*/ 2394404 h 2394404"/>
              <a:gd name="connsiteX2" fmla="*/ 0 w 2190492"/>
              <a:gd name="connsiteY2" fmla="*/ 0 h 2394404"/>
              <a:gd name="connsiteX0" fmla="*/ 2118573 w 2118573"/>
              <a:gd name="connsiteY0" fmla="*/ 26629 h 2404678"/>
              <a:gd name="connsiteX1" fmla="*/ 609530 w 2118573"/>
              <a:gd name="connsiteY1" fmla="*/ 2404678 h 2404678"/>
              <a:gd name="connsiteX2" fmla="*/ 0 w 2118573"/>
              <a:gd name="connsiteY2" fmla="*/ 0 h 2404678"/>
              <a:gd name="connsiteX0" fmla="*/ 2098024 w 2098024"/>
              <a:gd name="connsiteY0" fmla="*/ 0 h 2408871"/>
              <a:gd name="connsiteX1" fmla="*/ 609530 w 2098024"/>
              <a:gd name="connsiteY1" fmla="*/ 2408871 h 2408871"/>
              <a:gd name="connsiteX2" fmla="*/ 0 w 2098024"/>
              <a:gd name="connsiteY2" fmla="*/ 4193 h 2408871"/>
              <a:gd name="connsiteX0" fmla="*/ 2108299 w 2108299"/>
              <a:gd name="connsiteY0" fmla="*/ 0 h 2408871"/>
              <a:gd name="connsiteX1" fmla="*/ 619805 w 2108299"/>
              <a:gd name="connsiteY1" fmla="*/ 2408871 h 2408871"/>
              <a:gd name="connsiteX2" fmla="*/ 0 w 2108299"/>
              <a:gd name="connsiteY2" fmla="*/ 14467 h 2408871"/>
              <a:gd name="connsiteX0" fmla="*/ 2108299 w 2108299"/>
              <a:gd name="connsiteY0" fmla="*/ 0 h 2408871"/>
              <a:gd name="connsiteX1" fmla="*/ 619805 w 2108299"/>
              <a:gd name="connsiteY1" fmla="*/ 2408871 h 2408871"/>
              <a:gd name="connsiteX2" fmla="*/ 0 w 2108299"/>
              <a:gd name="connsiteY2" fmla="*/ 14467 h 2408871"/>
              <a:gd name="connsiteX0" fmla="*/ 1488494 w 1488494"/>
              <a:gd name="connsiteY0" fmla="*/ 0 h 2408871"/>
              <a:gd name="connsiteX1" fmla="*/ 0 w 1488494"/>
              <a:gd name="connsiteY1" fmla="*/ 2408871 h 2408871"/>
              <a:gd name="connsiteX2" fmla="*/ 397337 w 1488494"/>
              <a:gd name="connsiteY2" fmla="*/ 96660 h 2408871"/>
              <a:gd name="connsiteX0" fmla="*/ 1091157 w 1091157"/>
              <a:gd name="connsiteY0" fmla="*/ 0 h 2388323"/>
              <a:gd name="connsiteX1" fmla="*/ 116371 w 1091157"/>
              <a:gd name="connsiteY1" fmla="*/ 2388323 h 2388323"/>
              <a:gd name="connsiteX2" fmla="*/ 0 w 1091157"/>
              <a:gd name="connsiteY2" fmla="*/ 96660 h 238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1157" h="2388323">
                <a:moveTo>
                  <a:pt x="1091157" y="0"/>
                </a:moveTo>
                <a:lnTo>
                  <a:pt x="116371" y="2388323"/>
                </a:lnTo>
                <a:lnTo>
                  <a:pt x="0" y="96660"/>
                </a:lnTo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9839BB-6012-4877-B648-93743D127A50}"/>
              </a:ext>
            </a:extLst>
          </p:cNvPr>
          <p:cNvSpPr txBox="1"/>
          <p:nvPr/>
        </p:nvSpPr>
        <p:spPr>
          <a:xfrm>
            <a:off x="698291" y="3817167"/>
            <a:ext cx="3511985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نصف قطر الدائرة   7 ملم</a:t>
            </a:r>
          </a:p>
          <a:p>
            <a:r>
              <a:rPr lang="ar-BH" sz="2800" dirty="0"/>
              <a:t> لذا نستعمل الصيغة  ح = 2ط نق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509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2" grpId="0"/>
      <p:bldP spid="23" grpId="0"/>
      <p:bldP spid="26" grpId="0" animBg="1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7">
            <a:extLst>
              <a:ext uri="{FF2B5EF4-FFF2-40B4-BE49-F238E27FC236}">
                <a16:creationId xmlns:a16="http://schemas.microsoft.com/office/drawing/2014/main" id="{3340E206-03B4-4871-9E6A-1564303FD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843" y="386494"/>
            <a:ext cx="856072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أوجد محيط الدائرة المجاورة، مقربًا إلى أقرب جزء من عشرة.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755B8D-ECA3-4143-92A2-44AA37F81959}"/>
              </a:ext>
            </a:extLst>
          </p:cNvPr>
          <p:cNvSpPr/>
          <p:nvPr/>
        </p:nvSpPr>
        <p:spPr>
          <a:xfrm>
            <a:off x="9084365" y="450153"/>
            <a:ext cx="735558" cy="51901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7BB34F-E157-4C53-9F1C-6C466DE4B811}"/>
              </a:ext>
            </a:extLst>
          </p:cNvPr>
          <p:cNvCxnSpPr>
            <a:cxnSpLocks/>
          </p:cNvCxnSpPr>
          <p:nvPr/>
        </p:nvCxnSpPr>
        <p:spPr>
          <a:xfrm>
            <a:off x="7403415" y="1646280"/>
            <a:ext cx="0" cy="2815439"/>
          </a:xfrm>
          <a:prstGeom prst="line">
            <a:avLst/>
          </a:prstGeom>
          <a:ln w="28575">
            <a:gradFill>
              <a:gsLst>
                <a:gs pos="0">
                  <a:schemeClr val="accent2">
                    <a:lumMod val="50000"/>
                  </a:schemeClr>
                </a:gs>
                <a:gs pos="32000">
                  <a:schemeClr val="accent2">
                    <a:lumMod val="75000"/>
                  </a:schemeClr>
                </a:gs>
                <a:gs pos="6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مربع نص 30">
            <a:extLst>
              <a:ext uri="{FF2B5EF4-FFF2-40B4-BE49-F238E27FC236}">
                <a16:creationId xmlns:a16="http://schemas.microsoft.com/office/drawing/2014/main" id="{B36DD55E-D53A-46E0-92AC-3B0487EBEC66}"/>
              </a:ext>
            </a:extLst>
          </p:cNvPr>
          <p:cNvSpPr txBox="1"/>
          <p:nvPr/>
        </p:nvSpPr>
        <p:spPr>
          <a:xfrm>
            <a:off x="5049530" y="1752896"/>
            <a:ext cx="227044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صيغة محيط الدائرة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108862-1DCB-4D88-9952-28908C0DA840}"/>
              </a:ext>
            </a:extLst>
          </p:cNvPr>
          <p:cNvSpPr/>
          <p:nvPr/>
        </p:nvSpPr>
        <p:spPr>
          <a:xfrm>
            <a:off x="8711486" y="1646280"/>
            <a:ext cx="149543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 = ط ق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30">
            <a:extLst>
              <a:ext uri="{FF2B5EF4-FFF2-40B4-BE49-F238E27FC236}">
                <a16:creationId xmlns:a16="http://schemas.microsoft.com/office/drawing/2014/main" id="{50A46514-36FA-4197-A195-059F90C3F4A1}"/>
              </a:ext>
            </a:extLst>
          </p:cNvPr>
          <p:cNvSpPr txBox="1"/>
          <p:nvPr/>
        </p:nvSpPr>
        <p:spPr>
          <a:xfrm>
            <a:off x="3091079" y="2589850"/>
            <a:ext cx="422889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نضع 3,14 بدلًا من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</a:t>
            </a:r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 22 بدلًا من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</a:t>
            </a:r>
            <a:endParaRPr lang="ar-SA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2868B2-20E9-4534-863D-639747A242B0}"/>
              </a:ext>
            </a:extLst>
          </p:cNvPr>
          <p:cNvSpPr/>
          <p:nvPr/>
        </p:nvSpPr>
        <p:spPr>
          <a:xfrm>
            <a:off x="9392478" y="2579883"/>
            <a:ext cx="49769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8B4C1B-582E-4EC2-A604-8279FE38E63C}"/>
              </a:ext>
            </a:extLst>
          </p:cNvPr>
          <p:cNvSpPr/>
          <p:nvPr/>
        </p:nvSpPr>
        <p:spPr>
          <a:xfrm>
            <a:off x="8533877" y="2587929"/>
            <a:ext cx="106447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3,14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6C5C89-9731-43F2-BC41-072028C082D7}"/>
              </a:ext>
            </a:extLst>
          </p:cNvPr>
          <p:cNvSpPr/>
          <p:nvPr/>
        </p:nvSpPr>
        <p:spPr>
          <a:xfrm>
            <a:off x="7842289" y="2572094"/>
            <a:ext cx="92552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 22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8C2D98-DE32-43FB-A1C2-437FBD83DEEB}"/>
              </a:ext>
            </a:extLst>
          </p:cNvPr>
          <p:cNvSpPr/>
          <p:nvPr/>
        </p:nvSpPr>
        <p:spPr>
          <a:xfrm>
            <a:off x="8394732" y="3289574"/>
            <a:ext cx="149543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69,08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ربع نص 30">
            <a:extLst>
              <a:ext uri="{FF2B5EF4-FFF2-40B4-BE49-F238E27FC236}">
                <a16:creationId xmlns:a16="http://schemas.microsoft.com/office/drawing/2014/main" id="{3BE0CC3E-D2C7-4723-9429-20AB9D662492}"/>
              </a:ext>
            </a:extLst>
          </p:cNvPr>
          <p:cNvSpPr txBox="1"/>
          <p:nvPr/>
        </p:nvSpPr>
        <p:spPr>
          <a:xfrm>
            <a:off x="5824329" y="3351129"/>
            <a:ext cx="144412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نضرب 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35C80A-6018-4FFF-9FFB-77472C6B9A1D}"/>
              </a:ext>
            </a:extLst>
          </p:cNvPr>
          <p:cNvSpPr/>
          <p:nvPr/>
        </p:nvSpPr>
        <p:spPr>
          <a:xfrm>
            <a:off x="2484782" y="346065"/>
            <a:ext cx="3866462" cy="773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58C5E4-8612-4B0E-8A42-B3B4A0546EB8}"/>
              </a:ext>
            </a:extLst>
          </p:cNvPr>
          <p:cNvSpPr/>
          <p:nvPr/>
        </p:nvSpPr>
        <p:spPr>
          <a:xfrm>
            <a:off x="8394732" y="3953104"/>
            <a:ext cx="149543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≈ 69,1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ربع نص 30">
            <a:extLst>
              <a:ext uri="{FF2B5EF4-FFF2-40B4-BE49-F238E27FC236}">
                <a16:creationId xmlns:a16="http://schemas.microsoft.com/office/drawing/2014/main" id="{94E06E56-D94D-4A67-ACE8-8373CAEA4842}"/>
              </a:ext>
            </a:extLst>
          </p:cNvPr>
          <p:cNvSpPr txBox="1"/>
          <p:nvPr/>
        </p:nvSpPr>
        <p:spPr>
          <a:xfrm>
            <a:off x="3453514" y="3959828"/>
            <a:ext cx="386646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نقرب الناتج إلى أقرب جزء من عشرة 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FA22B1-3B3B-4170-97AD-19906CCD0B66}"/>
              </a:ext>
            </a:extLst>
          </p:cNvPr>
          <p:cNvGrpSpPr/>
          <p:nvPr/>
        </p:nvGrpSpPr>
        <p:grpSpPr>
          <a:xfrm rot="19800000">
            <a:off x="288831" y="442963"/>
            <a:ext cx="2403686" cy="2358033"/>
            <a:chOff x="2176569" y="323547"/>
            <a:chExt cx="2403686" cy="235803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B5155E0-C46A-4097-85E6-A15D06F8D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7200000">
              <a:off x="2199395" y="300721"/>
              <a:ext cx="2358033" cy="2403686"/>
            </a:xfrm>
            <a:prstGeom prst="rect">
              <a:avLst/>
            </a:prstGeom>
          </p:spPr>
        </p:pic>
        <p:sp>
          <p:nvSpPr>
            <p:cNvPr id="22" name="Text Box 87">
              <a:extLst>
                <a:ext uri="{FF2B5EF4-FFF2-40B4-BE49-F238E27FC236}">
                  <a16:creationId xmlns:a16="http://schemas.microsoft.com/office/drawing/2014/main" id="{8403F451-26A8-4BE0-87DB-FADAFF60E0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00000">
              <a:off x="2903157" y="762635"/>
              <a:ext cx="12039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r" rtl="1">
                <a:defRPr sz="3200">
                  <a:latin typeface="Sakkal Majalla" panose="02000000000000000000" pitchFamily="2" charset="-78"/>
                  <a:cs typeface="Sakkal Majalla" panose="02000000000000000000" pitchFamily="2" charset="-78"/>
                </a:defRPr>
              </a:lvl1pPr>
            </a:lstStyle>
            <a:p>
              <a:r>
                <a:rPr lang="ar-BH" sz="3600" dirty="0"/>
                <a:t>22 سم</a:t>
              </a: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4DCDAAF-C6AA-4D81-A049-B8F7289D8E0F}"/>
              </a:ext>
            </a:extLst>
          </p:cNvPr>
          <p:cNvSpPr/>
          <p:nvPr/>
        </p:nvSpPr>
        <p:spPr>
          <a:xfrm>
            <a:off x="412938" y="1645054"/>
            <a:ext cx="2108299" cy="2025863"/>
          </a:xfrm>
          <a:custGeom>
            <a:avLst/>
            <a:gdLst>
              <a:gd name="connsiteX0" fmla="*/ 1968759 w 1968759"/>
              <a:gd name="connsiteY0" fmla="*/ 1679510 h 2967135"/>
              <a:gd name="connsiteX1" fmla="*/ 569167 w 1968759"/>
              <a:gd name="connsiteY1" fmla="*/ 2967135 h 2967135"/>
              <a:gd name="connsiteX2" fmla="*/ 0 w 1968759"/>
              <a:gd name="connsiteY2" fmla="*/ 0 h 2967135"/>
              <a:gd name="connsiteX0" fmla="*/ 1968759 w 1968759"/>
              <a:gd name="connsiteY0" fmla="*/ 1679510 h 2967135"/>
              <a:gd name="connsiteX1" fmla="*/ 569167 w 1968759"/>
              <a:gd name="connsiteY1" fmla="*/ 2967135 h 2967135"/>
              <a:gd name="connsiteX2" fmla="*/ 0 w 1968759"/>
              <a:gd name="connsiteY2" fmla="*/ 0 h 2967135"/>
              <a:gd name="connsiteX0" fmla="*/ 1800808 w 1800808"/>
              <a:gd name="connsiteY0" fmla="*/ 1184987 h 2967135"/>
              <a:gd name="connsiteX1" fmla="*/ 569167 w 1800808"/>
              <a:gd name="connsiteY1" fmla="*/ 2967135 h 2967135"/>
              <a:gd name="connsiteX2" fmla="*/ 0 w 1800808"/>
              <a:gd name="connsiteY2" fmla="*/ 0 h 2967135"/>
              <a:gd name="connsiteX0" fmla="*/ 1604866 w 1604866"/>
              <a:gd name="connsiteY0" fmla="*/ 1362269 h 3144417"/>
              <a:gd name="connsiteX1" fmla="*/ 373225 w 1604866"/>
              <a:gd name="connsiteY1" fmla="*/ 3144417 h 3144417"/>
              <a:gd name="connsiteX2" fmla="*/ 0 w 1604866"/>
              <a:gd name="connsiteY2" fmla="*/ 0 h 3144417"/>
              <a:gd name="connsiteX0" fmla="*/ 1882268 w 1882268"/>
              <a:gd name="connsiteY0" fmla="*/ 766368 h 3144417"/>
              <a:gd name="connsiteX1" fmla="*/ 373225 w 1882268"/>
              <a:gd name="connsiteY1" fmla="*/ 3144417 h 3144417"/>
              <a:gd name="connsiteX2" fmla="*/ 0 w 1882268"/>
              <a:gd name="connsiteY2" fmla="*/ 0 h 3144417"/>
              <a:gd name="connsiteX0" fmla="*/ 2128848 w 2128848"/>
              <a:gd name="connsiteY0" fmla="*/ 26629 h 2404678"/>
              <a:gd name="connsiteX1" fmla="*/ 619805 w 2128848"/>
              <a:gd name="connsiteY1" fmla="*/ 2404678 h 2404678"/>
              <a:gd name="connsiteX2" fmla="*/ 0 w 2128848"/>
              <a:gd name="connsiteY2" fmla="*/ 0 h 2404678"/>
              <a:gd name="connsiteX0" fmla="*/ 2190492 w 2190492"/>
              <a:gd name="connsiteY0" fmla="*/ 16355 h 2394404"/>
              <a:gd name="connsiteX1" fmla="*/ 681449 w 2190492"/>
              <a:gd name="connsiteY1" fmla="*/ 2394404 h 2394404"/>
              <a:gd name="connsiteX2" fmla="*/ 0 w 2190492"/>
              <a:gd name="connsiteY2" fmla="*/ 0 h 2394404"/>
              <a:gd name="connsiteX0" fmla="*/ 2118573 w 2118573"/>
              <a:gd name="connsiteY0" fmla="*/ 26629 h 2404678"/>
              <a:gd name="connsiteX1" fmla="*/ 609530 w 2118573"/>
              <a:gd name="connsiteY1" fmla="*/ 2404678 h 2404678"/>
              <a:gd name="connsiteX2" fmla="*/ 0 w 2118573"/>
              <a:gd name="connsiteY2" fmla="*/ 0 h 2404678"/>
              <a:gd name="connsiteX0" fmla="*/ 2098024 w 2098024"/>
              <a:gd name="connsiteY0" fmla="*/ 0 h 2408871"/>
              <a:gd name="connsiteX1" fmla="*/ 609530 w 2098024"/>
              <a:gd name="connsiteY1" fmla="*/ 2408871 h 2408871"/>
              <a:gd name="connsiteX2" fmla="*/ 0 w 2098024"/>
              <a:gd name="connsiteY2" fmla="*/ 4193 h 2408871"/>
              <a:gd name="connsiteX0" fmla="*/ 2108299 w 2108299"/>
              <a:gd name="connsiteY0" fmla="*/ 0 h 2408871"/>
              <a:gd name="connsiteX1" fmla="*/ 619805 w 2108299"/>
              <a:gd name="connsiteY1" fmla="*/ 2408871 h 2408871"/>
              <a:gd name="connsiteX2" fmla="*/ 0 w 2108299"/>
              <a:gd name="connsiteY2" fmla="*/ 14467 h 240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8299" h="2408871">
                <a:moveTo>
                  <a:pt x="2108299" y="0"/>
                </a:moveTo>
                <a:lnTo>
                  <a:pt x="619805" y="2408871"/>
                </a:lnTo>
                <a:lnTo>
                  <a:pt x="0" y="14467"/>
                </a:lnTo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6CB8EA1D-06FA-47DE-B656-C8BCC07D2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283" y="4844076"/>
            <a:ext cx="6184440" cy="1237711"/>
          </a:xfrm>
          <a:prstGeom prst="homePlate">
            <a:avLst>
              <a:gd name="adj" fmla="val 0"/>
            </a:avLst>
          </a:prstGeom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  لاحظ أن العدد 22 ليس من مضاعفات العدد 7، لذا نستعمل </a:t>
            </a:r>
            <a:r>
              <a:rPr lang="ar-BH" sz="3600" dirty="0">
                <a:solidFill>
                  <a:srgbClr val="FF0000"/>
                </a:solidFill>
              </a:rPr>
              <a:t>3,14</a:t>
            </a:r>
            <a:r>
              <a:rPr lang="ar-BH" sz="3600" dirty="0"/>
              <a:t> كقيمة تقريبية لـ </a:t>
            </a:r>
            <a:r>
              <a:rPr lang="ar-BH" sz="3600" dirty="0">
                <a:solidFill>
                  <a:srgbClr val="FF0000"/>
                </a:solidFill>
              </a:rPr>
              <a:t>ط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44FF0A-F890-4E11-8AE1-B1FD5C1664D2}"/>
              </a:ext>
            </a:extLst>
          </p:cNvPr>
          <p:cNvSpPr txBox="1"/>
          <p:nvPr/>
        </p:nvSpPr>
        <p:spPr>
          <a:xfrm>
            <a:off x="71733" y="3709455"/>
            <a:ext cx="3298343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قطر الدائرة   22 سم</a:t>
            </a:r>
          </a:p>
          <a:p>
            <a:r>
              <a:rPr lang="ar-BH" sz="2800" dirty="0"/>
              <a:t> لذا نستعمل الصيغة  ح = ط ق 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6D05CA-8EEB-4012-8905-163B400C7312}"/>
              </a:ext>
            </a:extLst>
          </p:cNvPr>
          <p:cNvSpPr txBox="1"/>
          <p:nvPr/>
        </p:nvSpPr>
        <p:spPr>
          <a:xfrm>
            <a:off x="3528397" y="5030827"/>
            <a:ext cx="782053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إذن المحيط مقربًا إلى أقرب جزء من عشرة يساوي 69,1 سم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5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 animBg="1"/>
      <p:bldP spid="18" grpId="0"/>
      <p:bldP spid="19" grpId="0"/>
      <p:bldP spid="23" grpId="0" animBg="1"/>
      <p:bldP spid="24" grpId="0" animBg="1"/>
      <p:bldP spid="24" grpId="1" animBg="1"/>
      <p:bldP spid="2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7">
            <a:extLst>
              <a:ext uri="{FF2B5EF4-FFF2-40B4-BE49-F238E27FC236}">
                <a16:creationId xmlns:a16="http://schemas.microsoft.com/office/drawing/2014/main" id="{D9912DB0-630C-4EE2-BE8A-338C1A91F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48271"/>
            <a:ext cx="870806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أوجد محيط كل دائرة مما يأتي، مقربًا إلى أقرب جزء من عشرة: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8B861C-3F30-4D62-9A10-D54D4B57C6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32258" y="990554"/>
            <a:ext cx="2741185" cy="26440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01A1EB-3A29-445E-85C2-D787C5DCF5A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4687" y="990553"/>
            <a:ext cx="2719294" cy="2644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37B0B5-0D94-46C3-A0D7-0F1B09500D40}"/>
              </a:ext>
            </a:extLst>
          </p:cNvPr>
          <p:cNvCxnSpPr>
            <a:cxnSpLocks/>
          </p:cNvCxnSpPr>
          <p:nvPr/>
        </p:nvCxnSpPr>
        <p:spPr>
          <a:xfrm rot="16200000" flipH="1">
            <a:off x="3285353" y="3514424"/>
            <a:ext cx="4572000" cy="0"/>
          </a:xfrm>
          <a:prstGeom prst="line">
            <a:avLst/>
          </a:prstGeom>
          <a:ln w="38100">
            <a:gradFill flip="none" rotWithShape="1">
              <a:gsLst>
                <a:gs pos="100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71681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5D4378A-48D6-46FE-9CF6-4317B8832798}"/>
              </a:ext>
            </a:extLst>
          </p:cNvPr>
          <p:cNvSpPr txBox="1"/>
          <p:nvPr/>
        </p:nvSpPr>
        <p:spPr>
          <a:xfrm>
            <a:off x="6446404" y="5108923"/>
            <a:ext cx="445769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EA1F97"/>
                </a:solidFill>
              </a:rPr>
              <a:t>المحيط يساوي 34,5 سم تقريبًا</a:t>
            </a:r>
            <a:endParaRPr lang="en-US" dirty="0">
              <a:solidFill>
                <a:srgbClr val="EA1F97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628044-C5A7-4D66-A3D4-D3BCB9D05610}"/>
              </a:ext>
            </a:extLst>
          </p:cNvPr>
          <p:cNvSpPr txBox="1"/>
          <p:nvPr/>
        </p:nvSpPr>
        <p:spPr>
          <a:xfrm>
            <a:off x="733973" y="5102923"/>
            <a:ext cx="445769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EA1F97"/>
                </a:solidFill>
              </a:rPr>
              <a:t>المحيط يساوي 25,1 ملم تقريبًا</a:t>
            </a:r>
            <a:endParaRPr lang="en-US" dirty="0">
              <a:solidFill>
                <a:srgbClr val="EA1F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9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7">
            <a:extLst>
              <a:ext uri="{FF2B5EF4-FFF2-40B4-BE49-F238E27FC236}">
                <a16:creationId xmlns:a16="http://schemas.microsoft.com/office/drawing/2014/main" id="{3340E206-03B4-4871-9E6A-1564303FD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1237" y="386494"/>
            <a:ext cx="737133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أوجد محيط الدائرة الآتية، مقربًا إلى أقرب جزء من عشرة (استعمل ط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≈</a:t>
            </a:r>
            <a:r>
              <a:rPr lang="ar-BH" sz="3600" dirty="0"/>
              <a:t> 3,14):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755B8D-ECA3-4143-92A2-44AA37F81959}"/>
              </a:ext>
            </a:extLst>
          </p:cNvPr>
          <p:cNvSpPr/>
          <p:nvPr/>
        </p:nvSpPr>
        <p:spPr>
          <a:xfrm>
            <a:off x="9084365" y="450153"/>
            <a:ext cx="735558" cy="51901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7BB34F-E157-4C53-9F1C-6C466DE4B811}"/>
              </a:ext>
            </a:extLst>
          </p:cNvPr>
          <p:cNvCxnSpPr>
            <a:cxnSpLocks/>
          </p:cNvCxnSpPr>
          <p:nvPr/>
        </p:nvCxnSpPr>
        <p:spPr>
          <a:xfrm>
            <a:off x="7403415" y="1646280"/>
            <a:ext cx="0" cy="2815439"/>
          </a:xfrm>
          <a:prstGeom prst="line">
            <a:avLst/>
          </a:prstGeom>
          <a:ln w="28575">
            <a:gradFill>
              <a:gsLst>
                <a:gs pos="0">
                  <a:schemeClr val="accent2">
                    <a:lumMod val="50000"/>
                  </a:schemeClr>
                </a:gs>
                <a:gs pos="32000">
                  <a:schemeClr val="accent2">
                    <a:lumMod val="75000"/>
                  </a:schemeClr>
                </a:gs>
                <a:gs pos="6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مربع نص 30">
            <a:extLst>
              <a:ext uri="{FF2B5EF4-FFF2-40B4-BE49-F238E27FC236}">
                <a16:creationId xmlns:a16="http://schemas.microsoft.com/office/drawing/2014/main" id="{B36DD55E-D53A-46E0-92AC-3B0487EBEC66}"/>
              </a:ext>
            </a:extLst>
          </p:cNvPr>
          <p:cNvSpPr txBox="1"/>
          <p:nvPr/>
        </p:nvSpPr>
        <p:spPr>
          <a:xfrm>
            <a:off x="5049530" y="1752896"/>
            <a:ext cx="227044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صيغة محيط الدائرة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108862-1DCB-4D88-9952-28908C0DA840}"/>
              </a:ext>
            </a:extLst>
          </p:cNvPr>
          <p:cNvSpPr/>
          <p:nvPr/>
        </p:nvSpPr>
        <p:spPr>
          <a:xfrm>
            <a:off x="8711486" y="1646280"/>
            <a:ext cx="149543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 = ط ق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2868B2-20E9-4534-863D-639747A242B0}"/>
              </a:ext>
            </a:extLst>
          </p:cNvPr>
          <p:cNvSpPr/>
          <p:nvPr/>
        </p:nvSpPr>
        <p:spPr>
          <a:xfrm>
            <a:off x="9392478" y="2579883"/>
            <a:ext cx="49769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8B4C1B-582E-4EC2-A604-8279FE38E63C}"/>
              </a:ext>
            </a:extLst>
          </p:cNvPr>
          <p:cNvSpPr/>
          <p:nvPr/>
        </p:nvSpPr>
        <p:spPr>
          <a:xfrm>
            <a:off x="8533877" y="2587929"/>
            <a:ext cx="106447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3,14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6C5C89-9731-43F2-BC41-072028C082D7}"/>
              </a:ext>
            </a:extLst>
          </p:cNvPr>
          <p:cNvSpPr/>
          <p:nvPr/>
        </p:nvSpPr>
        <p:spPr>
          <a:xfrm>
            <a:off x="7842289" y="2572094"/>
            <a:ext cx="92552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 18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8C2D98-DE32-43FB-A1C2-437FBD83DEEB}"/>
              </a:ext>
            </a:extLst>
          </p:cNvPr>
          <p:cNvSpPr/>
          <p:nvPr/>
        </p:nvSpPr>
        <p:spPr>
          <a:xfrm>
            <a:off x="8394732" y="3289574"/>
            <a:ext cx="149543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56,52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ربع نص 30">
            <a:extLst>
              <a:ext uri="{FF2B5EF4-FFF2-40B4-BE49-F238E27FC236}">
                <a16:creationId xmlns:a16="http://schemas.microsoft.com/office/drawing/2014/main" id="{3BE0CC3E-D2C7-4723-9429-20AB9D662492}"/>
              </a:ext>
            </a:extLst>
          </p:cNvPr>
          <p:cNvSpPr txBox="1"/>
          <p:nvPr/>
        </p:nvSpPr>
        <p:spPr>
          <a:xfrm>
            <a:off x="5824329" y="3351129"/>
            <a:ext cx="144412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نضرب 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35C80A-6018-4FFF-9FFB-77472C6B9A1D}"/>
              </a:ext>
            </a:extLst>
          </p:cNvPr>
          <p:cNvSpPr/>
          <p:nvPr/>
        </p:nvSpPr>
        <p:spPr>
          <a:xfrm>
            <a:off x="1937793" y="316302"/>
            <a:ext cx="3866462" cy="773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58C5E4-8612-4B0E-8A42-B3B4A0546EB8}"/>
              </a:ext>
            </a:extLst>
          </p:cNvPr>
          <p:cNvSpPr/>
          <p:nvPr/>
        </p:nvSpPr>
        <p:spPr>
          <a:xfrm>
            <a:off x="8394732" y="3953104"/>
            <a:ext cx="149543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≈ 56,5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ربع نص 30">
            <a:extLst>
              <a:ext uri="{FF2B5EF4-FFF2-40B4-BE49-F238E27FC236}">
                <a16:creationId xmlns:a16="http://schemas.microsoft.com/office/drawing/2014/main" id="{94E06E56-D94D-4A67-ACE8-8373CAEA4842}"/>
              </a:ext>
            </a:extLst>
          </p:cNvPr>
          <p:cNvSpPr txBox="1"/>
          <p:nvPr/>
        </p:nvSpPr>
        <p:spPr>
          <a:xfrm>
            <a:off x="3453514" y="3959828"/>
            <a:ext cx="386646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نقرب الناتج إلى أقرب جزء من عشرة 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FA22B1-3B3B-4170-97AD-19906CCD0B66}"/>
              </a:ext>
            </a:extLst>
          </p:cNvPr>
          <p:cNvGrpSpPr/>
          <p:nvPr/>
        </p:nvGrpSpPr>
        <p:grpSpPr>
          <a:xfrm rot="19800000">
            <a:off x="288831" y="442963"/>
            <a:ext cx="2403686" cy="2358033"/>
            <a:chOff x="2176569" y="323547"/>
            <a:chExt cx="2403686" cy="235803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B5155E0-C46A-4097-85E6-A15D06F8D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7200000">
              <a:off x="2199395" y="300721"/>
              <a:ext cx="2358033" cy="2403686"/>
            </a:xfrm>
            <a:prstGeom prst="rect">
              <a:avLst/>
            </a:prstGeom>
          </p:spPr>
        </p:pic>
        <p:sp>
          <p:nvSpPr>
            <p:cNvPr id="22" name="Text Box 87">
              <a:extLst>
                <a:ext uri="{FF2B5EF4-FFF2-40B4-BE49-F238E27FC236}">
                  <a16:creationId xmlns:a16="http://schemas.microsoft.com/office/drawing/2014/main" id="{8403F451-26A8-4BE0-87DB-FADAFF60E0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00000">
              <a:off x="2903157" y="762635"/>
              <a:ext cx="12039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r" rtl="1">
                <a:defRPr sz="3200">
                  <a:latin typeface="Sakkal Majalla" panose="02000000000000000000" pitchFamily="2" charset="-78"/>
                  <a:cs typeface="Sakkal Majalla" panose="02000000000000000000" pitchFamily="2" charset="-78"/>
                </a:defRPr>
              </a:lvl1pPr>
            </a:lstStyle>
            <a:p>
              <a:r>
                <a:rPr lang="ar-BH" sz="3600" dirty="0"/>
                <a:t>18 سم</a:t>
              </a: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4DCDAAF-C6AA-4D81-A049-B8F7289D8E0F}"/>
              </a:ext>
            </a:extLst>
          </p:cNvPr>
          <p:cNvSpPr/>
          <p:nvPr/>
        </p:nvSpPr>
        <p:spPr>
          <a:xfrm>
            <a:off x="412938" y="1645054"/>
            <a:ext cx="2108299" cy="2025863"/>
          </a:xfrm>
          <a:custGeom>
            <a:avLst/>
            <a:gdLst>
              <a:gd name="connsiteX0" fmla="*/ 1968759 w 1968759"/>
              <a:gd name="connsiteY0" fmla="*/ 1679510 h 2967135"/>
              <a:gd name="connsiteX1" fmla="*/ 569167 w 1968759"/>
              <a:gd name="connsiteY1" fmla="*/ 2967135 h 2967135"/>
              <a:gd name="connsiteX2" fmla="*/ 0 w 1968759"/>
              <a:gd name="connsiteY2" fmla="*/ 0 h 2967135"/>
              <a:gd name="connsiteX0" fmla="*/ 1968759 w 1968759"/>
              <a:gd name="connsiteY0" fmla="*/ 1679510 h 2967135"/>
              <a:gd name="connsiteX1" fmla="*/ 569167 w 1968759"/>
              <a:gd name="connsiteY1" fmla="*/ 2967135 h 2967135"/>
              <a:gd name="connsiteX2" fmla="*/ 0 w 1968759"/>
              <a:gd name="connsiteY2" fmla="*/ 0 h 2967135"/>
              <a:gd name="connsiteX0" fmla="*/ 1800808 w 1800808"/>
              <a:gd name="connsiteY0" fmla="*/ 1184987 h 2967135"/>
              <a:gd name="connsiteX1" fmla="*/ 569167 w 1800808"/>
              <a:gd name="connsiteY1" fmla="*/ 2967135 h 2967135"/>
              <a:gd name="connsiteX2" fmla="*/ 0 w 1800808"/>
              <a:gd name="connsiteY2" fmla="*/ 0 h 2967135"/>
              <a:gd name="connsiteX0" fmla="*/ 1604866 w 1604866"/>
              <a:gd name="connsiteY0" fmla="*/ 1362269 h 3144417"/>
              <a:gd name="connsiteX1" fmla="*/ 373225 w 1604866"/>
              <a:gd name="connsiteY1" fmla="*/ 3144417 h 3144417"/>
              <a:gd name="connsiteX2" fmla="*/ 0 w 1604866"/>
              <a:gd name="connsiteY2" fmla="*/ 0 h 3144417"/>
              <a:gd name="connsiteX0" fmla="*/ 1882268 w 1882268"/>
              <a:gd name="connsiteY0" fmla="*/ 766368 h 3144417"/>
              <a:gd name="connsiteX1" fmla="*/ 373225 w 1882268"/>
              <a:gd name="connsiteY1" fmla="*/ 3144417 h 3144417"/>
              <a:gd name="connsiteX2" fmla="*/ 0 w 1882268"/>
              <a:gd name="connsiteY2" fmla="*/ 0 h 3144417"/>
              <a:gd name="connsiteX0" fmla="*/ 2128848 w 2128848"/>
              <a:gd name="connsiteY0" fmla="*/ 26629 h 2404678"/>
              <a:gd name="connsiteX1" fmla="*/ 619805 w 2128848"/>
              <a:gd name="connsiteY1" fmla="*/ 2404678 h 2404678"/>
              <a:gd name="connsiteX2" fmla="*/ 0 w 2128848"/>
              <a:gd name="connsiteY2" fmla="*/ 0 h 2404678"/>
              <a:gd name="connsiteX0" fmla="*/ 2190492 w 2190492"/>
              <a:gd name="connsiteY0" fmla="*/ 16355 h 2394404"/>
              <a:gd name="connsiteX1" fmla="*/ 681449 w 2190492"/>
              <a:gd name="connsiteY1" fmla="*/ 2394404 h 2394404"/>
              <a:gd name="connsiteX2" fmla="*/ 0 w 2190492"/>
              <a:gd name="connsiteY2" fmla="*/ 0 h 2394404"/>
              <a:gd name="connsiteX0" fmla="*/ 2118573 w 2118573"/>
              <a:gd name="connsiteY0" fmla="*/ 26629 h 2404678"/>
              <a:gd name="connsiteX1" fmla="*/ 609530 w 2118573"/>
              <a:gd name="connsiteY1" fmla="*/ 2404678 h 2404678"/>
              <a:gd name="connsiteX2" fmla="*/ 0 w 2118573"/>
              <a:gd name="connsiteY2" fmla="*/ 0 h 2404678"/>
              <a:gd name="connsiteX0" fmla="*/ 2098024 w 2098024"/>
              <a:gd name="connsiteY0" fmla="*/ 0 h 2408871"/>
              <a:gd name="connsiteX1" fmla="*/ 609530 w 2098024"/>
              <a:gd name="connsiteY1" fmla="*/ 2408871 h 2408871"/>
              <a:gd name="connsiteX2" fmla="*/ 0 w 2098024"/>
              <a:gd name="connsiteY2" fmla="*/ 4193 h 2408871"/>
              <a:gd name="connsiteX0" fmla="*/ 2108299 w 2108299"/>
              <a:gd name="connsiteY0" fmla="*/ 0 h 2408871"/>
              <a:gd name="connsiteX1" fmla="*/ 619805 w 2108299"/>
              <a:gd name="connsiteY1" fmla="*/ 2408871 h 2408871"/>
              <a:gd name="connsiteX2" fmla="*/ 0 w 2108299"/>
              <a:gd name="connsiteY2" fmla="*/ 14467 h 240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8299" h="2408871">
                <a:moveTo>
                  <a:pt x="2108299" y="0"/>
                </a:moveTo>
                <a:lnTo>
                  <a:pt x="619805" y="2408871"/>
                </a:lnTo>
                <a:lnTo>
                  <a:pt x="0" y="14467"/>
                </a:lnTo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6CB8EA1D-06FA-47DE-B656-C8BCC07D2521}"/>
              </a:ext>
            </a:extLst>
          </p:cNvPr>
          <p:cNvSpPr txBox="1">
            <a:spLocks noChangeArrowheads="1"/>
          </p:cNvSpPr>
          <p:nvPr/>
        </p:nvSpPr>
        <p:spPr bwMode="auto">
          <a:xfrm rot="19737908">
            <a:off x="2577407" y="2108284"/>
            <a:ext cx="4134173" cy="1200329"/>
          </a:xfrm>
          <a:prstGeom prst="homePlate">
            <a:avLst>
              <a:gd name="adj" fmla="val 42588"/>
            </a:avLst>
          </a:prstGeom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  لاحظ أن المطلوب استعمال </a:t>
            </a:r>
            <a:r>
              <a:rPr lang="ar-BH" sz="3600" dirty="0">
                <a:solidFill>
                  <a:srgbClr val="FF0000"/>
                </a:solidFill>
              </a:rPr>
              <a:t>3,14</a:t>
            </a:r>
            <a:r>
              <a:rPr lang="ar-BH" sz="3600" dirty="0"/>
              <a:t> كقيمة تقريبية لـ </a:t>
            </a:r>
            <a:r>
              <a:rPr lang="ar-BH" sz="3600" dirty="0">
                <a:solidFill>
                  <a:srgbClr val="FF0000"/>
                </a:solidFill>
              </a:rPr>
              <a:t>ط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44FF0A-F890-4E11-8AE1-B1FD5C1664D2}"/>
              </a:ext>
            </a:extLst>
          </p:cNvPr>
          <p:cNvSpPr txBox="1"/>
          <p:nvPr/>
        </p:nvSpPr>
        <p:spPr>
          <a:xfrm>
            <a:off x="71733" y="3709455"/>
            <a:ext cx="3298343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قطر الدائرة   18 سم</a:t>
            </a:r>
          </a:p>
          <a:p>
            <a:r>
              <a:rPr lang="ar-BH" sz="2800" dirty="0"/>
              <a:t> لذا نستعمل الصيغة  ح = ط ق 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6D05CA-8EEB-4012-8905-163B400C7312}"/>
              </a:ext>
            </a:extLst>
          </p:cNvPr>
          <p:cNvSpPr txBox="1"/>
          <p:nvPr/>
        </p:nvSpPr>
        <p:spPr>
          <a:xfrm>
            <a:off x="3528397" y="5030827"/>
            <a:ext cx="782053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إذن المحيط مقربًا إلى أقرب جزء من عشرة يساوي 56,5 سم</a:t>
            </a:r>
            <a:endParaRPr lang="en-US" dirty="0"/>
          </a:p>
        </p:txBody>
      </p:sp>
      <p:sp>
        <p:nvSpPr>
          <p:cNvPr id="10" name="مربع نص 30">
            <a:extLst>
              <a:ext uri="{FF2B5EF4-FFF2-40B4-BE49-F238E27FC236}">
                <a16:creationId xmlns:a16="http://schemas.microsoft.com/office/drawing/2014/main" id="{50A46514-36FA-4197-A195-059F90C3F4A1}"/>
              </a:ext>
            </a:extLst>
          </p:cNvPr>
          <p:cNvSpPr txBox="1"/>
          <p:nvPr/>
        </p:nvSpPr>
        <p:spPr>
          <a:xfrm>
            <a:off x="3091079" y="2589850"/>
            <a:ext cx="422889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نضع 3,14 بدلًا من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</a:t>
            </a:r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 18 بدلًا من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</a:t>
            </a:r>
            <a:endParaRPr lang="ar-SA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927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1" grpId="0"/>
      <p:bldP spid="12" grpId="0"/>
      <p:bldP spid="13" grpId="0"/>
      <p:bldP spid="14" grpId="0"/>
      <p:bldP spid="15" grpId="0"/>
      <p:bldP spid="17" grpId="0" animBg="1"/>
      <p:bldP spid="18" grpId="0"/>
      <p:bldP spid="19" grpId="0"/>
      <p:bldP spid="23" grpId="0" animBg="1"/>
      <p:bldP spid="24" grpId="0" animBg="1"/>
      <p:bldP spid="24" grpId="1" animBg="1"/>
      <p:bldP spid="25" grpId="0"/>
      <p:bldP spid="1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DE8162-EE2D-4C3A-B326-FD0E105C2A15}"/>
              </a:ext>
            </a:extLst>
          </p:cNvPr>
          <p:cNvSpPr/>
          <p:nvPr/>
        </p:nvSpPr>
        <p:spPr>
          <a:xfrm>
            <a:off x="4366260" y="469850"/>
            <a:ext cx="54063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أوجد ناتج ضرب كلًا مما يأتي: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D3252B-9AF0-4564-82AD-AA289CAB34DE}"/>
              </a:ext>
            </a:extLst>
          </p:cNvPr>
          <p:cNvSpPr/>
          <p:nvPr/>
        </p:nvSpPr>
        <p:spPr>
          <a:xfrm>
            <a:off x="8227741" y="1330496"/>
            <a:ext cx="251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 × 5,12</a:t>
            </a: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0FA665A8-FBBF-48E8-B91D-2D1A51C15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883590"/>
              </p:ext>
            </p:extLst>
          </p:nvPr>
        </p:nvGraphicFramePr>
        <p:xfrm>
          <a:off x="6972767" y="2248129"/>
          <a:ext cx="2180406" cy="2066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401">
                  <a:extLst>
                    <a:ext uri="{9D8B030D-6E8A-4147-A177-3AD203B41FA5}">
                      <a16:colId xmlns:a16="http://schemas.microsoft.com/office/drawing/2014/main" val="2492311024"/>
                    </a:ext>
                  </a:extLst>
                </a:gridCol>
                <a:gridCol w="363401">
                  <a:extLst>
                    <a:ext uri="{9D8B030D-6E8A-4147-A177-3AD203B41FA5}">
                      <a16:colId xmlns:a16="http://schemas.microsoft.com/office/drawing/2014/main" val="1870536992"/>
                    </a:ext>
                  </a:extLst>
                </a:gridCol>
                <a:gridCol w="363401">
                  <a:extLst>
                    <a:ext uri="{9D8B030D-6E8A-4147-A177-3AD203B41FA5}">
                      <a16:colId xmlns:a16="http://schemas.microsoft.com/office/drawing/2014/main" val="2549381891"/>
                    </a:ext>
                  </a:extLst>
                </a:gridCol>
                <a:gridCol w="363401">
                  <a:extLst>
                    <a:ext uri="{9D8B030D-6E8A-4147-A177-3AD203B41FA5}">
                      <a16:colId xmlns:a16="http://schemas.microsoft.com/office/drawing/2014/main" val="3371132760"/>
                    </a:ext>
                  </a:extLst>
                </a:gridCol>
                <a:gridCol w="363401">
                  <a:extLst>
                    <a:ext uri="{9D8B030D-6E8A-4147-A177-3AD203B41FA5}">
                      <a16:colId xmlns:a16="http://schemas.microsoft.com/office/drawing/2014/main" val="1891040225"/>
                    </a:ext>
                  </a:extLst>
                </a:gridCol>
                <a:gridCol w="363401">
                  <a:extLst>
                    <a:ext uri="{9D8B030D-6E8A-4147-A177-3AD203B41FA5}">
                      <a16:colId xmlns:a16="http://schemas.microsoft.com/office/drawing/2014/main" val="1905979392"/>
                    </a:ext>
                  </a:extLst>
                </a:gridCol>
              </a:tblGrid>
              <a:tr h="1033374">
                <a:tc>
                  <a:txBody>
                    <a:bodyPr/>
                    <a:lstStyle/>
                    <a:p>
                      <a:pPr algn="ctr" rtl="1"/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400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</a:t>
                      </a:r>
                      <a:endParaRPr lang="en-US" sz="40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latin typeface="Sakkal Majalla" panose="02000000000000000000" pitchFamily="2" charset="-78"/>
                          <a:cs typeface="+mj-cs"/>
                        </a:rPr>
                        <a:t>,</a:t>
                      </a:r>
                      <a:endParaRPr lang="en-US" sz="4000" dirty="0">
                        <a:latin typeface="Sakkal Majalla" panose="02000000000000000000" pitchFamily="2" charset="-78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0894064"/>
                  </a:ext>
                </a:extLst>
              </a:tr>
              <a:tr h="1033374">
                <a:tc>
                  <a:txBody>
                    <a:bodyPr/>
                    <a:lstStyle/>
                    <a:p>
                      <a:pPr algn="ctr" rtl="1"/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40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</a:t>
                      </a:r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4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×</a:t>
                      </a:r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5128313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2DA9F3-3514-425B-912A-5B2B5D3771B6}"/>
              </a:ext>
            </a:extLst>
          </p:cNvPr>
          <p:cNvCxnSpPr>
            <a:cxnSpLocks/>
          </p:cNvCxnSpPr>
          <p:nvPr/>
        </p:nvCxnSpPr>
        <p:spPr>
          <a:xfrm flipH="1">
            <a:off x="7046969" y="4087823"/>
            <a:ext cx="22691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27">
            <a:extLst>
              <a:ext uri="{FF2B5EF4-FFF2-40B4-BE49-F238E27FC236}">
                <a16:creationId xmlns:a16="http://schemas.microsoft.com/office/drawing/2014/main" id="{CC6A478C-9617-4553-9C86-884F5B3A5593}"/>
              </a:ext>
            </a:extLst>
          </p:cNvPr>
          <p:cNvSpPr/>
          <p:nvPr/>
        </p:nvSpPr>
        <p:spPr>
          <a:xfrm>
            <a:off x="7785532" y="4508107"/>
            <a:ext cx="4088355" cy="1754326"/>
          </a:xfrm>
          <a:prstGeom prst="rect">
            <a:avLst/>
          </a:prstGeom>
          <a:solidFill>
            <a:srgbClr val="E24332"/>
          </a:solidFill>
        </p:spPr>
        <p:txBody>
          <a:bodyPr wrap="square">
            <a:spAutoFit/>
          </a:bodyPr>
          <a:lstStyle/>
          <a:p>
            <a:pPr algn="ctr"/>
            <a:r>
              <a:rPr lang="ar-EG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نضرب العدد الكلي في كل رقم من أرقام الكسر العشري من اليمين إلى اليسار.</a:t>
            </a:r>
            <a:endParaRPr lang="ar-BH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0B219E-417B-49E6-9155-4FACD4043F5D}"/>
              </a:ext>
            </a:extLst>
          </p:cNvPr>
          <p:cNvGrpSpPr/>
          <p:nvPr/>
        </p:nvGrpSpPr>
        <p:grpSpPr>
          <a:xfrm>
            <a:off x="7635075" y="2871516"/>
            <a:ext cx="983491" cy="681022"/>
            <a:chOff x="7706680" y="1826487"/>
            <a:chExt cx="983491" cy="681022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63AA2B2-8939-4528-A8FB-BDB65235290B}"/>
                </a:ext>
              </a:extLst>
            </p:cNvPr>
            <p:cNvSpPr/>
            <p:nvPr/>
          </p:nvSpPr>
          <p:spPr>
            <a:xfrm>
              <a:off x="8364864" y="1826487"/>
              <a:ext cx="325307" cy="649584"/>
            </a:xfrm>
            <a:custGeom>
              <a:avLst/>
              <a:gdLst>
                <a:gd name="connsiteX0" fmla="*/ 359596 w 359596"/>
                <a:gd name="connsiteY0" fmla="*/ 41097 h 626724"/>
                <a:gd name="connsiteX1" fmla="*/ 297951 w 359596"/>
                <a:gd name="connsiteY1" fmla="*/ 626724 h 626724"/>
                <a:gd name="connsiteX2" fmla="*/ 0 w 359596"/>
                <a:gd name="connsiteY2" fmla="*/ 0 h 626724"/>
                <a:gd name="connsiteX0" fmla="*/ 316734 w 316734"/>
                <a:gd name="connsiteY0" fmla="*/ 29667 h 626724"/>
                <a:gd name="connsiteX1" fmla="*/ 297951 w 316734"/>
                <a:gd name="connsiteY1" fmla="*/ 626724 h 626724"/>
                <a:gd name="connsiteX2" fmla="*/ 0 w 316734"/>
                <a:gd name="connsiteY2" fmla="*/ 0 h 626724"/>
                <a:gd name="connsiteX0" fmla="*/ 336737 w 336737"/>
                <a:gd name="connsiteY0" fmla="*/ 46812 h 643869"/>
                <a:gd name="connsiteX1" fmla="*/ 317954 w 336737"/>
                <a:gd name="connsiteY1" fmla="*/ 643869 h 643869"/>
                <a:gd name="connsiteX2" fmla="*/ 0 w 336737"/>
                <a:gd name="connsiteY2" fmla="*/ 0 h 643869"/>
                <a:gd name="connsiteX0" fmla="*/ 325307 w 325307"/>
                <a:gd name="connsiteY0" fmla="*/ 52527 h 649584"/>
                <a:gd name="connsiteX1" fmla="*/ 306524 w 325307"/>
                <a:gd name="connsiteY1" fmla="*/ 649584 h 649584"/>
                <a:gd name="connsiteX2" fmla="*/ 0 w 325307"/>
                <a:gd name="connsiteY2" fmla="*/ 0 h 64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307" h="649584">
                  <a:moveTo>
                    <a:pt x="325307" y="52527"/>
                  </a:moveTo>
                  <a:lnTo>
                    <a:pt x="306524" y="649584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E0C3C1-1C75-4E10-A227-F75BF2349A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06680" y="1888813"/>
              <a:ext cx="970424" cy="618696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B2F4B7-23F5-4FAE-85E7-64E2B1E82CB7}"/>
              </a:ext>
            </a:extLst>
          </p:cNvPr>
          <p:cNvCxnSpPr>
            <a:cxnSpLocks/>
          </p:cNvCxnSpPr>
          <p:nvPr/>
        </p:nvCxnSpPr>
        <p:spPr>
          <a:xfrm flipV="1">
            <a:off x="8604073" y="2915748"/>
            <a:ext cx="14493" cy="638706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3D4C0A1-39BC-492E-AC13-DBC4CE1D500E}"/>
              </a:ext>
            </a:extLst>
          </p:cNvPr>
          <p:cNvSpPr/>
          <p:nvPr/>
        </p:nvSpPr>
        <p:spPr>
          <a:xfrm>
            <a:off x="8428450" y="3986851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en-US" sz="3600" dirty="0">
              <a:solidFill>
                <a:srgbClr val="0070C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3266A07-012A-454D-BAC3-C5428B2631E7}"/>
              </a:ext>
            </a:extLst>
          </p:cNvPr>
          <p:cNvCxnSpPr>
            <a:cxnSpLocks/>
            <a:endCxn id="11" idx="2"/>
          </p:cNvCxnSpPr>
          <p:nvPr/>
        </p:nvCxnSpPr>
        <p:spPr>
          <a:xfrm flipH="1" flipV="1">
            <a:off x="8293259" y="2871516"/>
            <a:ext cx="318060" cy="681022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15A73B2-C853-47E7-8D3D-1F339F32D084}"/>
              </a:ext>
            </a:extLst>
          </p:cNvPr>
          <p:cNvSpPr/>
          <p:nvPr/>
        </p:nvSpPr>
        <p:spPr>
          <a:xfrm>
            <a:off x="8109300" y="3953497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endParaRPr lang="en-US" sz="3600" dirty="0">
              <a:solidFill>
                <a:srgbClr val="0070C0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2BF02B-F37F-44FE-9933-CEF05017CA4E}"/>
              </a:ext>
            </a:extLst>
          </p:cNvPr>
          <p:cNvCxnSpPr>
            <a:cxnSpLocks/>
          </p:cNvCxnSpPr>
          <p:nvPr/>
        </p:nvCxnSpPr>
        <p:spPr>
          <a:xfrm flipH="1" flipV="1">
            <a:off x="7635075" y="2931926"/>
            <a:ext cx="968997" cy="613897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76F35C63-E21A-4716-B87A-607C0C780E9E}"/>
              </a:ext>
            </a:extLst>
          </p:cNvPr>
          <p:cNvSpPr/>
          <p:nvPr/>
        </p:nvSpPr>
        <p:spPr>
          <a:xfrm>
            <a:off x="7626370" y="3953497"/>
            <a:ext cx="575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72C229CE-6506-4E19-8AE4-CA6CF692B96D}"/>
              </a:ext>
            </a:extLst>
          </p:cNvPr>
          <p:cNvSpPr/>
          <p:nvPr/>
        </p:nvSpPr>
        <p:spPr>
          <a:xfrm>
            <a:off x="9463987" y="2502380"/>
            <a:ext cx="2321468" cy="646331"/>
          </a:xfrm>
          <a:prstGeom prst="wedgeRectCallout">
            <a:avLst>
              <a:gd name="adj1" fmla="val -75185"/>
              <a:gd name="adj2" fmla="val -10622"/>
            </a:avLst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منزلتان عشريتان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مستطيل 27">
            <a:extLst>
              <a:ext uri="{FF2B5EF4-FFF2-40B4-BE49-F238E27FC236}">
                <a16:creationId xmlns:a16="http://schemas.microsoft.com/office/drawing/2014/main" id="{27236265-11FC-4972-B67E-7401FE528B3C}"/>
              </a:ext>
            </a:extLst>
          </p:cNvPr>
          <p:cNvSpPr/>
          <p:nvPr/>
        </p:nvSpPr>
        <p:spPr>
          <a:xfrm>
            <a:off x="7785532" y="4710346"/>
            <a:ext cx="4088355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نضع الفاصلة في ناتج الضّرب بعد منزلتين من اليمين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BE7E4A-06A3-4AD1-BA43-D13B9D02ECA6}"/>
              </a:ext>
            </a:extLst>
          </p:cNvPr>
          <p:cNvSpPr/>
          <p:nvPr/>
        </p:nvSpPr>
        <p:spPr>
          <a:xfrm>
            <a:off x="8640809" y="3893010"/>
            <a:ext cx="30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+mj-cs"/>
              </a:rPr>
              <a:t>,</a:t>
            </a:r>
            <a:endParaRPr lang="en-US" sz="36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EB380E-B2FE-4072-A833-30DE4BD23899}"/>
              </a:ext>
            </a:extLst>
          </p:cNvPr>
          <p:cNvSpPr/>
          <p:nvPr/>
        </p:nvSpPr>
        <p:spPr>
          <a:xfrm>
            <a:off x="1529909" y="1322895"/>
            <a:ext cx="251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 × 3,14</a:t>
            </a:r>
          </a:p>
        </p:txBody>
      </p:sp>
      <p:graphicFrame>
        <p:nvGraphicFramePr>
          <p:cNvPr id="27" name="Table 4">
            <a:extLst>
              <a:ext uri="{FF2B5EF4-FFF2-40B4-BE49-F238E27FC236}">
                <a16:creationId xmlns:a16="http://schemas.microsoft.com/office/drawing/2014/main" id="{148AB267-EF6E-4E57-856B-0A3FB9450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81930"/>
              </p:ext>
            </p:extLst>
          </p:nvPr>
        </p:nvGraphicFramePr>
        <p:xfrm>
          <a:off x="274935" y="2240528"/>
          <a:ext cx="2180406" cy="2066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401">
                  <a:extLst>
                    <a:ext uri="{9D8B030D-6E8A-4147-A177-3AD203B41FA5}">
                      <a16:colId xmlns:a16="http://schemas.microsoft.com/office/drawing/2014/main" val="2492311024"/>
                    </a:ext>
                  </a:extLst>
                </a:gridCol>
                <a:gridCol w="363401">
                  <a:extLst>
                    <a:ext uri="{9D8B030D-6E8A-4147-A177-3AD203B41FA5}">
                      <a16:colId xmlns:a16="http://schemas.microsoft.com/office/drawing/2014/main" val="1870536992"/>
                    </a:ext>
                  </a:extLst>
                </a:gridCol>
                <a:gridCol w="363401">
                  <a:extLst>
                    <a:ext uri="{9D8B030D-6E8A-4147-A177-3AD203B41FA5}">
                      <a16:colId xmlns:a16="http://schemas.microsoft.com/office/drawing/2014/main" val="2549381891"/>
                    </a:ext>
                  </a:extLst>
                </a:gridCol>
                <a:gridCol w="363401">
                  <a:extLst>
                    <a:ext uri="{9D8B030D-6E8A-4147-A177-3AD203B41FA5}">
                      <a16:colId xmlns:a16="http://schemas.microsoft.com/office/drawing/2014/main" val="3371132760"/>
                    </a:ext>
                  </a:extLst>
                </a:gridCol>
                <a:gridCol w="363401">
                  <a:extLst>
                    <a:ext uri="{9D8B030D-6E8A-4147-A177-3AD203B41FA5}">
                      <a16:colId xmlns:a16="http://schemas.microsoft.com/office/drawing/2014/main" val="1891040225"/>
                    </a:ext>
                  </a:extLst>
                </a:gridCol>
                <a:gridCol w="363401">
                  <a:extLst>
                    <a:ext uri="{9D8B030D-6E8A-4147-A177-3AD203B41FA5}">
                      <a16:colId xmlns:a16="http://schemas.microsoft.com/office/drawing/2014/main" val="1905979392"/>
                    </a:ext>
                  </a:extLst>
                </a:gridCol>
              </a:tblGrid>
              <a:tr h="1033374">
                <a:tc>
                  <a:txBody>
                    <a:bodyPr/>
                    <a:lstStyle/>
                    <a:p>
                      <a:pPr algn="ctr" rtl="1"/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BH" sz="4000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</a:t>
                      </a:r>
                      <a:endParaRPr lang="en-US" sz="40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latin typeface="Sakkal Majalla" panose="02000000000000000000" pitchFamily="2" charset="-78"/>
                          <a:cs typeface="+mj-cs"/>
                        </a:rPr>
                        <a:t>,</a:t>
                      </a:r>
                      <a:endParaRPr lang="en-US" sz="4000" dirty="0">
                        <a:latin typeface="Sakkal Majalla" panose="02000000000000000000" pitchFamily="2" charset="-78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</a:t>
                      </a:r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0894064"/>
                  </a:ext>
                </a:extLst>
              </a:tr>
              <a:tr h="1033374">
                <a:tc>
                  <a:txBody>
                    <a:bodyPr/>
                    <a:lstStyle/>
                    <a:p>
                      <a:pPr algn="ctr" rtl="1"/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4000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</a:t>
                      </a:r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40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×</a:t>
                      </a:r>
                      <a:endParaRPr lang="en-US" sz="4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5128313"/>
                  </a:ext>
                </a:extLst>
              </a:tr>
            </a:tbl>
          </a:graphicData>
        </a:graphic>
      </p:graphicFrame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5C384C6-C927-4F48-BE8F-43CE8EB0C811}"/>
              </a:ext>
            </a:extLst>
          </p:cNvPr>
          <p:cNvCxnSpPr>
            <a:cxnSpLocks/>
          </p:cNvCxnSpPr>
          <p:nvPr/>
        </p:nvCxnSpPr>
        <p:spPr>
          <a:xfrm flipH="1">
            <a:off x="349137" y="4080222"/>
            <a:ext cx="22691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مستطيل 27">
            <a:extLst>
              <a:ext uri="{FF2B5EF4-FFF2-40B4-BE49-F238E27FC236}">
                <a16:creationId xmlns:a16="http://schemas.microsoft.com/office/drawing/2014/main" id="{A50E88FB-725B-40BD-8CC7-2DDA2E2B7A55}"/>
              </a:ext>
            </a:extLst>
          </p:cNvPr>
          <p:cNvSpPr/>
          <p:nvPr/>
        </p:nvSpPr>
        <p:spPr>
          <a:xfrm>
            <a:off x="1087700" y="4500506"/>
            <a:ext cx="4088355" cy="1754326"/>
          </a:xfrm>
          <a:prstGeom prst="rect">
            <a:avLst/>
          </a:prstGeom>
          <a:solidFill>
            <a:srgbClr val="E24332"/>
          </a:solidFill>
        </p:spPr>
        <p:txBody>
          <a:bodyPr wrap="square">
            <a:spAutoFit/>
          </a:bodyPr>
          <a:lstStyle/>
          <a:p>
            <a:pPr algn="ctr"/>
            <a:r>
              <a:rPr lang="ar-EG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نضرب العدد الكلي في كل رقم من أرقام الكسر العشري من اليمين إلى اليسار.</a:t>
            </a:r>
            <a:endParaRPr lang="ar-BH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4DEAB76-03B4-4C85-AC03-83F07601EA80}"/>
              </a:ext>
            </a:extLst>
          </p:cNvPr>
          <p:cNvGrpSpPr/>
          <p:nvPr/>
        </p:nvGrpSpPr>
        <p:grpSpPr>
          <a:xfrm>
            <a:off x="937243" y="2863915"/>
            <a:ext cx="983491" cy="681022"/>
            <a:chOff x="7706680" y="1826487"/>
            <a:chExt cx="983491" cy="681022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5CE9AC8-9B59-439D-8FC3-2AE4A0E03B05}"/>
                </a:ext>
              </a:extLst>
            </p:cNvPr>
            <p:cNvSpPr/>
            <p:nvPr/>
          </p:nvSpPr>
          <p:spPr>
            <a:xfrm>
              <a:off x="8364864" y="1826487"/>
              <a:ext cx="325307" cy="649584"/>
            </a:xfrm>
            <a:custGeom>
              <a:avLst/>
              <a:gdLst>
                <a:gd name="connsiteX0" fmla="*/ 359596 w 359596"/>
                <a:gd name="connsiteY0" fmla="*/ 41097 h 626724"/>
                <a:gd name="connsiteX1" fmla="*/ 297951 w 359596"/>
                <a:gd name="connsiteY1" fmla="*/ 626724 h 626724"/>
                <a:gd name="connsiteX2" fmla="*/ 0 w 359596"/>
                <a:gd name="connsiteY2" fmla="*/ 0 h 626724"/>
                <a:gd name="connsiteX0" fmla="*/ 316734 w 316734"/>
                <a:gd name="connsiteY0" fmla="*/ 29667 h 626724"/>
                <a:gd name="connsiteX1" fmla="*/ 297951 w 316734"/>
                <a:gd name="connsiteY1" fmla="*/ 626724 h 626724"/>
                <a:gd name="connsiteX2" fmla="*/ 0 w 316734"/>
                <a:gd name="connsiteY2" fmla="*/ 0 h 626724"/>
                <a:gd name="connsiteX0" fmla="*/ 336737 w 336737"/>
                <a:gd name="connsiteY0" fmla="*/ 46812 h 643869"/>
                <a:gd name="connsiteX1" fmla="*/ 317954 w 336737"/>
                <a:gd name="connsiteY1" fmla="*/ 643869 h 643869"/>
                <a:gd name="connsiteX2" fmla="*/ 0 w 336737"/>
                <a:gd name="connsiteY2" fmla="*/ 0 h 643869"/>
                <a:gd name="connsiteX0" fmla="*/ 325307 w 325307"/>
                <a:gd name="connsiteY0" fmla="*/ 52527 h 649584"/>
                <a:gd name="connsiteX1" fmla="*/ 306524 w 325307"/>
                <a:gd name="connsiteY1" fmla="*/ 649584 h 649584"/>
                <a:gd name="connsiteX2" fmla="*/ 0 w 325307"/>
                <a:gd name="connsiteY2" fmla="*/ 0 h 64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307" h="649584">
                  <a:moveTo>
                    <a:pt x="325307" y="52527"/>
                  </a:moveTo>
                  <a:lnTo>
                    <a:pt x="306524" y="649584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50E04CF-267C-4E81-A697-E4D9EB067C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06680" y="1888813"/>
              <a:ext cx="970424" cy="618696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5AE9D35-5FEF-463D-9B37-79B0A94F5026}"/>
              </a:ext>
            </a:extLst>
          </p:cNvPr>
          <p:cNvCxnSpPr>
            <a:cxnSpLocks/>
          </p:cNvCxnSpPr>
          <p:nvPr/>
        </p:nvCxnSpPr>
        <p:spPr>
          <a:xfrm flipV="1">
            <a:off x="1906241" y="2908147"/>
            <a:ext cx="14493" cy="638706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CE77173F-7E89-4985-8B1A-7002C9E85B0C}"/>
              </a:ext>
            </a:extLst>
          </p:cNvPr>
          <p:cNvSpPr/>
          <p:nvPr/>
        </p:nvSpPr>
        <p:spPr>
          <a:xfrm>
            <a:off x="1730618" y="3979250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en-US" sz="3600" dirty="0">
              <a:solidFill>
                <a:srgbClr val="0070C0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2948A35-E1C9-480A-A620-EF493024A4B4}"/>
              </a:ext>
            </a:extLst>
          </p:cNvPr>
          <p:cNvCxnSpPr>
            <a:cxnSpLocks/>
            <a:endCxn id="31" idx="2"/>
          </p:cNvCxnSpPr>
          <p:nvPr/>
        </p:nvCxnSpPr>
        <p:spPr>
          <a:xfrm flipH="1" flipV="1">
            <a:off x="1595427" y="2863915"/>
            <a:ext cx="318060" cy="681022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CA430460-5DB1-49DB-9616-3AAE7BB58562}"/>
              </a:ext>
            </a:extLst>
          </p:cNvPr>
          <p:cNvSpPr/>
          <p:nvPr/>
        </p:nvSpPr>
        <p:spPr>
          <a:xfrm>
            <a:off x="1411468" y="3945896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7B0B7E3-57B4-4F00-990E-01F0F0C467BA}"/>
              </a:ext>
            </a:extLst>
          </p:cNvPr>
          <p:cNvSpPr/>
          <p:nvPr/>
        </p:nvSpPr>
        <p:spPr>
          <a:xfrm>
            <a:off x="1564341" y="3979945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en-US" sz="3600" dirty="0">
              <a:solidFill>
                <a:srgbClr val="0070C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363FBC0-09E8-42D8-9B07-AE008A27B0EE}"/>
              </a:ext>
            </a:extLst>
          </p:cNvPr>
          <p:cNvCxnSpPr>
            <a:cxnSpLocks/>
          </p:cNvCxnSpPr>
          <p:nvPr/>
        </p:nvCxnSpPr>
        <p:spPr>
          <a:xfrm flipH="1" flipV="1">
            <a:off x="937243" y="2924325"/>
            <a:ext cx="968997" cy="613897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46875FC4-B490-4F82-A6CF-730D8C4486A6}"/>
              </a:ext>
            </a:extLst>
          </p:cNvPr>
          <p:cNvSpPr/>
          <p:nvPr/>
        </p:nvSpPr>
        <p:spPr>
          <a:xfrm>
            <a:off x="919207" y="3945896"/>
            <a:ext cx="575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3" name="Speech Bubble: Rectangle 42">
            <a:extLst>
              <a:ext uri="{FF2B5EF4-FFF2-40B4-BE49-F238E27FC236}">
                <a16:creationId xmlns:a16="http://schemas.microsoft.com/office/drawing/2014/main" id="{95B7A835-0219-48BF-BB8F-16113F433203}"/>
              </a:ext>
            </a:extLst>
          </p:cNvPr>
          <p:cNvSpPr/>
          <p:nvPr/>
        </p:nvSpPr>
        <p:spPr>
          <a:xfrm>
            <a:off x="2766155" y="2494779"/>
            <a:ext cx="2321468" cy="646331"/>
          </a:xfrm>
          <a:prstGeom prst="wedgeRectCallout">
            <a:avLst>
              <a:gd name="adj1" fmla="val -75185"/>
              <a:gd name="adj2" fmla="val -10622"/>
            </a:avLst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منزلتان عشريتان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مستطيل 27">
            <a:extLst>
              <a:ext uri="{FF2B5EF4-FFF2-40B4-BE49-F238E27FC236}">
                <a16:creationId xmlns:a16="http://schemas.microsoft.com/office/drawing/2014/main" id="{86E6B893-08E4-431D-9642-5E848E88DE9E}"/>
              </a:ext>
            </a:extLst>
          </p:cNvPr>
          <p:cNvSpPr/>
          <p:nvPr/>
        </p:nvSpPr>
        <p:spPr>
          <a:xfrm>
            <a:off x="1087700" y="4702745"/>
            <a:ext cx="4088355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نضع الفاصلة في ناتج الضّرب بعد منزلتين من اليمين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CE23024-9074-4249-83F7-3449226DC561}"/>
              </a:ext>
            </a:extLst>
          </p:cNvPr>
          <p:cNvSpPr/>
          <p:nvPr/>
        </p:nvSpPr>
        <p:spPr>
          <a:xfrm>
            <a:off x="1942977" y="3885409"/>
            <a:ext cx="300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+mj-cs"/>
              </a:rPr>
              <a:t>,</a:t>
            </a:r>
            <a:endParaRPr lang="en-US" sz="3600" dirty="0">
              <a:solidFill>
                <a:srgbClr val="FF0000"/>
              </a:solidFill>
              <a:cs typeface="+mj-cs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2548944-16DC-4604-B24F-14EF7124AA7C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13134" y="3700224"/>
            <a:ext cx="4572000" cy="0"/>
          </a:xfrm>
          <a:prstGeom prst="line">
            <a:avLst/>
          </a:prstGeom>
          <a:ln w="38100">
            <a:gradFill flip="none" rotWithShape="1">
              <a:gsLst>
                <a:gs pos="100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71681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94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-0.05403 -0.0023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-0.02174 -0.27268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-0.05403 -0.00232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4" grpId="0"/>
      <p:bldP spid="16" grpId="0"/>
      <p:bldP spid="22" grpId="0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29" grpId="0" animBg="1"/>
      <p:bldP spid="29" grpId="1" animBg="1"/>
      <p:bldP spid="34" grpId="0"/>
      <p:bldP spid="36" grpId="0"/>
      <p:bldP spid="37" grpId="0"/>
      <p:bldP spid="37" grpId="1"/>
      <p:bldP spid="42" grpId="0"/>
      <p:bldP spid="43" grpId="0" animBg="1"/>
      <p:bldP spid="43" grpId="1" animBg="1"/>
      <p:bldP spid="44" grpId="0" animBg="1"/>
      <p:bldP spid="45" grpId="0"/>
      <p:bldP spid="4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F41723FF-53CD-48E2-A5BB-3BF6C99503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213796" y="386494"/>
            <a:ext cx="2185170" cy="2185170"/>
          </a:xfrm>
          <a:prstGeom prst="rect">
            <a:avLst/>
          </a:prstGeom>
        </p:spPr>
      </p:pic>
      <p:sp>
        <p:nvSpPr>
          <p:cNvPr id="2" name="Text Box 87">
            <a:extLst>
              <a:ext uri="{FF2B5EF4-FFF2-40B4-BE49-F238E27FC236}">
                <a16:creationId xmlns:a16="http://schemas.microsoft.com/office/drawing/2014/main" id="{3340E206-03B4-4871-9E6A-1564303FD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1237" y="386494"/>
            <a:ext cx="737133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أوجد محيط الدائرة الآتية، مقربًا إلى أقرب جزء من عشرة (استعمل ط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≈</a:t>
            </a:r>
            <a:r>
              <a:rPr lang="ar-BH" sz="3600" dirty="0"/>
              <a:t> 3,14):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755B8D-ECA3-4143-92A2-44AA37F81959}"/>
              </a:ext>
            </a:extLst>
          </p:cNvPr>
          <p:cNvSpPr/>
          <p:nvPr/>
        </p:nvSpPr>
        <p:spPr>
          <a:xfrm>
            <a:off x="9084365" y="450153"/>
            <a:ext cx="735558" cy="51901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7BB34F-E157-4C53-9F1C-6C466DE4B811}"/>
              </a:ext>
            </a:extLst>
          </p:cNvPr>
          <p:cNvCxnSpPr>
            <a:cxnSpLocks/>
          </p:cNvCxnSpPr>
          <p:nvPr/>
        </p:nvCxnSpPr>
        <p:spPr>
          <a:xfrm>
            <a:off x="7403415" y="1646280"/>
            <a:ext cx="0" cy="2815439"/>
          </a:xfrm>
          <a:prstGeom prst="line">
            <a:avLst/>
          </a:prstGeom>
          <a:ln w="28575">
            <a:gradFill>
              <a:gsLst>
                <a:gs pos="0">
                  <a:schemeClr val="accent2">
                    <a:lumMod val="50000"/>
                  </a:schemeClr>
                </a:gs>
                <a:gs pos="32000">
                  <a:schemeClr val="accent2">
                    <a:lumMod val="75000"/>
                  </a:schemeClr>
                </a:gs>
                <a:gs pos="61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مربع نص 30">
            <a:extLst>
              <a:ext uri="{FF2B5EF4-FFF2-40B4-BE49-F238E27FC236}">
                <a16:creationId xmlns:a16="http://schemas.microsoft.com/office/drawing/2014/main" id="{B36DD55E-D53A-46E0-92AC-3B0487EBEC66}"/>
              </a:ext>
            </a:extLst>
          </p:cNvPr>
          <p:cNvSpPr txBox="1"/>
          <p:nvPr/>
        </p:nvSpPr>
        <p:spPr>
          <a:xfrm>
            <a:off x="5049530" y="1752896"/>
            <a:ext cx="227044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صيغة محيط الدائرة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108862-1DCB-4D88-9952-28908C0DA840}"/>
              </a:ext>
            </a:extLst>
          </p:cNvPr>
          <p:cNvSpPr/>
          <p:nvPr/>
        </p:nvSpPr>
        <p:spPr>
          <a:xfrm>
            <a:off x="8229604" y="1646280"/>
            <a:ext cx="197732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 = 2ط نق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2868B2-20E9-4534-863D-639747A242B0}"/>
              </a:ext>
            </a:extLst>
          </p:cNvPr>
          <p:cNvSpPr/>
          <p:nvPr/>
        </p:nvSpPr>
        <p:spPr>
          <a:xfrm>
            <a:off x="8767810" y="2579883"/>
            <a:ext cx="112236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2 ×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8B4C1B-582E-4EC2-A604-8279FE38E63C}"/>
              </a:ext>
            </a:extLst>
          </p:cNvPr>
          <p:cNvSpPr/>
          <p:nvPr/>
        </p:nvSpPr>
        <p:spPr>
          <a:xfrm>
            <a:off x="8076674" y="2587929"/>
            <a:ext cx="106447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3,14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6C5C89-9731-43F2-BC41-072028C082D7}"/>
              </a:ext>
            </a:extLst>
          </p:cNvPr>
          <p:cNvSpPr/>
          <p:nvPr/>
        </p:nvSpPr>
        <p:spPr>
          <a:xfrm>
            <a:off x="7385086" y="2572094"/>
            <a:ext cx="92552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× 14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8C2D98-DE32-43FB-A1C2-437FBD83DEEB}"/>
              </a:ext>
            </a:extLst>
          </p:cNvPr>
          <p:cNvSpPr/>
          <p:nvPr/>
        </p:nvSpPr>
        <p:spPr>
          <a:xfrm>
            <a:off x="8394732" y="3289574"/>
            <a:ext cx="149543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87,92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ربع نص 30">
            <a:extLst>
              <a:ext uri="{FF2B5EF4-FFF2-40B4-BE49-F238E27FC236}">
                <a16:creationId xmlns:a16="http://schemas.microsoft.com/office/drawing/2014/main" id="{3BE0CC3E-D2C7-4723-9429-20AB9D662492}"/>
              </a:ext>
            </a:extLst>
          </p:cNvPr>
          <p:cNvSpPr txBox="1"/>
          <p:nvPr/>
        </p:nvSpPr>
        <p:spPr>
          <a:xfrm>
            <a:off x="2720379" y="3351129"/>
            <a:ext cx="454807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نضرب 2 في 14 ثم نضرب الناتج في 3,14 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35C80A-6018-4FFF-9FFB-77472C6B9A1D}"/>
              </a:ext>
            </a:extLst>
          </p:cNvPr>
          <p:cNvSpPr/>
          <p:nvPr/>
        </p:nvSpPr>
        <p:spPr>
          <a:xfrm>
            <a:off x="2493783" y="316302"/>
            <a:ext cx="3866462" cy="773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58C5E4-8612-4B0E-8A42-B3B4A0546EB8}"/>
              </a:ext>
            </a:extLst>
          </p:cNvPr>
          <p:cNvSpPr/>
          <p:nvPr/>
        </p:nvSpPr>
        <p:spPr>
          <a:xfrm>
            <a:off x="8394732" y="3953104"/>
            <a:ext cx="149543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≈ 87,9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ربع نص 30">
            <a:extLst>
              <a:ext uri="{FF2B5EF4-FFF2-40B4-BE49-F238E27FC236}">
                <a16:creationId xmlns:a16="http://schemas.microsoft.com/office/drawing/2014/main" id="{94E06E56-D94D-4A67-ACE8-8373CAEA4842}"/>
              </a:ext>
            </a:extLst>
          </p:cNvPr>
          <p:cNvSpPr txBox="1"/>
          <p:nvPr/>
        </p:nvSpPr>
        <p:spPr>
          <a:xfrm>
            <a:off x="3453514" y="3959828"/>
            <a:ext cx="386646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نقرب الناتج إلى أقرب جزء من عشرة 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8403F451-26A8-4BE0-87DB-FADAFF60E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78" y="832748"/>
            <a:ext cx="120398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14م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4DCDAAF-C6AA-4D81-A049-B8F7289D8E0F}"/>
              </a:ext>
            </a:extLst>
          </p:cNvPr>
          <p:cNvSpPr/>
          <p:nvPr/>
        </p:nvSpPr>
        <p:spPr>
          <a:xfrm>
            <a:off x="302769" y="1512852"/>
            <a:ext cx="1028646" cy="2158065"/>
          </a:xfrm>
          <a:custGeom>
            <a:avLst/>
            <a:gdLst>
              <a:gd name="connsiteX0" fmla="*/ 1968759 w 1968759"/>
              <a:gd name="connsiteY0" fmla="*/ 1679510 h 2967135"/>
              <a:gd name="connsiteX1" fmla="*/ 569167 w 1968759"/>
              <a:gd name="connsiteY1" fmla="*/ 2967135 h 2967135"/>
              <a:gd name="connsiteX2" fmla="*/ 0 w 1968759"/>
              <a:gd name="connsiteY2" fmla="*/ 0 h 2967135"/>
              <a:gd name="connsiteX0" fmla="*/ 1968759 w 1968759"/>
              <a:gd name="connsiteY0" fmla="*/ 1679510 h 2967135"/>
              <a:gd name="connsiteX1" fmla="*/ 569167 w 1968759"/>
              <a:gd name="connsiteY1" fmla="*/ 2967135 h 2967135"/>
              <a:gd name="connsiteX2" fmla="*/ 0 w 1968759"/>
              <a:gd name="connsiteY2" fmla="*/ 0 h 2967135"/>
              <a:gd name="connsiteX0" fmla="*/ 1800808 w 1800808"/>
              <a:gd name="connsiteY0" fmla="*/ 1184987 h 2967135"/>
              <a:gd name="connsiteX1" fmla="*/ 569167 w 1800808"/>
              <a:gd name="connsiteY1" fmla="*/ 2967135 h 2967135"/>
              <a:gd name="connsiteX2" fmla="*/ 0 w 1800808"/>
              <a:gd name="connsiteY2" fmla="*/ 0 h 2967135"/>
              <a:gd name="connsiteX0" fmla="*/ 1604866 w 1604866"/>
              <a:gd name="connsiteY0" fmla="*/ 1362269 h 3144417"/>
              <a:gd name="connsiteX1" fmla="*/ 373225 w 1604866"/>
              <a:gd name="connsiteY1" fmla="*/ 3144417 h 3144417"/>
              <a:gd name="connsiteX2" fmla="*/ 0 w 1604866"/>
              <a:gd name="connsiteY2" fmla="*/ 0 h 3144417"/>
              <a:gd name="connsiteX0" fmla="*/ 1882268 w 1882268"/>
              <a:gd name="connsiteY0" fmla="*/ 766368 h 3144417"/>
              <a:gd name="connsiteX1" fmla="*/ 373225 w 1882268"/>
              <a:gd name="connsiteY1" fmla="*/ 3144417 h 3144417"/>
              <a:gd name="connsiteX2" fmla="*/ 0 w 1882268"/>
              <a:gd name="connsiteY2" fmla="*/ 0 h 3144417"/>
              <a:gd name="connsiteX0" fmla="*/ 2128848 w 2128848"/>
              <a:gd name="connsiteY0" fmla="*/ 26629 h 2404678"/>
              <a:gd name="connsiteX1" fmla="*/ 619805 w 2128848"/>
              <a:gd name="connsiteY1" fmla="*/ 2404678 h 2404678"/>
              <a:gd name="connsiteX2" fmla="*/ 0 w 2128848"/>
              <a:gd name="connsiteY2" fmla="*/ 0 h 2404678"/>
              <a:gd name="connsiteX0" fmla="*/ 2190492 w 2190492"/>
              <a:gd name="connsiteY0" fmla="*/ 16355 h 2394404"/>
              <a:gd name="connsiteX1" fmla="*/ 681449 w 2190492"/>
              <a:gd name="connsiteY1" fmla="*/ 2394404 h 2394404"/>
              <a:gd name="connsiteX2" fmla="*/ 0 w 2190492"/>
              <a:gd name="connsiteY2" fmla="*/ 0 h 2394404"/>
              <a:gd name="connsiteX0" fmla="*/ 2118573 w 2118573"/>
              <a:gd name="connsiteY0" fmla="*/ 26629 h 2404678"/>
              <a:gd name="connsiteX1" fmla="*/ 609530 w 2118573"/>
              <a:gd name="connsiteY1" fmla="*/ 2404678 h 2404678"/>
              <a:gd name="connsiteX2" fmla="*/ 0 w 2118573"/>
              <a:gd name="connsiteY2" fmla="*/ 0 h 2404678"/>
              <a:gd name="connsiteX0" fmla="*/ 2098024 w 2098024"/>
              <a:gd name="connsiteY0" fmla="*/ 0 h 2408871"/>
              <a:gd name="connsiteX1" fmla="*/ 609530 w 2098024"/>
              <a:gd name="connsiteY1" fmla="*/ 2408871 h 2408871"/>
              <a:gd name="connsiteX2" fmla="*/ 0 w 2098024"/>
              <a:gd name="connsiteY2" fmla="*/ 4193 h 2408871"/>
              <a:gd name="connsiteX0" fmla="*/ 2108299 w 2108299"/>
              <a:gd name="connsiteY0" fmla="*/ 0 h 2408871"/>
              <a:gd name="connsiteX1" fmla="*/ 619805 w 2108299"/>
              <a:gd name="connsiteY1" fmla="*/ 2408871 h 2408871"/>
              <a:gd name="connsiteX2" fmla="*/ 0 w 2108299"/>
              <a:gd name="connsiteY2" fmla="*/ 14467 h 2408871"/>
              <a:gd name="connsiteX0" fmla="*/ 918477 w 918477"/>
              <a:gd name="connsiteY0" fmla="*/ 0 h 2566067"/>
              <a:gd name="connsiteX1" fmla="*/ 619805 w 918477"/>
              <a:gd name="connsiteY1" fmla="*/ 2566067 h 2566067"/>
              <a:gd name="connsiteX2" fmla="*/ 0 w 918477"/>
              <a:gd name="connsiteY2" fmla="*/ 171663 h 2566067"/>
              <a:gd name="connsiteX0" fmla="*/ 1006612 w 1006612"/>
              <a:gd name="connsiteY0" fmla="*/ 0 h 2566067"/>
              <a:gd name="connsiteX1" fmla="*/ 707940 w 1006612"/>
              <a:gd name="connsiteY1" fmla="*/ 2566067 h 2566067"/>
              <a:gd name="connsiteX2" fmla="*/ 0 w 1006612"/>
              <a:gd name="connsiteY2" fmla="*/ 40666 h 2566067"/>
              <a:gd name="connsiteX0" fmla="*/ 1028646 w 1028646"/>
              <a:gd name="connsiteY0" fmla="*/ 0 h 2566067"/>
              <a:gd name="connsiteX1" fmla="*/ 729974 w 1028646"/>
              <a:gd name="connsiteY1" fmla="*/ 2566067 h 2566067"/>
              <a:gd name="connsiteX2" fmla="*/ 0 w 1028646"/>
              <a:gd name="connsiteY2" fmla="*/ 1366 h 256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8646" h="2566067">
                <a:moveTo>
                  <a:pt x="1028646" y="0"/>
                </a:moveTo>
                <a:lnTo>
                  <a:pt x="729974" y="2566067"/>
                </a:lnTo>
                <a:lnTo>
                  <a:pt x="0" y="1366"/>
                </a:lnTo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6CB8EA1D-06FA-47DE-B656-C8BCC07D2521}"/>
              </a:ext>
            </a:extLst>
          </p:cNvPr>
          <p:cNvSpPr txBox="1">
            <a:spLocks noChangeArrowheads="1"/>
          </p:cNvSpPr>
          <p:nvPr/>
        </p:nvSpPr>
        <p:spPr bwMode="auto">
          <a:xfrm rot="19737908">
            <a:off x="2577407" y="2108284"/>
            <a:ext cx="4134173" cy="1200329"/>
          </a:xfrm>
          <a:prstGeom prst="homePlate">
            <a:avLst>
              <a:gd name="adj" fmla="val 42588"/>
            </a:avLst>
          </a:prstGeom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  لاحظ أن المطلوب استعمال </a:t>
            </a:r>
            <a:r>
              <a:rPr lang="ar-BH" sz="3600" dirty="0">
                <a:solidFill>
                  <a:srgbClr val="FF0000"/>
                </a:solidFill>
              </a:rPr>
              <a:t>3,14</a:t>
            </a:r>
            <a:r>
              <a:rPr lang="ar-BH" sz="3600" dirty="0"/>
              <a:t> كقيمة تقريبية لـ </a:t>
            </a:r>
            <a:r>
              <a:rPr lang="ar-BH" sz="3600" dirty="0">
                <a:solidFill>
                  <a:srgbClr val="FF0000"/>
                </a:solidFill>
              </a:rPr>
              <a:t>ط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44FF0A-F890-4E11-8AE1-B1FD5C1664D2}"/>
              </a:ext>
            </a:extLst>
          </p:cNvPr>
          <p:cNvSpPr txBox="1"/>
          <p:nvPr/>
        </p:nvSpPr>
        <p:spPr>
          <a:xfrm>
            <a:off x="71733" y="3709455"/>
            <a:ext cx="3543337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نصف قطر الدائرة   14 م</a:t>
            </a:r>
          </a:p>
          <a:p>
            <a:r>
              <a:rPr lang="ar-BH" sz="2800" dirty="0"/>
              <a:t> لذا نستعمل الصيغة  ح = 2ط نق 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6D05CA-8EEB-4012-8905-163B400C7312}"/>
              </a:ext>
            </a:extLst>
          </p:cNvPr>
          <p:cNvSpPr txBox="1"/>
          <p:nvPr/>
        </p:nvSpPr>
        <p:spPr>
          <a:xfrm>
            <a:off x="3528397" y="5030827"/>
            <a:ext cx="782053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إذن المحيط مقربًا إلى أقرب جزء من عشرة يساوي 87,9 م</a:t>
            </a:r>
            <a:endParaRPr lang="en-US" dirty="0"/>
          </a:p>
        </p:txBody>
      </p:sp>
      <p:sp>
        <p:nvSpPr>
          <p:cNvPr id="10" name="مربع نص 30">
            <a:extLst>
              <a:ext uri="{FF2B5EF4-FFF2-40B4-BE49-F238E27FC236}">
                <a16:creationId xmlns:a16="http://schemas.microsoft.com/office/drawing/2014/main" id="{50A46514-36FA-4197-A195-059F90C3F4A1}"/>
              </a:ext>
            </a:extLst>
          </p:cNvPr>
          <p:cNvSpPr txBox="1"/>
          <p:nvPr/>
        </p:nvSpPr>
        <p:spPr>
          <a:xfrm>
            <a:off x="3091079" y="2589850"/>
            <a:ext cx="422889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نضع 3,14 بدلًا من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</a:t>
            </a:r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 14 بدلًا من </a:t>
            </a:r>
            <a:r>
              <a:rPr lang="ar-BH" sz="28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</a:t>
            </a:r>
            <a:endParaRPr lang="ar-SA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860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1" grpId="0"/>
      <p:bldP spid="12" grpId="0"/>
      <p:bldP spid="13" grpId="0"/>
      <p:bldP spid="14" grpId="0"/>
      <p:bldP spid="15" grpId="0"/>
      <p:bldP spid="17" grpId="0" animBg="1"/>
      <p:bldP spid="18" grpId="0"/>
      <p:bldP spid="19" grpId="0"/>
      <p:bldP spid="23" grpId="0" animBg="1"/>
      <p:bldP spid="24" grpId="0" animBg="1"/>
      <p:bldP spid="24" grpId="1" animBg="1"/>
      <p:bldP spid="25" grpId="0"/>
      <p:bldP spid="16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7">
            <a:extLst>
              <a:ext uri="{FF2B5EF4-FFF2-40B4-BE49-F238E27FC236}">
                <a16:creationId xmlns:a16="http://schemas.microsoft.com/office/drawing/2014/main" id="{D9912DB0-630C-4EE2-BE8A-338C1A91F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306" y="248271"/>
            <a:ext cx="7432157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3600" dirty="0"/>
              <a:t>أوجد محيط الدائرة الآتية، مقربًا إلى أقرب جزء من عشرة (استعمل ط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≈</a:t>
            </a:r>
            <a:r>
              <a:rPr lang="ar-BH" sz="3600" dirty="0"/>
              <a:t> 3,14):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37B0B5-0D94-46C3-A0D7-0F1B09500D40}"/>
              </a:ext>
            </a:extLst>
          </p:cNvPr>
          <p:cNvCxnSpPr>
            <a:cxnSpLocks/>
          </p:cNvCxnSpPr>
          <p:nvPr/>
        </p:nvCxnSpPr>
        <p:spPr>
          <a:xfrm rot="16200000" flipH="1">
            <a:off x="3285353" y="3514424"/>
            <a:ext cx="4572000" cy="0"/>
          </a:xfrm>
          <a:prstGeom prst="line">
            <a:avLst/>
          </a:prstGeom>
          <a:ln w="38100">
            <a:gradFill flip="none" rotWithShape="1">
              <a:gsLst>
                <a:gs pos="100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71681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5D4378A-48D6-46FE-9CF6-4317B8832798}"/>
              </a:ext>
            </a:extLst>
          </p:cNvPr>
          <p:cNvSpPr txBox="1"/>
          <p:nvPr/>
        </p:nvSpPr>
        <p:spPr>
          <a:xfrm>
            <a:off x="6446404" y="5108923"/>
            <a:ext cx="445769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EA1F97"/>
                </a:solidFill>
              </a:rPr>
              <a:t>المحيط يساوي 31,4 ملم تقريبًا</a:t>
            </a:r>
            <a:endParaRPr lang="en-US" dirty="0">
              <a:solidFill>
                <a:srgbClr val="EA1F97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628044-C5A7-4D66-A3D4-D3BCB9D05610}"/>
              </a:ext>
            </a:extLst>
          </p:cNvPr>
          <p:cNvSpPr txBox="1"/>
          <p:nvPr/>
        </p:nvSpPr>
        <p:spPr>
          <a:xfrm>
            <a:off x="733973" y="5102923"/>
            <a:ext cx="445769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>
                <a:solidFill>
                  <a:srgbClr val="EA1F97"/>
                </a:solidFill>
              </a:rPr>
              <a:t>المحيط يساوي 94,2 سم تقريبًا</a:t>
            </a:r>
            <a:endParaRPr lang="en-US" dirty="0">
              <a:solidFill>
                <a:srgbClr val="EA1F9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978081-2719-4282-9160-B7E07564DD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9934" y="1219018"/>
            <a:ext cx="2510054" cy="24224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1F3A1C-A486-4EFB-8B86-DE0C65561D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9701" y="1228423"/>
            <a:ext cx="2436076" cy="24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8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3984A3-EF27-425C-841F-8B714DB7F8DF}"/>
              </a:ext>
            </a:extLst>
          </p:cNvPr>
          <p:cNvSpPr txBox="1"/>
          <p:nvPr/>
        </p:nvSpPr>
        <p:spPr>
          <a:xfrm>
            <a:off x="3689498" y="338884"/>
            <a:ext cx="6241311" cy="58708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r"/>
            <a:r>
              <a:rPr lang="ar-BH" dirty="0"/>
              <a:t>يوجد في إطار الدراجة الهوائية أسلاك نصف قطريَّة داعمة تمتدُّ من مركز الإطار إلى طرفه. فأيُّ الطرائق الآتية يمكن استعمالها لإيجاد محيط الإطار المجاور؟</a:t>
            </a:r>
          </a:p>
          <a:p>
            <a:pPr algn="r"/>
            <a:endParaRPr lang="ar-BH" sz="1200" dirty="0"/>
          </a:p>
          <a:p>
            <a:pPr algn="r">
              <a:lnSpc>
                <a:spcPct val="150000"/>
              </a:lnSpc>
            </a:pPr>
            <a:r>
              <a:rPr lang="ar-BH" dirty="0"/>
              <a:t>أ  ) ضرب القطر في  ط  وفي ٢</a:t>
            </a:r>
          </a:p>
          <a:p>
            <a:pPr algn="r">
              <a:lnSpc>
                <a:spcPct val="150000"/>
              </a:lnSpc>
            </a:pPr>
            <a:r>
              <a:rPr lang="ar-BH" dirty="0"/>
              <a:t>ب) قسمة القطر على ط </a:t>
            </a:r>
          </a:p>
          <a:p>
            <a:pPr algn="r">
              <a:lnSpc>
                <a:spcPct val="150000"/>
              </a:lnSpc>
            </a:pPr>
            <a:r>
              <a:rPr lang="ar-BH" dirty="0"/>
              <a:t>جـ ) ضرب نصف القطر في ط  </a:t>
            </a:r>
          </a:p>
          <a:p>
            <a:pPr algn="r">
              <a:lnSpc>
                <a:spcPct val="150000"/>
              </a:lnSpc>
            </a:pPr>
            <a:r>
              <a:rPr lang="ar-BH" dirty="0"/>
              <a:t>د  ) ضرب نصف القطر في ط وفي ٢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0F5248-9BC6-44E5-8635-C498804F23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610" y="338884"/>
            <a:ext cx="3871161" cy="38711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B75F9B-3781-4182-9DD3-5A0EEBD421F2}"/>
              </a:ext>
            </a:extLst>
          </p:cNvPr>
          <p:cNvSpPr/>
          <p:nvPr/>
        </p:nvSpPr>
        <p:spPr>
          <a:xfrm>
            <a:off x="8176437" y="2014958"/>
            <a:ext cx="1654118" cy="51901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8AD1D80-2814-4FE8-A460-C1CB09B006E1}"/>
              </a:ext>
            </a:extLst>
          </p:cNvPr>
          <p:cNvSpPr/>
          <p:nvPr/>
        </p:nvSpPr>
        <p:spPr>
          <a:xfrm>
            <a:off x="699044" y="719385"/>
            <a:ext cx="3099816" cy="31028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E176F15-2011-4F2C-A764-E3D8CCE59978}"/>
              </a:ext>
            </a:extLst>
          </p:cNvPr>
          <p:cNvSpPr/>
          <p:nvPr/>
        </p:nvSpPr>
        <p:spPr>
          <a:xfrm>
            <a:off x="1989050" y="2540345"/>
            <a:ext cx="6291679" cy="2528783"/>
          </a:xfrm>
          <a:custGeom>
            <a:avLst/>
            <a:gdLst>
              <a:gd name="connsiteX0" fmla="*/ 1968759 w 1968759"/>
              <a:gd name="connsiteY0" fmla="*/ 1679510 h 2967135"/>
              <a:gd name="connsiteX1" fmla="*/ 569167 w 1968759"/>
              <a:gd name="connsiteY1" fmla="*/ 2967135 h 2967135"/>
              <a:gd name="connsiteX2" fmla="*/ 0 w 1968759"/>
              <a:gd name="connsiteY2" fmla="*/ 0 h 2967135"/>
              <a:gd name="connsiteX0" fmla="*/ 1968759 w 1968759"/>
              <a:gd name="connsiteY0" fmla="*/ 1679510 h 2967135"/>
              <a:gd name="connsiteX1" fmla="*/ 569167 w 1968759"/>
              <a:gd name="connsiteY1" fmla="*/ 2967135 h 2967135"/>
              <a:gd name="connsiteX2" fmla="*/ 0 w 1968759"/>
              <a:gd name="connsiteY2" fmla="*/ 0 h 2967135"/>
              <a:gd name="connsiteX0" fmla="*/ 1800808 w 1800808"/>
              <a:gd name="connsiteY0" fmla="*/ 1184987 h 2967135"/>
              <a:gd name="connsiteX1" fmla="*/ 569167 w 1800808"/>
              <a:gd name="connsiteY1" fmla="*/ 2967135 h 2967135"/>
              <a:gd name="connsiteX2" fmla="*/ 0 w 1800808"/>
              <a:gd name="connsiteY2" fmla="*/ 0 h 2967135"/>
              <a:gd name="connsiteX0" fmla="*/ 1604866 w 1604866"/>
              <a:gd name="connsiteY0" fmla="*/ 1362269 h 3144417"/>
              <a:gd name="connsiteX1" fmla="*/ 373225 w 1604866"/>
              <a:gd name="connsiteY1" fmla="*/ 3144417 h 3144417"/>
              <a:gd name="connsiteX2" fmla="*/ 0 w 1604866"/>
              <a:gd name="connsiteY2" fmla="*/ 0 h 3144417"/>
              <a:gd name="connsiteX0" fmla="*/ 1882268 w 1882268"/>
              <a:gd name="connsiteY0" fmla="*/ 766368 h 3144417"/>
              <a:gd name="connsiteX1" fmla="*/ 373225 w 1882268"/>
              <a:gd name="connsiteY1" fmla="*/ 3144417 h 3144417"/>
              <a:gd name="connsiteX2" fmla="*/ 0 w 1882268"/>
              <a:gd name="connsiteY2" fmla="*/ 0 h 3144417"/>
              <a:gd name="connsiteX0" fmla="*/ 2128848 w 2128848"/>
              <a:gd name="connsiteY0" fmla="*/ 26629 h 2404678"/>
              <a:gd name="connsiteX1" fmla="*/ 619805 w 2128848"/>
              <a:gd name="connsiteY1" fmla="*/ 2404678 h 2404678"/>
              <a:gd name="connsiteX2" fmla="*/ 0 w 2128848"/>
              <a:gd name="connsiteY2" fmla="*/ 0 h 2404678"/>
              <a:gd name="connsiteX0" fmla="*/ 2190492 w 2190492"/>
              <a:gd name="connsiteY0" fmla="*/ 16355 h 2394404"/>
              <a:gd name="connsiteX1" fmla="*/ 681449 w 2190492"/>
              <a:gd name="connsiteY1" fmla="*/ 2394404 h 2394404"/>
              <a:gd name="connsiteX2" fmla="*/ 0 w 2190492"/>
              <a:gd name="connsiteY2" fmla="*/ 0 h 2394404"/>
              <a:gd name="connsiteX0" fmla="*/ 2118573 w 2118573"/>
              <a:gd name="connsiteY0" fmla="*/ 26629 h 2404678"/>
              <a:gd name="connsiteX1" fmla="*/ 609530 w 2118573"/>
              <a:gd name="connsiteY1" fmla="*/ 2404678 h 2404678"/>
              <a:gd name="connsiteX2" fmla="*/ 0 w 2118573"/>
              <a:gd name="connsiteY2" fmla="*/ 0 h 2404678"/>
              <a:gd name="connsiteX0" fmla="*/ 2098024 w 2098024"/>
              <a:gd name="connsiteY0" fmla="*/ 0 h 2408871"/>
              <a:gd name="connsiteX1" fmla="*/ 609530 w 2098024"/>
              <a:gd name="connsiteY1" fmla="*/ 2408871 h 2408871"/>
              <a:gd name="connsiteX2" fmla="*/ 0 w 2098024"/>
              <a:gd name="connsiteY2" fmla="*/ 4193 h 2408871"/>
              <a:gd name="connsiteX0" fmla="*/ 2108299 w 2108299"/>
              <a:gd name="connsiteY0" fmla="*/ 0 h 2408871"/>
              <a:gd name="connsiteX1" fmla="*/ 619805 w 2108299"/>
              <a:gd name="connsiteY1" fmla="*/ 2408871 h 2408871"/>
              <a:gd name="connsiteX2" fmla="*/ 0 w 2108299"/>
              <a:gd name="connsiteY2" fmla="*/ 14467 h 2408871"/>
              <a:gd name="connsiteX0" fmla="*/ 7286089 w 7286089"/>
              <a:gd name="connsiteY0" fmla="*/ 0 h 2925327"/>
              <a:gd name="connsiteX1" fmla="*/ 619805 w 7286089"/>
              <a:gd name="connsiteY1" fmla="*/ 2925327 h 2925327"/>
              <a:gd name="connsiteX2" fmla="*/ 0 w 7286089"/>
              <a:gd name="connsiteY2" fmla="*/ 530923 h 2925327"/>
              <a:gd name="connsiteX0" fmla="*/ 6666284 w 6666284"/>
              <a:gd name="connsiteY0" fmla="*/ 0 h 2925327"/>
              <a:gd name="connsiteX1" fmla="*/ 0 w 6666284"/>
              <a:gd name="connsiteY1" fmla="*/ 2925327 h 2925327"/>
              <a:gd name="connsiteX2" fmla="*/ 374605 w 6666284"/>
              <a:gd name="connsiteY2" fmla="*/ 1536653 h 2925327"/>
              <a:gd name="connsiteX0" fmla="*/ 6291679 w 6291679"/>
              <a:gd name="connsiteY0" fmla="*/ 0 h 3006873"/>
              <a:gd name="connsiteX1" fmla="*/ 699815 w 6291679"/>
              <a:gd name="connsiteY1" fmla="*/ 3006873 h 3006873"/>
              <a:gd name="connsiteX2" fmla="*/ 0 w 6291679"/>
              <a:gd name="connsiteY2" fmla="*/ 1536653 h 300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91679" h="3006873">
                <a:moveTo>
                  <a:pt x="6291679" y="0"/>
                </a:moveTo>
                <a:lnTo>
                  <a:pt x="699815" y="3006873"/>
                </a:lnTo>
                <a:lnTo>
                  <a:pt x="0" y="1536653"/>
                </a:lnTo>
              </a:path>
            </a:pathLst>
          </a:custGeom>
          <a:noFill/>
          <a:ln w="38100">
            <a:solidFill>
              <a:srgbClr val="EA1F97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4D4939-85CD-4F17-A281-55D7F791EAD0}"/>
              </a:ext>
            </a:extLst>
          </p:cNvPr>
          <p:cNvSpPr txBox="1"/>
          <p:nvPr/>
        </p:nvSpPr>
        <p:spPr>
          <a:xfrm>
            <a:off x="107032" y="5069128"/>
            <a:ext cx="372017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يمكن إيجاد محيط الإطار باستعمال إحدى صيغتي محيط دائرة</a:t>
            </a:r>
            <a:endParaRPr lang="en-US" sz="2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04C863-C7F7-46EE-A990-F4963BC6F26F}"/>
              </a:ext>
            </a:extLst>
          </p:cNvPr>
          <p:cNvGrpSpPr/>
          <p:nvPr/>
        </p:nvGrpSpPr>
        <p:grpSpPr>
          <a:xfrm>
            <a:off x="6389370" y="2914650"/>
            <a:ext cx="594360" cy="594360"/>
            <a:chOff x="6389370" y="2914650"/>
            <a:chExt cx="594360" cy="5943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623EA9C-36EF-4500-A764-632132B565F4}"/>
                </a:ext>
              </a:extLst>
            </p:cNvPr>
            <p:cNvSpPr/>
            <p:nvPr/>
          </p:nvSpPr>
          <p:spPr>
            <a:xfrm>
              <a:off x="6435090" y="2914650"/>
              <a:ext cx="548640" cy="594360"/>
            </a:xfrm>
            <a:custGeom>
              <a:avLst/>
              <a:gdLst>
                <a:gd name="connsiteX0" fmla="*/ 548640 w 548640"/>
                <a:gd name="connsiteY0" fmla="*/ 0 h 594360"/>
                <a:gd name="connsiteX1" fmla="*/ 548640 w 548640"/>
                <a:gd name="connsiteY1" fmla="*/ 0 h 594360"/>
                <a:gd name="connsiteX2" fmla="*/ 480060 w 548640"/>
                <a:gd name="connsiteY2" fmla="*/ 80010 h 594360"/>
                <a:gd name="connsiteX3" fmla="*/ 445770 w 548640"/>
                <a:gd name="connsiteY3" fmla="*/ 114300 h 594360"/>
                <a:gd name="connsiteX4" fmla="*/ 434340 w 548640"/>
                <a:gd name="connsiteY4" fmla="*/ 148590 h 594360"/>
                <a:gd name="connsiteX5" fmla="*/ 365760 w 548640"/>
                <a:gd name="connsiteY5" fmla="*/ 205740 h 594360"/>
                <a:gd name="connsiteX6" fmla="*/ 274320 w 548640"/>
                <a:gd name="connsiteY6" fmla="*/ 308610 h 594360"/>
                <a:gd name="connsiteX7" fmla="*/ 228600 w 548640"/>
                <a:gd name="connsiteY7" fmla="*/ 342900 h 594360"/>
                <a:gd name="connsiteX8" fmla="*/ 194310 w 548640"/>
                <a:gd name="connsiteY8" fmla="*/ 365760 h 594360"/>
                <a:gd name="connsiteX9" fmla="*/ 160020 w 548640"/>
                <a:gd name="connsiteY9" fmla="*/ 400050 h 594360"/>
                <a:gd name="connsiteX10" fmla="*/ 114300 w 548640"/>
                <a:gd name="connsiteY10" fmla="*/ 434340 h 594360"/>
                <a:gd name="connsiteX11" fmla="*/ 68580 w 548640"/>
                <a:gd name="connsiteY11" fmla="*/ 491490 h 594360"/>
                <a:gd name="connsiteX12" fmla="*/ 57150 w 548640"/>
                <a:gd name="connsiteY12" fmla="*/ 525780 h 594360"/>
                <a:gd name="connsiteX13" fmla="*/ 0 w 548640"/>
                <a:gd name="connsiteY13" fmla="*/ 594360 h 594360"/>
                <a:gd name="connsiteX14" fmla="*/ 0 w 548640"/>
                <a:gd name="connsiteY14" fmla="*/ 594360 h 594360"/>
                <a:gd name="connsiteX15" fmla="*/ 22860 w 548640"/>
                <a:gd name="connsiteY15" fmla="*/ 58293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8640" h="594360">
                  <a:moveTo>
                    <a:pt x="548640" y="0"/>
                  </a:moveTo>
                  <a:lnTo>
                    <a:pt x="548640" y="0"/>
                  </a:lnTo>
                  <a:cubicBezTo>
                    <a:pt x="525780" y="26670"/>
                    <a:pt x="503558" y="53901"/>
                    <a:pt x="480060" y="80010"/>
                  </a:cubicBezTo>
                  <a:cubicBezTo>
                    <a:pt x="469247" y="92025"/>
                    <a:pt x="454736" y="100850"/>
                    <a:pt x="445770" y="114300"/>
                  </a:cubicBezTo>
                  <a:cubicBezTo>
                    <a:pt x="439087" y="124325"/>
                    <a:pt x="441023" y="138565"/>
                    <a:pt x="434340" y="148590"/>
                  </a:cubicBezTo>
                  <a:cubicBezTo>
                    <a:pt x="416739" y="174992"/>
                    <a:pt x="391062" y="188872"/>
                    <a:pt x="365760" y="205740"/>
                  </a:cubicBezTo>
                  <a:cubicBezTo>
                    <a:pt x="336057" y="250295"/>
                    <a:pt x="326516" y="269463"/>
                    <a:pt x="274320" y="308610"/>
                  </a:cubicBezTo>
                  <a:cubicBezTo>
                    <a:pt x="259080" y="320040"/>
                    <a:pt x="244102" y="331827"/>
                    <a:pt x="228600" y="342900"/>
                  </a:cubicBezTo>
                  <a:cubicBezTo>
                    <a:pt x="217422" y="350885"/>
                    <a:pt x="204863" y="356966"/>
                    <a:pt x="194310" y="365760"/>
                  </a:cubicBezTo>
                  <a:cubicBezTo>
                    <a:pt x="181892" y="376108"/>
                    <a:pt x="172293" y="389530"/>
                    <a:pt x="160020" y="400050"/>
                  </a:cubicBezTo>
                  <a:cubicBezTo>
                    <a:pt x="145556" y="412448"/>
                    <a:pt x="129540" y="422910"/>
                    <a:pt x="114300" y="434340"/>
                  </a:cubicBezTo>
                  <a:cubicBezTo>
                    <a:pt x="85570" y="520529"/>
                    <a:pt x="127666" y="417632"/>
                    <a:pt x="68580" y="491490"/>
                  </a:cubicBezTo>
                  <a:cubicBezTo>
                    <a:pt x="61054" y="500898"/>
                    <a:pt x="63128" y="515319"/>
                    <a:pt x="57150" y="525780"/>
                  </a:cubicBezTo>
                  <a:cubicBezTo>
                    <a:pt x="39036" y="557479"/>
                    <a:pt x="23522" y="570838"/>
                    <a:pt x="0" y="594360"/>
                  </a:cubicBezTo>
                  <a:lnTo>
                    <a:pt x="0" y="594360"/>
                  </a:lnTo>
                  <a:lnTo>
                    <a:pt x="22860" y="582930"/>
                  </a:ln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E0FE640-C460-42D7-B3FF-EE3A1FA663CB}"/>
                </a:ext>
              </a:extLst>
            </p:cNvPr>
            <p:cNvSpPr/>
            <p:nvPr/>
          </p:nvSpPr>
          <p:spPr>
            <a:xfrm rot="5400000">
              <a:off x="6412230" y="2914650"/>
              <a:ext cx="548640" cy="594360"/>
            </a:xfrm>
            <a:custGeom>
              <a:avLst/>
              <a:gdLst>
                <a:gd name="connsiteX0" fmla="*/ 548640 w 548640"/>
                <a:gd name="connsiteY0" fmla="*/ 0 h 594360"/>
                <a:gd name="connsiteX1" fmla="*/ 548640 w 548640"/>
                <a:gd name="connsiteY1" fmla="*/ 0 h 594360"/>
                <a:gd name="connsiteX2" fmla="*/ 480060 w 548640"/>
                <a:gd name="connsiteY2" fmla="*/ 80010 h 594360"/>
                <a:gd name="connsiteX3" fmla="*/ 445770 w 548640"/>
                <a:gd name="connsiteY3" fmla="*/ 114300 h 594360"/>
                <a:gd name="connsiteX4" fmla="*/ 434340 w 548640"/>
                <a:gd name="connsiteY4" fmla="*/ 148590 h 594360"/>
                <a:gd name="connsiteX5" fmla="*/ 365760 w 548640"/>
                <a:gd name="connsiteY5" fmla="*/ 205740 h 594360"/>
                <a:gd name="connsiteX6" fmla="*/ 274320 w 548640"/>
                <a:gd name="connsiteY6" fmla="*/ 308610 h 594360"/>
                <a:gd name="connsiteX7" fmla="*/ 228600 w 548640"/>
                <a:gd name="connsiteY7" fmla="*/ 342900 h 594360"/>
                <a:gd name="connsiteX8" fmla="*/ 194310 w 548640"/>
                <a:gd name="connsiteY8" fmla="*/ 365760 h 594360"/>
                <a:gd name="connsiteX9" fmla="*/ 160020 w 548640"/>
                <a:gd name="connsiteY9" fmla="*/ 400050 h 594360"/>
                <a:gd name="connsiteX10" fmla="*/ 114300 w 548640"/>
                <a:gd name="connsiteY10" fmla="*/ 434340 h 594360"/>
                <a:gd name="connsiteX11" fmla="*/ 68580 w 548640"/>
                <a:gd name="connsiteY11" fmla="*/ 491490 h 594360"/>
                <a:gd name="connsiteX12" fmla="*/ 57150 w 548640"/>
                <a:gd name="connsiteY12" fmla="*/ 525780 h 594360"/>
                <a:gd name="connsiteX13" fmla="*/ 0 w 548640"/>
                <a:gd name="connsiteY13" fmla="*/ 594360 h 594360"/>
                <a:gd name="connsiteX14" fmla="*/ 0 w 548640"/>
                <a:gd name="connsiteY14" fmla="*/ 594360 h 594360"/>
                <a:gd name="connsiteX15" fmla="*/ 22860 w 548640"/>
                <a:gd name="connsiteY15" fmla="*/ 58293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8640" h="594360">
                  <a:moveTo>
                    <a:pt x="548640" y="0"/>
                  </a:moveTo>
                  <a:lnTo>
                    <a:pt x="548640" y="0"/>
                  </a:lnTo>
                  <a:cubicBezTo>
                    <a:pt x="525780" y="26670"/>
                    <a:pt x="503558" y="53901"/>
                    <a:pt x="480060" y="80010"/>
                  </a:cubicBezTo>
                  <a:cubicBezTo>
                    <a:pt x="469247" y="92025"/>
                    <a:pt x="454736" y="100850"/>
                    <a:pt x="445770" y="114300"/>
                  </a:cubicBezTo>
                  <a:cubicBezTo>
                    <a:pt x="439087" y="124325"/>
                    <a:pt x="441023" y="138565"/>
                    <a:pt x="434340" y="148590"/>
                  </a:cubicBezTo>
                  <a:cubicBezTo>
                    <a:pt x="416739" y="174992"/>
                    <a:pt x="391062" y="188872"/>
                    <a:pt x="365760" y="205740"/>
                  </a:cubicBezTo>
                  <a:cubicBezTo>
                    <a:pt x="336057" y="250295"/>
                    <a:pt x="326516" y="269463"/>
                    <a:pt x="274320" y="308610"/>
                  </a:cubicBezTo>
                  <a:cubicBezTo>
                    <a:pt x="259080" y="320040"/>
                    <a:pt x="244102" y="331827"/>
                    <a:pt x="228600" y="342900"/>
                  </a:cubicBezTo>
                  <a:cubicBezTo>
                    <a:pt x="217422" y="350885"/>
                    <a:pt x="204863" y="356966"/>
                    <a:pt x="194310" y="365760"/>
                  </a:cubicBezTo>
                  <a:cubicBezTo>
                    <a:pt x="181892" y="376108"/>
                    <a:pt x="172293" y="389530"/>
                    <a:pt x="160020" y="400050"/>
                  </a:cubicBezTo>
                  <a:cubicBezTo>
                    <a:pt x="145556" y="412448"/>
                    <a:pt x="129540" y="422910"/>
                    <a:pt x="114300" y="434340"/>
                  </a:cubicBezTo>
                  <a:cubicBezTo>
                    <a:pt x="85570" y="520529"/>
                    <a:pt x="127666" y="417632"/>
                    <a:pt x="68580" y="491490"/>
                  </a:cubicBezTo>
                  <a:cubicBezTo>
                    <a:pt x="61054" y="500898"/>
                    <a:pt x="63128" y="515319"/>
                    <a:pt x="57150" y="525780"/>
                  </a:cubicBezTo>
                  <a:cubicBezTo>
                    <a:pt x="39036" y="557479"/>
                    <a:pt x="23522" y="570838"/>
                    <a:pt x="0" y="594360"/>
                  </a:cubicBezTo>
                  <a:lnTo>
                    <a:pt x="0" y="594360"/>
                  </a:lnTo>
                  <a:lnTo>
                    <a:pt x="22860" y="582930"/>
                  </a:ln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8A4E7E2-326F-43F3-A49D-9E825E94FA2E}"/>
              </a:ext>
            </a:extLst>
          </p:cNvPr>
          <p:cNvSpPr txBox="1"/>
          <p:nvPr/>
        </p:nvSpPr>
        <p:spPr>
          <a:xfrm>
            <a:off x="4166196" y="2351866"/>
            <a:ext cx="1911103" cy="954107"/>
          </a:xfrm>
          <a:prstGeom prst="wedgeRectCallout">
            <a:avLst>
              <a:gd name="adj1" fmla="val 59310"/>
              <a:gd name="adj2" fmla="val 36145"/>
            </a:avLst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ضرب القطر في  ط فقط</a:t>
            </a:r>
            <a:endParaRPr lang="en-US" sz="2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CBACD8-F883-4213-93B5-B8C0C414B7CE}"/>
              </a:ext>
            </a:extLst>
          </p:cNvPr>
          <p:cNvGrpSpPr/>
          <p:nvPr/>
        </p:nvGrpSpPr>
        <p:grpSpPr>
          <a:xfrm>
            <a:off x="8712714" y="3793274"/>
            <a:ext cx="594360" cy="594360"/>
            <a:chOff x="6389370" y="2914650"/>
            <a:chExt cx="594360" cy="59436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CA2A9E-72F3-4DC5-BB89-0F0A9EE69688}"/>
                </a:ext>
              </a:extLst>
            </p:cNvPr>
            <p:cNvSpPr/>
            <p:nvPr/>
          </p:nvSpPr>
          <p:spPr>
            <a:xfrm>
              <a:off x="6435090" y="2914650"/>
              <a:ext cx="548640" cy="594360"/>
            </a:xfrm>
            <a:custGeom>
              <a:avLst/>
              <a:gdLst>
                <a:gd name="connsiteX0" fmla="*/ 548640 w 548640"/>
                <a:gd name="connsiteY0" fmla="*/ 0 h 594360"/>
                <a:gd name="connsiteX1" fmla="*/ 548640 w 548640"/>
                <a:gd name="connsiteY1" fmla="*/ 0 h 594360"/>
                <a:gd name="connsiteX2" fmla="*/ 480060 w 548640"/>
                <a:gd name="connsiteY2" fmla="*/ 80010 h 594360"/>
                <a:gd name="connsiteX3" fmla="*/ 445770 w 548640"/>
                <a:gd name="connsiteY3" fmla="*/ 114300 h 594360"/>
                <a:gd name="connsiteX4" fmla="*/ 434340 w 548640"/>
                <a:gd name="connsiteY4" fmla="*/ 148590 h 594360"/>
                <a:gd name="connsiteX5" fmla="*/ 365760 w 548640"/>
                <a:gd name="connsiteY5" fmla="*/ 205740 h 594360"/>
                <a:gd name="connsiteX6" fmla="*/ 274320 w 548640"/>
                <a:gd name="connsiteY6" fmla="*/ 308610 h 594360"/>
                <a:gd name="connsiteX7" fmla="*/ 228600 w 548640"/>
                <a:gd name="connsiteY7" fmla="*/ 342900 h 594360"/>
                <a:gd name="connsiteX8" fmla="*/ 194310 w 548640"/>
                <a:gd name="connsiteY8" fmla="*/ 365760 h 594360"/>
                <a:gd name="connsiteX9" fmla="*/ 160020 w 548640"/>
                <a:gd name="connsiteY9" fmla="*/ 400050 h 594360"/>
                <a:gd name="connsiteX10" fmla="*/ 114300 w 548640"/>
                <a:gd name="connsiteY10" fmla="*/ 434340 h 594360"/>
                <a:gd name="connsiteX11" fmla="*/ 68580 w 548640"/>
                <a:gd name="connsiteY11" fmla="*/ 491490 h 594360"/>
                <a:gd name="connsiteX12" fmla="*/ 57150 w 548640"/>
                <a:gd name="connsiteY12" fmla="*/ 525780 h 594360"/>
                <a:gd name="connsiteX13" fmla="*/ 0 w 548640"/>
                <a:gd name="connsiteY13" fmla="*/ 594360 h 594360"/>
                <a:gd name="connsiteX14" fmla="*/ 0 w 548640"/>
                <a:gd name="connsiteY14" fmla="*/ 594360 h 594360"/>
                <a:gd name="connsiteX15" fmla="*/ 22860 w 548640"/>
                <a:gd name="connsiteY15" fmla="*/ 58293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8640" h="594360">
                  <a:moveTo>
                    <a:pt x="548640" y="0"/>
                  </a:moveTo>
                  <a:lnTo>
                    <a:pt x="548640" y="0"/>
                  </a:lnTo>
                  <a:cubicBezTo>
                    <a:pt x="525780" y="26670"/>
                    <a:pt x="503558" y="53901"/>
                    <a:pt x="480060" y="80010"/>
                  </a:cubicBezTo>
                  <a:cubicBezTo>
                    <a:pt x="469247" y="92025"/>
                    <a:pt x="454736" y="100850"/>
                    <a:pt x="445770" y="114300"/>
                  </a:cubicBezTo>
                  <a:cubicBezTo>
                    <a:pt x="439087" y="124325"/>
                    <a:pt x="441023" y="138565"/>
                    <a:pt x="434340" y="148590"/>
                  </a:cubicBezTo>
                  <a:cubicBezTo>
                    <a:pt x="416739" y="174992"/>
                    <a:pt x="391062" y="188872"/>
                    <a:pt x="365760" y="205740"/>
                  </a:cubicBezTo>
                  <a:cubicBezTo>
                    <a:pt x="336057" y="250295"/>
                    <a:pt x="326516" y="269463"/>
                    <a:pt x="274320" y="308610"/>
                  </a:cubicBezTo>
                  <a:cubicBezTo>
                    <a:pt x="259080" y="320040"/>
                    <a:pt x="244102" y="331827"/>
                    <a:pt x="228600" y="342900"/>
                  </a:cubicBezTo>
                  <a:cubicBezTo>
                    <a:pt x="217422" y="350885"/>
                    <a:pt x="204863" y="356966"/>
                    <a:pt x="194310" y="365760"/>
                  </a:cubicBezTo>
                  <a:cubicBezTo>
                    <a:pt x="181892" y="376108"/>
                    <a:pt x="172293" y="389530"/>
                    <a:pt x="160020" y="400050"/>
                  </a:cubicBezTo>
                  <a:cubicBezTo>
                    <a:pt x="145556" y="412448"/>
                    <a:pt x="129540" y="422910"/>
                    <a:pt x="114300" y="434340"/>
                  </a:cubicBezTo>
                  <a:cubicBezTo>
                    <a:pt x="85570" y="520529"/>
                    <a:pt x="127666" y="417632"/>
                    <a:pt x="68580" y="491490"/>
                  </a:cubicBezTo>
                  <a:cubicBezTo>
                    <a:pt x="61054" y="500898"/>
                    <a:pt x="63128" y="515319"/>
                    <a:pt x="57150" y="525780"/>
                  </a:cubicBezTo>
                  <a:cubicBezTo>
                    <a:pt x="39036" y="557479"/>
                    <a:pt x="23522" y="570838"/>
                    <a:pt x="0" y="594360"/>
                  </a:cubicBezTo>
                  <a:lnTo>
                    <a:pt x="0" y="594360"/>
                  </a:lnTo>
                  <a:lnTo>
                    <a:pt x="22860" y="582930"/>
                  </a:ln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F4736C7-C699-4EE4-94D9-520B60339BAD}"/>
                </a:ext>
              </a:extLst>
            </p:cNvPr>
            <p:cNvSpPr/>
            <p:nvPr/>
          </p:nvSpPr>
          <p:spPr>
            <a:xfrm rot="5400000">
              <a:off x="6412230" y="2914650"/>
              <a:ext cx="548640" cy="594360"/>
            </a:xfrm>
            <a:custGeom>
              <a:avLst/>
              <a:gdLst>
                <a:gd name="connsiteX0" fmla="*/ 548640 w 548640"/>
                <a:gd name="connsiteY0" fmla="*/ 0 h 594360"/>
                <a:gd name="connsiteX1" fmla="*/ 548640 w 548640"/>
                <a:gd name="connsiteY1" fmla="*/ 0 h 594360"/>
                <a:gd name="connsiteX2" fmla="*/ 480060 w 548640"/>
                <a:gd name="connsiteY2" fmla="*/ 80010 h 594360"/>
                <a:gd name="connsiteX3" fmla="*/ 445770 w 548640"/>
                <a:gd name="connsiteY3" fmla="*/ 114300 h 594360"/>
                <a:gd name="connsiteX4" fmla="*/ 434340 w 548640"/>
                <a:gd name="connsiteY4" fmla="*/ 148590 h 594360"/>
                <a:gd name="connsiteX5" fmla="*/ 365760 w 548640"/>
                <a:gd name="connsiteY5" fmla="*/ 205740 h 594360"/>
                <a:gd name="connsiteX6" fmla="*/ 274320 w 548640"/>
                <a:gd name="connsiteY6" fmla="*/ 308610 h 594360"/>
                <a:gd name="connsiteX7" fmla="*/ 228600 w 548640"/>
                <a:gd name="connsiteY7" fmla="*/ 342900 h 594360"/>
                <a:gd name="connsiteX8" fmla="*/ 194310 w 548640"/>
                <a:gd name="connsiteY8" fmla="*/ 365760 h 594360"/>
                <a:gd name="connsiteX9" fmla="*/ 160020 w 548640"/>
                <a:gd name="connsiteY9" fmla="*/ 400050 h 594360"/>
                <a:gd name="connsiteX10" fmla="*/ 114300 w 548640"/>
                <a:gd name="connsiteY10" fmla="*/ 434340 h 594360"/>
                <a:gd name="connsiteX11" fmla="*/ 68580 w 548640"/>
                <a:gd name="connsiteY11" fmla="*/ 491490 h 594360"/>
                <a:gd name="connsiteX12" fmla="*/ 57150 w 548640"/>
                <a:gd name="connsiteY12" fmla="*/ 525780 h 594360"/>
                <a:gd name="connsiteX13" fmla="*/ 0 w 548640"/>
                <a:gd name="connsiteY13" fmla="*/ 594360 h 594360"/>
                <a:gd name="connsiteX14" fmla="*/ 0 w 548640"/>
                <a:gd name="connsiteY14" fmla="*/ 594360 h 594360"/>
                <a:gd name="connsiteX15" fmla="*/ 22860 w 548640"/>
                <a:gd name="connsiteY15" fmla="*/ 58293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8640" h="594360">
                  <a:moveTo>
                    <a:pt x="548640" y="0"/>
                  </a:moveTo>
                  <a:lnTo>
                    <a:pt x="548640" y="0"/>
                  </a:lnTo>
                  <a:cubicBezTo>
                    <a:pt x="525780" y="26670"/>
                    <a:pt x="503558" y="53901"/>
                    <a:pt x="480060" y="80010"/>
                  </a:cubicBezTo>
                  <a:cubicBezTo>
                    <a:pt x="469247" y="92025"/>
                    <a:pt x="454736" y="100850"/>
                    <a:pt x="445770" y="114300"/>
                  </a:cubicBezTo>
                  <a:cubicBezTo>
                    <a:pt x="439087" y="124325"/>
                    <a:pt x="441023" y="138565"/>
                    <a:pt x="434340" y="148590"/>
                  </a:cubicBezTo>
                  <a:cubicBezTo>
                    <a:pt x="416739" y="174992"/>
                    <a:pt x="391062" y="188872"/>
                    <a:pt x="365760" y="205740"/>
                  </a:cubicBezTo>
                  <a:cubicBezTo>
                    <a:pt x="336057" y="250295"/>
                    <a:pt x="326516" y="269463"/>
                    <a:pt x="274320" y="308610"/>
                  </a:cubicBezTo>
                  <a:cubicBezTo>
                    <a:pt x="259080" y="320040"/>
                    <a:pt x="244102" y="331827"/>
                    <a:pt x="228600" y="342900"/>
                  </a:cubicBezTo>
                  <a:cubicBezTo>
                    <a:pt x="217422" y="350885"/>
                    <a:pt x="204863" y="356966"/>
                    <a:pt x="194310" y="365760"/>
                  </a:cubicBezTo>
                  <a:cubicBezTo>
                    <a:pt x="181892" y="376108"/>
                    <a:pt x="172293" y="389530"/>
                    <a:pt x="160020" y="400050"/>
                  </a:cubicBezTo>
                  <a:cubicBezTo>
                    <a:pt x="145556" y="412448"/>
                    <a:pt x="129540" y="422910"/>
                    <a:pt x="114300" y="434340"/>
                  </a:cubicBezTo>
                  <a:cubicBezTo>
                    <a:pt x="85570" y="520529"/>
                    <a:pt x="127666" y="417632"/>
                    <a:pt x="68580" y="491490"/>
                  </a:cubicBezTo>
                  <a:cubicBezTo>
                    <a:pt x="61054" y="500898"/>
                    <a:pt x="63128" y="515319"/>
                    <a:pt x="57150" y="525780"/>
                  </a:cubicBezTo>
                  <a:cubicBezTo>
                    <a:pt x="39036" y="557479"/>
                    <a:pt x="23522" y="570838"/>
                    <a:pt x="0" y="594360"/>
                  </a:cubicBezTo>
                  <a:lnTo>
                    <a:pt x="0" y="594360"/>
                  </a:lnTo>
                  <a:lnTo>
                    <a:pt x="22860" y="582930"/>
                  </a:ln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E1D43D8-B3E9-414E-A0E9-76E985B81680}"/>
              </a:ext>
            </a:extLst>
          </p:cNvPr>
          <p:cNvSpPr txBox="1"/>
          <p:nvPr/>
        </p:nvSpPr>
        <p:spPr>
          <a:xfrm>
            <a:off x="4360379" y="3412765"/>
            <a:ext cx="1911103" cy="954107"/>
          </a:xfrm>
          <a:prstGeom prst="wedgeRectCallout">
            <a:avLst>
              <a:gd name="adj1" fmla="val 71272"/>
              <a:gd name="adj2" fmla="val 20571"/>
            </a:avLst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ضرب القطر في  ط</a:t>
            </a:r>
            <a:endParaRPr lang="en-US" sz="28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695B77C-DE03-46C9-9A4C-8E9C0503D0E0}"/>
              </a:ext>
            </a:extLst>
          </p:cNvPr>
          <p:cNvGrpSpPr/>
          <p:nvPr/>
        </p:nvGrpSpPr>
        <p:grpSpPr>
          <a:xfrm>
            <a:off x="6028448" y="4580328"/>
            <a:ext cx="594360" cy="594360"/>
            <a:chOff x="6389370" y="2914650"/>
            <a:chExt cx="594360" cy="5943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4DACAD4-A9B6-4FB2-A8F0-2ED6EBB3441C}"/>
                </a:ext>
              </a:extLst>
            </p:cNvPr>
            <p:cNvSpPr/>
            <p:nvPr/>
          </p:nvSpPr>
          <p:spPr>
            <a:xfrm>
              <a:off x="6435090" y="2914650"/>
              <a:ext cx="548640" cy="594360"/>
            </a:xfrm>
            <a:custGeom>
              <a:avLst/>
              <a:gdLst>
                <a:gd name="connsiteX0" fmla="*/ 548640 w 548640"/>
                <a:gd name="connsiteY0" fmla="*/ 0 h 594360"/>
                <a:gd name="connsiteX1" fmla="*/ 548640 w 548640"/>
                <a:gd name="connsiteY1" fmla="*/ 0 h 594360"/>
                <a:gd name="connsiteX2" fmla="*/ 480060 w 548640"/>
                <a:gd name="connsiteY2" fmla="*/ 80010 h 594360"/>
                <a:gd name="connsiteX3" fmla="*/ 445770 w 548640"/>
                <a:gd name="connsiteY3" fmla="*/ 114300 h 594360"/>
                <a:gd name="connsiteX4" fmla="*/ 434340 w 548640"/>
                <a:gd name="connsiteY4" fmla="*/ 148590 h 594360"/>
                <a:gd name="connsiteX5" fmla="*/ 365760 w 548640"/>
                <a:gd name="connsiteY5" fmla="*/ 205740 h 594360"/>
                <a:gd name="connsiteX6" fmla="*/ 274320 w 548640"/>
                <a:gd name="connsiteY6" fmla="*/ 308610 h 594360"/>
                <a:gd name="connsiteX7" fmla="*/ 228600 w 548640"/>
                <a:gd name="connsiteY7" fmla="*/ 342900 h 594360"/>
                <a:gd name="connsiteX8" fmla="*/ 194310 w 548640"/>
                <a:gd name="connsiteY8" fmla="*/ 365760 h 594360"/>
                <a:gd name="connsiteX9" fmla="*/ 160020 w 548640"/>
                <a:gd name="connsiteY9" fmla="*/ 400050 h 594360"/>
                <a:gd name="connsiteX10" fmla="*/ 114300 w 548640"/>
                <a:gd name="connsiteY10" fmla="*/ 434340 h 594360"/>
                <a:gd name="connsiteX11" fmla="*/ 68580 w 548640"/>
                <a:gd name="connsiteY11" fmla="*/ 491490 h 594360"/>
                <a:gd name="connsiteX12" fmla="*/ 57150 w 548640"/>
                <a:gd name="connsiteY12" fmla="*/ 525780 h 594360"/>
                <a:gd name="connsiteX13" fmla="*/ 0 w 548640"/>
                <a:gd name="connsiteY13" fmla="*/ 594360 h 594360"/>
                <a:gd name="connsiteX14" fmla="*/ 0 w 548640"/>
                <a:gd name="connsiteY14" fmla="*/ 594360 h 594360"/>
                <a:gd name="connsiteX15" fmla="*/ 22860 w 548640"/>
                <a:gd name="connsiteY15" fmla="*/ 58293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8640" h="594360">
                  <a:moveTo>
                    <a:pt x="548640" y="0"/>
                  </a:moveTo>
                  <a:lnTo>
                    <a:pt x="548640" y="0"/>
                  </a:lnTo>
                  <a:cubicBezTo>
                    <a:pt x="525780" y="26670"/>
                    <a:pt x="503558" y="53901"/>
                    <a:pt x="480060" y="80010"/>
                  </a:cubicBezTo>
                  <a:cubicBezTo>
                    <a:pt x="469247" y="92025"/>
                    <a:pt x="454736" y="100850"/>
                    <a:pt x="445770" y="114300"/>
                  </a:cubicBezTo>
                  <a:cubicBezTo>
                    <a:pt x="439087" y="124325"/>
                    <a:pt x="441023" y="138565"/>
                    <a:pt x="434340" y="148590"/>
                  </a:cubicBezTo>
                  <a:cubicBezTo>
                    <a:pt x="416739" y="174992"/>
                    <a:pt x="391062" y="188872"/>
                    <a:pt x="365760" y="205740"/>
                  </a:cubicBezTo>
                  <a:cubicBezTo>
                    <a:pt x="336057" y="250295"/>
                    <a:pt x="326516" y="269463"/>
                    <a:pt x="274320" y="308610"/>
                  </a:cubicBezTo>
                  <a:cubicBezTo>
                    <a:pt x="259080" y="320040"/>
                    <a:pt x="244102" y="331827"/>
                    <a:pt x="228600" y="342900"/>
                  </a:cubicBezTo>
                  <a:cubicBezTo>
                    <a:pt x="217422" y="350885"/>
                    <a:pt x="204863" y="356966"/>
                    <a:pt x="194310" y="365760"/>
                  </a:cubicBezTo>
                  <a:cubicBezTo>
                    <a:pt x="181892" y="376108"/>
                    <a:pt x="172293" y="389530"/>
                    <a:pt x="160020" y="400050"/>
                  </a:cubicBezTo>
                  <a:cubicBezTo>
                    <a:pt x="145556" y="412448"/>
                    <a:pt x="129540" y="422910"/>
                    <a:pt x="114300" y="434340"/>
                  </a:cubicBezTo>
                  <a:cubicBezTo>
                    <a:pt x="85570" y="520529"/>
                    <a:pt x="127666" y="417632"/>
                    <a:pt x="68580" y="491490"/>
                  </a:cubicBezTo>
                  <a:cubicBezTo>
                    <a:pt x="61054" y="500898"/>
                    <a:pt x="63128" y="515319"/>
                    <a:pt x="57150" y="525780"/>
                  </a:cubicBezTo>
                  <a:cubicBezTo>
                    <a:pt x="39036" y="557479"/>
                    <a:pt x="23522" y="570838"/>
                    <a:pt x="0" y="594360"/>
                  </a:cubicBezTo>
                  <a:lnTo>
                    <a:pt x="0" y="594360"/>
                  </a:lnTo>
                  <a:lnTo>
                    <a:pt x="22860" y="582930"/>
                  </a:ln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0B15663-5E97-435B-A302-CEC63BD286B4}"/>
                </a:ext>
              </a:extLst>
            </p:cNvPr>
            <p:cNvSpPr/>
            <p:nvPr/>
          </p:nvSpPr>
          <p:spPr>
            <a:xfrm rot="5400000">
              <a:off x="6412230" y="2914650"/>
              <a:ext cx="548640" cy="594360"/>
            </a:xfrm>
            <a:custGeom>
              <a:avLst/>
              <a:gdLst>
                <a:gd name="connsiteX0" fmla="*/ 548640 w 548640"/>
                <a:gd name="connsiteY0" fmla="*/ 0 h 594360"/>
                <a:gd name="connsiteX1" fmla="*/ 548640 w 548640"/>
                <a:gd name="connsiteY1" fmla="*/ 0 h 594360"/>
                <a:gd name="connsiteX2" fmla="*/ 480060 w 548640"/>
                <a:gd name="connsiteY2" fmla="*/ 80010 h 594360"/>
                <a:gd name="connsiteX3" fmla="*/ 445770 w 548640"/>
                <a:gd name="connsiteY3" fmla="*/ 114300 h 594360"/>
                <a:gd name="connsiteX4" fmla="*/ 434340 w 548640"/>
                <a:gd name="connsiteY4" fmla="*/ 148590 h 594360"/>
                <a:gd name="connsiteX5" fmla="*/ 365760 w 548640"/>
                <a:gd name="connsiteY5" fmla="*/ 205740 h 594360"/>
                <a:gd name="connsiteX6" fmla="*/ 274320 w 548640"/>
                <a:gd name="connsiteY6" fmla="*/ 308610 h 594360"/>
                <a:gd name="connsiteX7" fmla="*/ 228600 w 548640"/>
                <a:gd name="connsiteY7" fmla="*/ 342900 h 594360"/>
                <a:gd name="connsiteX8" fmla="*/ 194310 w 548640"/>
                <a:gd name="connsiteY8" fmla="*/ 365760 h 594360"/>
                <a:gd name="connsiteX9" fmla="*/ 160020 w 548640"/>
                <a:gd name="connsiteY9" fmla="*/ 400050 h 594360"/>
                <a:gd name="connsiteX10" fmla="*/ 114300 w 548640"/>
                <a:gd name="connsiteY10" fmla="*/ 434340 h 594360"/>
                <a:gd name="connsiteX11" fmla="*/ 68580 w 548640"/>
                <a:gd name="connsiteY11" fmla="*/ 491490 h 594360"/>
                <a:gd name="connsiteX12" fmla="*/ 57150 w 548640"/>
                <a:gd name="connsiteY12" fmla="*/ 525780 h 594360"/>
                <a:gd name="connsiteX13" fmla="*/ 0 w 548640"/>
                <a:gd name="connsiteY13" fmla="*/ 594360 h 594360"/>
                <a:gd name="connsiteX14" fmla="*/ 0 w 548640"/>
                <a:gd name="connsiteY14" fmla="*/ 594360 h 594360"/>
                <a:gd name="connsiteX15" fmla="*/ 22860 w 548640"/>
                <a:gd name="connsiteY15" fmla="*/ 58293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8640" h="594360">
                  <a:moveTo>
                    <a:pt x="548640" y="0"/>
                  </a:moveTo>
                  <a:lnTo>
                    <a:pt x="548640" y="0"/>
                  </a:lnTo>
                  <a:cubicBezTo>
                    <a:pt x="525780" y="26670"/>
                    <a:pt x="503558" y="53901"/>
                    <a:pt x="480060" y="80010"/>
                  </a:cubicBezTo>
                  <a:cubicBezTo>
                    <a:pt x="469247" y="92025"/>
                    <a:pt x="454736" y="100850"/>
                    <a:pt x="445770" y="114300"/>
                  </a:cubicBezTo>
                  <a:cubicBezTo>
                    <a:pt x="439087" y="124325"/>
                    <a:pt x="441023" y="138565"/>
                    <a:pt x="434340" y="148590"/>
                  </a:cubicBezTo>
                  <a:cubicBezTo>
                    <a:pt x="416739" y="174992"/>
                    <a:pt x="391062" y="188872"/>
                    <a:pt x="365760" y="205740"/>
                  </a:cubicBezTo>
                  <a:cubicBezTo>
                    <a:pt x="336057" y="250295"/>
                    <a:pt x="326516" y="269463"/>
                    <a:pt x="274320" y="308610"/>
                  </a:cubicBezTo>
                  <a:cubicBezTo>
                    <a:pt x="259080" y="320040"/>
                    <a:pt x="244102" y="331827"/>
                    <a:pt x="228600" y="342900"/>
                  </a:cubicBezTo>
                  <a:cubicBezTo>
                    <a:pt x="217422" y="350885"/>
                    <a:pt x="204863" y="356966"/>
                    <a:pt x="194310" y="365760"/>
                  </a:cubicBezTo>
                  <a:cubicBezTo>
                    <a:pt x="181892" y="376108"/>
                    <a:pt x="172293" y="389530"/>
                    <a:pt x="160020" y="400050"/>
                  </a:cubicBezTo>
                  <a:cubicBezTo>
                    <a:pt x="145556" y="412448"/>
                    <a:pt x="129540" y="422910"/>
                    <a:pt x="114300" y="434340"/>
                  </a:cubicBezTo>
                  <a:cubicBezTo>
                    <a:pt x="85570" y="520529"/>
                    <a:pt x="127666" y="417632"/>
                    <a:pt x="68580" y="491490"/>
                  </a:cubicBezTo>
                  <a:cubicBezTo>
                    <a:pt x="61054" y="500898"/>
                    <a:pt x="63128" y="515319"/>
                    <a:pt x="57150" y="525780"/>
                  </a:cubicBezTo>
                  <a:cubicBezTo>
                    <a:pt x="39036" y="557479"/>
                    <a:pt x="23522" y="570838"/>
                    <a:pt x="0" y="594360"/>
                  </a:cubicBezTo>
                  <a:lnTo>
                    <a:pt x="0" y="594360"/>
                  </a:lnTo>
                  <a:lnTo>
                    <a:pt x="22860" y="582930"/>
                  </a:ln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B471B4E-4998-4B71-9C89-48C440C959C6}"/>
              </a:ext>
            </a:extLst>
          </p:cNvPr>
          <p:cNvSpPr txBox="1"/>
          <p:nvPr/>
        </p:nvSpPr>
        <p:spPr>
          <a:xfrm>
            <a:off x="3798860" y="4466149"/>
            <a:ext cx="1911103" cy="954107"/>
          </a:xfrm>
          <a:prstGeom prst="wedgeRectCallout">
            <a:avLst>
              <a:gd name="adj1" fmla="val 65291"/>
              <a:gd name="adj2" fmla="val 38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 algn="ctr"/>
            <a:r>
              <a:rPr lang="ar-BH" sz="2800" dirty="0"/>
              <a:t>ضرب نصف القطر في  2ط</a:t>
            </a:r>
            <a:endParaRPr lang="en-US" sz="28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9CFF04D-7F0F-43DB-923E-108F1F5BEB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37" t="8974" r="17115" b="6666"/>
          <a:stretch/>
        </p:blipFill>
        <p:spPr>
          <a:xfrm>
            <a:off x="4795054" y="5519533"/>
            <a:ext cx="653386" cy="63986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91564B8F-5222-4A21-AFC2-B23ABA550E55}"/>
              </a:ext>
            </a:extLst>
          </p:cNvPr>
          <p:cNvSpPr/>
          <p:nvPr/>
        </p:nvSpPr>
        <p:spPr>
          <a:xfrm>
            <a:off x="9392791" y="5416452"/>
            <a:ext cx="538018" cy="5385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4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/>
      <p:bldP spid="13" grpId="0" animBg="1"/>
      <p:bldP spid="17" grpId="0" animBg="1"/>
      <p:bldP spid="21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7">
            <a:extLst>
              <a:ext uri="{FF2B5EF4-FFF2-40B4-BE49-F238E27FC236}">
                <a16:creationId xmlns:a16="http://schemas.microsoft.com/office/drawing/2014/main" id="{8D154DEA-BE6D-49E0-A2C9-F2A8BD212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6" y="362571"/>
            <a:ext cx="9130968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بركة سباحة سطحها دائري الشكل طول قطره  ١٨ مترًا.</a:t>
            </a:r>
          </a:p>
          <a:p>
            <a:r>
              <a:rPr lang="ar-BH" sz="3600" dirty="0"/>
              <a:t> أيٌّ من العبارات الآتية يعبّر عن محيط سطحها؟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DA3721-1B59-4C47-BED5-477748EE2B08}"/>
              </a:ext>
            </a:extLst>
          </p:cNvPr>
          <p:cNvSpPr txBox="1"/>
          <p:nvPr/>
        </p:nvSpPr>
        <p:spPr>
          <a:xfrm>
            <a:off x="4572000" y="1528610"/>
            <a:ext cx="4114800" cy="43858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pPr>
              <a:lnSpc>
                <a:spcPct val="200000"/>
              </a:lnSpc>
            </a:pPr>
            <a:r>
              <a:rPr lang="ar-BH" dirty="0"/>
              <a:t>ح = 9 ط </a:t>
            </a:r>
          </a:p>
          <a:p>
            <a:pPr>
              <a:lnSpc>
                <a:spcPct val="200000"/>
              </a:lnSpc>
            </a:pPr>
            <a:r>
              <a:rPr lang="ar-BH" dirty="0"/>
              <a:t>ح = 3 ط </a:t>
            </a:r>
          </a:p>
          <a:p>
            <a:pPr>
              <a:lnSpc>
                <a:spcPct val="200000"/>
              </a:lnSpc>
            </a:pPr>
            <a:r>
              <a:rPr lang="ar-BH" dirty="0"/>
              <a:t>ح = 18 ط </a:t>
            </a:r>
          </a:p>
          <a:p>
            <a:pPr>
              <a:lnSpc>
                <a:spcPct val="200000"/>
              </a:lnSpc>
            </a:pPr>
            <a:r>
              <a:rPr lang="ar-BH" dirty="0"/>
              <a:t>ح = 36 ط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19BB5A-990F-4632-91A8-D118CD673718}"/>
              </a:ext>
            </a:extLst>
          </p:cNvPr>
          <p:cNvSpPr/>
          <p:nvPr/>
        </p:nvSpPr>
        <p:spPr>
          <a:xfrm>
            <a:off x="8765214" y="4069534"/>
            <a:ext cx="730341" cy="73106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6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AF08B9-7D6A-4179-9911-663529EBCDC1}"/>
              </a:ext>
            </a:extLst>
          </p:cNvPr>
          <p:cNvSpPr/>
          <p:nvPr/>
        </p:nvSpPr>
        <p:spPr>
          <a:xfrm>
            <a:off x="694006" y="2231417"/>
            <a:ext cx="10803988" cy="278537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لـمزيد من التمارين يُمكنك الرجوع إلى </a:t>
            </a:r>
          </a:p>
          <a:p>
            <a:pPr algn="ctr" rtl="1">
              <a:lnSpc>
                <a:spcPct val="150000"/>
              </a:lnSpc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كتاب الرياضيات للصف السادس الابتدائي – الجزء الثاني </a:t>
            </a:r>
          </a:p>
          <a:p>
            <a:pPr algn="ctr" rtl="1">
              <a:lnSpc>
                <a:spcPct val="150000"/>
              </a:lnSpc>
            </a:pP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صفحة: 98، 99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9A205F-2194-47C7-A7D1-3D06CE3C42D8}"/>
              </a:ext>
            </a:extLst>
          </p:cNvPr>
          <p:cNvGrpSpPr/>
          <p:nvPr/>
        </p:nvGrpSpPr>
        <p:grpSpPr>
          <a:xfrm>
            <a:off x="1026943" y="468349"/>
            <a:ext cx="10803988" cy="769441"/>
            <a:chOff x="1181686" y="2061031"/>
            <a:chExt cx="10803988" cy="76944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308C8CB-2EB2-4F25-8A6B-37C105FA6F71}"/>
                </a:ext>
              </a:extLst>
            </p:cNvPr>
            <p:cNvSpPr/>
            <p:nvPr/>
          </p:nvSpPr>
          <p:spPr>
            <a:xfrm>
              <a:off x="1181686" y="2160974"/>
              <a:ext cx="10803988" cy="537513"/>
            </a:xfrm>
            <a:custGeom>
              <a:avLst/>
              <a:gdLst>
                <a:gd name="connsiteX0" fmla="*/ 0 w 6569612"/>
                <a:gd name="connsiteY0" fmla="*/ 93787 h 562708"/>
                <a:gd name="connsiteX1" fmla="*/ 93787 w 6569612"/>
                <a:gd name="connsiteY1" fmla="*/ 0 h 562708"/>
                <a:gd name="connsiteX2" fmla="*/ 6475825 w 6569612"/>
                <a:gd name="connsiteY2" fmla="*/ 0 h 562708"/>
                <a:gd name="connsiteX3" fmla="*/ 6569612 w 6569612"/>
                <a:gd name="connsiteY3" fmla="*/ 93787 h 562708"/>
                <a:gd name="connsiteX4" fmla="*/ 6569612 w 6569612"/>
                <a:gd name="connsiteY4" fmla="*/ 468921 h 562708"/>
                <a:gd name="connsiteX5" fmla="*/ 6475825 w 6569612"/>
                <a:gd name="connsiteY5" fmla="*/ 562708 h 562708"/>
                <a:gd name="connsiteX6" fmla="*/ 93787 w 6569612"/>
                <a:gd name="connsiteY6" fmla="*/ 562708 h 562708"/>
                <a:gd name="connsiteX7" fmla="*/ 0 w 6569612"/>
                <a:gd name="connsiteY7" fmla="*/ 468921 h 562708"/>
                <a:gd name="connsiteX8" fmla="*/ 0 w 6569612"/>
                <a:gd name="connsiteY8" fmla="*/ 93787 h 562708"/>
                <a:gd name="connsiteX0" fmla="*/ 0 w 13054818"/>
                <a:gd name="connsiteY0" fmla="*/ 65652 h 562708"/>
                <a:gd name="connsiteX1" fmla="*/ 6578993 w 13054818"/>
                <a:gd name="connsiteY1" fmla="*/ 0 h 562708"/>
                <a:gd name="connsiteX2" fmla="*/ 12961031 w 13054818"/>
                <a:gd name="connsiteY2" fmla="*/ 0 h 562708"/>
                <a:gd name="connsiteX3" fmla="*/ 13054818 w 13054818"/>
                <a:gd name="connsiteY3" fmla="*/ 93787 h 562708"/>
                <a:gd name="connsiteX4" fmla="*/ 13054818 w 13054818"/>
                <a:gd name="connsiteY4" fmla="*/ 468921 h 562708"/>
                <a:gd name="connsiteX5" fmla="*/ 12961031 w 13054818"/>
                <a:gd name="connsiteY5" fmla="*/ 562708 h 562708"/>
                <a:gd name="connsiteX6" fmla="*/ 6578993 w 13054818"/>
                <a:gd name="connsiteY6" fmla="*/ 562708 h 562708"/>
                <a:gd name="connsiteX7" fmla="*/ 6485206 w 13054818"/>
                <a:gd name="connsiteY7" fmla="*/ 468921 h 562708"/>
                <a:gd name="connsiteX8" fmla="*/ 0 w 13054818"/>
                <a:gd name="connsiteY8" fmla="*/ 65652 h 562708"/>
                <a:gd name="connsiteX0" fmla="*/ 0 w 13054818"/>
                <a:gd name="connsiteY0" fmla="*/ 65652 h 562708"/>
                <a:gd name="connsiteX1" fmla="*/ 6578993 w 13054818"/>
                <a:gd name="connsiteY1" fmla="*/ 0 h 562708"/>
                <a:gd name="connsiteX2" fmla="*/ 12961031 w 13054818"/>
                <a:gd name="connsiteY2" fmla="*/ 0 h 562708"/>
                <a:gd name="connsiteX3" fmla="*/ 13054818 w 13054818"/>
                <a:gd name="connsiteY3" fmla="*/ 93787 h 562708"/>
                <a:gd name="connsiteX4" fmla="*/ 13054818 w 13054818"/>
                <a:gd name="connsiteY4" fmla="*/ 468921 h 562708"/>
                <a:gd name="connsiteX5" fmla="*/ 12961031 w 13054818"/>
                <a:gd name="connsiteY5" fmla="*/ 562708 h 562708"/>
                <a:gd name="connsiteX6" fmla="*/ 6578993 w 13054818"/>
                <a:gd name="connsiteY6" fmla="*/ 562708 h 562708"/>
                <a:gd name="connsiteX7" fmla="*/ 6133514 w 13054818"/>
                <a:gd name="connsiteY7" fmla="*/ 257905 h 562708"/>
                <a:gd name="connsiteX8" fmla="*/ 0 w 13054818"/>
                <a:gd name="connsiteY8" fmla="*/ 65652 h 562708"/>
                <a:gd name="connsiteX0" fmla="*/ 619755 w 13674573"/>
                <a:gd name="connsiteY0" fmla="*/ 65652 h 562708"/>
                <a:gd name="connsiteX1" fmla="*/ 7198748 w 13674573"/>
                <a:gd name="connsiteY1" fmla="*/ 0 h 562708"/>
                <a:gd name="connsiteX2" fmla="*/ 13580786 w 13674573"/>
                <a:gd name="connsiteY2" fmla="*/ 0 h 562708"/>
                <a:gd name="connsiteX3" fmla="*/ 13674573 w 13674573"/>
                <a:gd name="connsiteY3" fmla="*/ 93787 h 562708"/>
                <a:gd name="connsiteX4" fmla="*/ 13674573 w 13674573"/>
                <a:gd name="connsiteY4" fmla="*/ 468921 h 562708"/>
                <a:gd name="connsiteX5" fmla="*/ 13580786 w 13674573"/>
                <a:gd name="connsiteY5" fmla="*/ 562708 h 562708"/>
                <a:gd name="connsiteX6" fmla="*/ 7198748 w 13674573"/>
                <a:gd name="connsiteY6" fmla="*/ 562708 h 562708"/>
                <a:gd name="connsiteX7" fmla="*/ 6753269 w 13674573"/>
                <a:gd name="connsiteY7" fmla="*/ 257905 h 562708"/>
                <a:gd name="connsiteX8" fmla="*/ 971446 w 13674573"/>
                <a:gd name="connsiteY8" fmla="*/ 112542 h 562708"/>
                <a:gd name="connsiteX9" fmla="*/ 619755 w 13674573"/>
                <a:gd name="connsiteY9" fmla="*/ 65652 h 562708"/>
                <a:gd name="connsiteX0" fmla="*/ 772563 w 13827381"/>
                <a:gd name="connsiteY0" fmla="*/ 65652 h 562708"/>
                <a:gd name="connsiteX1" fmla="*/ 7351556 w 13827381"/>
                <a:gd name="connsiteY1" fmla="*/ 0 h 562708"/>
                <a:gd name="connsiteX2" fmla="*/ 13733594 w 13827381"/>
                <a:gd name="connsiteY2" fmla="*/ 0 h 562708"/>
                <a:gd name="connsiteX3" fmla="*/ 13827381 w 13827381"/>
                <a:gd name="connsiteY3" fmla="*/ 93787 h 562708"/>
                <a:gd name="connsiteX4" fmla="*/ 13827381 w 13827381"/>
                <a:gd name="connsiteY4" fmla="*/ 468921 h 562708"/>
                <a:gd name="connsiteX5" fmla="*/ 13733594 w 13827381"/>
                <a:gd name="connsiteY5" fmla="*/ 562708 h 562708"/>
                <a:gd name="connsiteX6" fmla="*/ 7351556 w 13827381"/>
                <a:gd name="connsiteY6" fmla="*/ 562708 h 562708"/>
                <a:gd name="connsiteX7" fmla="*/ 6906077 w 13827381"/>
                <a:gd name="connsiteY7" fmla="*/ 257905 h 562708"/>
                <a:gd name="connsiteX8" fmla="*/ 772561 w 13827381"/>
                <a:gd name="connsiteY8" fmla="*/ 239151 h 562708"/>
                <a:gd name="connsiteX9" fmla="*/ 772563 w 13827381"/>
                <a:gd name="connsiteY9" fmla="*/ 65652 h 562708"/>
                <a:gd name="connsiteX0" fmla="*/ 447469 w 13502287"/>
                <a:gd name="connsiteY0" fmla="*/ 65652 h 562708"/>
                <a:gd name="connsiteX1" fmla="*/ 7026462 w 13502287"/>
                <a:gd name="connsiteY1" fmla="*/ 0 h 562708"/>
                <a:gd name="connsiteX2" fmla="*/ 13408500 w 13502287"/>
                <a:gd name="connsiteY2" fmla="*/ 0 h 562708"/>
                <a:gd name="connsiteX3" fmla="*/ 13502287 w 13502287"/>
                <a:gd name="connsiteY3" fmla="*/ 93787 h 562708"/>
                <a:gd name="connsiteX4" fmla="*/ 13502287 w 13502287"/>
                <a:gd name="connsiteY4" fmla="*/ 468921 h 562708"/>
                <a:gd name="connsiteX5" fmla="*/ 13408500 w 13502287"/>
                <a:gd name="connsiteY5" fmla="*/ 562708 h 562708"/>
                <a:gd name="connsiteX6" fmla="*/ 7026462 w 13502287"/>
                <a:gd name="connsiteY6" fmla="*/ 562708 h 562708"/>
                <a:gd name="connsiteX7" fmla="*/ 6580983 w 13502287"/>
                <a:gd name="connsiteY7" fmla="*/ 257905 h 562708"/>
                <a:gd name="connsiteX8" fmla="*/ 447467 w 13502287"/>
                <a:gd name="connsiteY8" fmla="*/ 239151 h 562708"/>
                <a:gd name="connsiteX9" fmla="*/ 447469 w 13502287"/>
                <a:gd name="connsiteY9" fmla="*/ 65652 h 562708"/>
                <a:gd name="connsiteX0" fmla="*/ 11532 w 13066350"/>
                <a:gd name="connsiteY0" fmla="*/ 65652 h 562708"/>
                <a:gd name="connsiteX1" fmla="*/ 6590525 w 13066350"/>
                <a:gd name="connsiteY1" fmla="*/ 0 h 562708"/>
                <a:gd name="connsiteX2" fmla="*/ 12972563 w 13066350"/>
                <a:gd name="connsiteY2" fmla="*/ 0 h 562708"/>
                <a:gd name="connsiteX3" fmla="*/ 13066350 w 13066350"/>
                <a:gd name="connsiteY3" fmla="*/ 93787 h 562708"/>
                <a:gd name="connsiteX4" fmla="*/ 13066350 w 13066350"/>
                <a:gd name="connsiteY4" fmla="*/ 468921 h 562708"/>
                <a:gd name="connsiteX5" fmla="*/ 12972563 w 13066350"/>
                <a:gd name="connsiteY5" fmla="*/ 562708 h 562708"/>
                <a:gd name="connsiteX6" fmla="*/ 6590525 w 13066350"/>
                <a:gd name="connsiteY6" fmla="*/ 562708 h 562708"/>
                <a:gd name="connsiteX7" fmla="*/ 6145046 w 13066350"/>
                <a:gd name="connsiteY7" fmla="*/ 257905 h 562708"/>
                <a:gd name="connsiteX8" fmla="*/ 11530 w 13066350"/>
                <a:gd name="connsiteY8" fmla="*/ 239151 h 562708"/>
                <a:gd name="connsiteX9" fmla="*/ 11532 w 13066350"/>
                <a:gd name="connsiteY9" fmla="*/ 65652 h 562708"/>
                <a:gd name="connsiteX0" fmla="*/ 11532 w 13066350"/>
                <a:gd name="connsiteY0" fmla="*/ 65652 h 569520"/>
                <a:gd name="connsiteX1" fmla="*/ 6590525 w 13066350"/>
                <a:gd name="connsiteY1" fmla="*/ 0 h 569520"/>
                <a:gd name="connsiteX2" fmla="*/ 12972563 w 13066350"/>
                <a:gd name="connsiteY2" fmla="*/ 0 h 569520"/>
                <a:gd name="connsiteX3" fmla="*/ 13066350 w 13066350"/>
                <a:gd name="connsiteY3" fmla="*/ 93787 h 569520"/>
                <a:gd name="connsiteX4" fmla="*/ 13066350 w 13066350"/>
                <a:gd name="connsiteY4" fmla="*/ 468921 h 569520"/>
                <a:gd name="connsiteX5" fmla="*/ 12972563 w 13066350"/>
                <a:gd name="connsiteY5" fmla="*/ 562708 h 569520"/>
                <a:gd name="connsiteX6" fmla="*/ 6590525 w 13066350"/>
                <a:gd name="connsiteY6" fmla="*/ 562708 h 569520"/>
                <a:gd name="connsiteX7" fmla="*/ 6145046 w 13066350"/>
                <a:gd name="connsiteY7" fmla="*/ 257905 h 569520"/>
                <a:gd name="connsiteX8" fmla="*/ 11530 w 13066350"/>
                <a:gd name="connsiteY8" fmla="*/ 239151 h 569520"/>
                <a:gd name="connsiteX9" fmla="*/ 11532 w 13066350"/>
                <a:gd name="connsiteY9" fmla="*/ 65652 h 569520"/>
                <a:gd name="connsiteX0" fmla="*/ 11532 w 13066350"/>
                <a:gd name="connsiteY0" fmla="*/ 65652 h 575143"/>
                <a:gd name="connsiteX1" fmla="*/ 6590525 w 13066350"/>
                <a:gd name="connsiteY1" fmla="*/ 0 h 575143"/>
                <a:gd name="connsiteX2" fmla="*/ 12972563 w 13066350"/>
                <a:gd name="connsiteY2" fmla="*/ 0 h 575143"/>
                <a:gd name="connsiteX3" fmla="*/ 13066350 w 13066350"/>
                <a:gd name="connsiteY3" fmla="*/ 93787 h 575143"/>
                <a:gd name="connsiteX4" fmla="*/ 13066350 w 13066350"/>
                <a:gd name="connsiteY4" fmla="*/ 468921 h 575143"/>
                <a:gd name="connsiteX5" fmla="*/ 12972563 w 13066350"/>
                <a:gd name="connsiteY5" fmla="*/ 562708 h 575143"/>
                <a:gd name="connsiteX6" fmla="*/ 6590525 w 13066350"/>
                <a:gd name="connsiteY6" fmla="*/ 562708 h 575143"/>
                <a:gd name="connsiteX7" fmla="*/ 6145046 w 13066350"/>
                <a:gd name="connsiteY7" fmla="*/ 257905 h 575143"/>
                <a:gd name="connsiteX8" fmla="*/ 11530 w 13066350"/>
                <a:gd name="connsiteY8" fmla="*/ 239151 h 575143"/>
                <a:gd name="connsiteX9" fmla="*/ 11532 w 13066350"/>
                <a:gd name="connsiteY9" fmla="*/ 65652 h 575143"/>
                <a:gd name="connsiteX0" fmla="*/ 11532 w 13066350"/>
                <a:gd name="connsiteY0" fmla="*/ 31190 h 582884"/>
                <a:gd name="connsiteX1" fmla="*/ 6590525 w 13066350"/>
                <a:gd name="connsiteY1" fmla="*/ 7741 h 582884"/>
                <a:gd name="connsiteX2" fmla="*/ 12972563 w 13066350"/>
                <a:gd name="connsiteY2" fmla="*/ 7741 h 582884"/>
                <a:gd name="connsiteX3" fmla="*/ 13066350 w 13066350"/>
                <a:gd name="connsiteY3" fmla="*/ 101528 h 582884"/>
                <a:gd name="connsiteX4" fmla="*/ 13066350 w 13066350"/>
                <a:gd name="connsiteY4" fmla="*/ 476662 h 582884"/>
                <a:gd name="connsiteX5" fmla="*/ 12972563 w 13066350"/>
                <a:gd name="connsiteY5" fmla="*/ 570449 h 582884"/>
                <a:gd name="connsiteX6" fmla="*/ 6590525 w 13066350"/>
                <a:gd name="connsiteY6" fmla="*/ 570449 h 582884"/>
                <a:gd name="connsiteX7" fmla="*/ 6145046 w 13066350"/>
                <a:gd name="connsiteY7" fmla="*/ 265646 h 582884"/>
                <a:gd name="connsiteX8" fmla="*/ 11530 w 13066350"/>
                <a:gd name="connsiteY8" fmla="*/ 246892 h 582884"/>
                <a:gd name="connsiteX9" fmla="*/ 11532 w 13066350"/>
                <a:gd name="connsiteY9" fmla="*/ 31190 h 582884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11532 w 13066350"/>
                <a:gd name="connsiteY0" fmla="*/ 25734 h 591495"/>
                <a:gd name="connsiteX1" fmla="*/ 6590525 w 13066350"/>
                <a:gd name="connsiteY1" fmla="*/ 16352 h 591495"/>
                <a:gd name="connsiteX2" fmla="*/ 12972563 w 13066350"/>
                <a:gd name="connsiteY2" fmla="*/ 16352 h 591495"/>
                <a:gd name="connsiteX3" fmla="*/ 13066350 w 13066350"/>
                <a:gd name="connsiteY3" fmla="*/ 110139 h 591495"/>
                <a:gd name="connsiteX4" fmla="*/ 13066350 w 13066350"/>
                <a:gd name="connsiteY4" fmla="*/ 485273 h 591495"/>
                <a:gd name="connsiteX5" fmla="*/ 12972563 w 13066350"/>
                <a:gd name="connsiteY5" fmla="*/ 579060 h 591495"/>
                <a:gd name="connsiteX6" fmla="*/ 6590525 w 13066350"/>
                <a:gd name="connsiteY6" fmla="*/ 579060 h 591495"/>
                <a:gd name="connsiteX7" fmla="*/ 6145046 w 13066350"/>
                <a:gd name="connsiteY7" fmla="*/ 274257 h 591495"/>
                <a:gd name="connsiteX8" fmla="*/ 11530 w 13066350"/>
                <a:gd name="connsiteY8" fmla="*/ 255503 h 591495"/>
                <a:gd name="connsiteX9" fmla="*/ 11532 w 13066350"/>
                <a:gd name="connsiteY9" fmla="*/ 25734 h 591495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0 w 13054818"/>
                <a:gd name="connsiteY0" fmla="*/ 21865 h 601694"/>
                <a:gd name="connsiteX1" fmla="*/ 6578993 w 13054818"/>
                <a:gd name="connsiteY1" fmla="*/ 26551 h 601694"/>
                <a:gd name="connsiteX2" fmla="*/ 12961031 w 13054818"/>
                <a:gd name="connsiteY2" fmla="*/ 26551 h 601694"/>
                <a:gd name="connsiteX3" fmla="*/ 13054818 w 13054818"/>
                <a:gd name="connsiteY3" fmla="*/ 120338 h 601694"/>
                <a:gd name="connsiteX4" fmla="*/ 13054818 w 13054818"/>
                <a:gd name="connsiteY4" fmla="*/ 495472 h 601694"/>
                <a:gd name="connsiteX5" fmla="*/ 12961031 w 13054818"/>
                <a:gd name="connsiteY5" fmla="*/ 589259 h 601694"/>
                <a:gd name="connsiteX6" fmla="*/ 6578993 w 13054818"/>
                <a:gd name="connsiteY6" fmla="*/ 589259 h 601694"/>
                <a:gd name="connsiteX7" fmla="*/ 6133514 w 13054818"/>
                <a:gd name="connsiteY7" fmla="*/ 284456 h 601694"/>
                <a:gd name="connsiteX8" fmla="*/ 28134 w 13054818"/>
                <a:gd name="connsiteY8" fmla="*/ 279769 h 601694"/>
                <a:gd name="connsiteX9" fmla="*/ 0 w 13054818"/>
                <a:gd name="connsiteY9" fmla="*/ 21865 h 601694"/>
                <a:gd name="connsiteX0" fmla="*/ 11531 w 13038214"/>
                <a:gd name="connsiteY0" fmla="*/ 21865 h 601694"/>
                <a:gd name="connsiteX1" fmla="*/ 6562389 w 13038214"/>
                <a:gd name="connsiteY1" fmla="*/ 26551 h 601694"/>
                <a:gd name="connsiteX2" fmla="*/ 12944427 w 13038214"/>
                <a:gd name="connsiteY2" fmla="*/ 26551 h 601694"/>
                <a:gd name="connsiteX3" fmla="*/ 13038214 w 13038214"/>
                <a:gd name="connsiteY3" fmla="*/ 120338 h 601694"/>
                <a:gd name="connsiteX4" fmla="*/ 13038214 w 13038214"/>
                <a:gd name="connsiteY4" fmla="*/ 495472 h 601694"/>
                <a:gd name="connsiteX5" fmla="*/ 12944427 w 13038214"/>
                <a:gd name="connsiteY5" fmla="*/ 589259 h 601694"/>
                <a:gd name="connsiteX6" fmla="*/ 6562389 w 13038214"/>
                <a:gd name="connsiteY6" fmla="*/ 589259 h 601694"/>
                <a:gd name="connsiteX7" fmla="*/ 6116910 w 13038214"/>
                <a:gd name="connsiteY7" fmla="*/ 284456 h 601694"/>
                <a:gd name="connsiteX8" fmla="*/ 11530 w 13038214"/>
                <a:gd name="connsiteY8" fmla="*/ 279769 h 601694"/>
                <a:gd name="connsiteX9" fmla="*/ 11531 w 13038214"/>
                <a:gd name="connsiteY9" fmla="*/ 21865 h 601694"/>
                <a:gd name="connsiteX0" fmla="*/ 0 w 13082954"/>
                <a:gd name="connsiteY0" fmla="*/ 21865 h 601694"/>
                <a:gd name="connsiteX1" fmla="*/ 6607129 w 13082954"/>
                <a:gd name="connsiteY1" fmla="*/ 26551 h 601694"/>
                <a:gd name="connsiteX2" fmla="*/ 12989167 w 13082954"/>
                <a:gd name="connsiteY2" fmla="*/ 26551 h 601694"/>
                <a:gd name="connsiteX3" fmla="*/ 13082954 w 13082954"/>
                <a:gd name="connsiteY3" fmla="*/ 120338 h 601694"/>
                <a:gd name="connsiteX4" fmla="*/ 13082954 w 13082954"/>
                <a:gd name="connsiteY4" fmla="*/ 495472 h 601694"/>
                <a:gd name="connsiteX5" fmla="*/ 12989167 w 13082954"/>
                <a:gd name="connsiteY5" fmla="*/ 589259 h 601694"/>
                <a:gd name="connsiteX6" fmla="*/ 6607129 w 13082954"/>
                <a:gd name="connsiteY6" fmla="*/ 589259 h 601694"/>
                <a:gd name="connsiteX7" fmla="*/ 6161650 w 13082954"/>
                <a:gd name="connsiteY7" fmla="*/ 284456 h 601694"/>
                <a:gd name="connsiteX8" fmla="*/ 56270 w 13082954"/>
                <a:gd name="connsiteY8" fmla="*/ 279769 h 601694"/>
                <a:gd name="connsiteX9" fmla="*/ 0 w 13082954"/>
                <a:gd name="connsiteY9" fmla="*/ 21865 h 601694"/>
                <a:gd name="connsiteX0" fmla="*/ 0 w 13068887"/>
                <a:gd name="connsiteY0" fmla="*/ 21865 h 601694"/>
                <a:gd name="connsiteX1" fmla="*/ 6593062 w 13068887"/>
                <a:gd name="connsiteY1" fmla="*/ 26551 h 601694"/>
                <a:gd name="connsiteX2" fmla="*/ 12975100 w 13068887"/>
                <a:gd name="connsiteY2" fmla="*/ 26551 h 601694"/>
                <a:gd name="connsiteX3" fmla="*/ 13068887 w 13068887"/>
                <a:gd name="connsiteY3" fmla="*/ 120338 h 601694"/>
                <a:gd name="connsiteX4" fmla="*/ 13068887 w 13068887"/>
                <a:gd name="connsiteY4" fmla="*/ 495472 h 601694"/>
                <a:gd name="connsiteX5" fmla="*/ 12975100 w 13068887"/>
                <a:gd name="connsiteY5" fmla="*/ 589259 h 601694"/>
                <a:gd name="connsiteX6" fmla="*/ 6593062 w 13068887"/>
                <a:gd name="connsiteY6" fmla="*/ 589259 h 601694"/>
                <a:gd name="connsiteX7" fmla="*/ 6147583 w 13068887"/>
                <a:gd name="connsiteY7" fmla="*/ 284456 h 601694"/>
                <a:gd name="connsiteX8" fmla="*/ 42203 w 13068887"/>
                <a:gd name="connsiteY8" fmla="*/ 279769 h 601694"/>
                <a:gd name="connsiteX9" fmla="*/ 0 w 13068887"/>
                <a:gd name="connsiteY9" fmla="*/ 21865 h 601694"/>
                <a:gd name="connsiteX0" fmla="*/ 0 w 13068887"/>
                <a:gd name="connsiteY0" fmla="*/ 21865 h 589973"/>
                <a:gd name="connsiteX1" fmla="*/ 6593062 w 13068887"/>
                <a:gd name="connsiteY1" fmla="*/ 26551 h 589973"/>
                <a:gd name="connsiteX2" fmla="*/ 12975100 w 13068887"/>
                <a:gd name="connsiteY2" fmla="*/ 26551 h 589973"/>
                <a:gd name="connsiteX3" fmla="*/ 13068887 w 13068887"/>
                <a:gd name="connsiteY3" fmla="*/ 120338 h 589973"/>
                <a:gd name="connsiteX4" fmla="*/ 13068887 w 13068887"/>
                <a:gd name="connsiteY4" fmla="*/ 495472 h 589973"/>
                <a:gd name="connsiteX5" fmla="*/ 12975100 w 13068887"/>
                <a:gd name="connsiteY5" fmla="*/ 589259 h 589973"/>
                <a:gd name="connsiteX6" fmla="*/ 6593062 w 13068887"/>
                <a:gd name="connsiteY6" fmla="*/ 589259 h 589973"/>
                <a:gd name="connsiteX7" fmla="*/ 6147583 w 13068887"/>
                <a:gd name="connsiteY7" fmla="*/ 284456 h 589973"/>
                <a:gd name="connsiteX8" fmla="*/ 42203 w 13068887"/>
                <a:gd name="connsiteY8" fmla="*/ 279769 h 589973"/>
                <a:gd name="connsiteX9" fmla="*/ 0 w 13068887"/>
                <a:gd name="connsiteY9" fmla="*/ 21865 h 589973"/>
                <a:gd name="connsiteX0" fmla="*/ 0 w 13068887"/>
                <a:gd name="connsiteY0" fmla="*/ 21865 h 589713"/>
                <a:gd name="connsiteX1" fmla="*/ 6593062 w 13068887"/>
                <a:gd name="connsiteY1" fmla="*/ 26551 h 589713"/>
                <a:gd name="connsiteX2" fmla="*/ 12975100 w 13068887"/>
                <a:gd name="connsiteY2" fmla="*/ 26551 h 589713"/>
                <a:gd name="connsiteX3" fmla="*/ 13068887 w 13068887"/>
                <a:gd name="connsiteY3" fmla="*/ 120338 h 589713"/>
                <a:gd name="connsiteX4" fmla="*/ 13068887 w 13068887"/>
                <a:gd name="connsiteY4" fmla="*/ 495472 h 589713"/>
                <a:gd name="connsiteX5" fmla="*/ 12975100 w 13068887"/>
                <a:gd name="connsiteY5" fmla="*/ 589259 h 589713"/>
                <a:gd name="connsiteX6" fmla="*/ 6593062 w 13068887"/>
                <a:gd name="connsiteY6" fmla="*/ 589259 h 589713"/>
                <a:gd name="connsiteX7" fmla="*/ 6147583 w 13068887"/>
                <a:gd name="connsiteY7" fmla="*/ 284456 h 589713"/>
                <a:gd name="connsiteX8" fmla="*/ 42203 w 13068887"/>
                <a:gd name="connsiteY8" fmla="*/ 279769 h 589713"/>
                <a:gd name="connsiteX9" fmla="*/ 0 w 13068887"/>
                <a:gd name="connsiteY9" fmla="*/ 21865 h 589713"/>
                <a:gd name="connsiteX0" fmla="*/ 0 w 13068887"/>
                <a:gd name="connsiteY0" fmla="*/ 21865 h 589551"/>
                <a:gd name="connsiteX1" fmla="*/ 6593062 w 13068887"/>
                <a:gd name="connsiteY1" fmla="*/ 26551 h 589551"/>
                <a:gd name="connsiteX2" fmla="*/ 12975100 w 13068887"/>
                <a:gd name="connsiteY2" fmla="*/ 26551 h 589551"/>
                <a:gd name="connsiteX3" fmla="*/ 13068887 w 13068887"/>
                <a:gd name="connsiteY3" fmla="*/ 120338 h 589551"/>
                <a:gd name="connsiteX4" fmla="*/ 13068887 w 13068887"/>
                <a:gd name="connsiteY4" fmla="*/ 495472 h 589551"/>
                <a:gd name="connsiteX5" fmla="*/ 12975100 w 13068887"/>
                <a:gd name="connsiteY5" fmla="*/ 589259 h 589551"/>
                <a:gd name="connsiteX6" fmla="*/ 6593062 w 13068887"/>
                <a:gd name="connsiteY6" fmla="*/ 589259 h 589551"/>
                <a:gd name="connsiteX7" fmla="*/ 6147583 w 13068887"/>
                <a:gd name="connsiteY7" fmla="*/ 284456 h 589551"/>
                <a:gd name="connsiteX8" fmla="*/ 42203 w 13068887"/>
                <a:gd name="connsiteY8" fmla="*/ 279769 h 589551"/>
                <a:gd name="connsiteX9" fmla="*/ 0 w 13068887"/>
                <a:gd name="connsiteY9" fmla="*/ 21865 h 58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68887" h="589551">
                  <a:moveTo>
                    <a:pt x="0" y="21865"/>
                  </a:moveTo>
                  <a:cubicBezTo>
                    <a:pt x="0" y="-29932"/>
                    <a:pt x="6541265" y="26551"/>
                    <a:pt x="6593062" y="26551"/>
                  </a:cubicBezTo>
                  <a:lnTo>
                    <a:pt x="12975100" y="26551"/>
                  </a:lnTo>
                  <a:cubicBezTo>
                    <a:pt x="13026897" y="26551"/>
                    <a:pt x="13068887" y="68541"/>
                    <a:pt x="13068887" y="120338"/>
                  </a:cubicBezTo>
                  <a:lnTo>
                    <a:pt x="13068887" y="495472"/>
                  </a:lnTo>
                  <a:cubicBezTo>
                    <a:pt x="13068887" y="547269"/>
                    <a:pt x="13026897" y="589259"/>
                    <a:pt x="12975100" y="589259"/>
                  </a:cubicBezTo>
                  <a:lnTo>
                    <a:pt x="6593062" y="589259"/>
                  </a:lnTo>
                  <a:cubicBezTo>
                    <a:pt x="6470927" y="599240"/>
                    <a:pt x="6480226" y="350769"/>
                    <a:pt x="6147583" y="284456"/>
                  </a:cubicBezTo>
                  <a:cubicBezTo>
                    <a:pt x="5109700" y="209428"/>
                    <a:pt x="1064455" y="311811"/>
                    <a:pt x="42203" y="279769"/>
                  </a:cubicBezTo>
                  <a:cubicBezTo>
                    <a:pt x="4690" y="247727"/>
                    <a:pt x="31261" y="-29716"/>
                    <a:pt x="0" y="2186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EBE4"/>
                </a:gs>
                <a:gs pos="16000">
                  <a:srgbClr val="DE866C"/>
                </a:gs>
                <a:gs pos="100000">
                  <a:srgbClr val="C91C2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E94499-B7AE-44E7-AE37-ED81EF049505}"/>
                </a:ext>
              </a:extLst>
            </p:cNvPr>
            <p:cNvSpPr/>
            <p:nvPr/>
          </p:nvSpPr>
          <p:spPr>
            <a:xfrm>
              <a:off x="7938639" y="2061031"/>
              <a:ext cx="307167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BH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تدرب وحل المسائل</a:t>
              </a:r>
              <a:endParaRPr lang="en-US" sz="4400" dirty="0">
                <a:solidFill>
                  <a:schemeClr val="bg1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9017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202E592-E03C-4156-B668-B2A68AB88EA2}"/>
              </a:ext>
            </a:extLst>
          </p:cNvPr>
          <p:cNvGrpSpPr/>
          <p:nvPr/>
        </p:nvGrpSpPr>
        <p:grpSpPr>
          <a:xfrm>
            <a:off x="3155789" y="321372"/>
            <a:ext cx="5635578" cy="5624945"/>
            <a:chOff x="3155789" y="321372"/>
            <a:chExt cx="5635578" cy="562494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13A057D-CCD6-4A3C-B3AD-C00F8A1F856E}"/>
                </a:ext>
              </a:extLst>
            </p:cNvPr>
            <p:cNvSpPr/>
            <p:nvPr/>
          </p:nvSpPr>
          <p:spPr>
            <a:xfrm>
              <a:off x="3155789" y="321372"/>
              <a:ext cx="5624945" cy="5624945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5E44BF9-B6D2-4B24-990F-2CBF656ABC35}"/>
                </a:ext>
              </a:extLst>
            </p:cNvPr>
            <p:cNvGrpSpPr/>
            <p:nvPr/>
          </p:nvGrpSpPr>
          <p:grpSpPr>
            <a:xfrm>
              <a:off x="3166422" y="2065079"/>
              <a:ext cx="5624945" cy="1488869"/>
              <a:chOff x="3166422" y="2065079"/>
              <a:chExt cx="5624945" cy="1488869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F0CD967-A23D-4F62-BA21-3621B600AFA7}"/>
                  </a:ext>
                </a:extLst>
              </p:cNvPr>
              <p:cNvSpPr/>
              <p:nvPr/>
            </p:nvSpPr>
            <p:spPr>
              <a:xfrm>
                <a:off x="3166422" y="2515366"/>
                <a:ext cx="5624945" cy="1038582"/>
              </a:xfrm>
              <a:prstGeom prst="round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:endParaRPr lang="en-US" sz="40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A7A1D0B-8904-4F49-810C-FF2818CF6B3B}"/>
                  </a:ext>
                </a:extLst>
              </p:cNvPr>
              <p:cNvSpPr/>
              <p:nvPr/>
            </p:nvSpPr>
            <p:spPr>
              <a:xfrm>
                <a:off x="3703116" y="2065079"/>
                <a:ext cx="4530289" cy="1488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>
                  <a:lnSpc>
                    <a:spcPct val="150000"/>
                  </a:lnSpc>
                </a:pPr>
                <a:r>
                  <a:rPr lang="ar-BH" sz="6600" b="1" dirty="0">
                    <a:solidFill>
                      <a:schemeClr val="accent4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انتهى الدرس</a:t>
                </a:r>
                <a:endParaRPr lang="en-US" sz="6600" b="1" dirty="0">
                  <a:solidFill>
                    <a:schemeClr val="accent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6010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291B91-627E-4799-888E-D0E68FD9B162}"/>
              </a:ext>
            </a:extLst>
          </p:cNvPr>
          <p:cNvSpPr/>
          <p:nvPr/>
        </p:nvSpPr>
        <p:spPr>
          <a:xfrm>
            <a:off x="110837" y="1305342"/>
            <a:ext cx="11970327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تستعمل الكثير من الثقافات العالمية الدائرة في رموزها وفنونها المحلية.</a:t>
            </a:r>
          </a:p>
          <a:p>
            <a:pPr marL="4516438" algn="r" rtl="1"/>
            <a:r>
              <a:rPr lang="ar-BH" sz="5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54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فما هي الدائرة؟ </a:t>
            </a:r>
          </a:p>
          <a:p>
            <a:pPr marL="4516438" algn="r" rtl="1"/>
            <a:r>
              <a:rPr lang="ar-BH" sz="54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وما محيطها وكيف نحسبه؟</a:t>
            </a:r>
          </a:p>
          <a:p>
            <a:pPr marL="4516438" algn="r" rtl="1"/>
            <a:r>
              <a:rPr lang="ar-BH" sz="5400" dirty="0">
                <a:solidFill>
                  <a:srgbClr val="00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وما المفاهيم المتعلقة بها؟</a:t>
            </a:r>
            <a:endParaRPr lang="en-US" sz="5400" dirty="0">
              <a:solidFill>
                <a:srgbClr val="00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6075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creen Recording 1">
            <a:hlinkClick r:id="" action="ppaction://media"/>
            <a:extLst>
              <a:ext uri="{FF2B5EF4-FFF2-40B4-BE49-F238E27FC236}">
                <a16:creationId xmlns:a16="http://schemas.microsoft.com/office/drawing/2014/main" id="{53278D97-1A10-4F9F-A176-FD5FDC3019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1230" y="411480"/>
            <a:ext cx="7543800" cy="5715000"/>
          </a:xfrm>
          <a:prstGeom prst="rect">
            <a:avLst/>
          </a:prstGeom>
          <a:ln w="28575">
            <a:solidFill>
              <a:srgbClr val="883900"/>
            </a:solidFill>
          </a:ln>
        </p:spPr>
      </p:pic>
      <p:pic>
        <p:nvPicPr>
          <p:cNvPr id="4" name="تعريف الدائرة">
            <a:hlinkClick r:id="" action="ppaction://media"/>
            <a:extLst>
              <a:ext uri="{FF2B5EF4-FFF2-40B4-BE49-F238E27FC236}">
                <a16:creationId xmlns:a16="http://schemas.microsoft.com/office/drawing/2014/main" id="{A4C42017-642E-44BF-8E82-A62158E713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7710" y="2129790"/>
            <a:ext cx="609600" cy="609600"/>
          </a:xfrm>
          <a:prstGeom prst="rect">
            <a:avLst/>
          </a:prstGeom>
        </p:spPr>
      </p:pic>
      <p:pic>
        <p:nvPicPr>
          <p:cNvPr id="5" name="اقطار الدائرة">
            <a:hlinkClick r:id="" action="ppaction://media"/>
            <a:extLst>
              <a:ext uri="{FF2B5EF4-FFF2-40B4-BE49-F238E27FC236}">
                <a16:creationId xmlns:a16="http://schemas.microsoft.com/office/drawing/2014/main" id="{1DC77586-B627-46C0-9516-0C3D86AA5FB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4840" y="29641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9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6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5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audio>
              <p:cMediaNode vol="10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03A7C1-427A-4812-954E-A016502F1D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31" y="403347"/>
            <a:ext cx="4376937" cy="4181865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CF104DC-D4D7-442A-87BA-EE7CEBB86E80}"/>
              </a:ext>
            </a:extLst>
          </p:cNvPr>
          <p:cNvSpPr/>
          <p:nvPr/>
        </p:nvSpPr>
        <p:spPr>
          <a:xfrm>
            <a:off x="2568653" y="2661920"/>
            <a:ext cx="3444240" cy="1137920"/>
          </a:xfrm>
          <a:custGeom>
            <a:avLst/>
            <a:gdLst>
              <a:gd name="connsiteX0" fmla="*/ 0 w 3444240"/>
              <a:gd name="connsiteY0" fmla="*/ 1137920 h 1137920"/>
              <a:gd name="connsiteX1" fmla="*/ 589280 w 3444240"/>
              <a:gd name="connsiteY1" fmla="*/ 599440 h 1137920"/>
              <a:gd name="connsiteX2" fmla="*/ 1493520 w 3444240"/>
              <a:gd name="connsiteY2" fmla="*/ 1046480 h 1137920"/>
              <a:gd name="connsiteX3" fmla="*/ 3444240 w 3444240"/>
              <a:gd name="connsiteY3" fmla="*/ 0 h 113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4240" h="1137920">
                <a:moveTo>
                  <a:pt x="0" y="1137920"/>
                </a:moveTo>
                <a:cubicBezTo>
                  <a:pt x="170180" y="876300"/>
                  <a:pt x="340360" y="614680"/>
                  <a:pt x="589280" y="599440"/>
                </a:cubicBezTo>
                <a:cubicBezTo>
                  <a:pt x="838200" y="584200"/>
                  <a:pt x="1017693" y="1146387"/>
                  <a:pt x="1493520" y="1046480"/>
                </a:cubicBezTo>
                <a:cubicBezTo>
                  <a:pt x="1969347" y="946573"/>
                  <a:pt x="2706793" y="473286"/>
                  <a:pt x="3444240" y="0"/>
                </a:cubicBezTo>
              </a:path>
            </a:pathLst>
          </a:custGeom>
          <a:noFill/>
          <a:ln w="28575">
            <a:solidFill>
              <a:srgbClr val="8839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460E011E-EBE3-4A8C-AB19-EF1E35A37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2268" y="3718560"/>
            <a:ext cx="123910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الـمركز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49743E-58E6-49EC-BD8A-852233EE52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3611" y="3038083"/>
            <a:ext cx="2918669" cy="1526809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F90E03C-D4D1-4074-92C2-A3F8E65680FC}"/>
              </a:ext>
            </a:extLst>
          </p:cNvPr>
          <p:cNvSpPr/>
          <p:nvPr/>
        </p:nvSpPr>
        <p:spPr>
          <a:xfrm>
            <a:off x="7142480" y="2621280"/>
            <a:ext cx="1767840" cy="1213948"/>
          </a:xfrm>
          <a:custGeom>
            <a:avLst/>
            <a:gdLst>
              <a:gd name="connsiteX0" fmla="*/ 1767840 w 1767840"/>
              <a:gd name="connsiteY0" fmla="*/ 1046480 h 1213948"/>
              <a:gd name="connsiteX1" fmla="*/ 863600 w 1767840"/>
              <a:gd name="connsiteY1" fmla="*/ 1178560 h 1213948"/>
              <a:gd name="connsiteX2" fmla="*/ 1036320 w 1767840"/>
              <a:gd name="connsiteY2" fmla="*/ 477520 h 1213948"/>
              <a:gd name="connsiteX3" fmla="*/ 0 w 1767840"/>
              <a:gd name="connsiteY3" fmla="*/ 0 h 121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7840" h="1213948">
                <a:moveTo>
                  <a:pt x="1767840" y="1046480"/>
                </a:moveTo>
                <a:cubicBezTo>
                  <a:pt x="1376680" y="1159933"/>
                  <a:pt x="985520" y="1273387"/>
                  <a:pt x="863600" y="1178560"/>
                </a:cubicBezTo>
                <a:cubicBezTo>
                  <a:pt x="741680" y="1083733"/>
                  <a:pt x="1180253" y="673947"/>
                  <a:pt x="1036320" y="477520"/>
                </a:cubicBezTo>
                <a:cubicBezTo>
                  <a:pt x="892387" y="281093"/>
                  <a:pt x="446193" y="140546"/>
                  <a:pt x="0" y="0"/>
                </a:cubicBezTo>
              </a:path>
            </a:pathLst>
          </a:custGeom>
          <a:noFill/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تعريف القطر">
            <a:hlinkClick r:id="" action="ppaction://media"/>
            <a:extLst>
              <a:ext uri="{FF2B5EF4-FFF2-40B4-BE49-F238E27FC236}">
                <a16:creationId xmlns:a16="http://schemas.microsoft.com/office/drawing/2014/main" id="{AEC3FF0C-29C6-4774-A9AF-C9CE989401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50626" y="4519172"/>
            <a:ext cx="609600" cy="609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DC51AE-8EB1-4F08-A445-CEF1F2CC0D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6552" y="857642"/>
            <a:ext cx="2918668" cy="163663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6B3EEF-D6D0-4B87-A72A-3EB32FB11CFF}"/>
              </a:ext>
            </a:extLst>
          </p:cNvPr>
          <p:cNvCxnSpPr>
            <a:cxnSpLocks/>
          </p:cNvCxnSpPr>
          <p:nvPr/>
        </p:nvCxnSpPr>
        <p:spPr>
          <a:xfrm flipH="1" flipV="1">
            <a:off x="4499573" y="1675961"/>
            <a:ext cx="1539088" cy="859009"/>
          </a:xfrm>
          <a:prstGeom prst="line">
            <a:avLst/>
          </a:prstGeom>
          <a:ln w="28575">
            <a:solidFill>
              <a:srgbClr val="FF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D4B5B49-55CB-4845-A7B3-8D5E2813AE6D}"/>
              </a:ext>
            </a:extLst>
          </p:cNvPr>
          <p:cNvSpPr/>
          <p:nvPr/>
        </p:nvSpPr>
        <p:spPr>
          <a:xfrm>
            <a:off x="3668617" y="1636368"/>
            <a:ext cx="1288973" cy="741070"/>
          </a:xfrm>
          <a:custGeom>
            <a:avLst/>
            <a:gdLst>
              <a:gd name="connsiteX0" fmla="*/ 0 w 1288973"/>
              <a:gd name="connsiteY0" fmla="*/ 49213 h 741070"/>
              <a:gd name="connsiteX1" fmla="*/ 429658 w 1288973"/>
              <a:gd name="connsiteY1" fmla="*/ 71247 h 741070"/>
              <a:gd name="connsiteX2" fmla="*/ 462708 w 1288973"/>
              <a:gd name="connsiteY2" fmla="*/ 732259 h 741070"/>
              <a:gd name="connsiteX3" fmla="*/ 1288973 w 1288973"/>
              <a:gd name="connsiteY3" fmla="*/ 390736 h 74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8973" h="741070">
                <a:moveTo>
                  <a:pt x="0" y="49213"/>
                </a:moveTo>
                <a:cubicBezTo>
                  <a:pt x="176270" y="3309"/>
                  <a:pt x="352540" y="-42594"/>
                  <a:pt x="429658" y="71247"/>
                </a:cubicBezTo>
                <a:cubicBezTo>
                  <a:pt x="506776" y="185088"/>
                  <a:pt x="319489" y="679011"/>
                  <a:pt x="462708" y="732259"/>
                </a:cubicBezTo>
                <a:cubicBezTo>
                  <a:pt x="605927" y="785507"/>
                  <a:pt x="947450" y="588121"/>
                  <a:pt x="1288973" y="390736"/>
                </a:cubicBezTo>
              </a:path>
            </a:pathLst>
          </a:custGeom>
          <a:noFill/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تعريف نصف القطر">
            <a:hlinkClick r:id="" action="ppaction://media"/>
            <a:extLst>
              <a:ext uri="{FF2B5EF4-FFF2-40B4-BE49-F238E27FC236}">
                <a16:creationId xmlns:a16="http://schemas.microsoft.com/office/drawing/2014/main" id="{D6BEDBEF-906C-4590-8278-804EEB3331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60010" y="2529840"/>
            <a:ext cx="609600" cy="60960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1A2AD8B-536D-4BA4-960C-214ECA9EF6E2}"/>
              </a:ext>
            </a:extLst>
          </p:cNvPr>
          <p:cNvSpPr/>
          <p:nvPr/>
        </p:nvSpPr>
        <p:spPr>
          <a:xfrm>
            <a:off x="3999123" y="1542361"/>
            <a:ext cx="1784732" cy="3448280"/>
          </a:xfrm>
          <a:custGeom>
            <a:avLst/>
            <a:gdLst>
              <a:gd name="connsiteX0" fmla="*/ 1564395 w 1784732"/>
              <a:gd name="connsiteY0" fmla="*/ 0 h 3448280"/>
              <a:gd name="connsiteX1" fmla="*/ 0 w 1784732"/>
              <a:gd name="connsiteY1" fmla="*/ 3448280 h 3448280"/>
              <a:gd name="connsiteX2" fmla="*/ 1784732 w 1784732"/>
              <a:gd name="connsiteY2" fmla="*/ 2005070 h 344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4732" h="3448280">
                <a:moveTo>
                  <a:pt x="1564395" y="0"/>
                </a:moveTo>
                <a:lnTo>
                  <a:pt x="0" y="3448280"/>
                </a:lnTo>
                <a:lnTo>
                  <a:pt x="1784732" y="2005070"/>
                </a:lnTo>
              </a:path>
            </a:pathLst>
          </a:custGeom>
          <a:noFill/>
          <a:ln w="28575">
            <a:solidFill>
              <a:srgbClr val="8839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8998E2D5-7502-46A4-8E72-80AA25443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330" y="4992473"/>
            <a:ext cx="123910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الوتر</a:t>
            </a:r>
          </a:p>
        </p:txBody>
      </p:sp>
    </p:spTree>
    <p:extLst>
      <p:ext uri="{BB962C8B-B14F-4D97-AF65-F5344CB8AC3E}">
        <p14:creationId xmlns:p14="http://schemas.microsoft.com/office/powerpoint/2010/main" val="38977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775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95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4" grpId="0" animBg="1"/>
      <p:bldP spid="5" grpId="0"/>
      <p:bldP spid="9" grpId="0" animBg="1"/>
      <p:bldP spid="20" grpId="0" animBg="1"/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creen Recording 1">
            <a:hlinkClick r:id="" action="ppaction://media"/>
            <a:extLst>
              <a:ext uri="{FF2B5EF4-FFF2-40B4-BE49-F238E27FC236}">
                <a16:creationId xmlns:a16="http://schemas.microsoft.com/office/drawing/2014/main" id="{3B44FAC1-7E56-4DBC-A2A4-CA6C9BAD1DD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4182" y="1860262"/>
            <a:ext cx="11083636" cy="3137477"/>
          </a:xfrm>
          <a:prstGeom prst="rect">
            <a:avLst/>
          </a:prstGeom>
          <a:ln w="38100">
            <a:solidFill>
              <a:srgbClr val="883900"/>
            </a:solidFill>
          </a:ln>
        </p:spPr>
      </p:pic>
      <p:pic>
        <p:nvPicPr>
          <p:cNvPr id="3" name="تعريف المحيط">
            <a:hlinkClick r:id="" action="ppaction://media"/>
            <a:extLst>
              <a:ext uri="{FF2B5EF4-FFF2-40B4-BE49-F238E27FC236}">
                <a16:creationId xmlns:a16="http://schemas.microsoft.com/office/drawing/2014/main" id="{31CEBF22-C4AC-493B-8977-D575A883AF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8694" y="52515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3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8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7ABCAE-7051-4DD9-AA2D-0D7B2D230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2032"/>
            <a:ext cx="12192000" cy="317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91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7">
            <a:extLst>
              <a:ext uri="{FF2B5EF4-FFF2-40B4-BE49-F238E27FC236}">
                <a16:creationId xmlns:a16="http://schemas.microsoft.com/office/drawing/2014/main" id="{C220C034-AAF4-42DE-BE06-87D74F50E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535" y="386494"/>
            <a:ext cx="829703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أوجد </a:t>
            </a:r>
            <a:r>
              <a:rPr lang="ar-BH" sz="3600" dirty="0">
                <a:solidFill>
                  <a:srgbClr val="FF0000"/>
                </a:solidFill>
              </a:rPr>
              <a:t>نصف القطر </a:t>
            </a:r>
            <a:r>
              <a:rPr lang="ar-BH" sz="3600" dirty="0"/>
              <a:t>لكلّ دائرة مما يأتي:</a:t>
            </a: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593FAA9A-8CFB-49F4-B10F-4AD02FB43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0229" y="1496837"/>
            <a:ext cx="332381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1) دائرة قطرها 14 سم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5930410-AD81-4637-BAC5-E01313FF8231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13134" y="3700224"/>
            <a:ext cx="4572000" cy="0"/>
          </a:xfrm>
          <a:prstGeom prst="line">
            <a:avLst/>
          </a:prstGeom>
          <a:ln w="38100">
            <a:gradFill flip="none" rotWithShape="1">
              <a:gsLst>
                <a:gs pos="100000">
                  <a:schemeClr val="accent2">
                    <a:lumMod val="20000"/>
                    <a:lumOff val="80000"/>
                  </a:schemeClr>
                </a:gs>
                <a:gs pos="0">
                  <a:schemeClr val="accent2"/>
                </a:gs>
                <a:gs pos="71681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87">
            <a:extLst>
              <a:ext uri="{FF2B5EF4-FFF2-40B4-BE49-F238E27FC236}">
                <a16:creationId xmlns:a16="http://schemas.microsoft.com/office/drawing/2014/main" id="{931809D4-4AA9-44BB-8E9D-4C883001F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9053" y="1496837"/>
            <a:ext cx="332381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sz="3600" dirty="0"/>
              <a:t>2) دائرة قطرها 22 ملم</a:t>
            </a:r>
          </a:p>
        </p:txBody>
      </p:sp>
      <p:sp>
        <p:nvSpPr>
          <p:cNvPr id="6" name="مربع نص 30">
            <a:extLst>
              <a:ext uri="{FF2B5EF4-FFF2-40B4-BE49-F238E27FC236}">
                <a16:creationId xmlns:a16="http://schemas.microsoft.com/office/drawing/2014/main" id="{F4756173-278B-4D9C-A581-65731D55673D}"/>
              </a:ext>
            </a:extLst>
          </p:cNvPr>
          <p:cNvSpPr txBox="1"/>
          <p:nvPr/>
        </p:nvSpPr>
        <p:spPr>
          <a:xfrm>
            <a:off x="6225742" y="2261772"/>
            <a:ext cx="281176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نصف القطر = القطر ÷ 2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45182E-39C8-4C2B-8E11-C2FEE1A5F44C}"/>
              </a:ext>
            </a:extLst>
          </p:cNvPr>
          <p:cNvSpPr/>
          <p:nvPr/>
        </p:nvSpPr>
        <p:spPr>
          <a:xfrm>
            <a:off x="10524934" y="2284014"/>
            <a:ext cx="87412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A500BE-0AC3-4520-8978-B1A79C4D8D89}"/>
              </a:ext>
            </a:extLst>
          </p:cNvPr>
          <p:cNvGrpSpPr/>
          <p:nvPr/>
        </p:nvGrpSpPr>
        <p:grpSpPr>
          <a:xfrm>
            <a:off x="9881602" y="2071742"/>
            <a:ext cx="874127" cy="1089535"/>
            <a:chOff x="9265302" y="3429000"/>
            <a:chExt cx="874127" cy="108953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877FD7-361A-4AF8-9F08-FFAA1E4E8709}"/>
                </a:ext>
              </a:extLst>
            </p:cNvPr>
            <p:cNvSpPr/>
            <p:nvPr/>
          </p:nvSpPr>
          <p:spPr>
            <a:xfrm>
              <a:off x="9265302" y="3872204"/>
              <a:ext cx="874127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39AA34D-6CB0-4B91-A969-B88C4B08CC2D}"/>
                </a:ext>
              </a:extLst>
            </p:cNvPr>
            <p:cNvSpPr/>
            <p:nvPr/>
          </p:nvSpPr>
          <p:spPr>
            <a:xfrm>
              <a:off x="9265302" y="3429000"/>
              <a:ext cx="874127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3600" dirty="0">
                  <a:solidFill>
                    <a:schemeClr val="accent2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ق</a:t>
              </a:r>
              <a:endParaRPr lang="en-US" altLang="en-US" sz="36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C4DF0BA-794F-4E77-841F-D8E73CE2C06A}"/>
                </a:ext>
              </a:extLst>
            </p:cNvPr>
            <p:cNvCxnSpPr/>
            <p:nvPr/>
          </p:nvCxnSpPr>
          <p:spPr>
            <a:xfrm flipH="1">
              <a:off x="9479473" y="3946849"/>
              <a:ext cx="44045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مربع نص 30">
            <a:extLst>
              <a:ext uri="{FF2B5EF4-FFF2-40B4-BE49-F238E27FC236}">
                <a16:creationId xmlns:a16="http://schemas.microsoft.com/office/drawing/2014/main" id="{2A095A25-2E59-4C2C-8965-F3206776349B}"/>
              </a:ext>
            </a:extLst>
          </p:cNvPr>
          <p:cNvSpPr txBox="1"/>
          <p:nvPr/>
        </p:nvSpPr>
        <p:spPr>
          <a:xfrm>
            <a:off x="6596742" y="2963369"/>
            <a:ext cx="244076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نضع 14 بدلًا من </a:t>
            </a:r>
            <a:r>
              <a:rPr lang="ar-BH" sz="28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</a:t>
            </a:r>
            <a:endParaRPr lang="ar-SA" sz="28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11EC55-B6C4-4255-8559-317409486FA2}"/>
              </a:ext>
            </a:extLst>
          </p:cNvPr>
          <p:cNvSpPr/>
          <p:nvPr/>
        </p:nvSpPr>
        <p:spPr>
          <a:xfrm>
            <a:off x="10431627" y="3161277"/>
            <a:ext cx="59715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B47106-0838-4EE0-8330-B31A14ED6E6B}"/>
              </a:ext>
            </a:extLst>
          </p:cNvPr>
          <p:cNvGrpSpPr/>
          <p:nvPr/>
        </p:nvGrpSpPr>
        <p:grpSpPr>
          <a:xfrm>
            <a:off x="9892566" y="2939674"/>
            <a:ext cx="874127" cy="1089535"/>
            <a:chOff x="9265302" y="3429000"/>
            <a:chExt cx="874127" cy="108953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5EDD985-82E6-4F23-B564-66E19E162A86}"/>
                </a:ext>
              </a:extLst>
            </p:cNvPr>
            <p:cNvSpPr/>
            <p:nvPr/>
          </p:nvSpPr>
          <p:spPr>
            <a:xfrm>
              <a:off x="9265302" y="3872204"/>
              <a:ext cx="874127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866D6C2-BBF3-422D-B16B-05090AF2C111}"/>
                </a:ext>
              </a:extLst>
            </p:cNvPr>
            <p:cNvSpPr/>
            <p:nvPr/>
          </p:nvSpPr>
          <p:spPr>
            <a:xfrm>
              <a:off x="9265302" y="3429000"/>
              <a:ext cx="874127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3600" dirty="0">
                  <a:solidFill>
                    <a:schemeClr val="accent2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14</a:t>
              </a:r>
              <a:endParaRPr lang="en-US" altLang="en-US" sz="36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B58C080-F42C-4F49-9C26-119C6ABC245B}"/>
                </a:ext>
              </a:extLst>
            </p:cNvPr>
            <p:cNvCxnSpPr/>
            <p:nvPr/>
          </p:nvCxnSpPr>
          <p:spPr>
            <a:xfrm flipH="1">
              <a:off x="9479473" y="3946849"/>
              <a:ext cx="44045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A20A562-9E6B-4BE8-98E3-0D86838AA795}"/>
              </a:ext>
            </a:extLst>
          </p:cNvPr>
          <p:cNvSpPr/>
          <p:nvPr/>
        </p:nvSpPr>
        <p:spPr>
          <a:xfrm>
            <a:off x="10143692" y="4045008"/>
            <a:ext cx="87412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7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ED96E3-388E-43D7-B78A-682993A5F939}"/>
              </a:ext>
            </a:extLst>
          </p:cNvPr>
          <p:cNvSpPr txBox="1"/>
          <p:nvPr/>
        </p:nvSpPr>
        <p:spPr>
          <a:xfrm>
            <a:off x="7473820" y="4931211"/>
            <a:ext cx="445769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إذن نصف القطر يساوي ٧ سم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6D4127-E442-4F97-9A23-8B425687F170}"/>
              </a:ext>
            </a:extLst>
          </p:cNvPr>
          <p:cNvSpPr/>
          <p:nvPr/>
        </p:nvSpPr>
        <p:spPr>
          <a:xfrm>
            <a:off x="9238270" y="1543399"/>
            <a:ext cx="1308922" cy="51901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BD8657F-CE0E-4CCE-81F2-32311B3B7114}"/>
              </a:ext>
            </a:extLst>
          </p:cNvPr>
          <p:cNvSpPr/>
          <p:nvPr/>
        </p:nvSpPr>
        <p:spPr>
          <a:xfrm>
            <a:off x="9209108" y="1005903"/>
            <a:ext cx="125188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14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مربع نص 30">
            <a:extLst>
              <a:ext uri="{FF2B5EF4-FFF2-40B4-BE49-F238E27FC236}">
                <a16:creationId xmlns:a16="http://schemas.microsoft.com/office/drawing/2014/main" id="{3D49FD5C-4765-4860-9368-A6C8C4C5993E}"/>
              </a:ext>
            </a:extLst>
          </p:cNvPr>
          <p:cNvSpPr txBox="1"/>
          <p:nvPr/>
        </p:nvSpPr>
        <p:spPr>
          <a:xfrm>
            <a:off x="544991" y="2288694"/>
            <a:ext cx="281176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نصف القطر = القطر ÷ 2</a:t>
            </a:r>
            <a:endParaRPr lang="ar-SA" sz="2800" dirty="0">
              <a:solidFill>
                <a:srgbClr val="0C6D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C37223-F27B-4824-9294-173ADFA70F3D}"/>
              </a:ext>
            </a:extLst>
          </p:cNvPr>
          <p:cNvSpPr/>
          <p:nvPr/>
        </p:nvSpPr>
        <p:spPr>
          <a:xfrm>
            <a:off x="4844183" y="2310936"/>
            <a:ext cx="87412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نق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1675E63-2FC5-4893-B14A-BA868C042ED7}"/>
              </a:ext>
            </a:extLst>
          </p:cNvPr>
          <p:cNvGrpSpPr/>
          <p:nvPr/>
        </p:nvGrpSpPr>
        <p:grpSpPr>
          <a:xfrm>
            <a:off x="4200851" y="2098664"/>
            <a:ext cx="874127" cy="1089535"/>
            <a:chOff x="9265302" y="3429000"/>
            <a:chExt cx="874127" cy="108953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BCFCC1F-FBC4-4436-A742-8B21AE522274}"/>
                </a:ext>
              </a:extLst>
            </p:cNvPr>
            <p:cNvSpPr/>
            <p:nvPr/>
          </p:nvSpPr>
          <p:spPr>
            <a:xfrm>
              <a:off x="9265302" y="3872204"/>
              <a:ext cx="874127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D649170-197F-4FD7-AC4B-CABB3B7DBB1D}"/>
                </a:ext>
              </a:extLst>
            </p:cNvPr>
            <p:cNvSpPr/>
            <p:nvPr/>
          </p:nvSpPr>
          <p:spPr>
            <a:xfrm>
              <a:off x="9265302" y="3429000"/>
              <a:ext cx="874127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3600" dirty="0">
                  <a:solidFill>
                    <a:schemeClr val="accent2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ق</a:t>
              </a:r>
              <a:endParaRPr lang="en-US" altLang="en-US" sz="36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D8659C7-1BD7-42FE-8A54-6DD0252886F0}"/>
                </a:ext>
              </a:extLst>
            </p:cNvPr>
            <p:cNvCxnSpPr/>
            <p:nvPr/>
          </p:nvCxnSpPr>
          <p:spPr>
            <a:xfrm flipH="1">
              <a:off x="9479473" y="3946849"/>
              <a:ext cx="44045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مربع نص 30">
            <a:extLst>
              <a:ext uri="{FF2B5EF4-FFF2-40B4-BE49-F238E27FC236}">
                <a16:creationId xmlns:a16="http://schemas.microsoft.com/office/drawing/2014/main" id="{00F2C577-337A-41E7-939A-514C06341FBA}"/>
              </a:ext>
            </a:extLst>
          </p:cNvPr>
          <p:cNvSpPr txBox="1"/>
          <p:nvPr/>
        </p:nvSpPr>
        <p:spPr>
          <a:xfrm>
            <a:off x="915991" y="2990291"/>
            <a:ext cx="244076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2800" dirty="0">
                <a:solidFill>
                  <a:srgbClr val="0C6D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نضع 22 بدلًا من </a:t>
            </a:r>
            <a:r>
              <a:rPr lang="ar-BH" sz="28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</a:t>
            </a:r>
            <a:endParaRPr lang="ar-SA" sz="2800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6CCC4B0-33B5-44BB-80C0-3CFE1F622BE9}"/>
              </a:ext>
            </a:extLst>
          </p:cNvPr>
          <p:cNvSpPr/>
          <p:nvPr/>
        </p:nvSpPr>
        <p:spPr>
          <a:xfrm>
            <a:off x="4750876" y="3188199"/>
            <a:ext cx="59715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164DD2C-30E9-4A7E-90C9-A00E7BDDBDA0}"/>
              </a:ext>
            </a:extLst>
          </p:cNvPr>
          <p:cNvGrpSpPr/>
          <p:nvPr/>
        </p:nvGrpSpPr>
        <p:grpSpPr>
          <a:xfrm>
            <a:off x="4211815" y="2966596"/>
            <a:ext cx="874127" cy="1089535"/>
            <a:chOff x="9265302" y="3429000"/>
            <a:chExt cx="874127" cy="108953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8D69E1A-19D0-426C-9028-26AC9A8C4750}"/>
                </a:ext>
              </a:extLst>
            </p:cNvPr>
            <p:cNvSpPr/>
            <p:nvPr/>
          </p:nvSpPr>
          <p:spPr>
            <a:xfrm>
              <a:off x="9265302" y="3872204"/>
              <a:ext cx="874127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lang="en-US" alt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127C1B0-1847-4DF8-B72D-C713E39FD265}"/>
                </a:ext>
              </a:extLst>
            </p:cNvPr>
            <p:cNvSpPr/>
            <p:nvPr/>
          </p:nvSpPr>
          <p:spPr>
            <a:xfrm>
              <a:off x="9265302" y="3429000"/>
              <a:ext cx="874127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3600" dirty="0">
                  <a:solidFill>
                    <a:schemeClr val="accent2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22</a:t>
              </a:r>
              <a:endParaRPr lang="en-US" altLang="en-US" sz="36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8F6F75C-5162-4AA7-94AE-B835AAACF2AB}"/>
                </a:ext>
              </a:extLst>
            </p:cNvPr>
            <p:cNvCxnSpPr/>
            <p:nvPr/>
          </p:nvCxnSpPr>
          <p:spPr>
            <a:xfrm flipH="1">
              <a:off x="9479473" y="3946849"/>
              <a:ext cx="44045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7894B5E-6BCE-4FF0-A380-96ACDFCAA2E9}"/>
              </a:ext>
            </a:extLst>
          </p:cNvPr>
          <p:cNvSpPr txBox="1"/>
          <p:nvPr/>
        </p:nvSpPr>
        <p:spPr>
          <a:xfrm>
            <a:off x="1484865" y="4964513"/>
            <a:ext cx="445769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rtl="1">
              <a:defRPr sz="36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إذن نصف القطر يساوي 11 ملم</a:t>
            </a:r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9576A73-58CC-4FE2-93F6-71AB76DF8151}"/>
              </a:ext>
            </a:extLst>
          </p:cNvPr>
          <p:cNvSpPr/>
          <p:nvPr/>
        </p:nvSpPr>
        <p:spPr>
          <a:xfrm>
            <a:off x="3557519" y="1570321"/>
            <a:ext cx="1308922" cy="51901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DB1A3CA-345B-4989-BD48-3353AA15C6B8}"/>
              </a:ext>
            </a:extLst>
          </p:cNvPr>
          <p:cNvSpPr/>
          <p:nvPr/>
        </p:nvSpPr>
        <p:spPr>
          <a:xfrm>
            <a:off x="3528357" y="1032825"/>
            <a:ext cx="125188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= 22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1C0BD9F-47BA-4524-80F4-83D90606160F}"/>
              </a:ext>
            </a:extLst>
          </p:cNvPr>
          <p:cNvSpPr/>
          <p:nvPr/>
        </p:nvSpPr>
        <p:spPr>
          <a:xfrm>
            <a:off x="4038041" y="4029209"/>
            <a:ext cx="12545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  11 </a:t>
            </a:r>
            <a:endParaRPr lang="en-US" alt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BFA925-3433-4576-A732-D17C4E58DDAD}"/>
              </a:ext>
            </a:extLst>
          </p:cNvPr>
          <p:cNvGrpSpPr/>
          <p:nvPr/>
        </p:nvGrpSpPr>
        <p:grpSpPr>
          <a:xfrm>
            <a:off x="7154666" y="1280459"/>
            <a:ext cx="926725" cy="909124"/>
            <a:chOff x="7154666" y="1280459"/>
            <a:chExt cx="926725" cy="909124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7112605-ACD6-4128-BC9A-F5767B8B4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7163467" y="1271658"/>
              <a:ext cx="909124" cy="926725"/>
            </a:xfrm>
            <a:prstGeom prst="rect">
              <a:avLst/>
            </a:prstGeom>
          </p:spPr>
        </p:pic>
        <p:sp>
          <p:nvSpPr>
            <p:cNvPr id="46" name="Text Box 87">
              <a:extLst>
                <a:ext uri="{FF2B5EF4-FFF2-40B4-BE49-F238E27FC236}">
                  <a16:creationId xmlns:a16="http://schemas.microsoft.com/office/drawing/2014/main" id="{A02700B1-6812-488F-8722-74A3E387C6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7429" y="1411716"/>
              <a:ext cx="6682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r" rtl="1">
                <a:defRPr sz="3200">
                  <a:latin typeface="Sakkal Majalla" panose="02000000000000000000" pitchFamily="2" charset="-78"/>
                  <a:cs typeface="Sakkal Majalla" panose="02000000000000000000" pitchFamily="2" charset="-78"/>
                </a:defRPr>
              </a:lvl1pPr>
            </a:lstStyle>
            <a:p>
              <a:r>
                <a:rPr lang="ar-BH" sz="1800" dirty="0"/>
                <a:t>14 سم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DC82F6C-FE33-4B47-BA3E-6395B8708F6A}"/>
              </a:ext>
            </a:extLst>
          </p:cNvPr>
          <p:cNvGrpSpPr/>
          <p:nvPr/>
        </p:nvGrpSpPr>
        <p:grpSpPr>
          <a:xfrm>
            <a:off x="1296602" y="1320267"/>
            <a:ext cx="909124" cy="926725"/>
            <a:chOff x="7163467" y="1271658"/>
            <a:chExt cx="909124" cy="926725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8FAB2AE-E0CF-4906-A470-5C5623B22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63467" y="1271658"/>
              <a:ext cx="909124" cy="926725"/>
            </a:xfrm>
            <a:prstGeom prst="rect">
              <a:avLst/>
            </a:prstGeom>
          </p:spPr>
        </p:pic>
        <p:sp>
          <p:nvSpPr>
            <p:cNvPr id="49" name="Text Box 87">
              <a:extLst>
                <a:ext uri="{FF2B5EF4-FFF2-40B4-BE49-F238E27FC236}">
                  <a16:creationId xmlns:a16="http://schemas.microsoft.com/office/drawing/2014/main" id="{6B816ECE-6D87-4E23-A424-B099A4B548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9005" y="1427484"/>
              <a:ext cx="6682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r" rtl="1">
                <a:defRPr sz="3200">
                  <a:latin typeface="Sakkal Majalla" panose="02000000000000000000" pitchFamily="2" charset="-78"/>
                  <a:cs typeface="Sakkal Majalla" panose="02000000000000000000" pitchFamily="2" charset="-78"/>
                </a:defRPr>
              </a:lvl1pPr>
            </a:lstStyle>
            <a:p>
              <a:r>
                <a:rPr lang="ar-BH" sz="1800" dirty="0"/>
                <a:t>22 ملم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252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5" grpId="0"/>
      <p:bldP spid="20" grpId="0"/>
      <p:bldP spid="26" grpId="0"/>
      <p:bldP spid="27" grpId="0" animBg="1"/>
      <p:bldP spid="28" grpId="0"/>
      <p:bldP spid="29" grpId="0"/>
      <p:bldP spid="30" grpId="0"/>
      <p:bldP spid="35" grpId="0"/>
      <p:bldP spid="36" grpId="0"/>
      <p:bldP spid="41" grpId="0"/>
      <p:bldP spid="42" grpId="0" animBg="1"/>
      <p:bldP spid="43" grpId="0"/>
      <p:bldP spid="44" grpId="0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moe</Template>
  <TotalTime>50109</TotalTime>
  <Words>1974</Words>
  <Application>Microsoft Office PowerPoint</Application>
  <PresentationFormat>Widescreen</PresentationFormat>
  <Paragraphs>365</Paragraphs>
  <Slides>35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Lotus-Light</vt:lpstr>
      <vt:lpstr>Sakkal Majalla</vt:lpstr>
      <vt:lpstr>Times New Roman</vt:lpstr>
      <vt:lpstr>Wingdings 2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(7 – 5) حل المعادلات التربيعية باستعمال تحليل الفرق بين مربعين</dc:title>
  <dc:creator>MUEEN ABDULLA   NAJI ALZAKRI</dc:creator>
  <cp:lastModifiedBy>Dell</cp:lastModifiedBy>
  <cp:revision>2002</cp:revision>
  <dcterms:created xsi:type="dcterms:W3CDTF">2020-03-03T05:43:55Z</dcterms:created>
  <dcterms:modified xsi:type="dcterms:W3CDTF">2021-03-03T17:31:01Z</dcterms:modified>
</cp:coreProperties>
</file>