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85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0738" y="6264165"/>
            <a:ext cx="11518220" cy="600726"/>
            <a:chOff x="250738" y="6264165"/>
            <a:chExt cx="11518220" cy="6007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733BD15-BD3E-4AED-8647-4F04E8D9FC8B}"/>
                </a:ext>
              </a:extLst>
            </p:cNvPr>
            <p:cNvCxnSpPr/>
            <p:nvPr userDrawn="1"/>
          </p:nvCxnSpPr>
          <p:spPr>
            <a:xfrm flipV="1">
              <a:off x="270641" y="6264165"/>
              <a:ext cx="11498317" cy="4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D4B1585-7181-4E3D-8824-6B18FFBD3D44}"/>
                </a:ext>
              </a:extLst>
            </p:cNvPr>
            <p:cNvSpPr>
              <a:spLocks/>
            </p:cNvSpPr>
            <p:nvPr userDrawn="1"/>
          </p:nvSpPr>
          <p:spPr>
            <a:xfrm>
              <a:off x="8349483" y="6306207"/>
              <a:ext cx="3419475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0F8EAC2-3FEC-495D-BCF5-E20C3F402F99}"/>
                </a:ext>
              </a:extLst>
            </p:cNvPr>
            <p:cNvSpPr/>
            <p:nvPr userDrawn="1"/>
          </p:nvSpPr>
          <p:spPr>
            <a:xfrm>
              <a:off x="250738" y="6341671"/>
              <a:ext cx="53540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التناسب</a:t>
              </a:r>
              <a:r>
                <a:rPr lang="ar-BH" sz="280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80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الصف </a:t>
              </a:r>
              <a:r>
                <a:rPr lang="ar-BH" sz="2800" kern="1200" dirty="0" smtClean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السادس الابتدائي</a:t>
              </a:r>
              <a:endParaRPr lang="en-US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tmp"/><Relationship Id="rId7" Type="http://schemas.microsoft.com/office/2007/relationships/hdphoto" Target="../media/hdphoto3.wdp"/><Relationship Id="rId12" Type="http://schemas.openxmlformats.org/officeDocument/2006/relationships/image" Target="../media/image30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9.tm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tmp"/><Relationship Id="rId7" Type="http://schemas.openxmlformats.org/officeDocument/2006/relationships/image" Target="../media/image7.png"/><Relationship Id="rId12" Type="http://schemas.openxmlformats.org/officeDocument/2006/relationships/image" Target="../media/image1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tm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90011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 – الجزء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( 6- 3):التناسب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صفحة: 20)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xmlns="" id="{E4F2057C-D23B-4097-A42F-EC5A2613EDD1}"/>
              </a:ext>
            </a:extLst>
          </p:cNvPr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83240"/>
            <a:ext cx="7680960" cy="129736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01" y="2383111"/>
            <a:ext cx="4923768" cy="14443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91232" y="3811762"/>
            <a:ext cx="3897353" cy="1209708"/>
            <a:chOff x="2270241" y="4886907"/>
            <a:chExt cx="3897353" cy="1209708"/>
          </a:xfrm>
        </p:grpSpPr>
        <p:sp>
          <p:nvSpPr>
            <p:cNvPr id="11" name="TextBox 10"/>
            <p:cNvSpPr txBox="1"/>
            <p:nvPr/>
          </p:nvSpPr>
          <p:spPr>
            <a:xfrm>
              <a:off x="3810770" y="5265618"/>
              <a:ext cx="119773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4800" dirty="0" smtClean="0">
                  <a:solidFill>
                    <a:schemeClr val="accent1"/>
                  </a:solidFill>
                </a:rPr>
                <a:t>÷2</a:t>
              </a:r>
              <a:endParaRPr lang="ar-BH" sz="4800" dirty="0">
                <a:solidFill>
                  <a:schemeClr val="accent1"/>
                </a:solidFill>
              </a:endParaRPr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44468" y="1498180"/>
            <a:ext cx="4244117" cy="884931"/>
            <a:chOff x="2014331" y="2906223"/>
            <a:chExt cx="4244117" cy="884931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71449" y="2906223"/>
              <a:ext cx="119773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4800" dirty="0" smtClean="0">
                  <a:solidFill>
                    <a:schemeClr val="accent1"/>
                  </a:solidFill>
                </a:rPr>
                <a:t>÷2</a:t>
              </a:r>
              <a:endParaRPr lang="ar-BH" sz="48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95" y="2386986"/>
            <a:ext cx="2391109" cy="145686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95" y="5149454"/>
            <a:ext cx="9261984" cy="1021784"/>
          </a:xfrm>
          <a:prstGeom prst="rect">
            <a:avLst/>
          </a:prstGeom>
        </p:spPr>
      </p:pic>
      <p:sp>
        <p:nvSpPr>
          <p:cNvPr id="20" name="Round Diagonal Corner Rectangle 19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41726" y="207173"/>
            <a:ext cx="1319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</a:rPr>
              <a:t>تدريب:</a:t>
            </a:r>
            <a:endParaRPr lang="ar-B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194333"/>
            <a:ext cx="10051191" cy="260595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26451"/>
              </p:ext>
            </p:extLst>
          </p:nvPr>
        </p:nvGraphicFramePr>
        <p:xfrm>
          <a:off x="9055462" y="2996673"/>
          <a:ext cx="22729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981924" y="3015266"/>
            <a:ext cx="1395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بطاقات</a:t>
            </a:r>
            <a:endParaRPr lang="ar-BH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9222377" y="3681082"/>
            <a:ext cx="1154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دينارًا</a:t>
            </a:r>
            <a:endParaRPr lang="ar-BH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41325" y="3338431"/>
            <a:ext cx="92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/>
              <a:t>=</a:t>
            </a:r>
            <a:endParaRPr lang="ar-BH" sz="36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38821"/>
              </p:ext>
            </p:extLst>
          </p:nvPr>
        </p:nvGraphicFramePr>
        <p:xfrm>
          <a:off x="5982006" y="2960556"/>
          <a:ext cx="102787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10964" y="2987978"/>
            <a:ext cx="1395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بطاقة</a:t>
            </a:r>
            <a:endParaRPr lang="ar-BH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51417" y="3653794"/>
            <a:ext cx="1154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دنانير</a:t>
            </a:r>
            <a:endParaRPr lang="ar-BH" sz="36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26287"/>
              </p:ext>
            </p:extLst>
          </p:nvPr>
        </p:nvGraphicFramePr>
        <p:xfrm>
          <a:off x="9222377" y="4408235"/>
          <a:ext cx="22729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148839" y="4426828"/>
            <a:ext cx="1395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بطاقات</a:t>
            </a:r>
            <a:endParaRPr lang="ar-BH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9389292" y="5092644"/>
            <a:ext cx="1154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دينارًا</a:t>
            </a:r>
            <a:endParaRPr lang="ar-BH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7459860" y="4743045"/>
            <a:ext cx="92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/>
              <a:t>=</a:t>
            </a:r>
            <a:endParaRPr lang="ar-BH" sz="36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51435"/>
              </p:ext>
            </p:extLst>
          </p:nvPr>
        </p:nvGraphicFramePr>
        <p:xfrm>
          <a:off x="6100541" y="4365170"/>
          <a:ext cx="102787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229499" y="4392592"/>
            <a:ext cx="1395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بطاقة</a:t>
            </a:r>
            <a:endParaRPr lang="ar-BH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469952" y="5058408"/>
            <a:ext cx="1154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دنانير</a:t>
            </a:r>
            <a:endParaRPr lang="ar-BH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043289" y="5765724"/>
            <a:ext cx="892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إذًا عددُ البطاقاتِ متناسبٌ مع تكلفتها.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54079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3040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1652044" y="2644170"/>
            <a:ext cx="903109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: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28543" r="25508" b="12212"/>
          <a:stretch/>
        </p:blipFill>
        <p:spPr>
          <a:xfrm>
            <a:off x="3343513" y="793376"/>
            <a:ext cx="5249157" cy="4908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C2BEF75-E4AF-4DAF-99FE-A8F6D801565E}"/>
              </a:ext>
            </a:extLst>
          </p:cNvPr>
          <p:cNvSpPr/>
          <p:nvPr/>
        </p:nvSpPr>
        <p:spPr>
          <a:xfrm>
            <a:off x="3437642" y="2811936"/>
            <a:ext cx="5076000" cy="972000"/>
          </a:xfrm>
          <a:prstGeom prst="roundRect">
            <a:avLst>
              <a:gd name="adj" fmla="val 377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B73CA3-CC55-4015-9E0B-68CBCF792440}"/>
              </a:ext>
            </a:extLst>
          </p:cNvPr>
          <p:cNvSpPr/>
          <p:nvPr/>
        </p:nvSpPr>
        <p:spPr>
          <a:xfrm>
            <a:off x="4636914" y="2527960"/>
            <a:ext cx="2670924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5400" b="1" dirty="0">
              <a:solidFill>
                <a:srgbClr val="FEBE0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3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3992451" y="1987826"/>
            <a:ext cx="6317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الدرس: </a:t>
            </a:r>
            <a:endParaRPr lang="ar-BH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التعرف 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التناسب</a:t>
            </a:r>
          </a:p>
          <a:p>
            <a:pPr algn="r" rtl="1"/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تحدِّيدُ ما إذا إن 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كانت الكميات متناسبة أم 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لا.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2" y="183488"/>
            <a:ext cx="7624655" cy="48521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1" y="5035639"/>
            <a:ext cx="7624655" cy="11214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5" y="801673"/>
            <a:ext cx="4015307" cy="10142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9045" y="183488"/>
            <a:ext cx="1365161" cy="585746"/>
            <a:chOff x="2014331" y="3100340"/>
            <a:chExt cx="4244117" cy="690814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09045" y="1774892"/>
            <a:ext cx="1484703" cy="603675"/>
            <a:chOff x="2270241" y="4886907"/>
            <a:chExt cx="3897353" cy="1140069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38113" y="138726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502" y="1928583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5" y="2609562"/>
            <a:ext cx="4137131" cy="10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xmlns="" id="{E4F2057C-D23B-4097-A42F-EC5A2613EDD1}"/>
              </a:ext>
            </a:extLst>
          </p:cNvPr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140011"/>
            <a:ext cx="6887781" cy="61835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873212"/>
            <a:ext cx="5061397" cy="30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51" y="204650"/>
            <a:ext cx="6610804" cy="137945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1976203"/>
            <a:ext cx="6610804" cy="401247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976203"/>
            <a:ext cx="5241702" cy="195044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4123233"/>
            <a:ext cx="5241702" cy="18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xmlns="" id="{E4F2057C-D23B-4097-A42F-EC5A2613EDD1}"/>
              </a:ext>
            </a:extLst>
          </p:cNvPr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112308"/>
            <a:ext cx="11327460" cy="9764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334806"/>
            <a:ext cx="11327460" cy="162336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4124174"/>
            <a:ext cx="11327460" cy="2092009"/>
          </a:xfrm>
          <a:prstGeom prst="rect">
            <a:avLst/>
          </a:prstGeom>
        </p:spPr>
      </p:pic>
      <p:sp>
        <p:nvSpPr>
          <p:cNvPr id="11" name="Round Diagonal Corner Rectangle 10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1726" y="207173"/>
            <a:ext cx="1319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</a:rPr>
              <a:t>تدريب:</a:t>
            </a:r>
            <a:endParaRPr lang="ar-B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25" y="207173"/>
            <a:ext cx="6382641" cy="11905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4" y="1797958"/>
            <a:ext cx="8007530" cy="183351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4" y="3939746"/>
            <a:ext cx="8007530" cy="1847100"/>
          </a:xfrm>
          <a:prstGeom prst="rect">
            <a:avLst/>
          </a:prstGeom>
        </p:spPr>
      </p:pic>
      <p:sp>
        <p:nvSpPr>
          <p:cNvPr id="11" name="Round Diagonal Corner Rectangle 10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1726" y="207173"/>
            <a:ext cx="1319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</a:rPr>
              <a:t>تدريب:</a:t>
            </a:r>
            <a:endParaRPr lang="ar-B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231642"/>
            <a:ext cx="7746273" cy="151878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00008"/>
              </p:ext>
            </p:extLst>
          </p:nvPr>
        </p:nvGraphicFramePr>
        <p:xfrm>
          <a:off x="8271690" y="2134524"/>
          <a:ext cx="22729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67654"/>
              </p:ext>
            </p:extLst>
          </p:nvPr>
        </p:nvGraphicFramePr>
        <p:xfrm>
          <a:off x="8494057" y="3446913"/>
          <a:ext cx="221004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0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96997" y="2180385"/>
            <a:ext cx="9797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قلائد</a:t>
            </a:r>
            <a:endParaRPr lang="ar-BH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80249" y="2818933"/>
            <a:ext cx="14132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صديقات</a:t>
            </a:r>
            <a:endParaRPr lang="ar-BH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4057" y="4161858"/>
            <a:ext cx="14598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صديقات</a:t>
            </a:r>
            <a:endParaRPr lang="ar-BH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920962" y="3457481"/>
            <a:ext cx="911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قلادة</a:t>
            </a:r>
            <a:endParaRPr lang="ar-BH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0171" y="2503550"/>
            <a:ext cx="92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/>
              <a:t>=</a:t>
            </a:r>
            <a:endParaRPr lang="ar-BH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85030"/>
              </p:ext>
            </p:extLst>
          </p:nvPr>
        </p:nvGraphicFramePr>
        <p:xfrm>
          <a:off x="4910852" y="2125675"/>
          <a:ext cx="102787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78966"/>
              </p:ext>
            </p:extLst>
          </p:nvPr>
        </p:nvGraphicFramePr>
        <p:xfrm>
          <a:off x="4923915" y="3457481"/>
          <a:ext cx="102787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70171" y="3780646"/>
            <a:ext cx="92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 smtClean="0"/>
              <a:t>=</a:t>
            </a:r>
            <a:endParaRPr lang="ar-BH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1945583" y="5325242"/>
            <a:ext cx="892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إذًا هذان المعدلان غير متناسبين.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7841" y="2125022"/>
            <a:ext cx="9797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قلائد</a:t>
            </a:r>
            <a:endParaRPr lang="ar-BH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1093" y="2763570"/>
            <a:ext cx="14132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صديقة</a:t>
            </a:r>
            <a:endParaRPr lang="ar-BH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2045" y="3490332"/>
            <a:ext cx="9797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قلائد</a:t>
            </a:r>
            <a:endParaRPr lang="ar-BH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95297" y="4128880"/>
            <a:ext cx="14132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/>
              <a:t>صديقة</a:t>
            </a:r>
            <a:endParaRPr lang="ar-BH" sz="3600" dirty="0"/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23703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6186"/>
            <a:ext cx="7759337" cy="258170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73" y="3030570"/>
            <a:ext cx="7733564" cy="185040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14" y="5388237"/>
            <a:ext cx="7759337" cy="724855"/>
          </a:xfrm>
          <a:prstGeom prst="rect">
            <a:avLst/>
          </a:prstGeom>
        </p:spPr>
      </p:pic>
      <p:sp>
        <p:nvSpPr>
          <p:cNvPr id="17" name="Round Diagonal Corner Rectangle 16">
            <a:extLst>
              <a:ext uri="{FF2B5EF4-FFF2-40B4-BE49-F238E27FC236}">
                <a16:creationId xmlns=""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31978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54E6E-14BE-4E81-B8CC-EC29713CB17E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2eeb555e-62b4-46ee-ac6d-274fc2ecd6c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b97a627-600e-4aa9-b76c-85b1cc8752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2652</TotalTime>
  <Words>124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رياضيات الصف السادس الابتدائي – الجزء الثاني  ( 6- 3):التناسب ( صفحة: 20)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Faeqah  Abdulrahman</cp:lastModifiedBy>
  <cp:revision>304</cp:revision>
  <dcterms:created xsi:type="dcterms:W3CDTF">2020-03-04T10:36:22Z</dcterms:created>
  <dcterms:modified xsi:type="dcterms:W3CDTF">2021-01-28T10:47:55Z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