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8" r:id="rId6"/>
    <p:sldId id="259" r:id="rId7"/>
    <p:sldId id="324" r:id="rId8"/>
    <p:sldId id="327" r:id="rId9"/>
    <p:sldId id="328" r:id="rId10"/>
    <p:sldId id="325" r:id="rId11"/>
    <p:sldId id="326" r:id="rId12"/>
    <p:sldId id="329" r:id="rId13"/>
    <p:sldId id="285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EEEEE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636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067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29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74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70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561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07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03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930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5181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427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/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1/31/21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8" name="Group 7"/>
          <p:cNvGrpSpPr/>
          <p:nvPr userDrawn="1"/>
        </p:nvGrpSpPr>
        <p:grpSpPr>
          <a:xfrm>
            <a:off x="250738" y="6264165"/>
            <a:ext cx="11518220" cy="600726"/>
            <a:chOff x="250738" y="6264165"/>
            <a:chExt cx="11518220" cy="600726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733BD15-BD3E-4AED-8647-4F04E8D9FC8B}"/>
                </a:ext>
              </a:extLst>
            </p:cNvPr>
            <p:cNvCxnSpPr/>
            <p:nvPr userDrawn="1"/>
          </p:nvCxnSpPr>
          <p:spPr>
            <a:xfrm flipV="1">
              <a:off x="270641" y="6264165"/>
              <a:ext cx="11498317" cy="42042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D4B1585-7181-4E3D-8824-6B18FFBD3D44}"/>
                </a:ext>
              </a:extLst>
            </p:cNvPr>
            <p:cNvSpPr>
              <a:spLocks/>
            </p:cNvSpPr>
            <p:nvPr userDrawn="1"/>
          </p:nvSpPr>
          <p:spPr>
            <a:xfrm>
              <a:off x="8349483" y="6306207"/>
              <a:ext cx="3419475" cy="381000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ar-BH" sz="1400" b="1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Sakkal Majalla" panose="02000000000000000000" pitchFamily="2" charset="-78"/>
                </a:rPr>
                <a:t>وزارة التربية والتعليم –الفصل الدراسي الثاني 2020-2021م</a:t>
              </a:r>
              <a:endPara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F8EAC2-3FEC-495D-BCF5-E20C3F402F99}"/>
                </a:ext>
              </a:extLst>
            </p:cNvPr>
            <p:cNvSpPr/>
            <p:nvPr userDrawn="1"/>
          </p:nvSpPr>
          <p:spPr>
            <a:xfrm>
              <a:off x="250738" y="6341671"/>
              <a:ext cx="535403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ar-BH" sz="2800" dirty="0">
                  <a:solidFill>
                    <a:srgbClr val="FF0000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جداول النسب </a:t>
              </a:r>
              <a:r>
                <a:rPr lang="ar-BH" sz="2800" dirty="0">
                  <a:solidFill>
                    <a:schemeClr val="tx1"/>
                  </a:solidFill>
                  <a:latin typeface="Sakkal Majalla" panose="02000000000000000000" pitchFamily="2" charset="-78"/>
                  <a:cs typeface="Sakkal Majalla" panose="02000000000000000000" pitchFamily="2" charset="-78"/>
                </a:rPr>
                <a:t>-</a:t>
              </a:r>
              <a:r>
                <a:rPr lang="ar-BH" sz="2800" dirty="0">
                  <a:latin typeface="Sakkal Majalla" panose="02000000000000000000" pitchFamily="2" charset="-78"/>
                  <a:cs typeface="Sakkal Majalla" panose="02000000000000000000" pitchFamily="2" charset="-78"/>
                </a:rPr>
                <a:t> </a:t>
              </a:r>
              <a:r>
                <a:rPr lang="ar-BH" sz="2800" kern="1200" dirty="0">
                  <a:solidFill>
                    <a:schemeClr val="tx1"/>
                  </a:solidFill>
                  <a:latin typeface="Sakkal Majalla" panose="02000000000000000000" pitchFamily="2" charset="-78"/>
                  <a:ea typeface="+mn-ea"/>
                  <a:cs typeface="Sakkal Majalla" panose="02000000000000000000" pitchFamily="2" charset="-78"/>
                </a:rPr>
                <a:t>الصف السادس الابتدائي</a:t>
              </a:r>
              <a:endParaRPr lang="en-US" sz="2800" kern="1200" dirty="0">
                <a:solidFill>
                  <a:schemeClr val="tx1"/>
                </a:solidFill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0765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3.tmp"/><Relationship Id="rId3" Type="http://schemas.openxmlformats.org/officeDocument/2006/relationships/image" Target="../media/image6.tmp"/><Relationship Id="rId7" Type="http://schemas.openxmlformats.org/officeDocument/2006/relationships/image" Target="../media/image9.png"/><Relationship Id="rId12" Type="http://schemas.openxmlformats.org/officeDocument/2006/relationships/image" Target="../media/image12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tmp"/><Relationship Id="rId5" Type="http://schemas.microsoft.com/office/2007/relationships/hdphoto" Target="../media/hdphoto1.wdp"/><Relationship Id="rId10" Type="http://schemas.microsoft.com/office/2007/relationships/hdphoto" Target="../media/hdphoto3.wdp"/><Relationship Id="rId4" Type="http://schemas.openxmlformats.org/officeDocument/2006/relationships/image" Target="../media/image7.png"/><Relationship Id="rId9" Type="http://schemas.openxmlformats.org/officeDocument/2006/relationships/image" Target="../media/image10.png"/><Relationship Id="rId14" Type="http://schemas.openxmlformats.org/officeDocument/2006/relationships/image" Target="../media/image14.tm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7.png"/><Relationship Id="rId7" Type="http://schemas.microsoft.com/office/2007/relationships/hdphoto" Target="../media/hdphoto2.wdp"/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9.png"/><Relationship Id="rId7" Type="http://schemas.openxmlformats.org/officeDocument/2006/relationships/image" Target="../media/image20.tmp"/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0.png"/><Relationship Id="rId10" Type="http://schemas.openxmlformats.org/officeDocument/2006/relationships/image" Target="../media/image8.png"/><Relationship Id="rId4" Type="http://schemas.microsoft.com/office/2007/relationships/hdphoto" Target="../media/hdphoto2.wdp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6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2438400" y="381000"/>
            <a:ext cx="7162800" cy="1182210"/>
          </a:xfrm>
          <a:prstGeom prst="rect">
            <a:avLst/>
          </a:prstGeom>
        </p:spPr>
      </p:pic>
      <p:sp>
        <p:nvSpPr>
          <p:cNvPr id="5" name="عنوان 1"/>
          <p:cNvSpPr>
            <a:spLocks noGrp="1"/>
          </p:cNvSpPr>
          <p:nvPr>
            <p:ph type="ctrTitle"/>
          </p:nvPr>
        </p:nvSpPr>
        <p:spPr>
          <a:xfrm>
            <a:off x="900113" y="2688609"/>
            <a:ext cx="10239374" cy="2371867"/>
          </a:xfrm>
        </p:spPr>
        <p:txBody>
          <a:bodyPr>
            <a:normAutofit fontScale="90000"/>
          </a:bodyPr>
          <a:lstStyle/>
          <a:p>
            <a:r>
              <a:rPr lang="ar-BH" sz="40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رياضيات الصف السادس الابتدائي – الجزء الثاني</a:t>
            </a: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b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( 6- 2):جداول النسب</a:t>
            </a:r>
            <a:b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(صفحة: 1</a:t>
            </a:r>
            <a:r>
              <a:rPr lang="en-US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</a:t>
            </a:r>
            <a:r>
              <a:rPr lang="ar-BH" sz="36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)</a:t>
            </a:r>
            <a:b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</a:br>
            <a:endParaRPr lang="ar-BH" sz="32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55457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F9AED67-EB51-45D9-8FD2-6C9C4E283BB0}"/>
              </a:ext>
            </a:extLst>
          </p:cNvPr>
          <p:cNvSpPr txBox="1"/>
          <p:nvPr/>
        </p:nvSpPr>
        <p:spPr>
          <a:xfrm>
            <a:off x="1652044" y="2644170"/>
            <a:ext cx="9031099" cy="156966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عزيزي الطالب:</a:t>
            </a: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لمزيد من التدريب ارجع لكراسة التمارين صفحة 5 </a:t>
            </a:r>
          </a:p>
          <a:p>
            <a:pPr marL="274638" algn="ctr" rtl="1"/>
            <a:r>
              <a:rPr lang="ar-BH" sz="3200" b="1" dirty="0">
                <a:solidFill>
                  <a:srgbClr val="00206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لحل التمارين</a:t>
            </a:r>
          </a:p>
        </p:txBody>
      </p:sp>
    </p:spTree>
    <p:extLst>
      <p:ext uri="{BB962C8B-B14F-4D97-AF65-F5344CB8AC3E}">
        <p14:creationId xmlns:p14="http://schemas.microsoft.com/office/powerpoint/2010/main" val="198318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308" t="28543" r="25508" b="12212"/>
          <a:stretch/>
        </p:blipFill>
        <p:spPr>
          <a:xfrm>
            <a:off x="3343513" y="793376"/>
            <a:ext cx="5249157" cy="4908177"/>
          </a:xfrm>
          <a:prstGeom prst="ellipse">
            <a:avLst/>
          </a:prstGeom>
          <a:ln>
            <a:solidFill>
              <a:schemeClr val="bg1"/>
            </a:solidFill>
          </a:ln>
        </p:spPr>
      </p:pic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9C2BEF75-E4AF-4DAF-99FE-A8F6D801565E}"/>
              </a:ext>
            </a:extLst>
          </p:cNvPr>
          <p:cNvSpPr/>
          <p:nvPr/>
        </p:nvSpPr>
        <p:spPr>
          <a:xfrm>
            <a:off x="3437642" y="2811936"/>
            <a:ext cx="5076000" cy="972000"/>
          </a:xfrm>
          <a:prstGeom prst="roundRect">
            <a:avLst>
              <a:gd name="adj" fmla="val 37760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2B73CA3-CC55-4015-9E0B-68CBCF792440}"/>
              </a:ext>
            </a:extLst>
          </p:cNvPr>
          <p:cNvSpPr/>
          <p:nvPr/>
        </p:nvSpPr>
        <p:spPr>
          <a:xfrm>
            <a:off x="4636914" y="2527960"/>
            <a:ext cx="2670924" cy="12349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BH" sz="5400" b="1" dirty="0">
                <a:solidFill>
                  <a:srgbClr val="FEBE0E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انتهى الدرس</a:t>
            </a:r>
            <a:endParaRPr lang="en-US" sz="5400" b="1" dirty="0">
              <a:solidFill>
                <a:srgbClr val="FEBE0E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26322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8000">
              <a:srgbClr val="ECECEC">
                <a:alpha val="56000"/>
              </a:srgbClr>
            </a:gs>
            <a:gs pos="39000">
              <a:schemeClr val="bg1"/>
            </a:gs>
            <a:gs pos="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5134" y="96978"/>
            <a:ext cx="1646183" cy="126806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F2CC5A-1C0B-4446-9D49-C8F686B932B5}"/>
              </a:ext>
            </a:extLst>
          </p:cNvPr>
          <p:cNvSpPr txBox="1"/>
          <p:nvPr/>
        </p:nvSpPr>
        <p:spPr>
          <a:xfrm>
            <a:off x="1404730" y="1987826"/>
            <a:ext cx="89054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BH" sz="32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سنتعلّم في هذا الدرس:</a:t>
            </a:r>
          </a:p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. يتعرف النسب المتكافئة.  </a:t>
            </a:r>
          </a:p>
          <a:p>
            <a:pPr algn="r" rtl="1"/>
            <a:r>
              <a:rPr lang="ar-BH" sz="3200" b="1" dirty="0">
                <a:solidFill>
                  <a:srgbClr val="0000FF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. يحل مسائل تتضمن نسبًا متكافئة مستعمًلا جداول النسب. </a:t>
            </a:r>
            <a:endParaRPr lang="en-US" sz="3200" b="1" dirty="0">
              <a:solidFill>
                <a:srgbClr val="0000FF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189660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0" y="16020"/>
            <a:ext cx="5631116" cy="3350051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459" y="3366071"/>
            <a:ext cx="6416727" cy="256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67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8" y="0"/>
            <a:ext cx="7606163" cy="2953162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464" y="4099255"/>
            <a:ext cx="5436835" cy="975537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8577330" y="3505744"/>
            <a:ext cx="960843" cy="585746"/>
            <a:chOff x="2014331" y="3100340"/>
            <a:chExt cx="4244117" cy="690814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8961019" y="5037107"/>
            <a:ext cx="834552" cy="603675"/>
            <a:chOff x="2270241" y="4886907"/>
            <a:chExt cx="3897353" cy="1140069"/>
          </a:xfrm>
        </p:grpSpPr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8753581" y="3437903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1</a:t>
            </a:r>
            <a:r>
              <a:rPr lang="en-US" sz="2800" dirty="0">
                <a:solidFill>
                  <a:schemeClr val="accent1"/>
                </a:solidFill>
              </a:rPr>
              <a:t>+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027669" y="3436207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1</a:t>
            </a:r>
            <a:r>
              <a:rPr lang="en-US" sz="2800" dirty="0">
                <a:solidFill>
                  <a:schemeClr val="accent1"/>
                </a:solidFill>
              </a:rPr>
              <a:t>+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350522" y="3437903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1</a:t>
            </a:r>
            <a:r>
              <a:rPr lang="en-US" sz="2800" dirty="0">
                <a:solidFill>
                  <a:schemeClr val="accent1"/>
                </a:solidFill>
              </a:rPr>
              <a:t>+</a:t>
            </a:r>
            <a:endParaRPr lang="ar-BH" sz="2800" dirty="0">
              <a:solidFill>
                <a:schemeClr val="accent1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21445" y="5052525"/>
            <a:ext cx="739574" cy="603675"/>
            <a:chOff x="2270241" y="4886907"/>
            <a:chExt cx="3897353" cy="1140069"/>
          </a:xfrm>
        </p:grpSpPr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24" name="Picture 23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7469746" y="5037107"/>
            <a:ext cx="779136" cy="603675"/>
            <a:chOff x="2270241" y="4886907"/>
            <a:chExt cx="3897353" cy="1140069"/>
          </a:xfrm>
        </p:grpSpPr>
        <p:pic>
          <p:nvPicPr>
            <p:cNvPr id="29" name="Picture 28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30" name="Picture 29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7294100" y="3592160"/>
            <a:ext cx="720605" cy="585746"/>
            <a:chOff x="2014331" y="3100340"/>
            <a:chExt cx="4244117" cy="690814"/>
          </a:xfrm>
        </p:grpSpPr>
        <p:pic>
          <p:nvPicPr>
            <p:cNvPr id="32" name="Picture 31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33" name="Picture 32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grpSp>
        <p:nvGrpSpPr>
          <p:cNvPr id="34" name="Group 33"/>
          <p:cNvGrpSpPr/>
          <p:nvPr/>
        </p:nvGrpSpPr>
        <p:grpSpPr>
          <a:xfrm>
            <a:off x="7917369" y="3564648"/>
            <a:ext cx="761474" cy="585746"/>
            <a:chOff x="2014331" y="3100340"/>
            <a:chExt cx="4244117" cy="690814"/>
          </a:xfrm>
        </p:grpSpPr>
        <p:pic>
          <p:nvPicPr>
            <p:cNvPr id="35" name="Picture 3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36" name="Picture 35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grpSp>
        <p:nvGrpSpPr>
          <p:cNvPr id="37" name="Group 36"/>
          <p:cNvGrpSpPr/>
          <p:nvPr/>
        </p:nvGrpSpPr>
        <p:grpSpPr>
          <a:xfrm>
            <a:off x="6692584" y="5048520"/>
            <a:ext cx="779136" cy="603675"/>
            <a:chOff x="2270241" y="4886907"/>
            <a:chExt cx="3897353" cy="1140069"/>
          </a:xfrm>
        </p:grpSpPr>
        <p:pic>
          <p:nvPicPr>
            <p:cNvPr id="38" name="Picture 37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39" name="Picture 38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624079" y="3588155"/>
            <a:ext cx="720605" cy="585746"/>
            <a:chOff x="2014331" y="3100340"/>
            <a:chExt cx="4244117" cy="690814"/>
          </a:xfrm>
        </p:grpSpPr>
        <p:pic>
          <p:nvPicPr>
            <p:cNvPr id="41" name="Picture 40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42" name="Picture 41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sp>
        <p:nvSpPr>
          <p:cNvPr id="43" name="TextBox 42"/>
          <p:cNvSpPr txBox="1"/>
          <p:nvPr/>
        </p:nvSpPr>
        <p:spPr>
          <a:xfrm>
            <a:off x="6691671" y="3436206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1</a:t>
            </a:r>
            <a:r>
              <a:rPr lang="en-US" sz="2800" dirty="0">
                <a:solidFill>
                  <a:schemeClr val="accent1"/>
                </a:solidFill>
              </a:rPr>
              <a:t>+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108652" y="5365040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6</a:t>
            </a:r>
            <a:r>
              <a:rPr lang="en-US" sz="2800" dirty="0">
                <a:solidFill>
                  <a:schemeClr val="accent1"/>
                </a:solidFill>
              </a:rPr>
              <a:t>+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58485" y="5354362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6</a:t>
            </a:r>
            <a:r>
              <a:rPr lang="en-US" sz="2800" dirty="0">
                <a:solidFill>
                  <a:schemeClr val="accent1"/>
                </a:solidFill>
              </a:rPr>
              <a:t>+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629398" y="5365040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6</a:t>
            </a:r>
            <a:r>
              <a:rPr lang="en-US" sz="2800" dirty="0">
                <a:solidFill>
                  <a:schemeClr val="accent1"/>
                </a:solidFill>
              </a:rPr>
              <a:t>+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333136" y="5375940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6</a:t>
            </a:r>
            <a:r>
              <a:rPr lang="en-US" sz="2800" dirty="0">
                <a:solidFill>
                  <a:schemeClr val="accent1"/>
                </a:solidFill>
              </a:rPr>
              <a:t>+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522648" y="4096371"/>
            <a:ext cx="463639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878804" y="4131844"/>
            <a:ext cx="665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184255" y="4117078"/>
            <a:ext cx="665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8511747" y="4479163"/>
            <a:ext cx="665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12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7802341" y="4488671"/>
            <a:ext cx="665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118645" y="4502427"/>
            <a:ext cx="665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434070" y="4488671"/>
            <a:ext cx="66547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dirty="0">
                <a:solidFill>
                  <a:srgbClr val="FF0000"/>
                </a:solidFill>
              </a:rPr>
              <a:t>30</a:t>
            </a:r>
          </a:p>
        </p:txBody>
      </p:sp>
      <p:pic>
        <p:nvPicPr>
          <p:cNvPr id="54" name="Picture 53" descr="Screen Clippi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58" y="4110471"/>
            <a:ext cx="3281672" cy="829434"/>
          </a:xfrm>
          <a:prstGeom prst="rect">
            <a:avLst/>
          </a:prstGeom>
        </p:spPr>
      </p:pic>
      <p:grpSp>
        <p:nvGrpSpPr>
          <p:cNvPr id="55" name="Group 54"/>
          <p:cNvGrpSpPr/>
          <p:nvPr/>
        </p:nvGrpSpPr>
        <p:grpSpPr>
          <a:xfrm>
            <a:off x="1233755" y="3574637"/>
            <a:ext cx="1104193" cy="585746"/>
            <a:chOff x="2014331" y="3100340"/>
            <a:chExt cx="4244117" cy="690814"/>
          </a:xfrm>
        </p:grpSpPr>
        <p:pic>
          <p:nvPicPr>
            <p:cNvPr id="56" name="Picture 55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57" name="Picture 56" descr="Screen Clipping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sp>
        <p:nvSpPr>
          <p:cNvPr id="58" name="TextBox 57"/>
          <p:cNvSpPr txBox="1"/>
          <p:nvPr/>
        </p:nvSpPr>
        <p:spPr>
          <a:xfrm>
            <a:off x="1553356" y="3506796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5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grpSp>
        <p:nvGrpSpPr>
          <p:cNvPr id="59" name="Group 58"/>
          <p:cNvGrpSpPr/>
          <p:nvPr/>
        </p:nvGrpSpPr>
        <p:grpSpPr>
          <a:xfrm>
            <a:off x="1301195" y="4984541"/>
            <a:ext cx="1023410" cy="603675"/>
            <a:chOff x="2270241" y="4886907"/>
            <a:chExt cx="3897353" cy="1140069"/>
          </a:xfrm>
        </p:grpSpPr>
        <p:pic>
          <p:nvPicPr>
            <p:cNvPr id="60" name="Picture 59" descr="Screen Clipping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61" name="Picture 60" descr="Screen Clipping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sp>
        <p:nvSpPr>
          <p:cNvPr id="62" name="TextBox 61"/>
          <p:cNvSpPr txBox="1"/>
          <p:nvPr/>
        </p:nvSpPr>
        <p:spPr>
          <a:xfrm>
            <a:off x="1487092" y="5312474"/>
            <a:ext cx="816066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5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pic>
        <p:nvPicPr>
          <p:cNvPr id="63" name="Picture 62" descr="Screen Clippi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644" y="3038404"/>
            <a:ext cx="4405984" cy="488320"/>
          </a:xfrm>
          <a:prstGeom prst="rect">
            <a:avLst/>
          </a:prstGeom>
        </p:spPr>
      </p:pic>
      <p:pic>
        <p:nvPicPr>
          <p:cNvPr id="64" name="Picture 63" descr="Screen Clippi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115" y="2968905"/>
            <a:ext cx="4187575" cy="596726"/>
          </a:xfrm>
          <a:prstGeom prst="rect">
            <a:avLst/>
          </a:prstGeom>
        </p:spPr>
      </p:pic>
      <p:pic>
        <p:nvPicPr>
          <p:cNvPr id="65" name="Picture 64" descr="Screen Clippi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166" y="5338944"/>
            <a:ext cx="4236868" cy="71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841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43" grpId="0"/>
      <p:bldP spid="44" grpId="0"/>
      <p:bldP spid="45" grpId="0"/>
      <p:bldP spid="46" grpId="0"/>
      <p:bldP spid="47" grpId="0"/>
      <p:bldP spid="3" grpId="0"/>
      <p:bldP spid="48" grpId="0"/>
      <p:bldP spid="49" grpId="0"/>
      <p:bldP spid="50" grpId="0"/>
      <p:bldP spid="51" grpId="0"/>
      <p:bldP spid="52" grpId="0"/>
      <p:bldP spid="53" grpId="0"/>
      <p:bldP spid="58" grpId="0"/>
      <p:bldP spid="6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6">
            <a:extLst>
              <a:ext uri="{FF2B5EF4-FFF2-40B4-BE49-F238E27FC236}">
                <a16:creationId xmlns:a16="http://schemas.microsoft.com/office/drawing/2014/main" id="{E4F2057C-D23B-4097-A42F-EC5A2613EDD1}"/>
              </a:ext>
            </a:extLst>
          </p:cNvPr>
          <p:cNvCxnSpPr/>
          <p:nvPr/>
        </p:nvCxnSpPr>
        <p:spPr>
          <a:xfrm>
            <a:off x="1199594" y="7408870"/>
            <a:ext cx="9936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655" y="165449"/>
            <a:ext cx="11694492" cy="50335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3968" y="1161162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4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014352" y="1207816"/>
            <a:ext cx="1365161" cy="585746"/>
            <a:chOff x="2014331" y="3100340"/>
            <a:chExt cx="4244117" cy="690814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1014352" y="3135550"/>
            <a:ext cx="1484703" cy="603675"/>
            <a:chOff x="2270241" y="4886907"/>
            <a:chExt cx="3897353" cy="1140069"/>
          </a:xfrm>
        </p:grpSpPr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1412010" y="3216004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4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81444" y="2510548"/>
            <a:ext cx="78561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200" b="1" dirty="0">
                <a:solidFill>
                  <a:srgbClr val="FF0000"/>
                </a:solidFill>
              </a:rPr>
              <a:t>32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81444" y="5540009"/>
            <a:ext cx="1090370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/>
              <a:t>عدَدُ الساعاتِ التي يحتاجُ إليها المريضُ لأخذِ 4 لِتراتٍ منَ السوائلِ هو 32 ساعةً.</a:t>
            </a:r>
          </a:p>
        </p:txBody>
      </p:sp>
    </p:spTree>
    <p:extLst>
      <p:ext uri="{BB962C8B-B14F-4D97-AF65-F5344CB8AC3E}">
        <p14:creationId xmlns:p14="http://schemas.microsoft.com/office/powerpoint/2010/main" val="247372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19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691" y="171004"/>
            <a:ext cx="11942536" cy="5067201"/>
          </a:xfrm>
        </p:spPr>
      </p:pic>
      <p:grpSp>
        <p:nvGrpSpPr>
          <p:cNvPr id="6" name="Group 5"/>
          <p:cNvGrpSpPr/>
          <p:nvPr/>
        </p:nvGrpSpPr>
        <p:grpSpPr>
          <a:xfrm>
            <a:off x="2297091" y="1149919"/>
            <a:ext cx="1365161" cy="775060"/>
            <a:chOff x="2014331" y="2877068"/>
            <a:chExt cx="4244117" cy="914086"/>
          </a:xfrm>
        </p:grpSpPr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8" name="Picture 7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3228133" y="2877068"/>
              <a:ext cx="2068867" cy="6170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2800" dirty="0">
                  <a:solidFill>
                    <a:schemeClr val="accent1"/>
                  </a:solidFill>
                </a:rPr>
                <a:t>÷2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145268" y="1149919"/>
            <a:ext cx="1138145" cy="816094"/>
            <a:chOff x="2239745" y="2877068"/>
            <a:chExt cx="4018703" cy="962481"/>
          </a:xfrm>
        </p:grpSpPr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239745" y="3148735"/>
              <a:ext cx="1694783" cy="690814"/>
            </a:xfrm>
            <a:prstGeom prst="rect">
              <a:avLst/>
            </a:prstGeom>
          </p:spPr>
        </p:pic>
        <p:pic>
          <p:nvPicPr>
            <p:cNvPr id="12" name="Picture 11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3228133" y="2877068"/>
              <a:ext cx="2068867" cy="6170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2800" dirty="0">
                  <a:solidFill>
                    <a:schemeClr val="accent1"/>
                  </a:solidFill>
                </a:rPr>
                <a:t>÷3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428102" y="3545299"/>
            <a:ext cx="1092589" cy="632075"/>
            <a:chOff x="2270241" y="4886907"/>
            <a:chExt cx="3897353" cy="1718094"/>
          </a:xfrm>
        </p:grpSpPr>
        <p:sp>
          <p:nvSpPr>
            <p:cNvPr id="15" name="TextBox 14"/>
            <p:cNvSpPr txBox="1"/>
            <p:nvPr/>
          </p:nvSpPr>
          <p:spPr>
            <a:xfrm>
              <a:off x="3003451" y="4997521"/>
              <a:ext cx="2336627" cy="16074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3200" dirty="0">
                  <a:solidFill>
                    <a:schemeClr val="accent1"/>
                  </a:solidFill>
                </a:rPr>
                <a:t>÷2</a:t>
              </a:r>
            </a:p>
          </p:txBody>
        </p:sp>
        <p:pic>
          <p:nvPicPr>
            <p:cNvPr id="16" name="Picture 1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17" name="Picture 16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1205071" y="3405834"/>
            <a:ext cx="1204561" cy="707138"/>
            <a:chOff x="2270241" y="4886907"/>
            <a:chExt cx="3897353" cy="1335463"/>
          </a:xfrm>
        </p:grpSpPr>
        <p:sp>
          <p:nvSpPr>
            <p:cNvPr id="19" name="TextBox 18"/>
            <p:cNvSpPr txBox="1"/>
            <p:nvPr/>
          </p:nvSpPr>
          <p:spPr>
            <a:xfrm>
              <a:off x="3086062" y="5117995"/>
              <a:ext cx="2103031" cy="110437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3200" dirty="0">
                  <a:solidFill>
                    <a:schemeClr val="accent1"/>
                  </a:solidFill>
                </a:rPr>
                <a:t>÷3</a:t>
              </a:r>
            </a:p>
          </p:txBody>
        </p:sp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sp>
        <p:nvSpPr>
          <p:cNvPr id="22" name="TextBox 21"/>
          <p:cNvSpPr txBox="1"/>
          <p:nvPr/>
        </p:nvSpPr>
        <p:spPr>
          <a:xfrm>
            <a:off x="1971692" y="2007191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BH" sz="3600" b="1" dirty="0">
                <a:solidFill>
                  <a:srgbClr val="FF0000"/>
                </a:solidFill>
              </a:rPr>
              <a:t>27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145268" y="1986141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24674" y="2700127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73888" y="5551207"/>
            <a:ext cx="104821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/>
              <a:t>عددُ الكيلومترات التي تقطعها السيارةُ كل دقيقتين هو 9 كم.</a:t>
            </a:r>
          </a:p>
        </p:txBody>
      </p:sp>
    </p:spTree>
    <p:extLst>
      <p:ext uri="{BB962C8B-B14F-4D97-AF65-F5344CB8AC3E}">
        <p14:creationId xmlns:p14="http://schemas.microsoft.com/office/powerpoint/2010/main" val="685960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2" y="253709"/>
            <a:ext cx="11892644" cy="5315913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053546" y="1261848"/>
            <a:ext cx="1365161" cy="775060"/>
            <a:chOff x="2014331" y="2877068"/>
            <a:chExt cx="4244117" cy="914086"/>
          </a:xfrm>
        </p:grpSpPr>
        <p:pic>
          <p:nvPicPr>
            <p:cNvPr id="6" name="Picture 5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7" name="Picture 6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3228133" y="2877068"/>
              <a:ext cx="2068867" cy="6170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2800" dirty="0">
                  <a:solidFill>
                    <a:schemeClr val="accent1"/>
                  </a:solidFill>
                </a:rPr>
                <a:t>÷2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815237" y="2163251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47776" y="2806562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15662" y="2129513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3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91874" y="1245877"/>
            <a:ext cx="1365161" cy="775060"/>
            <a:chOff x="2014331" y="2877068"/>
            <a:chExt cx="4244117" cy="914086"/>
          </a:xfrm>
        </p:grpSpPr>
        <p:pic>
          <p:nvPicPr>
            <p:cNvPr id="20" name="Picture 1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3228133" y="2877068"/>
              <a:ext cx="2068867" cy="6170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2800" dirty="0">
                  <a:solidFill>
                    <a:schemeClr val="accent1"/>
                  </a:solidFill>
                </a:rPr>
                <a:t>÷2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053546" y="3572407"/>
            <a:ext cx="1484703" cy="977945"/>
            <a:chOff x="2270241" y="4886907"/>
            <a:chExt cx="3897353" cy="1846895"/>
          </a:xfrm>
        </p:grpSpPr>
        <p:sp>
          <p:nvSpPr>
            <p:cNvPr id="25" name="TextBox 24"/>
            <p:cNvSpPr txBox="1"/>
            <p:nvPr/>
          </p:nvSpPr>
          <p:spPr>
            <a:xfrm>
              <a:off x="3294240" y="5126321"/>
              <a:ext cx="1726340" cy="16074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3200" dirty="0">
                  <a:solidFill>
                    <a:schemeClr val="accent1"/>
                  </a:solidFill>
                </a:rPr>
                <a:t>÷2</a:t>
              </a:r>
            </a:p>
          </p:txBody>
        </p:sp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27" name="Picture 26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pSp>
        <p:nvGrpSpPr>
          <p:cNvPr id="29" name="Group 28"/>
          <p:cNvGrpSpPr/>
          <p:nvPr/>
        </p:nvGrpSpPr>
        <p:grpSpPr>
          <a:xfrm>
            <a:off x="751588" y="3602972"/>
            <a:ext cx="1405447" cy="671870"/>
            <a:chOff x="2270241" y="4886907"/>
            <a:chExt cx="3897353" cy="1846895"/>
          </a:xfrm>
        </p:grpSpPr>
        <p:sp>
          <p:nvSpPr>
            <p:cNvPr id="30" name="TextBox 29"/>
            <p:cNvSpPr txBox="1"/>
            <p:nvPr/>
          </p:nvSpPr>
          <p:spPr>
            <a:xfrm>
              <a:off x="3294240" y="5126321"/>
              <a:ext cx="1726340" cy="160748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3200" dirty="0">
                  <a:solidFill>
                    <a:schemeClr val="accent1"/>
                  </a:solidFill>
                </a:rPr>
                <a:t>÷2</a:t>
              </a:r>
            </a:p>
          </p:txBody>
        </p:sp>
        <p:pic>
          <p:nvPicPr>
            <p:cNvPr id="31" name="Picture 30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32" name="Picture 31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926523" y="5589107"/>
            <a:ext cx="10482141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2800" b="1" dirty="0"/>
              <a:t>نحتاج إذًا إلى 3 أكوابٍ من السكرِ لتضافَ إلى 4 أكوابٍ من التوتِ.</a:t>
            </a:r>
          </a:p>
        </p:txBody>
      </p:sp>
    </p:spTree>
    <p:extLst>
      <p:ext uri="{BB962C8B-B14F-4D97-AF65-F5344CB8AC3E}">
        <p14:creationId xmlns:p14="http://schemas.microsoft.com/office/powerpoint/2010/main" val="1625822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190284"/>
            <a:ext cx="11728625" cy="4590151"/>
          </a:xfrm>
        </p:spPr>
      </p:pic>
      <p:grpSp>
        <p:nvGrpSpPr>
          <p:cNvPr id="9" name="Group 8"/>
          <p:cNvGrpSpPr/>
          <p:nvPr/>
        </p:nvGrpSpPr>
        <p:grpSpPr>
          <a:xfrm>
            <a:off x="2040483" y="856899"/>
            <a:ext cx="1365161" cy="775060"/>
            <a:chOff x="2014331" y="2877068"/>
            <a:chExt cx="4244117" cy="914086"/>
          </a:xfrm>
        </p:grpSpPr>
        <p:pic>
          <p:nvPicPr>
            <p:cNvPr id="10" name="Picture 9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11" name="Picture 10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228133" y="2877068"/>
              <a:ext cx="2068867" cy="61707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2800" dirty="0">
                  <a:solidFill>
                    <a:schemeClr val="accent1"/>
                  </a:solidFill>
                </a:rPr>
                <a:t>÷2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22210" y="1047957"/>
            <a:ext cx="1365161" cy="585746"/>
            <a:chOff x="2014331" y="3100340"/>
            <a:chExt cx="4244117" cy="690814"/>
          </a:xfrm>
        </p:grpSpPr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15" name="Picture 14" descr="Screen Clipping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sp>
        <p:nvSpPr>
          <p:cNvPr id="16" name="TextBox 15"/>
          <p:cNvSpPr txBox="1"/>
          <p:nvPr/>
        </p:nvSpPr>
        <p:spPr>
          <a:xfrm>
            <a:off x="1237492" y="985235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3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2313055" y="2890159"/>
            <a:ext cx="1092589" cy="937258"/>
            <a:chOff x="2270241" y="4886907"/>
            <a:chExt cx="3897353" cy="1718094"/>
          </a:xfrm>
        </p:grpSpPr>
        <p:sp>
          <p:nvSpPr>
            <p:cNvPr id="18" name="TextBox 17"/>
            <p:cNvSpPr txBox="1"/>
            <p:nvPr/>
          </p:nvSpPr>
          <p:spPr>
            <a:xfrm>
              <a:off x="3003451" y="4997521"/>
              <a:ext cx="2336627" cy="16074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3200" dirty="0">
                  <a:solidFill>
                    <a:schemeClr val="accent1"/>
                  </a:solidFill>
                </a:rPr>
                <a:t>÷2</a:t>
              </a:r>
            </a:p>
          </p:txBody>
        </p:sp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20" name="Picture 19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931126" y="2903487"/>
            <a:ext cx="1484703" cy="603675"/>
            <a:chOff x="2270241" y="4886907"/>
            <a:chExt cx="3897353" cy="1140069"/>
          </a:xfrm>
        </p:grpSpPr>
        <p:pic>
          <p:nvPicPr>
            <p:cNvPr id="22" name="Picture 21" descr="Screen Clippi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23" name="Picture 22" descr="Screen Clipping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1336910" y="3011702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3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87258" y="1647922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49310" y="2164750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025967" y="2115259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60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936750" y="5273238"/>
            <a:ext cx="104821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/>
              <a:t>إذًا ثمنُ 15 عُلبةً منَ التمرِ يساوي 60 دينارًا.</a:t>
            </a:r>
          </a:p>
        </p:txBody>
      </p:sp>
    </p:spTree>
    <p:extLst>
      <p:ext uri="{BB962C8B-B14F-4D97-AF65-F5344CB8AC3E}">
        <p14:creationId xmlns:p14="http://schemas.microsoft.com/office/powerpoint/2010/main" val="2135024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54" y="236925"/>
            <a:ext cx="3596997" cy="4322012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8630512" y="4383419"/>
            <a:ext cx="1092589" cy="937258"/>
            <a:chOff x="2270241" y="4886907"/>
            <a:chExt cx="3897353" cy="1718094"/>
          </a:xfrm>
        </p:grpSpPr>
        <p:sp>
          <p:nvSpPr>
            <p:cNvPr id="17" name="TextBox 16"/>
            <p:cNvSpPr txBox="1"/>
            <p:nvPr/>
          </p:nvSpPr>
          <p:spPr>
            <a:xfrm>
              <a:off x="3003451" y="4997521"/>
              <a:ext cx="2336627" cy="160748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3200" dirty="0">
                  <a:solidFill>
                    <a:schemeClr val="accent1"/>
                  </a:solidFill>
                </a:rPr>
                <a:t>÷2</a:t>
              </a:r>
            </a:p>
          </p:txBody>
        </p:sp>
        <p:pic>
          <p:nvPicPr>
            <p:cNvPr id="18" name="Picture 17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19" name="Picture 18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7857700" y="4443761"/>
            <a:ext cx="808168" cy="603675"/>
            <a:chOff x="2270241" y="4886907"/>
            <a:chExt cx="3897353" cy="1140069"/>
          </a:xfrm>
        </p:grpSpPr>
        <p:pic>
          <p:nvPicPr>
            <p:cNvPr id="25" name="Picture 24" descr="Screen Clippin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64499" y="4958689"/>
              <a:ext cx="1403095" cy="971373"/>
            </a:xfrm>
            <a:prstGeom prst="rect">
              <a:avLst/>
            </a:prstGeom>
          </p:spPr>
        </p:pic>
        <p:pic>
          <p:nvPicPr>
            <p:cNvPr id="26" name="Picture 25" descr="Screen Clippi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0241" y="4886907"/>
              <a:ext cx="1280077" cy="1140069"/>
            </a:xfrm>
            <a:prstGeom prst="rect">
              <a:avLst/>
            </a:prstGeom>
          </p:spPr>
        </p:pic>
      </p:grpSp>
      <p:sp>
        <p:nvSpPr>
          <p:cNvPr id="27" name="TextBox 26"/>
          <p:cNvSpPr txBox="1"/>
          <p:nvPr/>
        </p:nvSpPr>
        <p:spPr>
          <a:xfrm>
            <a:off x="7977072" y="4548883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5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pic>
        <p:nvPicPr>
          <p:cNvPr id="28" name="Picture 27" descr="Screen Clippi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2" y="193571"/>
            <a:ext cx="8180430" cy="423157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8585246" y="2589935"/>
            <a:ext cx="1102226" cy="775060"/>
            <a:chOff x="2014331" y="2877068"/>
            <a:chExt cx="4244117" cy="914086"/>
          </a:xfrm>
        </p:grpSpPr>
        <p:pic>
          <p:nvPicPr>
            <p:cNvPr id="13" name="Picture 12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14" name="Picture 13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3228134" y="2877068"/>
              <a:ext cx="2407688" cy="61707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ar-BH" sz="2800" dirty="0">
                  <a:solidFill>
                    <a:schemeClr val="accent1"/>
                  </a:solidFill>
                </a:rPr>
                <a:t>÷2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7775284" y="2759701"/>
            <a:ext cx="911179" cy="585746"/>
            <a:chOff x="2014331" y="3100340"/>
            <a:chExt cx="4244117" cy="690814"/>
          </a:xfrm>
        </p:grpSpPr>
        <p:pic>
          <p:nvPicPr>
            <p:cNvPr id="21" name="Picture 20" descr="Screen Clipping"/>
            <p:cNvPicPr>
              <a:picLocks noChangeAspect="1"/>
            </p:cNvPicPr>
            <p:nvPr/>
          </p:nvPicPr>
          <p:blipFill rotWithShape="1"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4251" r="3825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7495"/>
            <a:stretch/>
          </p:blipFill>
          <p:spPr>
            <a:xfrm>
              <a:off x="2014331" y="3100340"/>
              <a:ext cx="1694784" cy="690814"/>
            </a:xfrm>
            <a:prstGeom prst="rect">
              <a:avLst/>
            </a:prstGeom>
          </p:spPr>
        </p:pic>
        <p:pic>
          <p:nvPicPr>
            <p:cNvPr id="22" name="Picture 21" descr="Screen Clipping"/>
            <p:cNvPicPr>
              <a:picLocks noChangeAspect="1"/>
            </p:cNvPicPr>
            <p:nvPr/>
          </p:nvPicPr>
          <p:blipFill rotWithShape="1">
            <a:blip r:embed="rId10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60628" r="9562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253" b="-1587"/>
            <a:stretch/>
          </p:blipFill>
          <p:spPr>
            <a:xfrm>
              <a:off x="4816014" y="3185604"/>
              <a:ext cx="1442434" cy="551616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7965041" y="2566599"/>
            <a:ext cx="665471" cy="523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dirty="0">
                <a:solidFill>
                  <a:schemeClr val="accent1"/>
                </a:solidFill>
              </a:rPr>
              <a:t>5</a:t>
            </a:r>
            <a:r>
              <a:rPr lang="en-US" sz="2800" dirty="0">
                <a:solidFill>
                  <a:schemeClr val="accent1"/>
                </a:solidFill>
              </a:rPr>
              <a:t>X</a:t>
            </a:r>
            <a:endParaRPr lang="ar-BH" sz="2800" dirty="0">
              <a:solidFill>
                <a:schemeClr val="accent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8520393" y="3266652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412513" y="3754055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880256" y="3218661"/>
            <a:ext cx="78561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36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028190" y="5528464"/>
            <a:ext cx="10482141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BH" sz="3200" b="1" dirty="0"/>
              <a:t>إذًا 50 ريالًا سعوديًاِ تساوي 5 دنانيرَ بحرينيةٍ تقريبًا.</a:t>
            </a:r>
          </a:p>
        </p:txBody>
      </p:sp>
    </p:spTree>
    <p:extLst>
      <p:ext uri="{BB962C8B-B14F-4D97-AF65-F5344CB8AC3E}">
        <p14:creationId xmlns:p14="http://schemas.microsoft.com/office/powerpoint/2010/main" val="4287432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3" grpId="0"/>
      <p:bldP spid="29" grpId="0"/>
      <p:bldP spid="30" grpId="0"/>
      <p:bldP spid="31" grpId="0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651F0C3D362E7408FAC6D8DA9749251" ma:contentTypeVersion="5" ma:contentTypeDescription="Create a new document." ma:contentTypeScope="" ma:versionID="c33cede079c9dc3e1d0d4e96ac238823">
  <xsd:schema xmlns:xsd="http://www.w3.org/2001/XMLSchema" xmlns:xs="http://www.w3.org/2001/XMLSchema" xmlns:p="http://schemas.microsoft.com/office/2006/metadata/properties" xmlns:ns3="2eeb555e-62b4-46ee-ac6d-274fc2ecd6cf" xmlns:ns4="cb97a627-600e-4aa9-b76c-85b1cc875213" targetNamespace="http://schemas.microsoft.com/office/2006/metadata/properties" ma:root="true" ma:fieldsID="da0232f5ec00298f137c89bc3c9e6613" ns3:_="" ns4:_="">
    <xsd:import namespace="2eeb555e-62b4-46ee-ac6d-274fc2ecd6cf"/>
    <xsd:import namespace="cb97a627-600e-4aa9-b76c-85b1cc875213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eb555e-62b4-46ee-ac6d-274fc2ecd6c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97a627-600e-4aa9-b76c-85b1cc8752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C7EDDFA-6773-4A6F-BC3B-379578EDA2A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eb555e-62b4-46ee-ac6d-274fc2ecd6cf"/>
    <ds:schemaRef ds:uri="cb97a627-600e-4aa9-b76c-85b1cc87521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225E62-49D6-437B-8FBF-FF4C0FB3478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654E6E-14BE-4E81-B8CC-EC29713CB17E}">
  <ds:schemaRefs>
    <ds:schemaRef ds:uri="http://schemas.microsoft.com/office/infopath/2007/PartnerControls"/>
    <ds:schemaRef ds:uri="http://www.w3.org/XML/1998/namespace"/>
    <ds:schemaRef ds:uri="cb97a627-600e-4aa9-b76c-85b1cc875213"/>
    <ds:schemaRef ds:uri="http://schemas.microsoft.com/office/2006/documentManagement/types"/>
    <ds:schemaRef ds:uri="2eeb555e-62b4-46ee-ac6d-274fc2ecd6cf"/>
    <ds:schemaRef ds:uri="http://schemas.openxmlformats.org/package/2006/metadata/core-properties"/>
    <ds:schemaRef ds:uri="http://purl.org/dc/dcmitype/"/>
    <ds:schemaRef ds:uri="http://purl.org/dc/elements/1.1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PPT TMPLT - Copy</Template>
  <TotalTime>2649</TotalTime>
  <Words>196</Words>
  <Application>Microsoft Macintosh PowerPoint</Application>
  <PresentationFormat>Widescreen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Sakkal Majalla</vt:lpstr>
      <vt:lpstr>Office Theme</vt:lpstr>
      <vt:lpstr>رياضيات الصف السادس الابتدائي – الجزء الثاني  ( 6- 2):جداول النسب (صفحة: 11)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MOE</dc:creator>
  <cp:lastModifiedBy>Faeqa Abdulrahman Abdulla Husain</cp:lastModifiedBy>
  <cp:revision>318</cp:revision>
  <dcterms:created xsi:type="dcterms:W3CDTF">2020-03-04T10:36:22Z</dcterms:created>
  <dcterms:modified xsi:type="dcterms:W3CDTF">2021-01-30T22:48:47Z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0x0101005651F0C3D362E7408FAC6D8DA9749251</vt:lpwstr>
  </property>
</Properties>
</file>