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491" r:id="rId3"/>
    <p:sldId id="496" r:id="rId4"/>
    <p:sldId id="499" r:id="rId5"/>
    <p:sldId id="501" r:id="rId6"/>
    <p:sldId id="504" r:id="rId7"/>
    <p:sldId id="500" r:id="rId8"/>
    <p:sldId id="502" r:id="rId9"/>
    <p:sldId id="492" r:id="rId10"/>
    <p:sldId id="493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343333"/>
    <a:srgbClr val="181717"/>
    <a:srgbClr val="B1B1B1"/>
    <a:srgbClr val="FFFFFF"/>
    <a:srgbClr val="FF00FF"/>
    <a:srgbClr val="FF9900"/>
    <a:srgbClr val="CC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2" autoAdjust="0"/>
    <p:restoredTop sz="95071" autoAdjust="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4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308A7C-0429-496B-A98E-F50EF1DFCE5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2BF59B-2FCF-4F33-8BA4-9C8EDED880F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710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CE2F-BA1D-4BE1-9F2B-2AAAB4C760DE}" type="slidenum">
              <a:rPr lang="ar-BH" smtClean="0"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7835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08/12/1441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 userDrawn="1"/>
        </p:nvGrpSpPr>
        <p:grpSpPr>
          <a:xfrm>
            <a:off x="1163173" y="6465770"/>
            <a:ext cx="9972421" cy="400113"/>
            <a:chOff x="1071940" y="6522840"/>
            <a:chExt cx="9972421" cy="467741"/>
          </a:xfrm>
        </p:grpSpPr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940" y="6522844"/>
              <a:ext cx="708856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الكسور المتشابهة وطرحها</a:t>
              </a:r>
              <a:r>
                <a:rPr lang="ar-BH" sz="2000" b="1" baseline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kern="1200" dirty="0">
                  <a:solidFill>
                    <a:srgbClr val="FF0000"/>
                  </a:solidFill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EG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– الصف السادس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1505801" y="99623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الابتدائي – الجزء الأول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524000" y="27917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 – 3) جمع الكسور المتشابهة وطرحها</a:t>
            </a:r>
          </a:p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159)</a:t>
            </a: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aa\AppData\Local\Temp\SNAGHTML37d4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5" y="1292883"/>
            <a:ext cx="53721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497865" y="3468413"/>
            <a:ext cx="5372100" cy="1072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419041" y="3304817"/>
            <a:ext cx="53721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90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790981" y="1911243"/>
            <a:ext cx="262443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18799" y="6337739"/>
            <a:ext cx="12193200" cy="479318"/>
            <a:chOff x="-18799" y="6337739"/>
            <a:chExt cx="12193200" cy="479318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/>
            <a:srcRect t="1" b="77061"/>
            <a:stretch/>
          </p:blipFill>
          <p:spPr>
            <a:xfrm>
              <a:off x="-18799" y="6404555"/>
              <a:ext cx="12193200" cy="106604"/>
            </a:xfrm>
            <a:prstGeom prst="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3"/>
            <a:srcRect l="69846" t="-14376" b="11245"/>
            <a:stretch/>
          </p:blipFill>
          <p:spPr>
            <a:xfrm>
              <a:off x="1162051" y="6337739"/>
              <a:ext cx="11012350" cy="479318"/>
            </a:xfrm>
            <a:prstGeom prst="rect">
              <a:avLst/>
            </a:prstGeom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3408701" y="3122880"/>
            <a:ext cx="50889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الكسور الاعتيادية المتشابهة.</a:t>
            </a:r>
          </a:p>
          <a:p>
            <a:pPr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طرح الكسور الاعتيادية المتشابهة.</a:t>
            </a:r>
          </a:p>
        </p:txBody>
      </p:sp>
    </p:spTree>
    <p:extLst>
      <p:ext uri="{BB962C8B-B14F-4D97-AF65-F5344CB8AC3E}">
        <p14:creationId xmlns:p14="http://schemas.microsoft.com/office/powerpoint/2010/main" val="25027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28"/>
          <p:cNvSpPr/>
          <p:nvPr/>
        </p:nvSpPr>
        <p:spPr>
          <a:xfrm>
            <a:off x="1804987" y="248756"/>
            <a:ext cx="8582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918989" y="2722429"/>
            <a:ext cx="83540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40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لجمع الكسور المتشابهة أو طرحها نتبع الخطوات الآتية: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8516280" y="3798685"/>
            <a:ext cx="299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يبقى المقام كما هو.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879887" y="4689759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يُجمع أو يطر ح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البسطان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460683" y="5596328"/>
            <a:ext cx="7051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يعاد كتابة الناتج في أبسط صورة إذا تطلب الأمر  ذلك.</a:t>
            </a:r>
          </a:p>
        </p:txBody>
      </p:sp>
      <p:pic>
        <p:nvPicPr>
          <p:cNvPr id="1028" name="Picture 4" descr="C:\Users\medcafm\AppData\Local\Temp\SNAGHTMLb08d98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83" y="1654835"/>
            <a:ext cx="6608430" cy="6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4155391" y="1456703"/>
            <a:ext cx="830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BH" sz="4000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3371547" y="1506926"/>
            <a:ext cx="772160" cy="1024851"/>
            <a:chOff x="5256833" y="1487070"/>
            <a:chExt cx="772160" cy="1024851"/>
          </a:xfrm>
        </p:grpSpPr>
        <p:sp>
          <p:nvSpPr>
            <p:cNvPr id="16" name="مربع نص 15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18" name="رابط مستقيم 17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/>
          <p:cNvGrpSpPr/>
          <p:nvPr/>
        </p:nvGrpSpPr>
        <p:grpSpPr>
          <a:xfrm>
            <a:off x="2429852" y="1506926"/>
            <a:ext cx="772160" cy="1024851"/>
            <a:chOff x="5256833" y="1487070"/>
            <a:chExt cx="772160" cy="1024851"/>
          </a:xfrm>
        </p:grpSpPr>
        <p:sp>
          <p:nvSpPr>
            <p:cNvPr id="20" name="مربع نص 19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2</a:t>
              </a:r>
            </a:p>
          </p:txBody>
        </p:sp>
        <p:cxnSp>
          <p:nvCxnSpPr>
            <p:cNvPr id="22" name="رابط مستقيم 21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مجموعة 22"/>
          <p:cNvGrpSpPr/>
          <p:nvPr/>
        </p:nvGrpSpPr>
        <p:grpSpPr>
          <a:xfrm>
            <a:off x="1418907" y="1506926"/>
            <a:ext cx="772160" cy="1024851"/>
            <a:chOff x="5256833" y="1487070"/>
            <a:chExt cx="772160" cy="1024851"/>
          </a:xfrm>
        </p:grpSpPr>
        <p:sp>
          <p:nvSpPr>
            <p:cNvPr id="24" name="مربع نص 23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00FF"/>
                  </a:solidFill>
                </a:rPr>
                <a:t>6</a:t>
              </a:r>
            </a:p>
          </p:txBody>
        </p:sp>
        <p:cxnSp>
          <p:nvCxnSpPr>
            <p:cNvPr id="26" name="رابط مستقيم 2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7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(1)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8150312" y="2843570"/>
            <a:ext cx="772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33CC"/>
                </a:solidFill>
              </a:rPr>
              <a:t>4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8150312" y="3315178"/>
            <a:ext cx="772160" cy="584775"/>
            <a:chOff x="8150312" y="2709445"/>
            <a:chExt cx="772160" cy="584775"/>
          </a:xfrm>
        </p:grpSpPr>
        <p:sp>
          <p:nvSpPr>
            <p:cNvPr id="43" name="مربع نص 42"/>
            <p:cNvSpPr txBox="1"/>
            <p:nvPr/>
          </p:nvSpPr>
          <p:spPr>
            <a:xfrm>
              <a:off x="8150312" y="270944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8</a:t>
              </a:r>
            </a:p>
          </p:txBody>
        </p:sp>
        <p:cxnSp>
          <p:nvCxnSpPr>
            <p:cNvPr id="45" name="رابط مستقيم 44"/>
            <p:cNvCxnSpPr/>
            <p:nvPr/>
          </p:nvCxnSpPr>
          <p:spPr>
            <a:xfrm>
              <a:off x="8306204" y="2737472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مجموعة 73"/>
          <p:cNvGrpSpPr/>
          <p:nvPr/>
        </p:nvGrpSpPr>
        <p:grpSpPr>
          <a:xfrm>
            <a:off x="9524918" y="2842083"/>
            <a:ext cx="772160" cy="1065795"/>
            <a:chOff x="5256833" y="1446126"/>
            <a:chExt cx="772160" cy="1065795"/>
          </a:xfrm>
        </p:grpSpPr>
        <p:sp>
          <p:nvSpPr>
            <p:cNvPr id="75" name="مربع نص 74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8</a:t>
              </a: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3</a:t>
              </a:r>
            </a:p>
          </p:txBody>
        </p:sp>
        <p:cxnSp>
          <p:nvCxnSpPr>
            <p:cNvPr id="77" name="رابط مستقيم 7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ستطيل 78"/>
          <p:cNvSpPr/>
          <p:nvPr/>
        </p:nvSpPr>
        <p:spPr>
          <a:xfrm>
            <a:off x="10356310" y="3026428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+ 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10900909" y="2834158"/>
            <a:ext cx="772160" cy="1065795"/>
            <a:chOff x="5256833" y="1446126"/>
            <a:chExt cx="772160" cy="1065795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8</a:t>
              </a:r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84" name="رابط مستقيم 8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مجموعة 12"/>
          <p:cNvGrpSpPr/>
          <p:nvPr/>
        </p:nvGrpSpPr>
        <p:grpSpPr>
          <a:xfrm>
            <a:off x="4158621" y="2916445"/>
            <a:ext cx="2574401" cy="679644"/>
            <a:chOff x="1095683" y="1580944"/>
            <a:chExt cx="4027526" cy="745032"/>
          </a:xfrm>
        </p:grpSpPr>
        <p:sp>
          <p:nvSpPr>
            <p:cNvPr id="88" name="وسيلة شرح مستطيلة مستديرة الزوايا 87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97329"/>
                <a:gd name="adj2" fmla="val 42033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0" name="مستطيل 89"/>
            <p:cNvSpPr/>
            <p:nvPr/>
          </p:nvSpPr>
          <p:spPr>
            <a:xfrm>
              <a:off x="1333458" y="1611021"/>
              <a:ext cx="3679476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يبقى المقام كما هو</a:t>
              </a:r>
            </a:p>
          </p:txBody>
        </p:sp>
      </p:grpSp>
      <p:grpSp>
        <p:nvGrpSpPr>
          <p:cNvPr id="99" name="مجموعة 98"/>
          <p:cNvGrpSpPr/>
          <p:nvPr/>
        </p:nvGrpSpPr>
        <p:grpSpPr>
          <a:xfrm>
            <a:off x="9730327" y="3379158"/>
            <a:ext cx="1753589" cy="406422"/>
            <a:chOff x="5317972" y="2588239"/>
            <a:chExt cx="1753589" cy="406422"/>
          </a:xfrm>
        </p:grpSpPr>
        <p:sp>
          <p:nvSpPr>
            <p:cNvPr id="100" name="شكل بيضاوي 99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1" name="شكل بيضاوي 100"/>
            <p:cNvSpPr/>
            <p:nvPr/>
          </p:nvSpPr>
          <p:spPr>
            <a:xfrm>
              <a:off x="5317972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9715738" y="2883026"/>
            <a:ext cx="1768178" cy="427318"/>
            <a:chOff x="5303383" y="2588239"/>
            <a:chExt cx="1768178" cy="406422"/>
          </a:xfrm>
        </p:grpSpPr>
        <p:sp>
          <p:nvSpPr>
            <p:cNvPr id="103" name="شكل بيضاوي 102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4" name="شكل بيضاوي 103"/>
            <p:cNvSpPr/>
            <p:nvPr/>
          </p:nvSpPr>
          <p:spPr>
            <a:xfrm>
              <a:off x="5303383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sp>
        <p:nvSpPr>
          <p:cNvPr id="54" name="مستطيل 53"/>
          <p:cNvSpPr/>
          <p:nvPr/>
        </p:nvSpPr>
        <p:spPr>
          <a:xfrm>
            <a:off x="8908324" y="3057205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56" name="مجموعة 55"/>
          <p:cNvGrpSpPr/>
          <p:nvPr/>
        </p:nvGrpSpPr>
        <p:grpSpPr>
          <a:xfrm>
            <a:off x="4141028" y="3188975"/>
            <a:ext cx="2574401" cy="679644"/>
            <a:chOff x="1095683" y="1580944"/>
            <a:chExt cx="4027526" cy="745032"/>
          </a:xfrm>
        </p:grpSpPr>
        <p:sp>
          <p:nvSpPr>
            <p:cNvPr id="57" name="وسيلة شرح مستطيلة مستديرة الزوايا 56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98553"/>
                <a:gd name="adj2" fmla="val -76270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880165" y="1611021"/>
              <a:ext cx="3132769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نجمع البسطين </a:t>
              </a: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763450" y="3069548"/>
            <a:ext cx="6098827" cy="679644"/>
            <a:chOff x="-93792" y="1580944"/>
            <a:chExt cx="5217001" cy="745032"/>
          </a:xfrm>
        </p:grpSpPr>
        <p:sp>
          <p:nvSpPr>
            <p:cNvPr id="61" name="وسيلة شرح مستطيلة مستديرة الزوايا 60"/>
            <p:cNvSpPr/>
            <p:nvPr/>
          </p:nvSpPr>
          <p:spPr>
            <a:xfrm>
              <a:off x="47445" y="1580944"/>
              <a:ext cx="5075764" cy="745032"/>
            </a:xfrm>
            <a:prstGeom prst="wedgeRoundRectCallout">
              <a:avLst>
                <a:gd name="adj1" fmla="val 70760"/>
                <a:gd name="adj2" fmla="val -9000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2" name="مستطيل 61"/>
            <p:cNvSpPr/>
            <p:nvPr/>
          </p:nvSpPr>
          <p:spPr>
            <a:xfrm>
              <a:off x="-93792" y="1611021"/>
              <a:ext cx="5106719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نُبسّط الكسر بقسمة كل من البسط والمقام على 4</a:t>
              </a:r>
            </a:p>
          </p:txBody>
        </p:sp>
      </p:grpSp>
      <p:sp>
        <p:nvSpPr>
          <p:cNvPr id="36" name="مستطيل 35"/>
          <p:cNvSpPr/>
          <p:nvPr/>
        </p:nvSpPr>
        <p:spPr>
          <a:xfrm>
            <a:off x="8908324" y="4608570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37" name="مجموعة 36"/>
          <p:cNvGrpSpPr/>
          <p:nvPr/>
        </p:nvGrpSpPr>
        <p:grpSpPr>
          <a:xfrm>
            <a:off x="8157138" y="4417619"/>
            <a:ext cx="772160" cy="1065795"/>
            <a:chOff x="5256833" y="1446126"/>
            <a:chExt cx="772160" cy="1065795"/>
          </a:xfrm>
        </p:grpSpPr>
        <p:sp>
          <p:nvSpPr>
            <p:cNvPr id="38" name="مربع نص 37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2</a:t>
              </a: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40" name="رابط مستقيم 39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مستطيل 40"/>
          <p:cNvSpPr/>
          <p:nvPr/>
        </p:nvSpPr>
        <p:spPr>
          <a:xfrm>
            <a:off x="6290441" y="1047422"/>
            <a:ext cx="538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ما يأتي في أبسط صورة:</a:t>
            </a:r>
          </a:p>
        </p:txBody>
      </p:sp>
    </p:spTree>
    <p:extLst>
      <p:ext uri="{BB962C8B-B14F-4D97-AF65-F5344CB8AC3E}">
        <p14:creationId xmlns:p14="http://schemas.microsoft.com/office/powerpoint/2010/main" val="254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(2)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8150312" y="2843570"/>
            <a:ext cx="772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33CC"/>
                </a:solidFill>
              </a:rPr>
              <a:t>11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8150312" y="3315178"/>
            <a:ext cx="772160" cy="584775"/>
            <a:chOff x="8150312" y="2709445"/>
            <a:chExt cx="772160" cy="584775"/>
          </a:xfrm>
        </p:grpSpPr>
        <p:sp>
          <p:nvSpPr>
            <p:cNvPr id="43" name="مربع نص 42"/>
            <p:cNvSpPr txBox="1"/>
            <p:nvPr/>
          </p:nvSpPr>
          <p:spPr>
            <a:xfrm>
              <a:off x="8150312" y="270944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9</a:t>
              </a:r>
            </a:p>
          </p:txBody>
        </p:sp>
        <p:cxnSp>
          <p:nvCxnSpPr>
            <p:cNvPr id="45" name="رابط مستقيم 44"/>
            <p:cNvCxnSpPr/>
            <p:nvPr/>
          </p:nvCxnSpPr>
          <p:spPr>
            <a:xfrm>
              <a:off x="8306204" y="2737472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ستطيل 58"/>
          <p:cNvSpPr/>
          <p:nvPr/>
        </p:nvSpPr>
        <p:spPr>
          <a:xfrm>
            <a:off x="6290441" y="1047422"/>
            <a:ext cx="538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ما يأتي في أبسط صورة:</a:t>
            </a:r>
          </a:p>
        </p:txBody>
      </p:sp>
      <p:grpSp>
        <p:nvGrpSpPr>
          <p:cNvPr id="74" name="مجموعة 73"/>
          <p:cNvGrpSpPr/>
          <p:nvPr/>
        </p:nvGrpSpPr>
        <p:grpSpPr>
          <a:xfrm>
            <a:off x="9524918" y="2842083"/>
            <a:ext cx="787926" cy="1065795"/>
            <a:chOff x="5256833" y="1446126"/>
            <a:chExt cx="787926" cy="1065795"/>
          </a:xfrm>
        </p:grpSpPr>
        <p:sp>
          <p:nvSpPr>
            <p:cNvPr id="75" name="مربع نص 74"/>
            <p:cNvSpPr txBox="1"/>
            <p:nvPr/>
          </p:nvSpPr>
          <p:spPr>
            <a:xfrm>
              <a:off x="5272599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9</a:t>
              </a: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7</a:t>
              </a:r>
            </a:p>
          </p:txBody>
        </p:sp>
        <p:cxnSp>
          <p:nvCxnSpPr>
            <p:cNvPr id="77" name="رابط مستقيم 7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ستطيل 78"/>
          <p:cNvSpPr/>
          <p:nvPr/>
        </p:nvSpPr>
        <p:spPr>
          <a:xfrm>
            <a:off x="10356310" y="3026428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+ 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10900909" y="2834158"/>
            <a:ext cx="772160" cy="1081561"/>
            <a:chOff x="5256833" y="1446126"/>
            <a:chExt cx="772160" cy="1081561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256833" y="1942912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9</a:t>
              </a:r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4</a:t>
              </a:r>
            </a:p>
          </p:txBody>
        </p:sp>
        <p:cxnSp>
          <p:nvCxnSpPr>
            <p:cNvPr id="84" name="رابط مستقيم 8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مجموعة 98"/>
          <p:cNvGrpSpPr/>
          <p:nvPr/>
        </p:nvGrpSpPr>
        <p:grpSpPr>
          <a:xfrm>
            <a:off x="9730327" y="3379158"/>
            <a:ext cx="1753589" cy="406422"/>
            <a:chOff x="5317972" y="2588239"/>
            <a:chExt cx="1753589" cy="406422"/>
          </a:xfrm>
        </p:grpSpPr>
        <p:sp>
          <p:nvSpPr>
            <p:cNvPr id="100" name="شكل بيضاوي 99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1" name="شكل بيضاوي 100"/>
            <p:cNvSpPr/>
            <p:nvPr/>
          </p:nvSpPr>
          <p:spPr>
            <a:xfrm>
              <a:off x="5317972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9715738" y="2883026"/>
            <a:ext cx="1768178" cy="427318"/>
            <a:chOff x="5303383" y="2588239"/>
            <a:chExt cx="1768178" cy="406422"/>
          </a:xfrm>
        </p:grpSpPr>
        <p:sp>
          <p:nvSpPr>
            <p:cNvPr id="103" name="شكل بيضاوي 102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4" name="شكل بيضاوي 103"/>
            <p:cNvSpPr/>
            <p:nvPr/>
          </p:nvSpPr>
          <p:spPr>
            <a:xfrm>
              <a:off x="5303383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sp>
        <p:nvSpPr>
          <p:cNvPr id="54" name="مستطيل 53"/>
          <p:cNvSpPr/>
          <p:nvPr/>
        </p:nvSpPr>
        <p:spPr>
          <a:xfrm>
            <a:off x="8908324" y="3057205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8908324" y="4608570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2078784" y="2876434"/>
            <a:ext cx="4624954" cy="993011"/>
            <a:chOff x="2108899" y="2959648"/>
            <a:chExt cx="4624954" cy="993011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2108899" y="3079111"/>
              <a:ext cx="4624954" cy="679644"/>
              <a:chOff x="47445" y="1580944"/>
              <a:chExt cx="5075764" cy="745032"/>
            </a:xfrm>
          </p:grpSpPr>
          <p:sp>
            <p:nvSpPr>
              <p:cNvPr id="61" name="وسيلة شرح مستطيلة مستديرة الزوايا 60"/>
              <p:cNvSpPr/>
              <p:nvPr/>
            </p:nvSpPr>
            <p:spPr>
              <a:xfrm>
                <a:off x="47445" y="1580944"/>
                <a:ext cx="5075764" cy="745032"/>
              </a:xfrm>
              <a:prstGeom prst="wedgeRoundRectCallout">
                <a:avLst>
                  <a:gd name="adj1" fmla="val 75191"/>
                  <a:gd name="adj2" fmla="val 955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>
                  <a:lnSpc>
                    <a:spcPct val="150000"/>
                  </a:lnSpc>
                </a:pP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2" name="مستطيل 61"/>
              <p:cNvSpPr/>
              <p:nvPr/>
            </p:nvSpPr>
            <p:spPr>
              <a:xfrm>
                <a:off x="2035919" y="1611021"/>
                <a:ext cx="2977009" cy="64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نُبسّط الكسر، حيث: </a:t>
                </a:r>
              </a:p>
            </p:txBody>
          </p:sp>
        </p:grpSp>
        <p:grpSp>
          <p:nvGrpSpPr>
            <p:cNvPr id="4" name="مجموعة 3"/>
            <p:cNvGrpSpPr/>
            <p:nvPr/>
          </p:nvGrpSpPr>
          <p:grpSpPr>
            <a:xfrm>
              <a:off x="2157229" y="2959648"/>
              <a:ext cx="1882754" cy="993011"/>
              <a:chOff x="-259720" y="5297355"/>
              <a:chExt cx="1882754" cy="993011"/>
            </a:xfrm>
          </p:grpSpPr>
          <p:sp>
            <p:nvSpPr>
              <p:cNvPr id="42" name="مربع نص 41"/>
              <p:cNvSpPr txBox="1"/>
              <p:nvPr/>
            </p:nvSpPr>
            <p:spPr>
              <a:xfrm>
                <a:off x="850874" y="5705591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850874" y="5297355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cxnSp>
            <p:nvCxnSpPr>
              <p:cNvPr id="47" name="رابط مستقيم 46"/>
              <p:cNvCxnSpPr/>
              <p:nvPr/>
            </p:nvCxnSpPr>
            <p:spPr>
              <a:xfrm>
                <a:off x="1006766" y="5764126"/>
                <a:ext cx="474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مربع نص 47"/>
              <p:cNvSpPr txBox="1"/>
              <p:nvPr/>
            </p:nvSpPr>
            <p:spPr>
              <a:xfrm>
                <a:off x="-259720" y="5342787"/>
                <a:ext cx="1236870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600" dirty="0"/>
                  <a:t>=</a:t>
                </a:r>
                <a:r>
                  <a:rPr lang="ar-BH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ar-BH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7695333" y="4429931"/>
            <a:ext cx="1233965" cy="1024851"/>
            <a:chOff x="7695333" y="4429931"/>
            <a:chExt cx="1233965" cy="1024851"/>
          </a:xfrm>
        </p:grpSpPr>
        <p:sp>
          <p:nvSpPr>
            <p:cNvPr id="39" name="مربع نص 38"/>
            <p:cNvSpPr txBox="1"/>
            <p:nvPr/>
          </p:nvSpPr>
          <p:spPr>
            <a:xfrm>
              <a:off x="7695333" y="4578162"/>
              <a:ext cx="77216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4400" b="1" dirty="0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8157138" y="4429931"/>
              <a:ext cx="772160" cy="1024851"/>
              <a:chOff x="7920124" y="4429931"/>
              <a:chExt cx="772160" cy="1024851"/>
            </a:xfrm>
          </p:grpSpPr>
          <p:sp>
            <p:nvSpPr>
              <p:cNvPr id="49" name="مربع نص 48"/>
              <p:cNvSpPr txBox="1"/>
              <p:nvPr/>
            </p:nvSpPr>
            <p:spPr>
              <a:xfrm>
                <a:off x="7920124" y="4870007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/>
                  <a:t>9</a:t>
                </a:r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7920124" y="4429931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cxnSp>
            <p:nvCxnSpPr>
              <p:cNvPr id="51" name="رابط مستقيم 50"/>
              <p:cNvCxnSpPr/>
              <p:nvPr/>
            </p:nvCxnSpPr>
            <p:spPr>
              <a:xfrm>
                <a:off x="8076016" y="4898034"/>
                <a:ext cx="474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34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(2)</a:t>
            </a:r>
          </a:p>
        </p:txBody>
      </p:sp>
      <p:pic>
        <p:nvPicPr>
          <p:cNvPr id="1026" name="Picture 2" descr="C:\Users\medcafm\AppData\Local\Temp\SNAGHTMLb0db53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02" y="988571"/>
            <a:ext cx="9248810" cy="12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ربع نص 41"/>
          <p:cNvSpPr txBox="1"/>
          <p:nvPr/>
        </p:nvSpPr>
        <p:spPr>
          <a:xfrm>
            <a:off x="3199940" y="3239976"/>
            <a:ext cx="772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33CC"/>
                </a:solidFill>
              </a:rPr>
              <a:t>2</a:t>
            </a:r>
          </a:p>
        </p:txBody>
      </p:sp>
      <p:grpSp>
        <p:nvGrpSpPr>
          <p:cNvPr id="46" name="مجموعة 45"/>
          <p:cNvGrpSpPr/>
          <p:nvPr/>
        </p:nvGrpSpPr>
        <p:grpSpPr>
          <a:xfrm>
            <a:off x="3199940" y="3711584"/>
            <a:ext cx="772160" cy="584775"/>
            <a:chOff x="8150312" y="2709445"/>
            <a:chExt cx="772160" cy="584775"/>
          </a:xfrm>
        </p:grpSpPr>
        <p:sp>
          <p:nvSpPr>
            <p:cNvPr id="47" name="مربع نص 46"/>
            <p:cNvSpPr txBox="1"/>
            <p:nvPr/>
          </p:nvSpPr>
          <p:spPr>
            <a:xfrm>
              <a:off x="8150312" y="270944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4</a:t>
              </a:r>
            </a:p>
          </p:txBody>
        </p:sp>
        <p:cxnSp>
          <p:nvCxnSpPr>
            <p:cNvPr id="48" name="رابط مستقيم 47"/>
            <p:cNvCxnSpPr/>
            <p:nvPr/>
          </p:nvCxnSpPr>
          <p:spPr>
            <a:xfrm>
              <a:off x="8306204" y="2737472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مجموعة 48"/>
          <p:cNvGrpSpPr/>
          <p:nvPr/>
        </p:nvGrpSpPr>
        <p:grpSpPr>
          <a:xfrm>
            <a:off x="4574546" y="3238489"/>
            <a:ext cx="787926" cy="1065795"/>
            <a:chOff x="5256833" y="1446126"/>
            <a:chExt cx="787926" cy="1065795"/>
          </a:xfrm>
        </p:grpSpPr>
        <p:sp>
          <p:nvSpPr>
            <p:cNvPr id="50" name="مربع نص 49"/>
            <p:cNvSpPr txBox="1"/>
            <p:nvPr/>
          </p:nvSpPr>
          <p:spPr>
            <a:xfrm>
              <a:off x="5272599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4</a:t>
              </a:r>
            </a:p>
          </p:txBody>
        </p:sp>
        <p:sp>
          <p:nvSpPr>
            <p:cNvPr id="51" name="مربع نص 50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52" name="رابط مستقيم 51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مستطيل 52"/>
          <p:cNvSpPr/>
          <p:nvPr/>
        </p:nvSpPr>
        <p:spPr>
          <a:xfrm>
            <a:off x="5412768" y="3311604"/>
            <a:ext cx="466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4000" b="1" dirty="0">
                <a:latin typeface="Sakkal Majalla" panose="02000000000000000000" pitchFamily="2" charset="-78"/>
              </a:rPr>
              <a:t>–</a:t>
            </a:r>
            <a:r>
              <a:rPr lang="ar-BH" sz="4400" b="1" dirty="0"/>
              <a:t> 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5950537" y="3230564"/>
            <a:ext cx="772160" cy="1081561"/>
            <a:chOff x="5256833" y="1446126"/>
            <a:chExt cx="772160" cy="1081561"/>
          </a:xfrm>
        </p:grpSpPr>
        <p:sp>
          <p:nvSpPr>
            <p:cNvPr id="59" name="مربع نص 58"/>
            <p:cNvSpPr txBox="1"/>
            <p:nvPr/>
          </p:nvSpPr>
          <p:spPr>
            <a:xfrm>
              <a:off x="5256833" y="1942912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4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3</a:t>
              </a:r>
            </a:p>
          </p:txBody>
        </p:sp>
        <p:cxnSp>
          <p:nvCxnSpPr>
            <p:cNvPr id="64" name="رابط مستقيم 6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مجموعة 64"/>
          <p:cNvGrpSpPr/>
          <p:nvPr/>
        </p:nvGrpSpPr>
        <p:grpSpPr>
          <a:xfrm>
            <a:off x="4779955" y="3775564"/>
            <a:ext cx="1753589" cy="406422"/>
            <a:chOff x="5317972" y="2588239"/>
            <a:chExt cx="1753589" cy="406422"/>
          </a:xfrm>
        </p:grpSpPr>
        <p:sp>
          <p:nvSpPr>
            <p:cNvPr id="66" name="شكل بيضاوي 65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>
                <a:solidFill>
                  <a:srgbClr val="FF00FF"/>
                </a:solidFill>
              </a:endParaRPr>
            </a:p>
          </p:txBody>
        </p:sp>
        <p:sp>
          <p:nvSpPr>
            <p:cNvPr id="67" name="شكل بيضاوي 66"/>
            <p:cNvSpPr/>
            <p:nvPr/>
          </p:nvSpPr>
          <p:spPr>
            <a:xfrm>
              <a:off x="5317972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4765366" y="3279432"/>
            <a:ext cx="1768178" cy="427318"/>
            <a:chOff x="5303383" y="2588239"/>
            <a:chExt cx="1768178" cy="406422"/>
          </a:xfrm>
        </p:grpSpPr>
        <p:sp>
          <p:nvSpPr>
            <p:cNvPr id="69" name="شكل بيضاوي 68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70" name="شكل بيضاوي 69"/>
            <p:cNvSpPr/>
            <p:nvPr/>
          </p:nvSpPr>
          <p:spPr>
            <a:xfrm>
              <a:off x="5303383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sp>
        <p:nvSpPr>
          <p:cNvPr id="71" name="مستطيل 70"/>
          <p:cNvSpPr/>
          <p:nvPr/>
        </p:nvSpPr>
        <p:spPr>
          <a:xfrm>
            <a:off x="3957952" y="3453611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sp>
        <p:nvSpPr>
          <p:cNvPr id="72" name="مستطيل 71"/>
          <p:cNvSpPr/>
          <p:nvPr/>
        </p:nvSpPr>
        <p:spPr>
          <a:xfrm>
            <a:off x="3942323" y="4507511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sp>
        <p:nvSpPr>
          <p:cNvPr id="105" name="مستطيل 104"/>
          <p:cNvSpPr/>
          <p:nvPr/>
        </p:nvSpPr>
        <p:spPr>
          <a:xfrm>
            <a:off x="7353712" y="3391238"/>
            <a:ext cx="4067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مقدار  زيادة الطحين على الحليب </a:t>
            </a:r>
          </a:p>
        </p:txBody>
      </p:sp>
      <p:sp>
        <p:nvSpPr>
          <p:cNvPr id="106" name="مستطيل 105"/>
          <p:cNvSpPr/>
          <p:nvPr/>
        </p:nvSpPr>
        <p:spPr>
          <a:xfrm>
            <a:off x="6902781" y="3422079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9EA0D-B651-4A6D-BE02-56791A47440B}"/>
              </a:ext>
            </a:extLst>
          </p:cNvPr>
          <p:cNvGrpSpPr/>
          <p:nvPr/>
        </p:nvGrpSpPr>
        <p:grpSpPr>
          <a:xfrm>
            <a:off x="1548700" y="5519705"/>
            <a:ext cx="9589485" cy="1024851"/>
            <a:chOff x="2877840" y="5612059"/>
            <a:chExt cx="9589485" cy="1024851"/>
          </a:xfrm>
        </p:grpSpPr>
        <p:grpSp>
          <p:nvGrpSpPr>
            <p:cNvPr id="95" name="مجموعة 94"/>
            <p:cNvGrpSpPr/>
            <p:nvPr/>
          </p:nvGrpSpPr>
          <p:grpSpPr>
            <a:xfrm>
              <a:off x="3829860" y="5612059"/>
              <a:ext cx="772160" cy="1024851"/>
              <a:chOff x="7920124" y="4429931"/>
              <a:chExt cx="772160" cy="1024851"/>
            </a:xfrm>
          </p:grpSpPr>
          <p:sp>
            <p:nvSpPr>
              <p:cNvPr id="96" name="مربع نص 95"/>
              <p:cNvSpPr txBox="1"/>
              <p:nvPr/>
            </p:nvSpPr>
            <p:spPr>
              <a:xfrm>
                <a:off x="7920124" y="4870007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/>
                  <a:t>2</a:t>
                </a:r>
              </a:p>
            </p:txBody>
          </p:sp>
          <p:sp>
            <p:nvSpPr>
              <p:cNvPr id="97" name="مربع نص 96"/>
              <p:cNvSpPr txBox="1"/>
              <p:nvPr/>
            </p:nvSpPr>
            <p:spPr>
              <a:xfrm>
                <a:off x="7920124" y="4429931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cxnSp>
            <p:nvCxnSpPr>
              <p:cNvPr id="98" name="رابط مستقيم 97"/>
              <p:cNvCxnSpPr/>
              <p:nvPr/>
            </p:nvCxnSpPr>
            <p:spPr>
              <a:xfrm>
                <a:off x="8076016" y="4898034"/>
                <a:ext cx="474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مستطيل 104">
              <a:extLst>
                <a:ext uri="{FF2B5EF4-FFF2-40B4-BE49-F238E27FC236}">
                  <a16:creationId xmlns:a16="http://schemas.microsoft.com/office/drawing/2014/main" id="{A842CA27-4345-4961-A98B-40185CFAEF26}"/>
                </a:ext>
              </a:extLst>
            </p:cNvPr>
            <p:cNvSpPr/>
            <p:nvPr/>
          </p:nvSpPr>
          <p:spPr>
            <a:xfrm>
              <a:off x="2877840" y="5783189"/>
              <a:ext cx="95894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يزيد الكسر الدال على الطحين على الكسر الدال على الحليب بمقدار            فنجان </a:t>
              </a:r>
            </a:p>
          </p:txBody>
        </p:sp>
      </p:grpSp>
      <p:grpSp>
        <p:nvGrpSpPr>
          <p:cNvPr id="35" name="مجموعة 94">
            <a:extLst>
              <a:ext uri="{FF2B5EF4-FFF2-40B4-BE49-F238E27FC236}">
                <a16:creationId xmlns:a16="http://schemas.microsoft.com/office/drawing/2014/main" id="{ED26B3A4-B199-475E-9C0A-A8A667890B8F}"/>
              </a:ext>
            </a:extLst>
          </p:cNvPr>
          <p:cNvGrpSpPr/>
          <p:nvPr/>
        </p:nvGrpSpPr>
        <p:grpSpPr>
          <a:xfrm>
            <a:off x="3340203" y="4356793"/>
            <a:ext cx="772160" cy="1024851"/>
            <a:chOff x="7920124" y="4429931"/>
            <a:chExt cx="772160" cy="1024851"/>
          </a:xfrm>
        </p:grpSpPr>
        <p:sp>
          <p:nvSpPr>
            <p:cNvPr id="36" name="مربع نص 95">
              <a:extLst>
                <a:ext uri="{FF2B5EF4-FFF2-40B4-BE49-F238E27FC236}">
                  <a16:creationId xmlns:a16="http://schemas.microsoft.com/office/drawing/2014/main" id="{869E0624-2F88-4D80-A084-E567214BB8DF}"/>
                </a:ext>
              </a:extLst>
            </p:cNvPr>
            <p:cNvSpPr txBox="1"/>
            <p:nvPr/>
          </p:nvSpPr>
          <p:spPr>
            <a:xfrm>
              <a:off x="7920124" y="4870007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2</a:t>
              </a:r>
            </a:p>
          </p:txBody>
        </p:sp>
        <p:sp>
          <p:nvSpPr>
            <p:cNvPr id="37" name="مربع نص 96">
              <a:extLst>
                <a:ext uri="{FF2B5EF4-FFF2-40B4-BE49-F238E27FC236}">
                  <a16:creationId xmlns:a16="http://schemas.microsoft.com/office/drawing/2014/main" id="{E7E3D6F7-1EC8-44F4-A554-E83E19BEFEE6}"/>
                </a:ext>
              </a:extLst>
            </p:cNvPr>
            <p:cNvSpPr txBox="1"/>
            <p:nvPr/>
          </p:nvSpPr>
          <p:spPr>
            <a:xfrm>
              <a:off x="7920124" y="442993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38" name="رابط مستقيم 97">
              <a:extLst>
                <a:ext uri="{FF2B5EF4-FFF2-40B4-BE49-F238E27FC236}">
                  <a16:creationId xmlns:a16="http://schemas.microsoft.com/office/drawing/2014/main" id="{D589ED4F-96E1-4114-8F00-8B56D527B951}"/>
                </a:ext>
              </a:extLst>
            </p:cNvPr>
            <p:cNvCxnSpPr/>
            <p:nvPr/>
          </p:nvCxnSpPr>
          <p:spPr>
            <a:xfrm>
              <a:off x="8076016" y="4898034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مجموعة 12">
            <a:extLst>
              <a:ext uri="{FF2B5EF4-FFF2-40B4-BE49-F238E27FC236}">
                <a16:creationId xmlns:a16="http://schemas.microsoft.com/office/drawing/2014/main" id="{BB10896F-A2FA-4EC5-B2FE-9EE339116696}"/>
              </a:ext>
            </a:extLst>
          </p:cNvPr>
          <p:cNvGrpSpPr/>
          <p:nvPr/>
        </p:nvGrpSpPr>
        <p:grpSpPr>
          <a:xfrm>
            <a:off x="419750" y="3531964"/>
            <a:ext cx="2486157" cy="670524"/>
            <a:chOff x="867559" y="1534563"/>
            <a:chExt cx="4027526" cy="837799"/>
          </a:xfrm>
        </p:grpSpPr>
        <p:sp>
          <p:nvSpPr>
            <p:cNvPr id="41" name="وسيلة شرح مستطيلة مستديرة الزوايا 87">
              <a:extLst>
                <a:ext uri="{FF2B5EF4-FFF2-40B4-BE49-F238E27FC236}">
                  <a16:creationId xmlns:a16="http://schemas.microsoft.com/office/drawing/2014/main" id="{65389696-CD47-40F9-BED1-1E9B7C03300A}"/>
                </a:ext>
              </a:extLst>
            </p:cNvPr>
            <p:cNvSpPr/>
            <p:nvPr/>
          </p:nvSpPr>
          <p:spPr>
            <a:xfrm>
              <a:off x="867559" y="1534563"/>
              <a:ext cx="4027526" cy="837799"/>
            </a:xfrm>
            <a:prstGeom prst="wedgeRoundRectCallout">
              <a:avLst>
                <a:gd name="adj1" fmla="val 69131"/>
                <a:gd name="adj2" fmla="val 3436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مستطيل 89">
              <a:extLst>
                <a:ext uri="{FF2B5EF4-FFF2-40B4-BE49-F238E27FC236}">
                  <a16:creationId xmlns:a16="http://schemas.microsoft.com/office/drawing/2014/main" id="{6F057C58-CA9E-4B0F-AD83-C15E4B9C411B}"/>
                </a:ext>
              </a:extLst>
            </p:cNvPr>
            <p:cNvSpPr/>
            <p:nvPr/>
          </p:nvSpPr>
          <p:spPr>
            <a:xfrm>
              <a:off x="1048546" y="1677750"/>
              <a:ext cx="3679476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يبقى المقام كما هو</a:t>
              </a:r>
            </a:p>
          </p:txBody>
        </p:sp>
      </p:grpSp>
      <p:grpSp>
        <p:nvGrpSpPr>
          <p:cNvPr id="44" name="مجموعة 55">
            <a:extLst>
              <a:ext uri="{FF2B5EF4-FFF2-40B4-BE49-F238E27FC236}">
                <a16:creationId xmlns:a16="http://schemas.microsoft.com/office/drawing/2014/main" id="{7C604380-C255-4B4D-A0FA-1E896307C969}"/>
              </a:ext>
            </a:extLst>
          </p:cNvPr>
          <p:cNvGrpSpPr/>
          <p:nvPr/>
        </p:nvGrpSpPr>
        <p:grpSpPr>
          <a:xfrm>
            <a:off x="173348" y="3120038"/>
            <a:ext cx="2574401" cy="679644"/>
            <a:chOff x="1642314" y="1087916"/>
            <a:chExt cx="4027526" cy="745031"/>
          </a:xfrm>
        </p:grpSpPr>
        <p:sp>
          <p:nvSpPr>
            <p:cNvPr id="45" name="وسيلة شرح مستطيلة مستديرة الزوايا 56">
              <a:extLst>
                <a:ext uri="{FF2B5EF4-FFF2-40B4-BE49-F238E27FC236}">
                  <a16:creationId xmlns:a16="http://schemas.microsoft.com/office/drawing/2014/main" id="{6E082E26-3DA9-4555-800C-5B300BB131C1}"/>
                </a:ext>
              </a:extLst>
            </p:cNvPr>
            <p:cNvSpPr/>
            <p:nvPr/>
          </p:nvSpPr>
          <p:spPr>
            <a:xfrm>
              <a:off x="1642314" y="1087916"/>
              <a:ext cx="4027526" cy="745031"/>
            </a:xfrm>
            <a:prstGeom prst="wedgeRoundRectCallout">
              <a:avLst>
                <a:gd name="adj1" fmla="val 74282"/>
                <a:gd name="adj2" fmla="val 156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مستطيل 57">
              <a:extLst>
                <a:ext uri="{FF2B5EF4-FFF2-40B4-BE49-F238E27FC236}">
                  <a16:creationId xmlns:a16="http://schemas.microsoft.com/office/drawing/2014/main" id="{696A015A-4FA5-4A7E-A82E-B2093A372617}"/>
                </a:ext>
              </a:extLst>
            </p:cNvPr>
            <p:cNvSpPr/>
            <p:nvPr/>
          </p:nvSpPr>
          <p:spPr>
            <a:xfrm>
              <a:off x="2055327" y="1164750"/>
              <a:ext cx="3034966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نطرح البسطين </a:t>
              </a:r>
            </a:p>
          </p:txBody>
        </p:sp>
      </p:grpSp>
      <p:grpSp>
        <p:nvGrpSpPr>
          <p:cNvPr id="57" name="مجموعة 59">
            <a:extLst>
              <a:ext uri="{FF2B5EF4-FFF2-40B4-BE49-F238E27FC236}">
                <a16:creationId xmlns:a16="http://schemas.microsoft.com/office/drawing/2014/main" id="{DA587F89-CAA2-4A6F-B58A-9179BDC638CD}"/>
              </a:ext>
            </a:extLst>
          </p:cNvPr>
          <p:cNvGrpSpPr/>
          <p:nvPr/>
        </p:nvGrpSpPr>
        <p:grpSpPr>
          <a:xfrm flipH="1">
            <a:off x="5468970" y="4243789"/>
            <a:ext cx="3769484" cy="1452517"/>
            <a:chOff x="121765" y="1596056"/>
            <a:chExt cx="5075764" cy="745032"/>
          </a:xfrm>
        </p:grpSpPr>
        <p:sp>
          <p:nvSpPr>
            <p:cNvPr id="58" name="وسيلة شرح مستطيلة مستديرة الزوايا 60">
              <a:extLst>
                <a:ext uri="{FF2B5EF4-FFF2-40B4-BE49-F238E27FC236}">
                  <a16:creationId xmlns:a16="http://schemas.microsoft.com/office/drawing/2014/main" id="{04122955-0B39-4403-9BA8-BBFD2225FF0F}"/>
                </a:ext>
              </a:extLst>
            </p:cNvPr>
            <p:cNvSpPr/>
            <p:nvPr/>
          </p:nvSpPr>
          <p:spPr>
            <a:xfrm>
              <a:off x="121765" y="1596056"/>
              <a:ext cx="5075764" cy="745032"/>
            </a:xfrm>
            <a:prstGeom prst="wedgeRoundRectCallout">
              <a:avLst>
                <a:gd name="adj1" fmla="val 76593"/>
                <a:gd name="adj2" fmla="val -722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مستطيل 61">
              <a:extLst>
                <a:ext uri="{FF2B5EF4-FFF2-40B4-BE49-F238E27FC236}">
                  <a16:creationId xmlns:a16="http://schemas.microsoft.com/office/drawing/2014/main" id="{9433510A-9DB7-496C-9F12-050149E4DCFB}"/>
                </a:ext>
              </a:extLst>
            </p:cNvPr>
            <p:cNvSpPr/>
            <p:nvPr/>
          </p:nvSpPr>
          <p:spPr>
            <a:xfrm>
              <a:off x="315451" y="1619169"/>
              <a:ext cx="3832181" cy="500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نُبسّط الكسر بقسمة كل من البسط والمقام على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1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71" grpId="0"/>
      <p:bldP spid="72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(1)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8150312" y="2843570"/>
            <a:ext cx="772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33CC"/>
                </a:solidFill>
              </a:rPr>
              <a:t>5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8150312" y="3315178"/>
            <a:ext cx="772160" cy="584775"/>
            <a:chOff x="8150312" y="2709445"/>
            <a:chExt cx="772160" cy="584775"/>
          </a:xfrm>
        </p:grpSpPr>
        <p:sp>
          <p:nvSpPr>
            <p:cNvPr id="43" name="مربع نص 42"/>
            <p:cNvSpPr txBox="1"/>
            <p:nvPr/>
          </p:nvSpPr>
          <p:spPr>
            <a:xfrm>
              <a:off x="8150312" y="270944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5</a:t>
              </a:r>
            </a:p>
          </p:txBody>
        </p:sp>
        <p:cxnSp>
          <p:nvCxnSpPr>
            <p:cNvPr id="45" name="رابط مستقيم 44"/>
            <p:cNvCxnSpPr/>
            <p:nvPr/>
          </p:nvCxnSpPr>
          <p:spPr>
            <a:xfrm>
              <a:off x="8306204" y="2737472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ستطيل 58"/>
          <p:cNvSpPr/>
          <p:nvPr/>
        </p:nvSpPr>
        <p:spPr>
          <a:xfrm>
            <a:off x="6290441" y="1047422"/>
            <a:ext cx="538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ما يأتي في أبسط صورة:</a:t>
            </a:r>
          </a:p>
        </p:txBody>
      </p:sp>
      <p:grpSp>
        <p:nvGrpSpPr>
          <p:cNvPr id="74" name="مجموعة 73"/>
          <p:cNvGrpSpPr/>
          <p:nvPr/>
        </p:nvGrpSpPr>
        <p:grpSpPr>
          <a:xfrm>
            <a:off x="9524918" y="2842083"/>
            <a:ext cx="772160" cy="1065795"/>
            <a:chOff x="5256833" y="1446126"/>
            <a:chExt cx="772160" cy="1065795"/>
          </a:xfrm>
        </p:grpSpPr>
        <p:sp>
          <p:nvSpPr>
            <p:cNvPr id="75" name="مربع نص 74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5</a:t>
              </a: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4</a:t>
              </a:r>
            </a:p>
          </p:txBody>
        </p:sp>
        <p:cxnSp>
          <p:nvCxnSpPr>
            <p:cNvPr id="77" name="رابط مستقيم 7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مستطيل 78"/>
          <p:cNvSpPr/>
          <p:nvPr/>
        </p:nvSpPr>
        <p:spPr>
          <a:xfrm>
            <a:off x="10356310" y="3026428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+ 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10900909" y="2834158"/>
            <a:ext cx="772160" cy="1065795"/>
            <a:chOff x="5256833" y="1446126"/>
            <a:chExt cx="772160" cy="1065795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256833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5</a:t>
              </a:r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84" name="رابط مستقيم 8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مجموعة 12"/>
          <p:cNvGrpSpPr/>
          <p:nvPr/>
        </p:nvGrpSpPr>
        <p:grpSpPr>
          <a:xfrm>
            <a:off x="4158621" y="2916445"/>
            <a:ext cx="2574401" cy="679644"/>
            <a:chOff x="1095683" y="1580944"/>
            <a:chExt cx="4027526" cy="745032"/>
          </a:xfrm>
        </p:grpSpPr>
        <p:sp>
          <p:nvSpPr>
            <p:cNvPr id="88" name="وسيلة شرح مستطيلة مستديرة الزوايا 87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97329"/>
                <a:gd name="adj2" fmla="val 42033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0" name="مستطيل 89"/>
            <p:cNvSpPr/>
            <p:nvPr/>
          </p:nvSpPr>
          <p:spPr>
            <a:xfrm>
              <a:off x="3013414" y="1611021"/>
              <a:ext cx="1999520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يبقى المقام كما هو.</a:t>
              </a:r>
            </a:p>
          </p:txBody>
        </p:sp>
      </p:grpSp>
      <p:grpSp>
        <p:nvGrpSpPr>
          <p:cNvPr id="99" name="مجموعة 98"/>
          <p:cNvGrpSpPr/>
          <p:nvPr/>
        </p:nvGrpSpPr>
        <p:grpSpPr>
          <a:xfrm>
            <a:off x="9730327" y="3379158"/>
            <a:ext cx="1753589" cy="406422"/>
            <a:chOff x="5317972" y="2588239"/>
            <a:chExt cx="1753589" cy="406422"/>
          </a:xfrm>
        </p:grpSpPr>
        <p:sp>
          <p:nvSpPr>
            <p:cNvPr id="100" name="شكل بيضاوي 99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1" name="شكل بيضاوي 100"/>
            <p:cNvSpPr/>
            <p:nvPr/>
          </p:nvSpPr>
          <p:spPr>
            <a:xfrm>
              <a:off x="5317972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9715738" y="2883026"/>
            <a:ext cx="1768178" cy="427318"/>
            <a:chOff x="5303383" y="2588239"/>
            <a:chExt cx="1768178" cy="406422"/>
          </a:xfrm>
        </p:grpSpPr>
        <p:sp>
          <p:nvSpPr>
            <p:cNvPr id="103" name="شكل بيضاوي 102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4" name="شكل بيضاوي 103"/>
            <p:cNvSpPr/>
            <p:nvPr/>
          </p:nvSpPr>
          <p:spPr>
            <a:xfrm>
              <a:off x="5303383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sp>
        <p:nvSpPr>
          <p:cNvPr id="54" name="مستطيل 53"/>
          <p:cNvSpPr/>
          <p:nvPr/>
        </p:nvSpPr>
        <p:spPr>
          <a:xfrm>
            <a:off x="8908324" y="3057205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56" name="مجموعة 55"/>
          <p:cNvGrpSpPr/>
          <p:nvPr/>
        </p:nvGrpSpPr>
        <p:grpSpPr>
          <a:xfrm>
            <a:off x="4142718" y="3323103"/>
            <a:ext cx="2574401" cy="679644"/>
            <a:chOff x="1095683" y="1580944"/>
            <a:chExt cx="4027526" cy="745032"/>
          </a:xfrm>
        </p:grpSpPr>
        <p:sp>
          <p:nvSpPr>
            <p:cNvPr id="57" name="وسيلة شرح مستطيلة مستديرة الزوايا 56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98553"/>
                <a:gd name="adj2" fmla="val -76270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3289028" y="1611021"/>
              <a:ext cx="1723905" cy="64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نجمع البسطين. </a:t>
              </a:r>
            </a:p>
          </p:txBody>
        </p:sp>
      </p:grpSp>
      <p:sp>
        <p:nvSpPr>
          <p:cNvPr id="36" name="مستطيل 35"/>
          <p:cNvSpPr/>
          <p:nvPr/>
        </p:nvSpPr>
        <p:spPr>
          <a:xfrm>
            <a:off x="8888321" y="4079173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8137135" y="4048765"/>
            <a:ext cx="7721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2108899" y="2943882"/>
            <a:ext cx="4624954" cy="993011"/>
            <a:chOff x="2108899" y="2943882"/>
            <a:chExt cx="4624954" cy="993011"/>
          </a:xfrm>
        </p:grpSpPr>
        <p:grpSp>
          <p:nvGrpSpPr>
            <p:cNvPr id="60" name="مجموعة 59"/>
            <p:cNvGrpSpPr/>
            <p:nvPr/>
          </p:nvGrpSpPr>
          <p:grpSpPr>
            <a:xfrm>
              <a:off x="2108899" y="3079111"/>
              <a:ext cx="4624954" cy="679644"/>
              <a:chOff x="47445" y="1580944"/>
              <a:chExt cx="5075764" cy="745032"/>
            </a:xfrm>
          </p:grpSpPr>
          <p:sp>
            <p:nvSpPr>
              <p:cNvPr id="61" name="وسيلة شرح مستطيلة مستديرة الزوايا 60"/>
              <p:cNvSpPr/>
              <p:nvPr/>
            </p:nvSpPr>
            <p:spPr>
              <a:xfrm>
                <a:off x="47445" y="1580944"/>
                <a:ext cx="5075764" cy="745032"/>
              </a:xfrm>
              <a:prstGeom prst="wedgeRoundRectCallout">
                <a:avLst>
                  <a:gd name="adj1" fmla="val 76214"/>
                  <a:gd name="adj2" fmla="val -11320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>
                  <a:lnSpc>
                    <a:spcPct val="150000"/>
                  </a:lnSpc>
                </a:pP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2" name="مستطيل 61"/>
              <p:cNvSpPr/>
              <p:nvPr/>
            </p:nvSpPr>
            <p:spPr>
              <a:xfrm>
                <a:off x="2035919" y="1611021"/>
                <a:ext cx="2977009" cy="64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نُبسّط الكسر ، حيث: </a:t>
                </a:r>
              </a:p>
            </p:txBody>
          </p:sp>
        </p:grpSp>
        <p:grpSp>
          <p:nvGrpSpPr>
            <p:cNvPr id="4" name="مجموعة 3"/>
            <p:cNvGrpSpPr/>
            <p:nvPr/>
          </p:nvGrpSpPr>
          <p:grpSpPr>
            <a:xfrm>
              <a:off x="2157229" y="2943882"/>
              <a:ext cx="1882754" cy="993011"/>
              <a:chOff x="-259720" y="5281589"/>
              <a:chExt cx="1882754" cy="993011"/>
            </a:xfrm>
          </p:grpSpPr>
          <p:sp>
            <p:nvSpPr>
              <p:cNvPr id="42" name="مربع نص 41"/>
              <p:cNvSpPr txBox="1"/>
              <p:nvPr/>
            </p:nvSpPr>
            <p:spPr>
              <a:xfrm>
                <a:off x="850874" y="5689825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850874" y="5281589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cxnSp>
            <p:nvCxnSpPr>
              <p:cNvPr id="47" name="رابط مستقيم 46"/>
              <p:cNvCxnSpPr/>
              <p:nvPr/>
            </p:nvCxnSpPr>
            <p:spPr>
              <a:xfrm>
                <a:off x="1006766" y="5748360"/>
                <a:ext cx="474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مربع نص 47"/>
              <p:cNvSpPr txBox="1"/>
              <p:nvPr/>
            </p:nvSpPr>
            <p:spPr>
              <a:xfrm>
                <a:off x="-259720" y="5327021"/>
                <a:ext cx="1236870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600" dirty="0"/>
                  <a:t>=</a:t>
                </a:r>
                <a:r>
                  <a:rPr lang="ar-BH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ar-BH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49" name="مستطيل مستدير الزوايا 48"/>
          <p:cNvSpPr/>
          <p:nvPr/>
        </p:nvSpPr>
        <p:spPr>
          <a:xfrm>
            <a:off x="342841" y="324542"/>
            <a:ext cx="1418896" cy="646331"/>
          </a:xfrm>
          <a:prstGeom prst="roundRect">
            <a:avLst>
              <a:gd name="adj" fmla="val 464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/>
              <a:t>4</a:t>
            </a:r>
            <a:r>
              <a:rPr lang="ar-EG" sz="2800"/>
              <a:t> </a:t>
            </a:r>
            <a:r>
              <a:rPr lang="ar-EG" sz="2800" dirty="0"/>
              <a:t>دقائق</a:t>
            </a:r>
          </a:p>
        </p:txBody>
      </p:sp>
    </p:spTree>
    <p:extLst>
      <p:ext uri="{BB962C8B-B14F-4D97-AF65-F5344CB8AC3E}">
        <p14:creationId xmlns:p14="http://schemas.microsoft.com/office/powerpoint/2010/main" val="18265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(2)</a:t>
            </a:r>
          </a:p>
        </p:txBody>
      </p:sp>
      <p:sp>
        <p:nvSpPr>
          <p:cNvPr id="107" name="مستطيل 106"/>
          <p:cNvSpPr/>
          <p:nvPr/>
        </p:nvSpPr>
        <p:spPr>
          <a:xfrm>
            <a:off x="5705956" y="1047422"/>
            <a:ext cx="5967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ما يأتي في أبسط صورة: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5076036" y="3016991"/>
            <a:ext cx="772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33CC"/>
                </a:solidFill>
              </a:rPr>
              <a:t>5</a:t>
            </a:r>
          </a:p>
        </p:txBody>
      </p:sp>
      <p:grpSp>
        <p:nvGrpSpPr>
          <p:cNvPr id="109" name="مجموعة 108"/>
          <p:cNvGrpSpPr/>
          <p:nvPr/>
        </p:nvGrpSpPr>
        <p:grpSpPr>
          <a:xfrm>
            <a:off x="5076036" y="3488599"/>
            <a:ext cx="772160" cy="584775"/>
            <a:chOff x="8150312" y="2709445"/>
            <a:chExt cx="772160" cy="584775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8150312" y="270944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15</a:t>
              </a:r>
            </a:p>
          </p:txBody>
        </p:sp>
        <p:cxnSp>
          <p:nvCxnSpPr>
            <p:cNvPr id="111" name="رابط مستقيم 110"/>
            <p:cNvCxnSpPr/>
            <p:nvPr/>
          </p:nvCxnSpPr>
          <p:spPr>
            <a:xfrm>
              <a:off x="8306204" y="2737472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مجموعة 111"/>
          <p:cNvGrpSpPr/>
          <p:nvPr/>
        </p:nvGrpSpPr>
        <p:grpSpPr>
          <a:xfrm>
            <a:off x="6450642" y="3015504"/>
            <a:ext cx="787926" cy="1065795"/>
            <a:chOff x="5256833" y="1446126"/>
            <a:chExt cx="787926" cy="1065795"/>
          </a:xfrm>
        </p:grpSpPr>
        <p:sp>
          <p:nvSpPr>
            <p:cNvPr id="113" name="مربع نص 112"/>
            <p:cNvSpPr txBox="1"/>
            <p:nvPr/>
          </p:nvSpPr>
          <p:spPr>
            <a:xfrm>
              <a:off x="5272599" y="192714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15</a:t>
              </a:r>
            </a:p>
          </p:txBody>
        </p:sp>
        <p:sp>
          <p:nvSpPr>
            <p:cNvPr id="114" name="مربع نص 113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2</a:t>
              </a:r>
            </a:p>
          </p:txBody>
        </p:sp>
        <p:cxnSp>
          <p:nvCxnSpPr>
            <p:cNvPr id="115" name="رابط مستقيم 114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مستطيل 115"/>
          <p:cNvSpPr/>
          <p:nvPr/>
        </p:nvSpPr>
        <p:spPr>
          <a:xfrm>
            <a:off x="7282034" y="3199849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</a:rPr>
              <a:t>–</a:t>
            </a:r>
            <a:r>
              <a:rPr lang="ar-BH" sz="3600" b="1" dirty="0"/>
              <a:t> </a:t>
            </a:r>
          </a:p>
        </p:txBody>
      </p:sp>
      <p:grpSp>
        <p:nvGrpSpPr>
          <p:cNvPr id="117" name="مجموعة 116"/>
          <p:cNvGrpSpPr/>
          <p:nvPr/>
        </p:nvGrpSpPr>
        <p:grpSpPr>
          <a:xfrm>
            <a:off x="7826633" y="3007579"/>
            <a:ext cx="772160" cy="1081561"/>
            <a:chOff x="5256833" y="1446126"/>
            <a:chExt cx="772160" cy="1081561"/>
          </a:xfrm>
        </p:grpSpPr>
        <p:sp>
          <p:nvSpPr>
            <p:cNvPr id="118" name="مربع نص 117"/>
            <p:cNvSpPr txBox="1"/>
            <p:nvPr/>
          </p:nvSpPr>
          <p:spPr>
            <a:xfrm>
              <a:off x="5256833" y="1942912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15</a:t>
              </a:r>
            </a:p>
          </p:txBody>
        </p:sp>
        <p:sp>
          <p:nvSpPr>
            <p:cNvPr id="119" name="مربع نص 118"/>
            <p:cNvSpPr txBox="1"/>
            <p:nvPr/>
          </p:nvSpPr>
          <p:spPr>
            <a:xfrm>
              <a:off x="5256833" y="144612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7</a:t>
              </a:r>
            </a:p>
          </p:txBody>
        </p:sp>
        <p:cxnSp>
          <p:nvCxnSpPr>
            <p:cNvPr id="120" name="رابط مستقيم 119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مجموعة 120"/>
          <p:cNvGrpSpPr/>
          <p:nvPr/>
        </p:nvGrpSpPr>
        <p:grpSpPr>
          <a:xfrm>
            <a:off x="6577219" y="3552578"/>
            <a:ext cx="1888849" cy="452993"/>
            <a:chOff x="5317972" y="2588239"/>
            <a:chExt cx="1450841" cy="406422"/>
          </a:xfrm>
        </p:grpSpPr>
        <p:sp>
          <p:nvSpPr>
            <p:cNvPr id="122" name="شكل بيضاوي 121"/>
            <p:cNvSpPr/>
            <p:nvPr/>
          </p:nvSpPr>
          <p:spPr>
            <a:xfrm>
              <a:off x="6374958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23" name="شكل بيضاوي 122"/>
            <p:cNvSpPr/>
            <p:nvPr/>
          </p:nvSpPr>
          <p:spPr>
            <a:xfrm>
              <a:off x="5317972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24" name="مجموعة 123"/>
          <p:cNvGrpSpPr/>
          <p:nvPr/>
        </p:nvGrpSpPr>
        <p:grpSpPr>
          <a:xfrm>
            <a:off x="6641462" y="3056447"/>
            <a:ext cx="1768178" cy="427318"/>
            <a:chOff x="5303383" y="2588239"/>
            <a:chExt cx="1768178" cy="406422"/>
          </a:xfrm>
        </p:grpSpPr>
        <p:sp>
          <p:nvSpPr>
            <p:cNvPr id="125" name="شكل بيضاوي 124"/>
            <p:cNvSpPr/>
            <p:nvPr/>
          </p:nvSpPr>
          <p:spPr>
            <a:xfrm>
              <a:off x="6677706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26" name="شكل بيضاوي 125"/>
            <p:cNvSpPr/>
            <p:nvPr/>
          </p:nvSpPr>
          <p:spPr>
            <a:xfrm>
              <a:off x="5303383" y="2588239"/>
              <a:ext cx="393855" cy="40642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sp>
        <p:nvSpPr>
          <p:cNvPr id="127" name="مستطيل 126"/>
          <p:cNvSpPr/>
          <p:nvPr/>
        </p:nvSpPr>
        <p:spPr>
          <a:xfrm>
            <a:off x="5834048" y="3230626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sp>
        <p:nvSpPr>
          <p:cNvPr id="128" name="مستطيل 127"/>
          <p:cNvSpPr/>
          <p:nvPr/>
        </p:nvSpPr>
        <p:spPr>
          <a:xfrm>
            <a:off x="5834048" y="4781991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200" b="1" dirty="0"/>
              <a:t>= </a:t>
            </a:r>
          </a:p>
        </p:txBody>
      </p:sp>
      <p:grpSp>
        <p:nvGrpSpPr>
          <p:cNvPr id="131" name="مجموعة 130"/>
          <p:cNvGrpSpPr/>
          <p:nvPr/>
        </p:nvGrpSpPr>
        <p:grpSpPr>
          <a:xfrm>
            <a:off x="5082862" y="4603352"/>
            <a:ext cx="772160" cy="1024851"/>
            <a:chOff x="7920124" y="4429931"/>
            <a:chExt cx="772160" cy="1024851"/>
          </a:xfrm>
        </p:grpSpPr>
        <p:sp>
          <p:nvSpPr>
            <p:cNvPr id="132" name="مربع نص 131"/>
            <p:cNvSpPr txBox="1"/>
            <p:nvPr/>
          </p:nvSpPr>
          <p:spPr>
            <a:xfrm>
              <a:off x="7920124" y="4870007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3</a:t>
              </a:r>
            </a:p>
          </p:txBody>
        </p:sp>
        <p:sp>
          <p:nvSpPr>
            <p:cNvPr id="133" name="مربع نص 132"/>
            <p:cNvSpPr txBox="1"/>
            <p:nvPr/>
          </p:nvSpPr>
          <p:spPr>
            <a:xfrm>
              <a:off x="7920124" y="442993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33CC"/>
                  </a:solidFill>
                </a:rPr>
                <a:t>1</a:t>
              </a:r>
            </a:p>
          </p:txBody>
        </p:sp>
        <p:cxnSp>
          <p:nvCxnSpPr>
            <p:cNvPr id="134" name="رابط مستقيم 133"/>
            <p:cNvCxnSpPr/>
            <p:nvPr/>
          </p:nvCxnSpPr>
          <p:spPr>
            <a:xfrm>
              <a:off x="8076016" y="4898034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مستطيل مستدير الزوايا 134"/>
          <p:cNvSpPr/>
          <p:nvPr/>
        </p:nvSpPr>
        <p:spPr>
          <a:xfrm>
            <a:off x="342841" y="324542"/>
            <a:ext cx="1418896" cy="646331"/>
          </a:xfrm>
          <a:prstGeom prst="roundRect">
            <a:avLst>
              <a:gd name="adj" fmla="val 464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دقيقة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859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7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مستطيل 81"/>
          <p:cNvSpPr/>
          <p:nvPr/>
        </p:nvSpPr>
        <p:spPr>
          <a:xfrm>
            <a:off x="699549" y="2575971"/>
            <a:ext cx="10936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التدرب يُمكنك الرجوع إلى </a:t>
            </a:r>
          </a:p>
          <a:p>
            <a:pPr algn="ctr"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السادس الابتدائي – الجزء الأول</a:t>
            </a:r>
          </a:p>
          <a:p>
            <a:pPr algn="ctr">
              <a:spcAft>
                <a:spcPts val="1200"/>
              </a:spcAft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صفحات: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161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162</a:t>
            </a:r>
          </a:p>
        </p:txBody>
      </p:sp>
    </p:spTree>
    <p:extLst>
      <p:ext uri="{BB962C8B-B14F-4D97-AF65-F5344CB8AC3E}">
        <p14:creationId xmlns:p14="http://schemas.microsoft.com/office/powerpoint/2010/main" val="11245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301</Words>
  <Application>Microsoft Office PowerPoint</Application>
  <PresentationFormat>Widescreen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السادس الابتدائي – الجزء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454</cp:revision>
  <dcterms:created xsi:type="dcterms:W3CDTF">2020-03-03T06:21:53Z</dcterms:created>
  <dcterms:modified xsi:type="dcterms:W3CDTF">2020-07-28T06:55:37Z</dcterms:modified>
</cp:coreProperties>
</file>