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256" r:id="rId2"/>
    <p:sldId id="508" r:id="rId3"/>
    <p:sldId id="549" r:id="rId4"/>
    <p:sldId id="553" r:id="rId5"/>
    <p:sldId id="555" r:id="rId6"/>
    <p:sldId id="557" r:id="rId7"/>
    <p:sldId id="558" r:id="rId8"/>
    <p:sldId id="559" r:id="rId9"/>
    <p:sldId id="560" r:id="rId10"/>
  </p:sldIdLst>
  <p:sldSz cx="12192000" cy="6858000"/>
  <p:notesSz cx="6858000" cy="9144000"/>
  <p:defaultTextStyle>
    <a:defPPr>
      <a:defRPr lang="ar-BH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33CC33"/>
    <a:srgbClr val="FF33CC"/>
    <a:srgbClr val="FFFFFF"/>
    <a:srgbClr val="FF9900"/>
    <a:srgbClr val="CC3399"/>
    <a:srgbClr val="A50021"/>
    <a:srgbClr val="9900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5071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40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1308A7C-0429-496B-A98E-F50EF1DFCE5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72BF59B-2FCF-4F33-8BA4-9C8EDED880F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97107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BCE2F-BA1D-4BE1-9F2B-2AAAB4C760DE}" type="slidenum">
              <a:rPr lang="ar-BH" smtClean="0"/>
              <a:t>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789572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92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3140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632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5109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33916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4414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50609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0199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64716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00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BH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17626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BH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BH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CD17C-E871-43D9-AC75-D76A64D293B0}" type="datetimeFigureOut">
              <a:rPr lang="ar-BH" smtClean="0"/>
              <a:t>24/11/1441</a:t>
            </a:fld>
            <a:endParaRPr lang="ar-BH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55-10BF-4625-8CAE-5C65E07BDE39}" type="slidenum">
              <a:rPr lang="ar-BH" smtClean="0"/>
              <a:t>‹#›</a:t>
            </a:fld>
            <a:endParaRPr lang="ar-BH"/>
          </a:p>
        </p:txBody>
      </p:sp>
      <p:pic>
        <p:nvPicPr>
          <p:cNvPr id="7" name="صورة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6" name="Group 4">
            <a:extLst>
              <a:ext uri="{FF2B5EF4-FFF2-40B4-BE49-F238E27FC236}">
                <a16:creationId xmlns:a16="http://schemas.microsoft.com/office/drawing/2014/main" id="{A0BE609B-CE2B-4853-89D6-6A288750B375}"/>
              </a:ext>
            </a:extLst>
          </p:cNvPr>
          <p:cNvGrpSpPr/>
          <p:nvPr userDrawn="1"/>
        </p:nvGrpSpPr>
        <p:grpSpPr>
          <a:xfrm>
            <a:off x="1163173" y="6465775"/>
            <a:ext cx="9972421" cy="400110"/>
            <a:chOff x="1071940" y="6522839"/>
            <a:chExt cx="9972421" cy="467737"/>
          </a:xfrm>
        </p:grpSpPr>
        <p:cxnSp>
          <p:nvCxnSpPr>
            <p:cNvPr id="17" name="Straight Connector 6">
              <a:extLst>
                <a:ext uri="{FF2B5EF4-FFF2-40B4-BE49-F238E27FC236}">
                  <a16:creationId xmlns:a16="http://schemas.microsoft.com/office/drawing/2014/main" id="{E4F2057C-D23B-4097-A42F-EC5A2613EDD1}"/>
                </a:ext>
              </a:extLst>
            </p:cNvPr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777BC42A-EBB7-4348-94E4-18F03E308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940" y="6522839"/>
              <a:ext cx="7088567" cy="467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indent="0" algn="l" defTabSz="914400" rtl="1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EG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قسمة</a:t>
              </a:r>
              <a:r>
                <a:rPr lang="ar-BH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الأعداد</a:t>
              </a:r>
              <a:r>
                <a:rPr lang="ar-EG" sz="20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000" b="1" kern="1200" dirty="0">
                  <a:solidFill>
                    <a:srgbClr val="FF0000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الكسر</a:t>
              </a:r>
              <a:r>
                <a:rPr lang="ar-BH" sz="2000" b="1" kern="1200" dirty="0" err="1">
                  <a:solidFill>
                    <a:srgbClr val="FF0000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ية</a:t>
              </a:r>
              <a:r>
                <a:rPr lang="ar-BH" sz="2000" b="1" kern="1200" dirty="0">
                  <a:solidFill>
                    <a:srgbClr val="FF0000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lang="ar-BH" sz="2000" b="1" kern="1200" baseline="0" dirty="0">
                  <a:solidFill>
                    <a:srgbClr val="FF0000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lang="ar-EG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– الصف السادس الابتدائي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32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514600" y="11590"/>
            <a:ext cx="7162800" cy="1182210"/>
          </a:xfrm>
          <a:prstGeom prst="rect">
            <a:avLst/>
          </a:prstGeom>
        </p:spPr>
      </p:pic>
      <p:sp>
        <p:nvSpPr>
          <p:cNvPr id="6" name="عنوان 1"/>
          <p:cNvSpPr>
            <a:spLocks noGrp="1"/>
          </p:cNvSpPr>
          <p:nvPr>
            <p:ph type="ctrTitle"/>
          </p:nvPr>
        </p:nvSpPr>
        <p:spPr>
          <a:xfrm>
            <a:off x="1505801" y="996235"/>
            <a:ext cx="9144000" cy="2387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ar-BH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السادس – الجزء الأول</a:t>
            </a: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524000" y="279175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(5 – 10) </a:t>
            </a:r>
            <a:r>
              <a:rPr lang="ar-EG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قسمة </a:t>
            </a:r>
            <a:r>
              <a:rPr lang="ar-BH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</a:t>
            </a:r>
            <a:r>
              <a:rPr lang="ar-SA" sz="40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الكسر</a:t>
            </a:r>
            <a:r>
              <a:rPr lang="ar-BH" sz="4000" b="1" dirty="0" err="1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ية</a:t>
            </a:r>
            <a:endParaRPr lang="ar-BH" sz="40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lnSpc>
                <a:spcPct val="150000"/>
              </a:lnSpc>
            </a:pP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  </a:t>
            </a:r>
            <a:r>
              <a:rPr lang="ar-EG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200" b="1" dirty="0">
                <a:solidFill>
                  <a:srgbClr val="00B0F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92)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b="11245"/>
          <a:stretch/>
        </p:blipFill>
        <p:spPr>
          <a:xfrm>
            <a:off x="-18799" y="6404555"/>
            <a:ext cx="12193200" cy="4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8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C74B87AB-9FC1-4F31-8BAD-3ECD8C2960AB}"/>
              </a:ext>
            </a:extLst>
          </p:cNvPr>
          <p:cNvSpPr/>
          <p:nvPr/>
        </p:nvSpPr>
        <p:spPr>
          <a:xfrm>
            <a:off x="5049065" y="1911243"/>
            <a:ext cx="2366353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هدف الدرس:</a:t>
            </a:r>
            <a:endParaRPr lang="en-US" sz="4400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18799" y="6337739"/>
            <a:ext cx="12193200" cy="479318"/>
            <a:chOff x="-18799" y="6337739"/>
            <a:chExt cx="12193200" cy="479318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3"/>
            <a:srcRect t="1" b="77061"/>
            <a:stretch/>
          </p:blipFill>
          <p:spPr>
            <a:xfrm>
              <a:off x="-18799" y="6404555"/>
              <a:ext cx="12193200" cy="106604"/>
            </a:xfrm>
            <a:prstGeom prst="rect">
              <a:avLst/>
            </a:prstGeom>
          </p:spPr>
        </p:pic>
        <p:pic>
          <p:nvPicPr>
            <p:cNvPr id="9" name="صورة 8"/>
            <p:cNvPicPr>
              <a:picLocks noChangeAspect="1"/>
            </p:cNvPicPr>
            <p:nvPr/>
          </p:nvPicPr>
          <p:blipFill rotWithShape="1">
            <a:blip r:embed="rId3"/>
            <a:srcRect l="69846" t="-14376" b="11245"/>
            <a:stretch/>
          </p:blipFill>
          <p:spPr>
            <a:xfrm>
              <a:off x="8497613" y="6337739"/>
              <a:ext cx="3676787" cy="479318"/>
            </a:xfrm>
            <a:prstGeom prst="rect">
              <a:avLst/>
            </a:prstGeom>
          </p:spPr>
        </p:pic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DCE9C65F-F095-4314-A070-4C92FF2C4025}"/>
              </a:ext>
            </a:extLst>
          </p:cNvPr>
          <p:cNvSpPr/>
          <p:nvPr/>
        </p:nvSpPr>
        <p:spPr>
          <a:xfrm>
            <a:off x="2052692" y="3122880"/>
            <a:ext cx="810101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قسمة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الكسر</a:t>
            </a:r>
            <a:r>
              <a:rPr lang="ar-BH" sz="3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ية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872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ستطيل 28"/>
          <p:cNvSpPr/>
          <p:nvPr/>
        </p:nvSpPr>
        <p:spPr>
          <a:xfrm>
            <a:off x="1804987" y="248756"/>
            <a:ext cx="85820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تمهيد</a:t>
            </a:r>
          </a:p>
        </p:txBody>
      </p:sp>
      <p:sp>
        <p:nvSpPr>
          <p:cNvPr id="31" name="مستطيل 30"/>
          <p:cNvSpPr/>
          <p:nvPr/>
        </p:nvSpPr>
        <p:spPr>
          <a:xfrm>
            <a:off x="3789829" y="1335602"/>
            <a:ext cx="461234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6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خطوات </a:t>
            </a:r>
            <a:r>
              <a:rPr lang="ar-BH" sz="36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قسمة </a:t>
            </a:r>
            <a:r>
              <a:rPr lang="ar-EG" sz="36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الأعداد </a:t>
            </a:r>
            <a:r>
              <a:rPr lang="ar-SA" sz="36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الكس</a:t>
            </a:r>
            <a:r>
              <a:rPr lang="ar-EG" sz="3600" b="1" dirty="0">
                <a:solidFill>
                  <a:schemeClr val="accent6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رية</a:t>
            </a:r>
            <a:endParaRPr lang="ar-BH" sz="36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>
              <a:lnSpc>
                <a:spcPct val="150000"/>
              </a:lnSpc>
            </a:pPr>
            <a:endParaRPr lang="ar-BH" sz="3600" b="1" dirty="0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6024283" y="2660933"/>
            <a:ext cx="56046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حول </a:t>
            </a:r>
            <a:r>
              <a:rPr lang="ar-EG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</a:t>
            </a:r>
            <a:r>
              <a:rPr lang="ar-EG" sz="32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دد</a:t>
            </a:r>
            <a:r>
              <a: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الكسري إلى كسر غير فعلي.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7493000" y="3938404"/>
            <a:ext cx="4135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اقسم </a:t>
            </a:r>
            <a:r>
              <a: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الكسور الاعتيادية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EG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7493000" y="5283110"/>
            <a:ext cx="4135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بسط ناتج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القسمة.</a:t>
            </a:r>
            <a:endParaRPr lang="ar-EG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34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6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4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/>
          <p:cNvGrpSpPr/>
          <p:nvPr/>
        </p:nvGrpSpPr>
        <p:grpSpPr>
          <a:xfrm>
            <a:off x="9550261" y="5239131"/>
            <a:ext cx="1570172" cy="646331"/>
            <a:chOff x="9574888" y="4086747"/>
            <a:chExt cx="1570172" cy="646331"/>
          </a:xfrm>
        </p:grpSpPr>
        <p:sp>
          <p:nvSpPr>
            <p:cNvPr id="74" name="مربع نص 73"/>
            <p:cNvSpPr txBox="1"/>
            <p:nvPr/>
          </p:nvSpPr>
          <p:spPr>
            <a:xfrm>
              <a:off x="9574888" y="4086747"/>
              <a:ext cx="15701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8</a:t>
              </a:r>
              <a:r>
                <a:rPr lang="ar-EG" sz="3600" b="1" dirty="0">
                  <a:solidFill>
                    <a:srgbClr val="0000FF"/>
                  </a:solidFill>
                </a:rPr>
                <a:t> </a:t>
              </a:r>
              <a:r>
                <a:rPr lang="ar-EG" sz="3600" b="1" dirty="0"/>
                <a:t>×</a:t>
              </a:r>
              <a:r>
                <a:rPr lang="ar-EG" sz="3600" b="1" dirty="0">
                  <a:solidFill>
                    <a:srgbClr val="0000FF"/>
                  </a:solidFill>
                </a:rPr>
                <a:t> </a:t>
              </a:r>
              <a:r>
                <a:rPr lang="ar-BH" sz="3600" b="1" dirty="0">
                  <a:solidFill>
                    <a:srgbClr val="00B0F0"/>
                  </a:solidFill>
                </a:rPr>
                <a:t>3</a:t>
              </a:r>
            </a:p>
          </p:txBody>
        </p:sp>
        <p:cxnSp>
          <p:nvCxnSpPr>
            <p:cNvPr id="75" name="رابط مستقيم 74"/>
            <p:cNvCxnSpPr/>
            <p:nvPr/>
          </p:nvCxnSpPr>
          <p:spPr>
            <a:xfrm>
              <a:off x="9727293" y="4590475"/>
              <a:ext cx="129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مربع نص 72"/>
          <p:cNvSpPr txBox="1"/>
          <p:nvPr/>
        </p:nvSpPr>
        <p:spPr>
          <a:xfrm>
            <a:off x="9550261" y="5700977"/>
            <a:ext cx="1570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1</a:t>
            </a:r>
            <a:r>
              <a:rPr lang="ar-EG" sz="3200" b="1" dirty="0">
                <a:solidFill>
                  <a:srgbClr val="0000FF"/>
                </a:solidFill>
              </a:rPr>
              <a:t> </a:t>
            </a:r>
            <a:r>
              <a:rPr lang="ar-EG" sz="3200" b="1" dirty="0"/>
              <a:t>×</a:t>
            </a:r>
            <a:r>
              <a:rPr lang="ar-EG" sz="3200" b="1" dirty="0">
                <a:solidFill>
                  <a:srgbClr val="0000FF"/>
                </a:solidFill>
              </a:rPr>
              <a:t> </a:t>
            </a:r>
            <a:r>
              <a:rPr lang="ar-BH" sz="3200" b="1" dirty="0">
                <a:solidFill>
                  <a:srgbClr val="FF00FF"/>
                </a:solidFill>
              </a:rPr>
              <a:t>16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10586621" y="5026350"/>
            <a:ext cx="824003" cy="651646"/>
            <a:chOff x="9841132" y="3873966"/>
            <a:chExt cx="824003" cy="651646"/>
          </a:xfrm>
        </p:grpSpPr>
        <p:sp>
          <p:nvSpPr>
            <p:cNvPr id="99" name="مربع نص 98"/>
            <p:cNvSpPr txBox="1"/>
            <p:nvPr/>
          </p:nvSpPr>
          <p:spPr>
            <a:xfrm>
              <a:off x="9892975" y="387396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200" b="1" dirty="0"/>
                <a:t>1</a:t>
              </a:r>
              <a:endParaRPr lang="ar-BH" sz="3200" b="1" dirty="0"/>
            </a:p>
          </p:txBody>
        </p:sp>
        <p:cxnSp>
          <p:nvCxnSpPr>
            <p:cNvPr id="6" name="رابط مستقيم 5"/>
            <p:cNvCxnSpPr/>
            <p:nvPr/>
          </p:nvCxnSpPr>
          <p:spPr>
            <a:xfrm rot="960000" flipH="1">
              <a:off x="9841132" y="4248068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مجموعة 41"/>
          <p:cNvGrpSpPr/>
          <p:nvPr/>
        </p:nvGrpSpPr>
        <p:grpSpPr>
          <a:xfrm>
            <a:off x="10797702" y="4023392"/>
            <a:ext cx="772160" cy="1046621"/>
            <a:chOff x="5256833" y="1451445"/>
            <a:chExt cx="772160" cy="1046621"/>
          </a:xfrm>
        </p:grpSpPr>
        <p:sp>
          <p:nvSpPr>
            <p:cNvPr id="43" name="مربع نص 42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1</a:t>
              </a: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8</a:t>
              </a:r>
            </a:p>
          </p:txBody>
        </p:sp>
        <p:cxnSp>
          <p:nvCxnSpPr>
            <p:cNvPr id="45" name="رابط مستقيم 44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مستطيل 58"/>
          <p:cNvSpPr/>
          <p:nvPr/>
        </p:nvSpPr>
        <p:spPr>
          <a:xfrm>
            <a:off x="3335364" y="1047422"/>
            <a:ext cx="8256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ناتج: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2704653" y="1925417"/>
            <a:ext cx="5299206" cy="853450"/>
            <a:chOff x="1095683" y="1472526"/>
            <a:chExt cx="4027526" cy="853450"/>
          </a:xfrm>
        </p:grpSpPr>
        <p:sp>
          <p:nvSpPr>
            <p:cNvPr id="88" name="وسيلة شرح مستطيلة مستديرة الزوايا 87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62347"/>
                <a:gd name="adj2" fmla="val 249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0" name="مستطيل 89"/>
            <p:cNvSpPr/>
            <p:nvPr/>
          </p:nvSpPr>
          <p:spPr>
            <a:xfrm>
              <a:off x="1095683" y="1472526"/>
              <a:ext cx="39917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نحول الأعداد الكسرية إلى كسور غير فعلية</a:t>
              </a:r>
            </a:p>
          </p:txBody>
        </p:sp>
      </p:grpSp>
      <p:sp>
        <p:nvSpPr>
          <p:cNvPr id="55" name="مستطيل 54"/>
          <p:cNvSpPr/>
          <p:nvPr/>
        </p:nvSpPr>
        <p:spPr>
          <a:xfrm>
            <a:off x="10109054" y="4172969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× </a:t>
            </a:r>
          </a:p>
        </p:txBody>
      </p:sp>
      <p:sp>
        <p:nvSpPr>
          <p:cNvPr id="67" name="مستطيل 66"/>
          <p:cNvSpPr/>
          <p:nvPr/>
        </p:nvSpPr>
        <p:spPr>
          <a:xfrm>
            <a:off x="7471655" y="5443997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  <p:sp>
        <p:nvSpPr>
          <p:cNvPr id="79" name="مستطيل 78"/>
          <p:cNvSpPr/>
          <p:nvPr/>
        </p:nvSpPr>
        <p:spPr>
          <a:xfrm>
            <a:off x="9999690" y="3078093"/>
            <a:ext cx="57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600" b="1" dirty="0"/>
              <a:t>÷</a:t>
            </a:r>
            <a:endParaRPr lang="ar-BH" sz="3600" b="1" dirty="0"/>
          </a:p>
        </p:txBody>
      </p:sp>
      <p:grpSp>
        <p:nvGrpSpPr>
          <p:cNvPr id="81" name="مجموعة 80"/>
          <p:cNvGrpSpPr/>
          <p:nvPr/>
        </p:nvGrpSpPr>
        <p:grpSpPr>
          <a:xfrm>
            <a:off x="10819973" y="2901881"/>
            <a:ext cx="772160" cy="1010996"/>
            <a:chOff x="5256833" y="1487070"/>
            <a:chExt cx="772160" cy="1010996"/>
          </a:xfrm>
        </p:grpSpPr>
        <p:sp>
          <p:nvSpPr>
            <p:cNvPr id="82" name="مربع نص 81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1</a:t>
              </a:r>
            </a:p>
          </p:txBody>
        </p:sp>
        <p:sp>
          <p:nvSpPr>
            <p:cNvPr id="83" name="مربع نص 82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8</a:t>
              </a:r>
            </a:p>
          </p:txBody>
        </p:sp>
        <p:cxnSp>
          <p:nvCxnSpPr>
            <p:cNvPr id="84" name="رابط مستقيم 8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مجموعة 55"/>
          <p:cNvGrpSpPr/>
          <p:nvPr/>
        </p:nvGrpSpPr>
        <p:grpSpPr>
          <a:xfrm>
            <a:off x="8003859" y="5204241"/>
            <a:ext cx="772160" cy="1046621"/>
            <a:chOff x="5256833" y="1451445"/>
            <a:chExt cx="772160" cy="1046621"/>
          </a:xfrm>
        </p:grpSpPr>
        <p:sp>
          <p:nvSpPr>
            <p:cNvPr id="57" name="مربع نص 56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200" b="1" dirty="0"/>
                <a:t>2</a:t>
              </a:r>
              <a:endParaRPr lang="ar-BH" sz="3200" b="1" dirty="0"/>
            </a:p>
          </p:txBody>
        </p:sp>
        <p:sp>
          <p:nvSpPr>
            <p:cNvPr id="58" name="مربع نص 57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600" b="1" dirty="0"/>
                <a:t>3</a:t>
              </a:r>
              <a:endParaRPr lang="ar-BH" sz="3600" b="1" dirty="0"/>
            </a:p>
          </p:txBody>
        </p:sp>
        <p:cxnSp>
          <p:nvCxnSpPr>
            <p:cNvPr id="60" name="رابط مستقيم 59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6959350" y="4072797"/>
            <a:ext cx="1035261" cy="830997"/>
            <a:chOff x="1095683" y="1497926"/>
            <a:chExt cx="4027526" cy="830997"/>
          </a:xfrm>
        </p:grpSpPr>
        <p:sp>
          <p:nvSpPr>
            <p:cNvPr id="69" name="وسيلة شرح مستطيلة مستديرة الزوايا 68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125613"/>
                <a:gd name="adj2" fmla="val -8789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مستطيل 69"/>
            <p:cNvSpPr/>
            <p:nvPr/>
          </p:nvSpPr>
          <p:spPr>
            <a:xfrm>
              <a:off x="4287344" y="1497926"/>
              <a:ext cx="7055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نضرب</a:t>
              </a:r>
            </a:p>
          </p:txBody>
        </p:sp>
      </p:grpSp>
      <p:grpSp>
        <p:nvGrpSpPr>
          <p:cNvPr id="41" name="مجموعة 40"/>
          <p:cNvGrpSpPr/>
          <p:nvPr/>
        </p:nvGrpSpPr>
        <p:grpSpPr>
          <a:xfrm>
            <a:off x="9028227" y="4023392"/>
            <a:ext cx="772160" cy="1046621"/>
            <a:chOff x="5256833" y="1451445"/>
            <a:chExt cx="772160" cy="1046621"/>
          </a:xfrm>
        </p:grpSpPr>
        <p:sp>
          <p:nvSpPr>
            <p:cNvPr id="65" name="مربع نص 64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16</a:t>
              </a:r>
            </a:p>
          </p:txBody>
        </p:sp>
        <p:sp>
          <p:nvSpPr>
            <p:cNvPr id="68" name="مربع نص 67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00B0F0"/>
                  </a:solidFill>
                </a:rPr>
                <a:t>3</a:t>
              </a:r>
            </a:p>
          </p:txBody>
        </p:sp>
        <p:cxnSp>
          <p:nvCxnSpPr>
            <p:cNvPr id="71" name="رابط مستقيم 70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مجموعة 91"/>
          <p:cNvGrpSpPr/>
          <p:nvPr/>
        </p:nvGrpSpPr>
        <p:grpSpPr>
          <a:xfrm>
            <a:off x="4540084" y="5259061"/>
            <a:ext cx="1035261" cy="830997"/>
            <a:chOff x="1095683" y="1497926"/>
            <a:chExt cx="4027526" cy="830997"/>
          </a:xfrm>
        </p:grpSpPr>
        <p:sp>
          <p:nvSpPr>
            <p:cNvPr id="93" name="وسيلة شرح مستطيلة مستديرة الزوايا 92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103532"/>
                <a:gd name="adj2" fmla="val 7575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4" name="مستطيل 93"/>
            <p:cNvSpPr/>
            <p:nvPr/>
          </p:nvSpPr>
          <p:spPr>
            <a:xfrm>
              <a:off x="1349696" y="1497926"/>
              <a:ext cx="364321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EG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نبسط</a:t>
              </a:r>
              <a:endPara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95" name="مجموعة 94"/>
          <p:cNvGrpSpPr/>
          <p:nvPr/>
        </p:nvGrpSpPr>
        <p:grpSpPr>
          <a:xfrm>
            <a:off x="9754240" y="5307435"/>
            <a:ext cx="1206669" cy="882688"/>
            <a:chOff x="5676017" y="2186565"/>
            <a:chExt cx="979469" cy="786350"/>
          </a:xfrm>
        </p:grpSpPr>
        <p:sp>
          <p:nvSpPr>
            <p:cNvPr id="96" name="شكل بيضاوي 95"/>
            <p:cNvSpPr/>
            <p:nvPr/>
          </p:nvSpPr>
          <p:spPr>
            <a:xfrm>
              <a:off x="5676017" y="2588064"/>
              <a:ext cx="379882" cy="3848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98" name="شكل بيضاوي 97"/>
            <p:cNvSpPr/>
            <p:nvPr/>
          </p:nvSpPr>
          <p:spPr>
            <a:xfrm>
              <a:off x="6275605" y="2186565"/>
              <a:ext cx="379881" cy="38485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03" name="مجموعة 102"/>
          <p:cNvGrpSpPr/>
          <p:nvPr/>
        </p:nvGrpSpPr>
        <p:grpSpPr>
          <a:xfrm>
            <a:off x="6179877" y="5234721"/>
            <a:ext cx="1229360" cy="1046621"/>
            <a:chOff x="4799633" y="1451445"/>
            <a:chExt cx="1229360" cy="1046621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200" b="1" dirty="0"/>
                <a:t>2</a:t>
              </a:r>
              <a:endParaRPr lang="ar-BH" sz="3200" b="1" dirty="0"/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600" b="1" dirty="0"/>
                <a:t>1</a:t>
              </a:r>
              <a:endParaRPr lang="ar-BH" sz="3600" b="1" dirty="0"/>
            </a:p>
          </p:txBody>
        </p:sp>
        <p:cxnSp>
          <p:nvCxnSpPr>
            <p:cNvPr id="106" name="رابط مستقيم 105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مربع نص 106"/>
            <p:cNvSpPr txBox="1"/>
            <p:nvPr/>
          </p:nvSpPr>
          <p:spPr>
            <a:xfrm>
              <a:off x="4799633" y="1660721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600" b="1" dirty="0"/>
                <a:t>1</a:t>
              </a:r>
              <a:endParaRPr lang="ar-BH" sz="3600" b="1" dirty="0"/>
            </a:p>
          </p:txBody>
        </p:sp>
      </p:grpSp>
      <p:grpSp>
        <p:nvGrpSpPr>
          <p:cNvPr id="62" name="مجموعة 61"/>
          <p:cNvGrpSpPr/>
          <p:nvPr/>
        </p:nvGrpSpPr>
        <p:grpSpPr>
          <a:xfrm>
            <a:off x="9039760" y="2901881"/>
            <a:ext cx="772160" cy="1010996"/>
            <a:chOff x="5256833" y="1487070"/>
            <a:chExt cx="772160" cy="1010996"/>
          </a:xfrm>
        </p:grpSpPr>
        <p:sp>
          <p:nvSpPr>
            <p:cNvPr id="63" name="مربع نص 62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16</a:t>
              </a:r>
            </a:p>
          </p:txBody>
        </p:sp>
        <p:cxnSp>
          <p:nvCxnSpPr>
            <p:cNvPr id="66" name="رابط مستقيم 65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مجموعة 99"/>
          <p:cNvGrpSpPr/>
          <p:nvPr/>
        </p:nvGrpSpPr>
        <p:grpSpPr>
          <a:xfrm>
            <a:off x="9265579" y="5856785"/>
            <a:ext cx="888648" cy="638565"/>
            <a:chOff x="9254132" y="4261716"/>
            <a:chExt cx="888648" cy="638565"/>
          </a:xfrm>
        </p:grpSpPr>
        <p:sp>
          <p:nvSpPr>
            <p:cNvPr id="101" name="مربع نص 100"/>
            <p:cNvSpPr txBox="1"/>
            <p:nvPr/>
          </p:nvSpPr>
          <p:spPr>
            <a:xfrm>
              <a:off x="9254132" y="431550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200" b="1" dirty="0"/>
                <a:t>2</a:t>
              </a:r>
              <a:endParaRPr lang="ar-BH" sz="3200" b="1" dirty="0"/>
            </a:p>
          </p:txBody>
        </p:sp>
        <p:cxnSp>
          <p:nvCxnSpPr>
            <p:cNvPr id="102" name="رابط مستقيم 101"/>
            <p:cNvCxnSpPr/>
            <p:nvPr/>
          </p:nvCxnSpPr>
          <p:spPr>
            <a:xfrm rot="960000" flipH="1">
              <a:off x="9854780" y="4261716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مجموعة 71"/>
          <p:cNvGrpSpPr/>
          <p:nvPr/>
        </p:nvGrpSpPr>
        <p:grpSpPr>
          <a:xfrm>
            <a:off x="4074690" y="2933326"/>
            <a:ext cx="3929169" cy="853450"/>
            <a:chOff x="1095683" y="1472526"/>
            <a:chExt cx="4027526" cy="853450"/>
          </a:xfrm>
        </p:grpSpPr>
        <p:sp>
          <p:nvSpPr>
            <p:cNvPr id="76" name="وسيلة شرح مستطيلة مستديرة الزوايا 75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69758"/>
                <a:gd name="adj2" fmla="val -3324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مستطيل 76"/>
            <p:cNvSpPr/>
            <p:nvPr/>
          </p:nvSpPr>
          <p:spPr>
            <a:xfrm>
              <a:off x="1095683" y="1472526"/>
              <a:ext cx="39917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نحول عملية القسمة إلى ضرب</a:t>
              </a:r>
              <a:endPara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8" name="مستطيل 77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EG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</a:t>
            </a:r>
            <a:r>
              <a:rPr lang="ar-BH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80" name="مستطيل 79"/>
          <p:cNvSpPr/>
          <p:nvPr/>
        </p:nvSpPr>
        <p:spPr>
          <a:xfrm>
            <a:off x="9999690" y="2045059"/>
            <a:ext cx="57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600" b="1" dirty="0"/>
              <a:t>÷</a:t>
            </a:r>
            <a:endParaRPr lang="ar-BH" sz="3600" b="1" dirty="0"/>
          </a:p>
        </p:txBody>
      </p:sp>
      <p:sp>
        <p:nvSpPr>
          <p:cNvPr id="86" name="مربع نص 85"/>
          <p:cNvSpPr txBox="1"/>
          <p:nvPr/>
        </p:nvSpPr>
        <p:spPr>
          <a:xfrm>
            <a:off x="10819973" y="2070219"/>
            <a:ext cx="7721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/>
              <a:t>8</a:t>
            </a:r>
          </a:p>
        </p:txBody>
      </p:sp>
      <p:grpSp>
        <p:nvGrpSpPr>
          <p:cNvPr id="109" name="مجموعة 108"/>
          <p:cNvGrpSpPr/>
          <p:nvPr/>
        </p:nvGrpSpPr>
        <p:grpSpPr>
          <a:xfrm>
            <a:off x="8621802" y="1868847"/>
            <a:ext cx="1190118" cy="1010996"/>
            <a:chOff x="4838875" y="1487070"/>
            <a:chExt cx="1190118" cy="1010996"/>
          </a:xfrm>
        </p:grpSpPr>
        <p:sp>
          <p:nvSpPr>
            <p:cNvPr id="110" name="مربع نص 109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111" name="مربع نص 110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F00FF"/>
                  </a:solidFill>
                </a:rPr>
                <a:t>1</a:t>
              </a:r>
              <a:endParaRPr lang="ar-BH" sz="32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12" name="رابط مستقيم 111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مربع نص 112"/>
            <p:cNvSpPr txBox="1"/>
            <p:nvPr/>
          </p:nvSpPr>
          <p:spPr>
            <a:xfrm>
              <a:off x="4838875" y="1691204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5</a:t>
              </a:r>
            </a:p>
          </p:txBody>
        </p:sp>
      </p:grpSp>
      <p:sp>
        <p:nvSpPr>
          <p:cNvPr id="85" name="مستطيل 84"/>
          <p:cNvSpPr/>
          <p:nvPr/>
        </p:nvSpPr>
        <p:spPr>
          <a:xfrm>
            <a:off x="8843132" y="5443133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3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8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1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75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17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55" grpId="0"/>
      <p:bldP spid="67" grpId="0"/>
      <p:bldP spid="79" grpId="0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مجموعة 41"/>
          <p:cNvGrpSpPr/>
          <p:nvPr/>
        </p:nvGrpSpPr>
        <p:grpSpPr>
          <a:xfrm>
            <a:off x="10718217" y="4023392"/>
            <a:ext cx="772160" cy="1046621"/>
            <a:chOff x="5256833" y="1451445"/>
            <a:chExt cx="772160" cy="1046621"/>
          </a:xfrm>
        </p:grpSpPr>
        <p:sp>
          <p:nvSpPr>
            <p:cNvPr id="43" name="مربع نص 42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9</a:t>
              </a:r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14</a:t>
              </a:r>
            </a:p>
          </p:txBody>
        </p:sp>
        <p:cxnSp>
          <p:nvCxnSpPr>
            <p:cNvPr id="45" name="رابط مستقيم 44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مستطيل 58"/>
          <p:cNvSpPr/>
          <p:nvPr/>
        </p:nvSpPr>
        <p:spPr>
          <a:xfrm>
            <a:off x="3335364" y="1047422"/>
            <a:ext cx="8256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6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BH" sz="36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ناتج:</a:t>
            </a:r>
          </a:p>
        </p:txBody>
      </p:sp>
      <p:grpSp>
        <p:nvGrpSpPr>
          <p:cNvPr id="13" name="مجموعة 12"/>
          <p:cNvGrpSpPr/>
          <p:nvPr/>
        </p:nvGrpSpPr>
        <p:grpSpPr>
          <a:xfrm>
            <a:off x="2704653" y="1925417"/>
            <a:ext cx="5299206" cy="853450"/>
            <a:chOff x="1095683" y="1472526"/>
            <a:chExt cx="4027526" cy="853450"/>
          </a:xfrm>
        </p:grpSpPr>
        <p:sp>
          <p:nvSpPr>
            <p:cNvPr id="88" name="وسيلة شرح مستطيلة مستديرة الزوايا 87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62347"/>
                <a:gd name="adj2" fmla="val 249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90" name="مستطيل 89"/>
            <p:cNvSpPr/>
            <p:nvPr/>
          </p:nvSpPr>
          <p:spPr>
            <a:xfrm>
              <a:off x="1095683" y="1472526"/>
              <a:ext cx="399173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نحول الأعداد الكسرية إلى كسور غير فعلية</a:t>
              </a:r>
            </a:p>
          </p:txBody>
        </p:sp>
      </p:grpSp>
      <p:sp>
        <p:nvSpPr>
          <p:cNvPr id="55" name="مستطيل 54"/>
          <p:cNvSpPr/>
          <p:nvPr/>
        </p:nvSpPr>
        <p:spPr>
          <a:xfrm>
            <a:off x="10005969" y="4172969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× </a:t>
            </a:r>
          </a:p>
        </p:txBody>
      </p:sp>
      <p:sp>
        <p:nvSpPr>
          <p:cNvPr id="79" name="مستطيل 78"/>
          <p:cNvSpPr/>
          <p:nvPr/>
        </p:nvSpPr>
        <p:spPr>
          <a:xfrm>
            <a:off x="9896605" y="3078093"/>
            <a:ext cx="57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600" b="1" dirty="0"/>
              <a:t>÷</a:t>
            </a:r>
            <a:endParaRPr lang="ar-BH" sz="3600" b="1" dirty="0"/>
          </a:p>
        </p:txBody>
      </p:sp>
      <p:grpSp>
        <p:nvGrpSpPr>
          <p:cNvPr id="81" name="مجموعة 80"/>
          <p:cNvGrpSpPr/>
          <p:nvPr/>
        </p:nvGrpSpPr>
        <p:grpSpPr>
          <a:xfrm>
            <a:off x="10718217" y="2901881"/>
            <a:ext cx="772160" cy="1010996"/>
            <a:chOff x="5256833" y="1487070"/>
            <a:chExt cx="772160" cy="1010996"/>
          </a:xfrm>
        </p:grpSpPr>
        <p:sp>
          <p:nvSpPr>
            <p:cNvPr id="82" name="مربع نص 81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9</a:t>
              </a:r>
            </a:p>
          </p:txBody>
        </p:sp>
        <p:sp>
          <p:nvSpPr>
            <p:cNvPr id="83" name="مربع نص 82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14</a:t>
              </a:r>
            </a:p>
          </p:txBody>
        </p:sp>
        <p:cxnSp>
          <p:nvCxnSpPr>
            <p:cNvPr id="84" name="رابط مستقيم 8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مجموعة 55"/>
          <p:cNvGrpSpPr/>
          <p:nvPr/>
        </p:nvGrpSpPr>
        <p:grpSpPr>
          <a:xfrm>
            <a:off x="7765893" y="5277026"/>
            <a:ext cx="772160" cy="1046621"/>
            <a:chOff x="5256833" y="1451445"/>
            <a:chExt cx="772160" cy="1046621"/>
          </a:xfrm>
        </p:grpSpPr>
        <p:sp>
          <p:nvSpPr>
            <p:cNvPr id="57" name="مربع نص 56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24</a:t>
              </a:r>
            </a:p>
          </p:txBody>
        </p:sp>
        <p:sp>
          <p:nvSpPr>
            <p:cNvPr id="58" name="مربع نص 57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7</a:t>
              </a:r>
            </a:p>
          </p:txBody>
        </p:sp>
        <p:cxnSp>
          <p:nvCxnSpPr>
            <p:cNvPr id="60" name="رابط مستقيم 59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مجموعة 60"/>
          <p:cNvGrpSpPr/>
          <p:nvPr/>
        </p:nvGrpSpPr>
        <p:grpSpPr>
          <a:xfrm>
            <a:off x="6959350" y="4072797"/>
            <a:ext cx="1035261" cy="830997"/>
            <a:chOff x="1095683" y="1497926"/>
            <a:chExt cx="4027526" cy="830997"/>
          </a:xfrm>
        </p:grpSpPr>
        <p:sp>
          <p:nvSpPr>
            <p:cNvPr id="69" name="وسيلة شرح مستطيلة مستديرة الزوايا 68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125613"/>
                <a:gd name="adj2" fmla="val -8789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0" name="مستطيل 69"/>
            <p:cNvSpPr/>
            <p:nvPr/>
          </p:nvSpPr>
          <p:spPr>
            <a:xfrm>
              <a:off x="4287344" y="1497926"/>
              <a:ext cx="70556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نضرب</a:t>
              </a:r>
            </a:p>
          </p:txBody>
        </p:sp>
      </p:grpSp>
      <p:grpSp>
        <p:nvGrpSpPr>
          <p:cNvPr id="41" name="مجموعة 40"/>
          <p:cNvGrpSpPr/>
          <p:nvPr/>
        </p:nvGrpSpPr>
        <p:grpSpPr>
          <a:xfrm>
            <a:off x="9028227" y="4023392"/>
            <a:ext cx="772160" cy="1046621"/>
            <a:chOff x="5256833" y="1451445"/>
            <a:chExt cx="772160" cy="1046621"/>
          </a:xfrm>
        </p:grpSpPr>
        <p:sp>
          <p:nvSpPr>
            <p:cNvPr id="65" name="مربع نص 64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16</a:t>
              </a:r>
            </a:p>
          </p:txBody>
        </p:sp>
        <p:sp>
          <p:nvSpPr>
            <p:cNvPr id="68" name="مربع نص 67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00B0F0"/>
                  </a:solidFill>
                </a:rPr>
                <a:t>3</a:t>
              </a:r>
            </a:p>
          </p:txBody>
        </p:sp>
        <p:cxnSp>
          <p:nvCxnSpPr>
            <p:cNvPr id="71" name="رابط مستقيم 70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مجموعة 61"/>
          <p:cNvGrpSpPr/>
          <p:nvPr/>
        </p:nvGrpSpPr>
        <p:grpSpPr>
          <a:xfrm>
            <a:off x="9039760" y="2901881"/>
            <a:ext cx="772160" cy="1010996"/>
            <a:chOff x="5256833" y="1487070"/>
            <a:chExt cx="772160" cy="1010996"/>
          </a:xfrm>
        </p:grpSpPr>
        <p:sp>
          <p:nvSpPr>
            <p:cNvPr id="63" name="مربع نص 62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16</a:t>
              </a:r>
            </a:p>
          </p:txBody>
        </p:sp>
        <p:cxnSp>
          <p:nvCxnSpPr>
            <p:cNvPr id="66" name="رابط مستقيم 65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مجموعة 71"/>
          <p:cNvGrpSpPr/>
          <p:nvPr/>
        </p:nvGrpSpPr>
        <p:grpSpPr>
          <a:xfrm>
            <a:off x="4074690" y="2933326"/>
            <a:ext cx="3929169" cy="853450"/>
            <a:chOff x="1095683" y="1472526"/>
            <a:chExt cx="4027526" cy="853450"/>
          </a:xfrm>
        </p:grpSpPr>
        <p:sp>
          <p:nvSpPr>
            <p:cNvPr id="76" name="وسيلة شرح مستطيلة مستديرة الزوايا 75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69758"/>
                <a:gd name="adj2" fmla="val -3324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77" name="مستطيل 76"/>
            <p:cNvSpPr/>
            <p:nvPr/>
          </p:nvSpPr>
          <p:spPr>
            <a:xfrm>
              <a:off x="1095683" y="1472526"/>
              <a:ext cx="399173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نحول عملية القسمة إلى ضرب</a:t>
              </a:r>
              <a:endPara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8" name="مستطيل 77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BH" sz="44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(</a:t>
            </a:r>
            <a:r>
              <a:rPr lang="ar-EG" sz="44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44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80" name="مستطيل 79"/>
          <p:cNvSpPr/>
          <p:nvPr/>
        </p:nvSpPr>
        <p:spPr>
          <a:xfrm>
            <a:off x="9896605" y="2045059"/>
            <a:ext cx="575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600" b="1" dirty="0"/>
              <a:t>÷</a:t>
            </a:r>
            <a:endParaRPr lang="ar-BH" sz="3600" b="1" dirty="0"/>
          </a:p>
        </p:txBody>
      </p:sp>
      <p:grpSp>
        <p:nvGrpSpPr>
          <p:cNvPr id="109" name="مجموعة 108"/>
          <p:cNvGrpSpPr/>
          <p:nvPr/>
        </p:nvGrpSpPr>
        <p:grpSpPr>
          <a:xfrm>
            <a:off x="8621802" y="1868847"/>
            <a:ext cx="1190118" cy="1010996"/>
            <a:chOff x="4838875" y="1487070"/>
            <a:chExt cx="1190118" cy="1010996"/>
          </a:xfrm>
        </p:grpSpPr>
        <p:sp>
          <p:nvSpPr>
            <p:cNvPr id="110" name="مربع نص 109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3</a:t>
              </a:r>
            </a:p>
          </p:txBody>
        </p:sp>
        <p:sp>
          <p:nvSpPr>
            <p:cNvPr id="111" name="مربع نص 110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200" b="1" dirty="0">
                  <a:solidFill>
                    <a:srgbClr val="FF00FF"/>
                  </a:solidFill>
                </a:rPr>
                <a:t>1</a:t>
              </a:r>
              <a:endParaRPr lang="ar-BH" sz="3200" b="1" dirty="0">
                <a:solidFill>
                  <a:srgbClr val="FF00FF"/>
                </a:solidFill>
              </a:endParaRPr>
            </a:p>
          </p:txBody>
        </p:sp>
        <p:cxnSp>
          <p:nvCxnSpPr>
            <p:cNvPr id="112" name="رابط مستقيم 111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مربع نص 112"/>
            <p:cNvSpPr txBox="1"/>
            <p:nvPr/>
          </p:nvSpPr>
          <p:spPr>
            <a:xfrm>
              <a:off x="4838875" y="1691204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5</a:t>
              </a:r>
            </a:p>
          </p:txBody>
        </p:sp>
      </p:grpSp>
      <p:sp>
        <p:nvSpPr>
          <p:cNvPr id="85" name="مستطيل 84"/>
          <p:cNvSpPr/>
          <p:nvPr/>
        </p:nvSpPr>
        <p:spPr>
          <a:xfrm>
            <a:off x="8605166" y="5515918"/>
            <a:ext cx="466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  <p:grpSp>
        <p:nvGrpSpPr>
          <p:cNvPr id="97" name="مجموعة 96"/>
          <p:cNvGrpSpPr/>
          <p:nvPr/>
        </p:nvGrpSpPr>
        <p:grpSpPr>
          <a:xfrm>
            <a:off x="10497890" y="1868847"/>
            <a:ext cx="1190118" cy="1010996"/>
            <a:chOff x="4838875" y="1487070"/>
            <a:chExt cx="1190118" cy="1010996"/>
          </a:xfrm>
        </p:grpSpPr>
        <p:sp>
          <p:nvSpPr>
            <p:cNvPr id="108" name="مربع نص 107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9</a:t>
              </a:r>
            </a:p>
          </p:txBody>
        </p:sp>
        <p:sp>
          <p:nvSpPr>
            <p:cNvPr id="114" name="مربع نص 113"/>
            <p:cNvSpPr txBox="1"/>
            <p:nvPr/>
          </p:nvSpPr>
          <p:spPr>
            <a:xfrm>
              <a:off x="5256833" y="1487070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5</a:t>
              </a:r>
            </a:p>
          </p:txBody>
        </p:sp>
        <p:cxnSp>
          <p:nvCxnSpPr>
            <p:cNvPr id="115" name="رابط مستقيم 114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مربع نص 115"/>
            <p:cNvSpPr txBox="1"/>
            <p:nvPr/>
          </p:nvSpPr>
          <p:spPr>
            <a:xfrm>
              <a:off x="4838875" y="1691204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1</a:t>
              </a:r>
            </a:p>
          </p:txBody>
        </p:sp>
      </p:grpSp>
      <p:sp>
        <p:nvSpPr>
          <p:cNvPr id="86" name="مربع نص 85"/>
          <p:cNvSpPr txBox="1"/>
          <p:nvPr/>
        </p:nvSpPr>
        <p:spPr>
          <a:xfrm>
            <a:off x="9445745" y="5738817"/>
            <a:ext cx="1570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/>
              <a:t> </a:t>
            </a:r>
            <a:r>
              <a:rPr lang="ar-BH" sz="3200" b="1" dirty="0">
                <a:solidFill>
                  <a:srgbClr val="00B0F0"/>
                </a:solidFill>
              </a:rPr>
              <a:t>9</a:t>
            </a:r>
            <a:r>
              <a:rPr lang="ar-EG" sz="3200" b="1" dirty="0">
                <a:solidFill>
                  <a:srgbClr val="00B0F0"/>
                </a:solidFill>
              </a:rPr>
              <a:t> </a:t>
            </a:r>
            <a:r>
              <a:rPr lang="ar-BH" sz="3200" b="1" dirty="0"/>
              <a:t> </a:t>
            </a:r>
            <a:r>
              <a:rPr lang="ar-EG" sz="3200" b="1" dirty="0"/>
              <a:t>×</a:t>
            </a:r>
            <a:r>
              <a:rPr lang="ar-BH" sz="3200" b="1" dirty="0"/>
              <a:t> </a:t>
            </a:r>
            <a:r>
              <a:rPr lang="ar-BH" sz="3200" b="1" dirty="0">
                <a:solidFill>
                  <a:srgbClr val="FF00FF"/>
                </a:solidFill>
              </a:rPr>
              <a:t>16</a:t>
            </a:r>
          </a:p>
        </p:txBody>
      </p:sp>
      <p:grpSp>
        <p:nvGrpSpPr>
          <p:cNvPr id="87" name="مجموعة 86"/>
          <p:cNvGrpSpPr/>
          <p:nvPr/>
        </p:nvGrpSpPr>
        <p:grpSpPr>
          <a:xfrm>
            <a:off x="9360625" y="5276971"/>
            <a:ext cx="1740413" cy="646331"/>
            <a:chOff x="9574888" y="4086747"/>
            <a:chExt cx="1570172" cy="646331"/>
          </a:xfrm>
        </p:grpSpPr>
        <p:sp>
          <p:nvSpPr>
            <p:cNvPr id="89" name="مربع نص 88"/>
            <p:cNvSpPr txBox="1"/>
            <p:nvPr/>
          </p:nvSpPr>
          <p:spPr>
            <a:xfrm>
              <a:off x="9574888" y="4086747"/>
              <a:ext cx="15701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14</a:t>
              </a:r>
              <a:r>
                <a:rPr lang="ar-EG" sz="3600" b="1" dirty="0">
                  <a:solidFill>
                    <a:srgbClr val="FF00FF"/>
                  </a:solidFill>
                </a:rPr>
                <a:t> × </a:t>
              </a:r>
              <a:r>
                <a:rPr lang="ar-BH" sz="3600" b="1" dirty="0">
                  <a:solidFill>
                    <a:srgbClr val="00B0F0"/>
                  </a:solidFill>
                </a:rPr>
                <a:t>3</a:t>
              </a:r>
            </a:p>
          </p:txBody>
        </p:sp>
        <p:cxnSp>
          <p:nvCxnSpPr>
            <p:cNvPr id="91" name="رابط مستقيم 90"/>
            <p:cNvCxnSpPr/>
            <p:nvPr/>
          </p:nvCxnSpPr>
          <p:spPr>
            <a:xfrm>
              <a:off x="9727293" y="4590475"/>
              <a:ext cx="129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مجموعة 116"/>
          <p:cNvGrpSpPr/>
          <p:nvPr/>
        </p:nvGrpSpPr>
        <p:grpSpPr>
          <a:xfrm>
            <a:off x="9497505" y="5352592"/>
            <a:ext cx="1406803" cy="875373"/>
            <a:chOff x="5698599" y="2193082"/>
            <a:chExt cx="1141925" cy="779833"/>
          </a:xfrm>
        </p:grpSpPr>
        <p:sp>
          <p:nvSpPr>
            <p:cNvPr id="118" name="شكل بيضاوي 117"/>
            <p:cNvSpPr/>
            <p:nvPr/>
          </p:nvSpPr>
          <p:spPr>
            <a:xfrm>
              <a:off x="6489863" y="2588064"/>
              <a:ext cx="350661" cy="384851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19" name="شكل بيضاوي 118"/>
            <p:cNvSpPr/>
            <p:nvPr/>
          </p:nvSpPr>
          <p:spPr>
            <a:xfrm>
              <a:off x="5698599" y="2193082"/>
              <a:ext cx="350661" cy="384851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20" name="مجموعة 119"/>
          <p:cNvGrpSpPr/>
          <p:nvPr/>
        </p:nvGrpSpPr>
        <p:grpSpPr>
          <a:xfrm>
            <a:off x="8990127" y="5103170"/>
            <a:ext cx="856503" cy="612666"/>
            <a:chOff x="9272629" y="3912946"/>
            <a:chExt cx="856503" cy="612666"/>
          </a:xfrm>
        </p:grpSpPr>
        <p:sp>
          <p:nvSpPr>
            <p:cNvPr id="121" name="مربع نص 120"/>
            <p:cNvSpPr txBox="1"/>
            <p:nvPr/>
          </p:nvSpPr>
          <p:spPr>
            <a:xfrm>
              <a:off x="9272629" y="3912946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1</a:t>
              </a:r>
            </a:p>
          </p:txBody>
        </p:sp>
        <p:cxnSp>
          <p:nvCxnSpPr>
            <p:cNvPr id="122" name="رابط مستقيم 121"/>
            <p:cNvCxnSpPr/>
            <p:nvPr/>
          </p:nvCxnSpPr>
          <p:spPr>
            <a:xfrm rot="960000" flipH="1">
              <a:off x="9841132" y="4248068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مجموعة 122"/>
          <p:cNvGrpSpPr/>
          <p:nvPr/>
        </p:nvGrpSpPr>
        <p:grpSpPr>
          <a:xfrm>
            <a:off x="10548119" y="5901065"/>
            <a:ext cx="876662" cy="576456"/>
            <a:chOff x="9854780" y="4261716"/>
            <a:chExt cx="876662" cy="576456"/>
          </a:xfrm>
        </p:grpSpPr>
        <p:sp>
          <p:nvSpPr>
            <p:cNvPr id="124" name="مربع نص 123"/>
            <p:cNvSpPr txBox="1"/>
            <p:nvPr/>
          </p:nvSpPr>
          <p:spPr>
            <a:xfrm>
              <a:off x="9959282" y="4314952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3</a:t>
              </a:r>
            </a:p>
          </p:txBody>
        </p:sp>
        <p:cxnSp>
          <p:nvCxnSpPr>
            <p:cNvPr id="125" name="رابط مستقيم 124"/>
            <p:cNvCxnSpPr/>
            <p:nvPr/>
          </p:nvCxnSpPr>
          <p:spPr>
            <a:xfrm rot="960000" flipH="1">
              <a:off x="9854780" y="4261716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مجموعة 125"/>
          <p:cNvGrpSpPr/>
          <p:nvPr/>
        </p:nvGrpSpPr>
        <p:grpSpPr>
          <a:xfrm>
            <a:off x="9474289" y="5352592"/>
            <a:ext cx="1462120" cy="875373"/>
            <a:chOff x="4873063" y="2193082"/>
            <a:chExt cx="1186828" cy="779833"/>
          </a:xfrm>
        </p:grpSpPr>
        <p:sp>
          <p:nvSpPr>
            <p:cNvPr id="127" name="شكل بيضاوي 126"/>
            <p:cNvSpPr/>
            <p:nvPr/>
          </p:nvSpPr>
          <p:spPr>
            <a:xfrm>
              <a:off x="4873063" y="2588064"/>
              <a:ext cx="467548" cy="384851"/>
            </a:xfrm>
            <a:prstGeom prst="ellipse">
              <a:avLst/>
            </a:prstGeom>
            <a:noFill/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28" name="شكل بيضاوي 127"/>
            <p:cNvSpPr/>
            <p:nvPr/>
          </p:nvSpPr>
          <p:spPr>
            <a:xfrm>
              <a:off x="5565660" y="2193082"/>
              <a:ext cx="494231" cy="384851"/>
            </a:xfrm>
            <a:prstGeom prst="ellipse">
              <a:avLst/>
            </a:prstGeom>
            <a:noFill/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29" name="مجموعة 128"/>
          <p:cNvGrpSpPr/>
          <p:nvPr/>
        </p:nvGrpSpPr>
        <p:grpSpPr>
          <a:xfrm>
            <a:off x="10496257" y="5076420"/>
            <a:ext cx="891634" cy="647858"/>
            <a:chOff x="9841132" y="3877754"/>
            <a:chExt cx="891634" cy="647858"/>
          </a:xfrm>
        </p:grpSpPr>
        <p:sp>
          <p:nvSpPr>
            <p:cNvPr id="130" name="مربع نص 129"/>
            <p:cNvSpPr txBox="1"/>
            <p:nvPr/>
          </p:nvSpPr>
          <p:spPr>
            <a:xfrm>
              <a:off x="9960606" y="3877754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7</a:t>
              </a:r>
            </a:p>
          </p:txBody>
        </p:sp>
        <p:cxnSp>
          <p:nvCxnSpPr>
            <p:cNvPr id="131" name="رابط مستقيم 130"/>
            <p:cNvCxnSpPr/>
            <p:nvPr/>
          </p:nvCxnSpPr>
          <p:spPr>
            <a:xfrm rot="960000" flipH="1">
              <a:off x="9841132" y="4248068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مجموعة 131"/>
          <p:cNvGrpSpPr/>
          <p:nvPr/>
        </p:nvGrpSpPr>
        <p:grpSpPr>
          <a:xfrm>
            <a:off x="9027515" y="5890500"/>
            <a:ext cx="889785" cy="620900"/>
            <a:chOff x="9252995" y="4261716"/>
            <a:chExt cx="889785" cy="620900"/>
          </a:xfrm>
        </p:grpSpPr>
        <p:sp>
          <p:nvSpPr>
            <p:cNvPr id="133" name="مربع نص 132"/>
            <p:cNvSpPr txBox="1"/>
            <p:nvPr/>
          </p:nvSpPr>
          <p:spPr>
            <a:xfrm>
              <a:off x="9252995" y="4359396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8</a:t>
              </a:r>
            </a:p>
          </p:txBody>
        </p:sp>
        <p:cxnSp>
          <p:nvCxnSpPr>
            <p:cNvPr id="134" name="رابط مستقيم 133"/>
            <p:cNvCxnSpPr/>
            <p:nvPr/>
          </p:nvCxnSpPr>
          <p:spPr>
            <a:xfrm rot="960000" flipH="1">
              <a:off x="9854780" y="4261716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ستطيل مستدير الزوايا 94"/>
          <p:cNvSpPr/>
          <p:nvPr/>
        </p:nvSpPr>
        <p:spPr>
          <a:xfrm>
            <a:off x="342841" y="324542"/>
            <a:ext cx="1418896" cy="646331"/>
          </a:xfrm>
          <a:prstGeom prst="roundRect">
            <a:avLst>
              <a:gd name="adj" fmla="val 4640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dirty="0"/>
              <a:t>4</a:t>
            </a:r>
            <a:r>
              <a:rPr lang="ar-EG" sz="2800" dirty="0"/>
              <a:t> دقائق</a:t>
            </a:r>
          </a:p>
        </p:txBody>
      </p:sp>
    </p:spTree>
    <p:extLst>
      <p:ext uri="{BB962C8B-B14F-4D97-AF65-F5344CB8AC3E}">
        <p14:creationId xmlns:p14="http://schemas.microsoft.com/office/powerpoint/2010/main" val="36215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8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7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5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25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5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75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50"/>
                            </p:stCondLst>
                            <p:childTnLst>
                              <p:par>
                                <p:cTn id="1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5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75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79" grpId="0"/>
      <p:bldP spid="85" grpId="0"/>
      <p:bldP spid="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مستطيل 46"/>
          <p:cNvSpPr/>
          <p:nvPr/>
        </p:nvSpPr>
        <p:spPr>
          <a:xfrm>
            <a:off x="736979" y="1007154"/>
            <a:ext cx="10936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إذا كانت  ل </a:t>
            </a:r>
            <a:r>
              <a:rPr lang="ar-BH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EG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              ،  ق </a:t>
            </a:r>
            <a:r>
              <a:rPr lang="ar-BH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r>
              <a:rPr lang="ar-EG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               ، ف</a:t>
            </a:r>
            <a:r>
              <a:rPr lang="ar-BH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أوجد </a:t>
            </a:r>
            <a:r>
              <a:rPr lang="ar-EG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قيمة</a:t>
            </a:r>
            <a:r>
              <a:rPr lang="ar-BH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EG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ل </a:t>
            </a:r>
            <a:r>
              <a:rPr lang="ar-BH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÷</a:t>
            </a:r>
            <a:r>
              <a:rPr lang="ar-EG" sz="36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ق </a:t>
            </a:r>
            <a:endParaRPr lang="ar-BH" sz="3600" b="1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مستطيل 65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EG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 </a:t>
            </a:r>
            <a:r>
              <a:rPr lang="ar-BH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EG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b="1" dirty="0">
                <a:solidFill>
                  <a:schemeClr val="accent4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grpSp>
        <p:nvGrpSpPr>
          <p:cNvPr id="78" name="مجموعة 77"/>
          <p:cNvGrpSpPr/>
          <p:nvPr/>
        </p:nvGrpSpPr>
        <p:grpSpPr>
          <a:xfrm>
            <a:off x="1975757" y="1849443"/>
            <a:ext cx="6008397" cy="853450"/>
            <a:chOff x="1092312" y="1472526"/>
            <a:chExt cx="4030897" cy="853450"/>
          </a:xfrm>
        </p:grpSpPr>
        <p:sp>
          <p:nvSpPr>
            <p:cNvPr id="80" name="وسيلة شرح مستطيلة مستديرة الزوايا 79"/>
            <p:cNvSpPr/>
            <p:nvPr/>
          </p:nvSpPr>
          <p:spPr>
            <a:xfrm>
              <a:off x="1095683" y="1580944"/>
              <a:ext cx="4027526" cy="745032"/>
            </a:xfrm>
            <a:prstGeom prst="wedgeRoundRectCallout">
              <a:avLst>
                <a:gd name="adj1" fmla="val 53598"/>
                <a:gd name="adj2" fmla="val 6294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ar-BH" sz="16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5" name="مستطيل 84"/>
            <p:cNvSpPr/>
            <p:nvPr/>
          </p:nvSpPr>
          <p:spPr>
            <a:xfrm>
              <a:off x="1092312" y="1472526"/>
              <a:ext cx="390059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EG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نعوض عن كلًا من:  ك ، </a:t>
              </a: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ق</a:t>
              </a:r>
              <a:r>
                <a:rPr lang="ar-EG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 </a:t>
              </a:r>
              <a:r>
                <a:rPr lang="ar-EG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حاصل الضر</a:t>
              </a:r>
              <a:r>
                <a:rPr lang="ar-BH" sz="3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ب</a:t>
              </a:r>
              <a:endParaRPr lang="ar-EG" sz="3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88" name="مجموعة 87"/>
          <p:cNvGrpSpPr/>
          <p:nvPr/>
        </p:nvGrpSpPr>
        <p:grpSpPr>
          <a:xfrm>
            <a:off x="9028227" y="1989507"/>
            <a:ext cx="2563906" cy="653474"/>
            <a:chOff x="8603425" y="2153094"/>
            <a:chExt cx="2563906" cy="653474"/>
          </a:xfrm>
        </p:grpSpPr>
        <p:grpSp>
          <p:nvGrpSpPr>
            <p:cNvPr id="89" name="مجموعة 88"/>
            <p:cNvGrpSpPr/>
            <p:nvPr/>
          </p:nvGrpSpPr>
          <p:grpSpPr>
            <a:xfrm>
              <a:off x="9574888" y="2153094"/>
              <a:ext cx="1592443" cy="653474"/>
              <a:chOff x="9574888" y="2153094"/>
              <a:chExt cx="1592443" cy="653474"/>
            </a:xfrm>
          </p:grpSpPr>
          <p:sp>
            <p:nvSpPr>
              <p:cNvPr id="91" name="مستطيل 90"/>
              <p:cNvSpPr/>
              <p:nvPr/>
            </p:nvSpPr>
            <p:spPr>
              <a:xfrm>
                <a:off x="9574888" y="2153094"/>
                <a:ext cx="57570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ar-BH" sz="3600" b="1" dirty="0"/>
                  <a:t>÷</a:t>
                </a:r>
              </a:p>
            </p:txBody>
          </p:sp>
          <p:sp>
            <p:nvSpPr>
              <p:cNvPr id="93" name="مربع نص 92"/>
              <p:cNvSpPr txBox="1"/>
              <p:nvPr/>
            </p:nvSpPr>
            <p:spPr>
              <a:xfrm>
                <a:off x="10395171" y="2221793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EG" sz="3200" b="1" dirty="0"/>
                  <a:t>ل</a:t>
                </a:r>
                <a:endParaRPr lang="ar-BH" sz="3200" b="1" dirty="0"/>
              </a:p>
            </p:txBody>
          </p:sp>
        </p:grpSp>
        <p:sp>
          <p:nvSpPr>
            <p:cNvPr id="90" name="مربع نص 89"/>
            <p:cNvSpPr txBox="1"/>
            <p:nvPr/>
          </p:nvSpPr>
          <p:spPr>
            <a:xfrm>
              <a:off x="8603425" y="2170535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200" b="1" dirty="0"/>
                <a:t>ق</a:t>
              </a:r>
              <a:endParaRPr lang="ar-BH" sz="3200" b="1" dirty="0"/>
            </a:p>
          </p:txBody>
        </p:sp>
      </p:grpSp>
      <p:grpSp>
        <p:nvGrpSpPr>
          <p:cNvPr id="55" name="مجموعة 54"/>
          <p:cNvGrpSpPr/>
          <p:nvPr/>
        </p:nvGrpSpPr>
        <p:grpSpPr>
          <a:xfrm>
            <a:off x="6316692" y="788869"/>
            <a:ext cx="1204980" cy="1046621"/>
            <a:chOff x="4824013" y="1451445"/>
            <a:chExt cx="1204980" cy="1046621"/>
          </a:xfrm>
        </p:grpSpPr>
        <p:sp>
          <p:nvSpPr>
            <p:cNvPr id="56" name="مربع نص 55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57" name="مربع نص 56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1</a:t>
              </a:r>
            </a:p>
          </p:txBody>
        </p:sp>
        <p:cxnSp>
          <p:nvCxnSpPr>
            <p:cNvPr id="58" name="رابط مستقيم 57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مربع نص 59"/>
            <p:cNvSpPr txBox="1"/>
            <p:nvPr/>
          </p:nvSpPr>
          <p:spPr>
            <a:xfrm>
              <a:off x="4824013" y="1579886"/>
              <a:ext cx="77216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4000" b="1" dirty="0"/>
                <a:t>1</a:t>
              </a:r>
              <a:endParaRPr lang="ar-BH" sz="4000" b="1" dirty="0"/>
            </a:p>
          </p:txBody>
        </p:sp>
      </p:grpSp>
      <p:grpSp>
        <p:nvGrpSpPr>
          <p:cNvPr id="62" name="مجموعة 61"/>
          <p:cNvGrpSpPr/>
          <p:nvPr/>
        </p:nvGrpSpPr>
        <p:grpSpPr>
          <a:xfrm>
            <a:off x="8839690" y="788869"/>
            <a:ext cx="772160" cy="1046621"/>
            <a:chOff x="5256833" y="1451445"/>
            <a:chExt cx="772160" cy="1046621"/>
          </a:xfrm>
        </p:grpSpPr>
        <p:sp>
          <p:nvSpPr>
            <p:cNvPr id="63" name="مربع نص 62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8</a:t>
              </a:r>
            </a:p>
          </p:txBody>
        </p:sp>
        <p:sp>
          <p:nvSpPr>
            <p:cNvPr id="64" name="مربع نص 63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</a:p>
          </p:txBody>
        </p:sp>
        <p:cxnSp>
          <p:nvCxnSpPr>
            <p:cNvPr id="65" name="رابط مستقيم 64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مجموعة 68"/>
          <p:cNvGrpSpPr/>
          <p:nvPr/>
        </p:nvGrpSpPr>
        <p:grpSpPr>
          <a:xfrm>
            <a:off x="10788818" y="4038878"/>
            <a:ext cx="772160" cy="1046621"/>
            <a:chOff x="5256833" y="1451445"/>
            <a:chExt cx="772160" cy="1046621"/>
          </a:xfrm>
        </p:grpSpPr>
        <p:sp>
          <p:nvSpPr>
            <p:cNvPr id="71" name="مربع نص 70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8</a:t>
              </a:r>
            </a:p>
          </p:txBody>
        </p:sp>
        <p:sp>
          <p:nvSpPr>
            <p:cNvPr id="73" name="مربع نص 72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</a:p>
          </p:txBody>
        </p:sp>
        <p:cxnSp>
          <p:nvCxnSpPr>
            <p:cNvPr id="74" name="رابط مستقيم 7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مستطيل 74"/>
          <p:cNvSpPr/>
          <p:nvPr/>
        </p:nvSpPr>
        <p:spPr>
          <a:xfrm>
            <a:off x="10023970" y="4188455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÷ </a:t>
            </a:r>
          </a:p>
        </p:txBody>
      </p:sp>
      <p:grpSp>
        <p:nvGrpSpPr>
          <p:cNvPr id="79" name="مجموعة 78"/>
          <p:cNvGrpSpPr/>
          <p:nvPr/>
        </p:nvGrpSpPr>
        <p:grpSpPr>
          <a:xfrm>
            <a:off x="4834479" y="5283982"/>
            <a:ext cx="772160" cy="951474"/>
            <a:chOff x="5256833" y="1451445"/>
            <a:chExt cx="772160" cy="1046621"/>
          </a:xfrm>
        </p:grpSpPr>
        <p:sp>
          <p:nvSpPr>
            <p:cNvPr id="81" name="مربع نص 80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4</a:t>
              </a: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3600" b="1" dirty="0"/>
                <a:t>1</a:t>
              </a:r>
              <a:endParaRPr lang="ar-BH" sz="3600" b="1" dirty="0"/>
            </a:p>
          </p:txBody>
        </p:sp>
        <p:cxnSp>
          <p:nvCxnSpPr>
            <p:cNvPr id="83" name="رابط مستقيم 82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83"/>
          <p:cNvGrpSpPr/>
          <p:nvPr/>
        </p:nvGrpSpPr>
        <p:grpSpPr>
          <a:xfrm>
            <a:off x="9035024" y="4038878"/>
            <a:ext cx="772160" cy="1046621"/>
            <a:chOff x="5256833" y="1451445"/>
            <a:chExt cx="772160" cy="1046621"/>
          </a:xfrm>
        </p:grpSpPr>
        <p:sp>
          <p:nvSpPr>
            <p:cNvPr id="87" name="مربع نص 86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92" name="مربع نص 91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</a:p>
          </p:txBody>
        </p:sp>
        <p:cxnSp>
          <p:nvCxnSpPr>
            <p:cNvPr id="94" name="رابط مستقيم 9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ربع نص 94"/>
          <p:cNvSpPr txBox="1"/>
          <p:nvPr/>
        </p:nvSpPr>
        <p:spPr>
          <a:xfrm>
            <a:off x="6484812" y="5724835"/>
            <a:ext cx="1570172" cy="5316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B0F0"/>
                </a:solidFill>
              </a:rPr>
              <a:t>8</a:t>
            </a:r>
            <a:r>
              <a:rPr lang="ar-EG" sz="3200" b="1" dirty="0"/>
              <a:t> × </a:t>
            </a:r>
            <a:r>
              <a:rPr lang="ar-BH" sz="3200" b="1" dirty="0">
                <a:solidFill>
                  <a:srgbClr val="FF00FF"/>
                </a:solidFill>
              </a:rPr>
              <a:t>3</a:t>
            </a:r>
          </a:p>
        </p:txBody>
      </p:sp>
      <p:grpSp>
        <p:nvGrpSpPr>
          <p:cNvPr id="96" name="مجموعة 95"/>
          <p:cNvGrpSpPr/>
          <p:nvPr/>
        </p:nvGrpSpPr>
        <p:grpSpPr>
          <a:xfrm>
            <a:off x="6484811" y="5265787"/>
            <a:ext cx="1740413" cy="587574"/>
            <a:chOff x="9574888" y="4086747"/>
            <a:chExt cx="1570172" cy="646331"/>
          </a:xfrm>
        </p:grpSpPr>
        <p:sp>
          <p:nvSpPr>
            <p:cNvPr id="97" name="مربع نص 96"/>
            <p:cNvSpPr txBox="1"/>
            <p:nvPr/>
          </p:nvSpPr>
          <p:spPr>
            <a:xfrm>
              <a:off x="9574888" y="4086747"/>
              <a:ext cx="1570172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EG" sz="3600" b="1" dirty="0">
                  <a:solidFill>
                    <a:srgbClr val="FF00FF"/>
                  </a:solidFill>
                </a:rPr>
                <a:t> </a:t>
              </a:r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  <a:r>
                <a:rPr lang="ar-EG" sz="3600" b="1" dirty="0">
                  <a:solidFill>
                    <a:srgbClr val="FF00FF"/>
                  </a:solidFill>
                </a:rPr>
                <a:t>  </a:t>
              </a:r>
              <a:r>
                <a:rPr lang="ar-EG" sz="3600" b="1" dirty="0"/>
                <a:t>×</a:t>
              </a:r>
              <a:r>
                <a:rPr lang="ar-EG" sz="3600" b="1" dirty="0">
                  <a:solidFill>
                    <a:srgbClr val="FF00FF"/>
                  </a:solidFill>
                </a:rPr>
                <a:t>  </a:t>
              </a:r>
              <a:r>
                <a:rPr lang="ar-BH" sz="3600" b="1" dirty="0">
                  <a:solidFill>
                    <a:srgbClr val="00B0F0"/>
                  </a:solidFill>
                </a:rPr>
                <a:t>2</a:t>
              </a:r>
            </a:p>
          </p:txBody>
        </p:sp>
        <p:cxnSp>
          <p:nvCxnSpPr>
            <p:cNvPr id="98" name="رابط مستقيم 97"/>
            <p:cNvCxnSpPr/>
            <p:nvPr/>
          </p:nvCxnSpPr>
          <p:spPr>
            <a:xfrm>
              <a:off x="9727293" y="4590475"/>
              <a:ext cx="129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مجموعة 98"/>
          <p:cNvGrpSpPr/>
          <p:nvPr/>
        </p:nvGrpSpPr>
        <p:grpSpPr>
          <a:xfrm>
            <a:off x="6623789" y="5326423"/>
            <a:ext cx="1198783" cy="873164"/>
            <a:chOff x="5700293" y="2168192"/>
            <a:chExt cx="973070" cy="855650"/>
          </a:xfrm>
        </p:grpSpPr>
        <p:sp>
          <p:nvSpPr>
            <p:cNvPr id="100" name="شكل بيضاوي 99"/>
            <p:cNvSpPr/>
            <p:nvPr/>
          </p:nvSpPr>
          <p:spPr>
            <a:xfrm>
              <a:off x="6322702" y="2600507"/>
              <a:ext cx="350661" cy="423335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1" name="شكل بيضاوي 100"/>
            <p:cNvSpPr/>
            <p:nvPr/>
          </p:nvSpPr>
          <p:spPr>
            <a:xfrm>
              <a:off x="5700293" y="2168192"/>
              <a:ext cx="350661" cy="423335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6152413" y="5114219"/>
            <a:ext cx="861243" cy="593605"/>
            <a:chOff x="9242489" y="3844706"/>
            <a:chExt cx="861243" cy="652966"/>
          </a:xfrm>
        </p:grpSpPr>
        <p:sp>
          <p:nvSpPr>
            <p:cNvPr id="107" name="مربع نص 106"/>
            <p:cNvSpPr txBox="1"/>
            <p:nvPr/>
          </p:nvSpPr>
          <p:spPr>
            <a:xfrm>
              <a:off x="9242489" y="3844706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2800" b="1" dirty="0"/>
                <a:t>1</a:t>
              </a:r>
              <a:endParaRPr lang="ar-BH" sz="2800" b="1" dirty="0"/>
            </a:p>
          </p:txBody>
        </p:sp>
        <p:cxnSp>
          <p:nvCxnSpPr>
            <p:cNvPr id="122" name="رابط مستقيم 121"/>
            <p:cNvCxnSpPr/>
            <p:nvPr/>
          </p:nvCxnSpPr>
          <p:spPr>
            <a:xfrm rot="960000" flipH="1">
              <a:off x="9815732" y="4220127"/>
              <a:ext cx="288000" cy="27754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مجموعة 122"/>
          <p:cNvGrpSpPr/>
          <p:nvPr/>
        </p:nvGrpSpPr>
        <p:grpSpPr>
          <a:xfrm>
            <a:off x="7468276" y="5849231"/>
            <a:ext cx="863014" cy="593454"/>
            <a:chOff x="9854780" y="4261716"/>
            <a:chExt cx="863014" cy="652799"/>
          </a:xfrm>
        </p:grpSpPr>
        <p:sp>
          <p:nvSpPr>
            <p:cNvPr id="124" name="مربع نص 123"/>
            <p:cNvSpPr txBox="1"/>
            <p:nvPr/>
          </p:nvSpPr>
          <p:spPr>
            <a:xfrm>
              <a:off x="9945634" y="4391295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4</a:t>
              </a:r>
            </a:p>
          </p:txBody>
        </p:sp>
        <p:cxnSp>
          <p:nvCxnSpPr>
            <p:cNvPr id="134" name="رابط مستقيم 133"/>
            <p:cNvCxnSpPr/>
            <p:nvPr/>
          </p:nvCxnSpPr>
          <p:spPr>
            <a:xfrm rot="960000" flipH="1">
              <a:off x="9854780" y="4261716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مستطيل 137"/>
          <p:cNvSpPr/>
          <p:nvPr/>
        </p:nvSpPr>
        <p:spPr>
          <a:xfrm>
            <a:off x="10084930" y="3061050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÷ 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10824709" y="2908018"/>
            <a:ext cx="772160" cy="1046621"/>
            <a:chOff x="10900909" y="2908018"/>
            <a:chExt cx="772160" cy="1046621"/>
          </a:xfrm>
        </p:grpSpPr>
        <p:sp>
          <p:nvSpPr>
            <p:cNvPr id="141" name="مربع نص 140"/>
            <p:cNvSpPr txBox="1"/>
            <p:nvPr/>
          </p:nvSpPr>
          <p:spPr>
            <a:xfrm>
              <a:off x="10900909" y="3369864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8</a:t>
              </a:r>
            </a:p>
          </p:txBody>
        </p:sp>
        <p:sp>
          <p:nvSpPr>
            <p:cNvPr id="142" name="مربع نص 141"/>
            <p:cNvSpPr txBox="1"/>
            <p:nvPr/>
          </p:nvSpPr>
          <p:spPr>
            <a:xfrm>
              <a:off x="10900909" y="2908018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</a:p>
          </p:txBody>
        </p:sp>
        <p:cxnSp>
          <p:nvCxnSpPr>
            <p:cNvPr id="143" name="رابط مستقيم 142"/>
            <p:cNvCxnSpPr/>
            <p:nvPr/>
          </p:nvCxnSpPr>
          <p:spPr>
            <a:xfrm>
              <a:off x="11056801" y="3411746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مجموعة 2"/>
          <p:cNvGrpSpPr/>
          <p:nvPr/>
        </p:nvGrpSpPr>
        <p:grpSpPr>
          <a:xfrm>
            <a:off x="8699397" y="2911473"/>
            <a:ext cx="1237607" cy="1046621"/>
            <a:chOff x="8699397" y="2911473"/>
            <a:chExt cx="1237607" cy="1046621"/>
          </a:xfrm>
        </p:grpSpPr>
        <p:grpSp>
          <p:nvGrpSpPr>
            <p:cNvPr id="139" name="مجموعة 138"/>
            <p:cNvGrpSpPr/>
            <p:nvPr/>
          </p:nvGrpSpPr>
          <p:grpSpPr>
            <a:xfrm>
              <a:off x="9164844" y="2911473"/>
              <a:ext cx="772160" cy="1046621"/>
              <a:chOff x="5256833" y="1451445"/>
              <a:chExt cx="772160" cy="1046621"/>
            </a:xfrm>
          </p:grpSpPr>
          <p:sp>
            <p:nvSpPr>
              <p:cNvPr id="145" name="مربع نص 144"/>
              <p:cNvSpPr txBox="1"/>
              <p:nvPr/>
            </p:nvSpPr>
            <p:spPr>
              <a:xfrm>
                <a:off x="5256833" y="1913291"/>
                <a:ext cx="772160" cy="5847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200" b="1" dirty="0">
                    <a:solidFill>
                      <a:srgbClr val="00B0F0"/>
                    </a:solidFill>
                  </a:rPr>
                  <a:t>2</a:t>
                </a:r>
              </a:p>
            </p:txBody>
          </p:sp>
          <p:sp>
            <p:nvSpPr>
              <p:cNvPr id="146" name="مربع نص 145"/>
              <p:cNvSpPr txBox="1"/>
              <p:nvPr/>
            </p:nvSpPr>
            <p:spPr>
              <a:xfrm>
                <a:off x="5256833" y="1451445"/>
                <a:ext cx="77216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BH" sz="3600" b="1" dirty="0">
                    <a:solidFill>
                      <a:srgbClr val="FF00FF"/>
                    </a:solidFill>
                  </a:rPr>
                  <a:t>1</a:t>
                </a:r>
              </a:p>
            </p:txBody>
          </p:sp>
          <p:cxnSp>
            <p:nvCxnSpPr>
              <p:cNvPr id="147" name="رابط مستقيم 146"/>
              <p:cNvCxnSpPr/>
              <p:nvPr/>
            </p:nvCxnSpPr>
            <p:spPr>
              <a:xfrm>
                <a:off x="5412725" y="1955173"/>
                <a:ext cx="4740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مربع نص 143"/>
            <p:cNvSpPr txBox="1"/>
            <p:nvPr/>
          </p:nvSpPr>
          <p:spPr>
            <a:xfrm>
              <a:off x="8699397" y="3061859"/>
              <a:ext cx="772160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4000" b="1" dirty="0"/>
                <a:t>1</a:t>
              </a:r>
              <a:endParaRPr lang="ar-BH" sz="4000" b="1" dirty="0"/>
            </a:p>
          </p:txBody>
        </p:sp>
      </p:grpSp>
      <p:grpSp>
        <p:nvGrpSpPr>
          <p:cNvPr id="149" name="مجموعة 148"/>
          <p:cNvGrpSpPr/>
          <p:nvPr/>
        </p:nvGrpSpPr>
        <p:grpSpPr>
          <a:xfrm>
            <a:off x="6670031" y="5326422"/>
            <a:ext cx="1417671" cy="860466"/>
            <a:chOff x="4931135" y="2168192"/>
            <a:chExt cx="1150746" cy="843207"/>
          </a:xfrm>
        </p:grpSpPr>
        <p:sp>
          <p:nvSpPr>
            <p:cNvPr id="150" name="شكل بيضاوي 149"/>
            <p:cNvSpPr/>
            <p:nvPr/>
          </p:nvSpPr>
          <p:spPr>
            <a:xfrm>
              <a:off x="4931135" y="2588064"/>
              <a:ext cx="350661" cy="423335"/>
            </a:xfrm>
            <a:prstGeom prst="ellipse">
              <a:avLst/>
            </a:prstGeom>
            <a:noFill/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51" name="شكل بيضاوي 150"/>
            <p:cNvSpPr/>
            <p:nvPr/>
          </p:nvSpPr>
          <p:spPr>
            <a:xfrm>
              <a:off x="5731220" y="2168192"/>
              <a:ext cx="350661" cy="423335"/>
            </a:xfrm>
            <a:prstGeom prst="ellipse">
              <a:avLst/>
            </a:prstGeom>
            <a:noFill/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52" name="مجموعة 151"/>
          <p:cNvGrpSpPr/>
          <p:nvPr/>
        </p:nvGrpSpPr>
        <p:grpSpPr>
          <a:xfrm>
            <a:off x="7755187" y="5121512"/>
            <a:ext cx="840834" cy="588962"/>
            <a:chOff x="9841132" y="3877754"/>
            <a:chExt cx="840834" cy="647858"/>
          </a:xfrm>
        </p:grpSpPr>
        <p:sp>
          <p:nvSpPr>
            <p:cNvPr id="153" name="مربع نص 152"/>
            <p:cNvSpPr txBox="1"/>
            <p:nvPr/>
          </p:nvSpPr>
          <p:spPr>
            <a:xfrm>
              <a:off x="9909806" y="3877754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2800" b="1" dirty="0"/>
                <a:t>1</a:t>
              </a:r>
              <a:endParaRPr lang="ar-BH" sz="2800" b="1" dirty="0"/>
            </a:p>
          </p:txBody>
        </p:sp>
        <p:cxnSp>
          <p:nvCxnSpPr>
            <p:cNvPr id="154" name="رابط مستقيم 153"/>
            <p:cNvCxnSpPr/>
            <p:nvPr/>
          </p:nvCxnSpPr>
          <p:spPr>
            <a:xfrm rot="960000" flipH="1">
              <a:off x="9841132" y="4248068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مجموعة 154"/>
          <p:cNvGrpSpPr/>
          <p:nvPr/>
        </p:nvGrpSpPr>
        <p:grpSpPr>
          <a:xfrm>
            <a:off x="6167936" y="5881336"/>
            <a:ext cx="889785" cy="564455"/>
            <a:chOff x="9252995" y="4261716"/>
            <a:chExt cx="889785" cy="620900"/>
          </a:xfrm>
        </p:grpSpPr>
        <p:sp>
          <p:nvSpPr>
            <p:cNvPr id="156" name="مربع نص 155"/>
            <p:cNvSpPr txBox="1"/>
            <p:nvPr/>
          </p:nvSpPr>
          <p:spPr>
            <a:xfrm>
              <a:off x="9252995" y="4359396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2800" b="1" dirty="0"/>
                <a:t>1</a:t>
              </a:r>
              <a:endParaRPr lang="ar-BH" sz="2800" b="1" dirty="0"/>
            </a:p>
          </p:txBody>
        </p:sp>
        <p:cxnSp>
          <p:nvCxnSpPr>
            <p:cNvPr id="157" name="رابط مستقيم 156"/>
            <p:cNvCxnSpPr/>
            <p:nvPr/>
          </p:nvCxnSpPr>
          <p:spPr>
            <a:xfrm rot="960000" flipH="1">
              <a:off x="9854780" y="4261716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مستطيل 157"/>
          <p:cNvSpPr/>
          <p:nvPr/>
        </p:nvSpPr>
        <p:spPr>
          <a:xfrm>
            <a:off x="5754630" y="5476895"/>
            <a:ext cx="466339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  <p:grpSp>
        <p:nvGrpSpPr>
          <p:cNvPr id="70" name="مجموعة 69"/>
          <p:cNvGrpSpPr/>
          <p:nvPr/>
        </p:nvGrpSpPr>
        <p:grpSpPr>
          <a:xfrm>
            <a:off x="10773578" y="5234188"/>
            <a:ext cx="772160" cy="1046621"/>
            <a:chOff x="5256833" y="1451445"/>
            <a:chExt cx="772160" cy="1046621"/>
          </a:xfrm>
        </p:grpSpPr>
        <p:sp>
          <p:nvSpPr>
            <p:cNvPr id="72" name="مربع نص 71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8</a:t>
              </a:r>
            </a:p>
          </p:txBody>
        </p:sp>
        <p:sp>
          <p:nvSpPr>
            <p:cNvPr id="76" name="مربع نص 75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</a:p>
          </p:txBody>
        </p:sp>
        <p:cxnSp>
          <p:nvCxnSpPr>
            <p:cNvPr id="77" name="رابط مستقيم 76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مستطيل 85"/>
          <p:cNvSpPr/>
          <p:nvPr/>
        </p:nvSpPr>
        <p:spPr>
          <a:xfrm>
            <a:off x="10023970" y="5383765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× </a:t>
            </a:r>
          </a:p>
        </p:txBody>
      </p:sp>
      <p:grpSp>
        <p:nvGrpSpPr>
          <p:cNvPr id="103" name="مجموعة 102"/>
          <p:cNvGrpSpPr/>
          <p:nvPr/>
        </p:nvGrpSpPr>
        <p:grpSpPr>
          <a:xfrm>
            <a:off x="9035024" y="5234188"/>
            <a:ext cx="772160" cy="1046621"/>
            <a:chOff x="5256833" y="1451445"/>
            <a:chExt cx="772160" cy="1046621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00B0F0"/>
                  </a:solidFill>
                </a:rPr>
                <a:t>2</a:t>
              </a: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مستطيل 107"/>
          <p:cNvSpPr/>
          <p:nvPr/>
        </p:nvSpPr>
        <p:spPr>
          <a:xfrm>
            <a:off x="8418357" y="5478645"/>
            <a:ext cx="466339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1219200" y="5737916"/>
            <a:ext cx="10372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2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8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5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95" grpId="0"/>
      <p:bldP spid="138" grpId="0"/>
      <p:bldP spid="158" grpId="0"/>
      <p:bldP spid="86" grpId="0"/>
      <p:bldP spid="10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مستطيل 65"/>
          <p:cNvSpPr/>
          <p:nvPr/>
        </p:nvSpPr>
        <p:spPr>
          <a:xfrm>
            <a:off x="736979" y="0"/>
            <a:ext cx="10795379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ar-BH" sz="44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تدريب (</a:t>
            </a:r>
            <a:r>
              <a:rPr lang="ar-EG" sz="44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BH" sz="4400" b="1" dirty="0">
                <a:solidFill>
                  <a:schemeClr val="accent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</p:txBody>
      </p:sp>
      <p:sp>
        <p:nvSpPr>
          <p:cNvPr id="93" name="مربع نص 92"/>
          <p:cNvSpPr txBox="1"/>
          <p:nvPr/>
        </p:nvSpPr>
        <p:spPr>
          <a:xfrm>
            <a:off x="9745836" y="2657322"/>
            <a:ext cx="203306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/>
              <a:t>عدد القطع  =</a:t>
            </a:r>
            <a:r>
              <a:rPr lang="ar-BH" sz="3200" b="1" dirty="0"/>
              <a:t> </a:t>
            </a:r>
          </a:p>
        </p:txBody>
      </p:sp>
      <p:grpSp>
        <p:nvGrpSpPr>
          <p:cNvPr id="69" name="مجموعة 68"/>
          <p:cNvGrpSpPr/>
          <p:nvPr/>
        </p:nvGrpSpPr>
        <p:grpSpPr>
          <a:xfrm>
            <a:off x="8666667" y="3801610"/>
            <a:ext cx="772160" cy="1046621"/>
            <a:chOff x="5256833" y="1451445"/>
            <a:chExt cx="772160" cy="1046621"/>
          </a:xfrm>
        </p:grpSpPr>
        <p:sp>
          <p:nvSpPr>
            <p:cNvPr id="71" name="مربع نص 70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73" name="مربع نص 72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21</a:t>
              </a:r>
            </a:p>
          </p:txBody>
        </p:sp>
        <p:cxnSp>
          <p:nvCxnSpPr>
            <p:cNvPr id="74" name="رابط مستقيم 7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مستطيل 74"/>
          <p:cNvSpPr/>
          <p:nvPr/>
        </p:nvSpPr>
        <p:spPr>
          <a:xfrm>
            <a:off x="7901819" y="3951187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÷ </a:t>
            </a:r>
          </a:p>
        </p:txBody>
      </p:sp>
      <p:grpSp>
        <p:nvGrpSpPr>
          <p:cNvPr id="79" name="مجموعة 78"/>
          <p:cNvGrpSpPr/>
          <p:nvPr/>
        </p:nvGrpSpPr>
        <p:grpSpPr>
          <a:xfrm>
            <a:off x="2712328" y="5173714"/>
            <a:ext cx="772160" cy="1004635"/>
            <a:chOff x="5256833" y="1451445"/>
            <a:chExt cx="772160" cy="1105098"/>
          </a:xfrm>
        </p:grpSpPr>
        <p:sp>
          <p:nvSpPr>
            <p:cNvPr id="81" name="مربع نص 80"/>
            <p:cNvSpPr txBox="1"/>
            <p:nvPr/>
          </p:nvSpPr>
          <p:spPr>
            <a:xfrm>
              <a:off x="5256833" y="1913291"/>
              <a:ext cx="772160" cy="6432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/>
                <a:t>1</a:t>
              </a:r>
            </a:p>
          </p:txBody>
        </p:sp>
        <p:sp>
          <p:nvSpPr>
            <p:cNvPr id="82" name="مربع نص 81"/>
            <p:cNvSpPr txBox="1"/>
            <p:nvPr/>
          </p:nvSpPr>
          <p:spPr>
            <a:xfrm>
              <a:off x="5256833" y="1451445"/>
              <a:ext cx="772160" cy="7109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28</a:t>
              </a:r>
            </a:p>
          </p:txBody>
        </p:sp>
        <p:cxnSp>
          <p:nvCxnSpPr>
            <p:cNvPr id="83" name="رابط مستقيم 82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مجموعة 83"/>
          <p:cNvGrpSpPr/>
          <p:nvPr/>
        </p:nvGrpSpPr>
        <p:grpSpPr>
          <a:xfrm>
            <a:off x="6912873" y="3801610"/>
            <a:ext cx="772160" cy="1046621"/>
            <a:chOff x="5256833" y="1451445"/>
            <a:chExt cx="772160" cy="1046621"/>
          </a:xfrm>
        </p:grpSpPr>
        <p:sp>
          <p:nvSpPr>
            <p:cNvPr id="87" name="مربع نص 86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8</a:t>
              </a:r>
            </a:p>
          </p:txBody>
        </p:sp>
        <p:sp>
          <p:nvSpPr>
            <p:cNvPr id="92" name="مربع نص 91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</a:p>
          </p:txBody>
        </p:sp>
        <p:cxnSp>
          <p:nvCxnSpPr>
            <p:cNvPr id="94" name="رابط مستقيم 93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مربع نص 94"/>
          <p:cNvSpPr txBox="1"/>
          <p:nvPr/>
        </p:nvSpPr>
        <p:spPr>
          <a:xfrm>
            <a:off x="4362661" y="5614567"/>
            <a:ext cx="15701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200" b="1" dirty="0">
                <a:solidFill>
                  <a:srgbClr val="00B0F0"/>
                </a:solidFill>
              </a:rPr>
              <a:t>2</a:t>
            </a:r>
            <a:r>
              <a:rPr lang="ar-EG" sz="3200" b="1" dirty="0"/>
              <a:t> × </a:t>
            </a:r>
            <a:r>
              <a:rPr lang="ar-BH" sz="3200" b="1" dirty="0">
                <a:solidFill>
                  <a:srgbClr val="FF00FF"/>
                </a:solidFill>
              </a:rPr>
              <a:t>3</a:t>
            </a:r>
          </a:p>
        </p:txBody>
      </p:sp>
      <p:grpSp>
        <p:nvGrpSpPr>
          <p:cNvPr id="96" name="مجموعة 95"/>
          <p:cNvGrpSpPr/>
          <p:nvPr/>
        </p:nvGrpSpPr>
        <p:grpSpPr>
          <a:xfrm>
            <a:off x="4362660" y="5155517"/>
            <a:ext cx="1740413" cy="646331"/>
            <a:chOff x="9574888" y="4086747"/>
            <a:chExt cx="1570172" cy="710964"/>
          </a:xfrm>
        </p:grpSpPr>
        <p:sp>
          <p:nvSpPr>
            <p:cNvPr id="97" name="مربع نص 96"/>
            <p:cNvSpPr txBox="1"/>
            <p:nvPr/>
          </p:nvSpPr>
          <p:spPr>
            <a:xfrm>
              <a:off x="9574888" y="4086747"/>
              <a:ext cx="1570172" cy="71096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EG" sz="3600" b="1" dirty="0">
                  <a:solidFill>
                    <a:srgbClr val="FF00FF"/>
                  </a:solidFill>
                </a:rPr>
                <a:t> </a:t>
              </a:r>
              <a:r>
                <a:rPr lang="ar-BH" sz="3600" b="1" dirty="0">
                  <a:solidFill>
                    <a:srgbClr val="FF00FF"/>
                  </a:solidFill>
                </a:rPr>
                <a:t>21</a:t>
              </a:r>
              <a:r>
                <a:rPr lang="ar-EG" sz="3600" b="1" dirty="0">
                  <a:solidFill>
                    <a:srgbClr val="FF00FF"/>
                  </a:solidFill>
                </a:rPr>
                <a:t> </a:t>
              </a:r>
              <a:r>
                <a:rPr lang="ar-EG" sz="3600" b="1" dirty="0"/>
                <a:t>×</a:t>
              </a:r>
              <a:r>
                <a:rPr lang="ar-BH" sz="3600" b="1" dirty="0"/>
                <a:t> </a:t>
              </a:r>
              <a:r>
                <a:rPr lang="ar-BH" sz="3600" b="1" dirty="0">
                  <a:solidFill>
                    <a:srgbClr val="00B0F0"/>
                  </a:solidFill>
                </a:rPr>
                <a:t>8</a:t>
              </a:r>
            </a:p>
          </p:txBody>
        </p:sp>
        <p:cxnSp>
          <p:nvCxnSpPr>
            <p:cNvPr id="98" name="رابط مستقيم 97"/>
            <p:cNvCxnSpPr/>
            <p:nvPr/>
          </p:nvCxnSpPr>
          <p:spPr>
            <a:xfrm>
              <a:off x="9727293" y="4590475"/>
              <a:ext cx="1296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مجموعة 98"/>
          <p:cNvGrpSpPr/>
          <p:nvPr/>
        </p:nvGrpSpPr>
        <p:grpSpPr>
          <a:xfrm>
            <a:off x="4501638" y="5216155"/>
            <a:ext cx="1198783" cy="873164"/>
            <a:chOff x="5700293" y="2168192"/>
            <a:chExt cx="973070" cy="855650"/>
          </a:xfrm>
        </p:grpSpPr>
        <p:sp>
          <p:nvSpPr>
            <p:cNvPr id="100" name="شكل بيضاوي 99"/>
            <p:cNvSpPr/>
            <p:nvPr/>
          </p:nvSpPr>
          <p:spPr>
            <a:xfrm>
              <a:off x="6322702" y="2600507"/>
              <a:ext cx="350661" cy="423335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01" name="شكل بيضاوي 100"/>
            <p:cNvSpPr/>
            <p:nvPr/>
          </p:nvSpPr>
          <p:spPr>
            <a:xfrm>
              <a:off x="5700293" y="2168192"/>
              <a:ext cx="350661" cy="423335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02" name="مجموعة 101"/>
          <p:cNvGrpSpPr/>
          <p:nvPr/>
        </p:nvGrpSpPr>
        <p:grpSpPr>
          <a:xfrm>
            <a:off x="4015632" y="4996627"/>
            <a:ext cx="853928" cy="557030"/>
            <a:chOff x="9227859" y="3836659"/>
            <a:chExt cx="853928" cy="612735"/>
          </a:xfrm>
        </p:grpSpPr>
        <p:sp>
          <p:nvSpPr>
            <p:cNvPr id="107" name="مربع نص 106"/>
            <p:cNvSpPr txBox="1"/>
            <p:nvPr/>
          </p:nvSpPr>
          <p:spPr>
            <a:xfrm>
              <a:off x="9227859" y="3836659"/>
              <a:ext cx="772160" cy="57554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4</a:t>
              </a:r>
            </a:p>
          </p:txBody>
        </p:sp>
        <p:cxnSp>
          <p:nvCxnSpPr>
            <p:cNvPr id="122" name="رابط مستقيم 121"/>
            <p:cNvCxnSpPr/>
            <p:nvPr/>
          </p:nvCxnSpPr>
          <p:spPr>
            <a:xfrm rot="960000" flipH="1">
              <a:off x="9793787" y="4171849"/>
              <a:ext cx="288000" cy="277545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مجموعة 122"/>
          <p:cNvGrpSpPr/>
          <p:nvPr/>
        </p:nvGrpSpPr>
        <p:grpSpPr>
          <a:xfrm>
            <a:off x="5340636" y="5782850"/>
            <a:ext cx="863014" cy="641019"/>
            <a:chOff x="9854780" y="4261716"/>
            <a:chExt cx="863014" cy="705121"/>
          </a:xfrm>
        </p:grpSpPr>
        <p:sp>
          <p:nvSpPr>
            <p:cNvPr id="124" name="مربع نص 123"/>
            <p:cNvSpPr txBox="1"/>
            <p:nvPr/>
          </p:nvSpPr>
          <p:spPr>
            <a:xfrm>
              <a:off x="9945634" y="4391295"/>
              <a:ext cx="772160" cy="57554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1</a:t>
              </a:r>
            </a:p>
          </p:txBody>
        </p:sp>
        <p:cxnSp>
          <p:nvCxnSpPr>
            <p:cNvPr id="134" name="رابط مستقيم 133"/>
            <p:cNvCxnSpPr/>
            <p:nvPr/>
          </p:nvCxnSpPr>
          <p:spPr>
            <a:xfrm rot="960000" flipH="1">
              <a:off x="9854780" y="4261716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مستطيل 137"/>
          <p:cNvSpPr/>
          <p:nvPr/>
        </p:nvSpPr>
        <p:spPr>
          <a:xfrm>
            <a:off x="7906806" y="2633282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÷ </a:t>
            </a:r>
          </a:p>
        </p:txBody>
      </p:sp>
      <p:grpSp>
        <p:nvGrpSpPr>
          <p:cNvPr id="2" name="مجموعة 1"/>
          <p:cNvGrpSpPr/>
          <p:nvPr/>
        </p:nvGrpSpPr>
        <p:grpSpPr>
          <a:xfrm>
            <a:off x="8426178" y="2480250"/>
            <a:ext cx="1270440" cy="1048053"/>
            <a:chOff x="10402629" y="2908018"/>
            <a:chExt cx="1270440" cy="1048053"/>
          </a:xfrm>
        </p:grpSpPr>
        <p:sp>
          <p:nvSpPr>
            <p:cNvPr id="141" name="مربع نص 140"/>
            <p:cNvSpPr txBox="1"/>
            <p:nvPr/>
          </p:nvSpPr>
          <p:spPr>
            <a:xfrm>
              <a:off x="10890605" y="3371296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142" name="مربع نص 141"/>
            <p:cNvSpPr txBox="1"/>
            <p:nvPr/>
          </p:nvSpPr>
          <p:spPr>
            <a:xfrm>
              <a:off x="10900909" y="2908018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1</a:t>
              </a:r>
            </a:p>
          </p:txBody>
        </p:sp>
        <p:cxnSp>
          <p:nvCxnSpPr>
            <p:cNvPr id="143" name="رابط مستقيم 142"/>
            <p:cNvCxnSpPr/>
            <p:nvPr/>
          </p:nvCxnSpPr>
          <p:spPr>
            <a:xfrm>
              <a:off x="11056801" y="3411746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مربع نص 113"/>
            <p:cNvSpPr txBox="1"/>
            <p:nvPr/>
          </p:nvSpPr>
          <p:spPr>
            <a:xfrm>
              <a:off x="10402629" y="3096371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/>
                <a:t>10</a:t>
              </a:r>
            </a:p>
          </p:txBody>
        </p:sp>
      </p:grpSp>
      <p:grpSp>
        <p:nvGrpSpPr>
          <p:cNvPr id="139" name="مجموعة 138"/>
          <p:cNvGrpSpPr/>
          <p:nvPr/>
        </p:nvGrpSpPr>
        <p:grpSpPr>
          <a:xfrm>
            <a:off x="6872420" y="2465834"/>
            <a:ext cx="772160" cy="1046621"/>
            <a:chOff x="5256833" y="1451445"/>
            <a:chExt cx="772160" cy="1046621"/>
          </a:xfrm>
        </p:grpSpPr>
        <p:sp>
          <p:nvSpPr>
            <p:cNvPr id="145" name="مربع نص 144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8</a:t>
              </a:r>
            </a:p>
          </p:txBody>
        </p:sp>
        <p:sp>
          <p:nvSpPr>
            <p:cNvPr id="146" name="مربع نص 145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3</a:t>
              </a:r>
            </a:p>
          </p:txBody>
        </p:sp>
        <p:cxnSp>
          <p:nvCxnSpPr>
            <p:cNvPr id="147" name="رابط مستقيم 146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مجموعة 148"/>
          <p:cNvGrpSpPr/>
          <p:nvPr/>
        </p:nvGrpSpPr>
        <p:grpSpPr>
          <a:xfrm>
            <a:off x="4547880" y="5216154"/>
            <a:ext cx="1417671" cy="860466"/>
            <a:chOff x="4931135" y="2168192"/>
            <a:chExt cx="1150746" cy="843207"/>
          </a:xfrm>
        </p:grpSpPr>
        <p:sp>
          <p:nvSpPr>
            <p:cNvPr id="150" name="شكل بيضاوي 149"/>
            <p:cNvSpPr/>
            <p:nvPr/>
          </p:nvSpPr>
          <p:spPr>
            <a:xfrm>
              <a:off x="4931135" y="2588064"/>
              <a:ext cx="350661" cy="423335"/>
            </a:xfrm>
            <a:prstGeom prst="ellipse">
              <a:avLst/>
            </a:prstGeom>
            <a:noFill/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  <p:sp>
          <p:nvSpPr>
            <p:cNvPr id="151" name="شكل بيضاوي 150"/>
            <p:cNvSpPr/>
            <p:nvPr/>
          </p:nvSpPr>
          <p:spPr>
            <a:xfrm>
              <a:off x="5539216" y="2168192"/>
              <a:ext cx="542665" cy="423335"/>
            </a:xfrm>
            <a:prstGeom prst="ellipse">
              <a:avLst/>
            </a:prstGeom>
            <a:noFill/>
            <a:ln w="57150"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BH">
                <a:solidFill>
                  <a:srgbClr val="FF00FF"/>
                </a:solidFill>
              </a:endParaRPr>
            </a:p>
          </p:txBody>
        </p:sp>
      </p:grpSp>
      <p:grpSp>
        <p:nvGrpSpPr>
          <p:cNvPr id="152" name="مجموعة 151"/>
          <p:cNvGrpSpPr/>
          <p:nvPr/>
        </p:nvGrpSpPr>
        <p:grpSpPr>
          <a:xfrm>
            <a:off x="5467936" y="5011244"/>
            <a:ext cx="1005934" cy="588962"/>
            <a:chOff x="9676032" y="3877754"/>
            <a:chExt cx="1005934" cy="647858"/>
          </a:xfrm>
        </p:grpSpPr>
        <p:sp>
          <p:nvSpPr>
            <p:cNvPr id="153" name="مربع نص 152"/>
            <p:cNvSpPr txBox="1"/>
            <p:nvPr/>
          </p:nvSpPr>
          <p:spPr>
            <a:xfrm>
              <a:off x="9909806" y="3877754"/>
              <a:ext cx="772160" cy="57554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2800" b="1" dirty="0"/>
                <a:t>7</a:t>
              </a:r>
            </a:p>
          </p:txBody>
        </p:sp>
        <p:cxnSp>
          <p:nvCxnSpPr>
            <p:cNvPr id="154" name="رابط مستقيم 153"/>
            <p:cNvCxnSpPr/>
            <p:nvPr/>
          </p:nvCxnSpPr>
          <p:spPr>
            <a:xfrm rot="960000" flipH="1">
              <a:off x="9676032" y="4248068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مجموعة 154"/>
          <p:cNvGrpSpPr/>
          <p:nvPr/>
        </p:nvGrpSpPr>
        <p:grpSpPr>
          <a:xfrm>
            <a:off x="4047610" y="5807646"/>
            <a:ext cx="889785" cy="557140"/>
            <a:chOff x="9252995" y="4261716"/>
            <a:chExt cx="889785" cy="612853"/>
          </a:xfrm>
        </p:grpSpPr>
        <p:sp>
          <p:nvSpPr>
            <p:cNvPr id="156" name="مربع نص 155"/>
            <p:cNvSpPr txBox="1"/>
            <p:nvPr/>
          </p:nvSpPr>
          <p:spPr>
            <a:xfrm>
              <a:off x="9252995" y="4351349"/>
              <a:ext cx="772160" cy="52322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EG" sz="2800" b="1" dirty="0"/>
                <a:t>1</a:t>
              </a:r>
              <a:endParaRPr lang="ar-BH" sz="2800" b="1" dirty="0"/>
            </a:p>
          </p:txBody>
        </p:sp>
        <p:cxnSp>
          <p:nvCxnSpPr>
            <p:cNvPr id="157" name="رابط مستقيم 156"/>
            <p:cNvCxnSpPr/>
            <p:nvPr/>
          </p:nvCxnSpPr>
          <p:spPr>
            <a:xfrm rot="960000" flipH="1">
              <a:off x="9854780" y="4261716"/>
              <a:ext cx="288000" cy="277544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مستطيل 157"/>
          <p:cNvSpPr/>
          <p:nvPr/>
        </p:nvSpPr>
        <p:spPr>
          <a:xfrm>
            <a:off x="3632479" y="5366627"/>
            <a:ext cx="466339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  <p:grpSp>
        <p:nvGrpSpPr>
          <p:cNvPr id="70" name="مجموعة 69"/>
          <p:cNvGrpSpPr/>
          <p:nvPr/>
        </p:nvGrpSpPr>
        <p:grpSpPr>
          <a:xfrm>
            <a:off x="8651427" y="5123920"/>
            <a:ext cx="772160" cy="1046621"/>
            <a:chOff x="5256833" y="1451445"/>
            <a:chExt cx="772160" cy="1046621"/>
          </a:xfrm>
        </p:grpSpPr>
        <p:sp>
          <p:nvSpPr>
            <p:cNvPr id="72" name="مربع نص 71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00B0F0"/>
                  </a:solidFill>
                </a:rPr>
                <a:t>2</a:t>
              </a:r>
            </a:p>
          </p:txBody>
        </p:sp>
        <p:sp>
          <p:nvSpPr>
            <p:cNvPr id="76" name="مربع نص 75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FF00FF"/>
                  </a:solidFill>
                </a:rPr>
                <a:t>21</a:t>
              </a:r>
            </a:p>
          </p:txBody>
        </p:sp>
        <p:cxnSp>
          <p:nvCxnSpPr>
            <p:cNvPr id="77" name="رابط مستقيم 76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مستطيل 85"/>
          <p:cNvSpPr/>
          <p:nvPr/>
        </p:nvSpPr>
        <p:spPr>
          <a:xfrm>
            <a:off x="7901819" y="5273497"/>
            <a:ext cx="466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× </a:t>
            </a:r>
          </a:p>
        </p:txBody>
      </p:sp>
      <p:grpSp>
        <p:nvGrpSpPr>
          <p:cNvPr id="103" name="مجموعة 102"/>
          <p:cNvGrpSpPr/>
          <p:nvPr/>
        </p:nvGrpSpPr>
        <p:grpSpPr>
          <a:xfrm>
            <a:off x="6912873" y="5123920"/>
            <a:ext cx="772160" cy="1046621"/>
            <a:chOff x="5256833" y="1451445"/>
            <a:chExt cx="772160" cy="1046621"/>
          </a:xfrm>
        </p:grpSpPr>
        <p:sp>
          <p:nvSpPr>
            <p:cNvPr id="104" name="مربع نص 103"/>
            <p:cNvSpPr txBox="1"/>
            <p:nvPr/>
          </p:nvSpPr>
          <p:spPr>
            <a:xfrm>
              <a:off x="5256833" y="1913291"/>
              <a:ext cx="77216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200" b="1" dirty="0">
                  <a:solidFill>
                    <a:srgbClr val="FF00FF"/>
                  </a:solidFill>
                </a:rPr>
                <a:t>3</a:t>
              </a:r>
            </a:p>
          </p:txBody>
        </p:sp>
        <p:sp>
          <p:nvSpPr>
            <p:cNvPr id="105" name="مربع نص 104"/>
            <p:cNvSpPr txBox="1"/>
            <p:nvPr/>
          </p:nvSpPr>
          <p:spPr>
            <a:xfrm>
              <a:off x="5256833" y="1451445"/>
              <a:ext cx="77216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BH" sz="3600" b="1" dirty="0">
                  <a:solidFill>
                    <a:srgbClr val="00B0F0"/>
                  </a:solidFill>
                </a:rPr>
                <a:t>8</a:t>
              </a:r>
            </a:p>
          </p:txBody>
        </p:sp>
        <p:cxnSp>
          <p:nvCxnSpPr>
            <p:cNvPr id="106" name="رابط مستقيم 105"/>
            <p:cNvCxnSpPr/>
            <p:nvPr/>
          </p:nvCxnSpPr>
          <p:spPr>
            <a:xfrm>
              <a:off x="5412725" y="1955173"/>
              <a:ext cx="47402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مستطيل 107"/>
          <p:cNvSpPr/>
          <p:nvPr/>
        </p:nvSpPr>
        <p:spPr>
          <a:xfrm>
            <a:off x="6296206" y="5368377"/>
            <a:ext cx="466339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  <p:cxnSp>
        <p:nvCxnSpPr>
          <p:cNvPr id="5" name="رابط مستقيم 4"/>
          <p:cNvCxnSpPr/>
          <p:nvPr/>
        </p:nvCxnSpPr>
        <p:spPr>
          <a:xfrm flipH="1">
            <a:off x="1219200" y="5966516"/>
            <a:ext cx="10372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edcafm\AppData\Local\Temp\SNAGHTMLea1e320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730" y="938889"/>
            <a:ext cx="7520892" cy="134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مستطيل 114"/>
          <p:cNvSpPr/>
          <p:nvPr/>
        </p:nvSpPr>
        <p:spPr>
          <a:xfrm>
            <a:off x="2121213" y="5366627"/>
            <a:ext cx="466339" cy="53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EG" sz="3200" b="1" dirty="0"/>
              <a:t>=</a:t>
            </a:r>
            <a:r>
              <a:rPr lang="ar-BH" sz="3200" b="1" dirty="0"/>
              <a:t> </a:t>
            </a:r>
          </a:p>
        </p:txBody>
      </p:sp>
      <p:sp>
        <p:nvSpPr>
          <p:cNvPr id="116" name="مستطيل 115"/>
          <p:cNvSpPr/>
          <p:nvPr/>
        </p:nvSpPr>
        <p:spPr>
          <a:xfrm>
            <a:off x="1336934" y="5336147"/>
            <a:ext cx="733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3600" b="1" dirty="0"/>
              <a:t>28 </a:t>
            </a:r>
          </a:p>
        </p:txBody>
      </p:sp>
      <p:sp>
        <p:nvSpPr>
          <p:cNvPr id="117" name="مستطيل 116"/>
          <p:cNvSpPr/>
          <p:nvPr/>
        </p:nvSpPr>
        <p:spPr>
          <a:xfrm>
            <a:off x="370540" y="5414887"/>
            <a:ext cx="978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ar-BH" sz="2800" b="1" dirty="0"/>
              <a:t>قطعة</a:t>
            </a:r>
          </a:p>
        </p:txBody>
      </p:sp>
      <p:sp>
        <p:nvSpPr>
          <p:cNvPr id="118" name="مستطيل مستدير الزوايا 117"/>
          <p:cNvSpPr/>
          <p:nvPr/>
        </p:nvSpPr>
        <p:spPr>
          <a:xfrm>
            <a:off x="342841" y="324542"/>
            <a:ext cx="1418896" cy="646331"/>
          </a:xfrm>
          <a:prstGeom prst="roundRect">
            <a:avLst>
              <a:gd name="adj" fmla="val 4640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800" dirty="0"/>
              <a:t>5 دقائق</a:t>
            </a:r>
          </a:p>
        </p:txBody>
      </p:sp>
    </p:spTree>
    <p:extLst>
      <p:ext uri="{BB962C8B-B14F-4D97-AF65-F5344CB8AC3E}">
        <p14:creationId xmlns:p14="http://schemas.microsoft.com/office/powerpoint/2010/main" val="339094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5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50"/>
                            </p:stCondLst>
                            <p:childTnLst>
                              <p:par>
                                <p:cTn id="17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75" grpId="0"/>
      <p:bldP spid="95" grpId="0"/>
      <p:bldP spid="138" grpId="0"/>
      <p:bldP spid="158" grpId="0"/>
      <p:bldP spid="86" grpId="0"/>
      <p:bldP spid="108" grpId="0"/>
      <p:bldP spid="115" grpId="0"/>
      <p:bldP spid="116" grpId="0"/>
      <p:bldP spid="1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99549" y="2575971"/>
            <a:ext cx="109360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التدرب يُمكنك الرجوع إلى </a:t>
            </a:r>
          </a:p>
          <a:p>
            <a:pPr algn="ctr">
              <a:spcAft>
                <a:spcPts val="1200"/>
              </a:spcAft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كتاب الرياضيات للصف السادس الابتدائي – الجزء الأول</a:t>
            </a:r>
          </a:p>
          <a:p>
            <a:pPr algn="ctr">
              <a:spcAft>
                <a:spcPts val="1200"/>
              </a:spcAft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الصفحات: 1</a:t>
            </a: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3- 1</a:t>
            </a:r>
            <a:r>
              <a:rPr lang="ar-EG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9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6433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laa\AppData\Local\Temp\SNAGHTML37d46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65" y="1292883"/>
            <a:ext cx="53721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497865" y="3468413"/>
            <a:ext cx="5372100" cy="107205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3419041" y="3304817"/>
            <a:ext cx="537210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8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61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293</Words>
  <Application>Microsoft Office PowerPoint</Application>
  <PresentationFormat>Widescreen</PresentationFormat>
  <Paragraphs>148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Sakkal Majalla</vt:lpstr>
      <vt:lpstr>Traditional Arabic</vt:lpstr>
      <vt:lpstr>نسق Office</vt:lpstr>
      <vt:lpstr>رياضيات الصف السادس – الجزء الأول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الصف السادس – الفصل الثاني</dc:title>
  <dc:creator>ALAA F</dc:creator>
  <cp:lastModifiedBy>MY LIFE</cp:lastModifiedBy>
  <cp:revision>594</cp:revision>
  <dcterms:created xsi:type="dcterms:W3CDTF">2020-03-03T06:21:53Z</dcterms:created>
  <dcterms:modified xsi:type="dcterms:W3CDTF">2020-07-14T19:18:06Z</dcterms:modified>
</cp:coreProperties>
</file>