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71" r:id="rId5"/>
    <p:sldId id="260" r:id="rId6"/>
    <p:sldId id="268" r:id="rId7"/>
    <p:sldId id="272" r:id="rId8"/>
    <p:sldId id="269" r:id="rId9"/>
    <p:sldId id="264" r:id="rId10"/>
    <p:sldId id="266" r:id="rId11"/>
    <p:sldId id="270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6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2866-A006-48FE-9190-69207BBE1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FD99-DA8D-45B3-B3EA-E37350F93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EACEA-D1E0-4DCD-9F4D-43B5DA0E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7853F-BF5C-4368-B7F9-52973F7C3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BDB07-3ACF-4AAB-8849-429BF868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DC61-567A-4A5A-AED5-E6478620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63B5C-1051-4DAE-B2F1-6DFF8CA97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56DDF-03DC-42AB-8039-EFB9B0161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8AC8B-A49C-4885-B6F3-D3581E79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D4EE2-B5C6-45DF-9E0D-8C21E42E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8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739C42-A724-4269-B446-B7E7A08DF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BB90C-BAD3-46B0-A4E4-80D1E2000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86F84-4A62-4507-8AC1-B310F5B2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59D5-08A4-4E27-BFAC-6D1F96C0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10A86-1FFF-45AD-BC37-BCE10938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D8860-7BA9-4371-8BB2-BB0823DB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20D85-08A1-414B-A923-82A63F999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3D043-895B-4277-A220-3640CD26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F5785-2941-4888-9970-2B3B6881C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42490-2BAC-4793-8582-F105B287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BDE1-EBB8-462D-99BE-ED36FB2A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361C2-08C3-46BA-8F49-D9A3A8F2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A3A18-D448-46EF-9476-43E5D076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5451F-A659-4BBE-96C5-3B5C7918D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F3FE0-6678-4EF3-AE55-9DE32067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6203-8588-4F82-8A0F-0EA76B3E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C9E67-5052-4531-B23F-30BE7B849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16815-68E8-4925-931B-397A12890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A8FC5-E9A1-44AA-B529-5DB8CEC1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3E088-ED4F-4A94-8DE1-E89600134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EC1C-C6B2-4432-B029-7EAAD59C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17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37FB-2D18-43A5-B2A9-E1178E09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17A06-FBFF-4699-8C94-A475A7386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41A0E-B393-4124-A727-9D7C2EBEA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A747B-3969-4DEF-A56D-FADB894C2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3DDC0-165D-4788-8C5C-1AD12A198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D4050D-6157-43DD-9F3D-8ED24B3C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4EEDF2-AB9D-45FF-8BB5-FC3FE652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E0320-2EB9-49FF-8B03-45B08A1E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C0D1C-9E81-466A-ACFA-F5303014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3816-254E-4EBD-A822-1F5ABA23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0DA8A-79DB-4D2E-884B-4B7E9CDC8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8D806-B5AA-499A-89AA-41B8BE83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82DDB-D360-4AD8-8D2E-77985024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DAAF5-1B65-48A9-A5EF-D1B7D9DC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D7381-B7C9-4E5F-B754-0A4F5272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8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0D0A-A893-48A1-A0B4-93673A8B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EC8C-9046-48BA-9D73-CA215B601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91389-1159-4406-8A75-6CD800CFE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153B2-ACE5-42D2-93F7-29FAF6ED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5D6A-5DBD-4D28-8223-169F1B10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EE26-D199-4784-A75C-6A0DD3FB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1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D5F6-C85A-4B3A-9C26-464329BCC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6CCD14-5891-4194-AE6B-D4AE49853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A9BED-BFF0-427D-8CC0-37EA3DF31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AC850-2883-45E8-AE7B-DECBA2D1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25697-F55F-4A37-B3C6-570298D77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97FC9-1DBD-4944-9127-FFE1E50D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8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31C2A-92B3-408B-99C0-969B485C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9E799-E122-4B28-A3BA-CB0C39B81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2938E-C8D9-4345-B628-2BC50AB4E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5CF5F-3501-4D57-B73B-65096119FBCC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162DF-610F-4DE2-978A-2B4FD7CFB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759E-7DCB-4F53-8255-088FD9E55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94421-D528-49DD-8A8F-7F0971C18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9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2841B-BFE1-466A-A82E-6A17E2F0C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14600" y="204019"/>
            <a:ext cx="7162800" cy="1182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1504" y="1776657"/>
            <a:ext cx="816725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8800" b="1">
                <a:solidFill>
                  <a:srgbClr val="C00000"/>
                </a:solidFill>
                <a:latin typeface="Traditional Arabic" panose="02020603050405020304" pitchFamily="18" charset="-78"/>
                <a:cs typeface="Frutiger LT Arabic 55 Roman" panose="0100000000000000000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سورةُ الفرقان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الآيات</a:t>
            </a:r>
            <a:r>
              <a:rPr kumimoji="0" lang="ar-BH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BH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(63-67)</a:t>
            </a:r>
            <a:endParaRPr kumimoji="0" lang="ar-BH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4392191" y="4331202"/>
            <a:ext cx="2967479" cy="17081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 – الجزء الثاني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kumimoji="0" lang="ar-BH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لصف </a:t>
            </a:r>
            <a:r>
              <a:rPr kumimoji="0" lang="ar-S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kumimoji="0" lang="ar-BH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سادس</a:t>
            </a:r>
            <a:r>
              <a:rPr kumimoji="0" lang="ar-S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BH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الابتدائي</a:t>
            </a:r>
            <a:endParaRPr kumimoji="0" lang="ar-SA" sz="2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الفصل الدراسي</a:t>
            </a:r>
            <a:r>
              <a:rPr kumimoji="0" lang="ar-BH" sz="2400" b="1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الثاني</a:t>
            </a:r>
            <a:endParaRPr kumimoji="0" lang="ar-BH" sz="2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12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759477" y="1881175"/>
            <a:ext cx="11136985" cy="3600986"/>
          </a:xfrm>
          <a:prstGeom prst="rect">
            <a:avLst/>
          </a:prstGeom>
          <a:solidFill>
            <a:srgbClr val="FADCF6"/>
          </a:solidFill>
          <a:ln w="28575">
            <a:solidFill>
              <a:srgbClr val="FF0000"/>
            </a:solidFill>
            <a:prstDash val="sysDash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فكر ثم أجيب:</a:t>
            </a:r>
          </a:p>
          <a:p>
            <a:pPr>
              <a:lnSpc>
                <a:spcPct val="150000"/>
              </a:lnSpc>
            </a:pPr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خلال فهمي للآيات الكريمة السابـقة أعـدّد الأمور المستفادة منها:</a:t>
            </a:r>
          </a:p>
          <a:p>
            <a:pPr>
              <a:lnSpc>
                <a:spcPct val="200000"/>
              </a:lnSpc>
            </a:pP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........................................................................................................................................................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- 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43316" y="422782"/>
            <a:ext cx="2050869" cy="8882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(3)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94764" y="422782"/>
            <a:ext cx="3399421" cy="1009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إجابة النشاط (3)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7795" y="3552259"/>
            <a:ext cx="10850327" cy="18067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000" algn="r" rtl="1">
              <a:spcBef>
                <a:spcPts val="5400"/>
              </a:spcBef>
            </a:pPr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72000" algn="r" rtl="1">
              <a:lnSpc>
                <a:spcPct val="150000"/>
              </a:lnSpc>
              <a:spcBef>
                <a:spcPts val="5400"/>
              </a:spcBef>
            </a:pP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عباد الرحمن هم المؤمنون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الطائعون لله تعالى.</a:t>
            </a:r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  <a:sym typeface="AGA Arabesque" panose="05010101010101010101" pitchFamily="2" charset="2"/>
              </a:rPr>
              <a:t>2- 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التواضع والحلم صفتان بارزتان لعباد الرحمن.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/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  <a:sym typeface="AGA Arabesque" panose="05010101010101010101" pitchFamily="2" charset="2"/>
            </a:endParaRPr>
          </a:p>
          <a:p>
            <a:pPr algn="justLow" rtl="1"/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E56BE-5D7D-4E74-B001-1ED2D70E4B3E}"/>
              </a:ext>
            </a:extLst>
          </p:cNvPr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53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528410" y="1792329"/>
            <a:ext cx="11135179" cy="4339650"/>
          </a:xfrm>
          <a:prstGeom prst="rect">
            <a:avLst/>
          </a:prstGeom>
          <a:solidFill>
            <a:srgbClr val="FADCF6"/>
          </a:solidFill>
          <a:ln w="28575">
            <a:solidFill>
              <a:srgbClr val="FF0000"/>
            </a:solidFill>
            <a:prstDash val="sysDash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هاتِ معنى المفردات الآتية:</a:t>
            </a:r>
            <a:endParaRPr lang="ar-BH" sz="3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>
              <a:buFontTx/>
              <a:buChar char="-"/>
            </a:pP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سلامًا: </a:t>
            </a:r>
            <a:r>
              <a:rPr lang="ar-BH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</a:t>
            </a:r>
          </a:p>
          <a:p>
            <a:pPr marL="457200" indent="-457200">
              <a:buFontTx/>
              <a:buChar char="-"/>
            </a:pP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يسرفوا: </a:t>
            </a:r>
            <a:r>
              <a:rPr lang="ar-BH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</a:t>
            </a:r>
          </a:p>
          <a:p>
            <a:pPr marL="457200" indent="-457200">
              <a:buFontTx/>
              <a:buChar char="-"/>
            </a:pP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يقتروا: </a:t>
            </a:r>
            <a:r>
              <a:rPr lang="ar-BH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</a:t>
            </a:r>
          </a:p>
          <a:p>
            <a:pPr algn="justLow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تتحدث هذه الآيات الكريمة عن صفات المؤمنين الطائعين الذين أخلصوا عبادتهم لله تعالى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اذكر ثلاث</a:t>
            </a: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من تلك الصفات.</a:t>
            </a:r>
            <a:endParaRPr lang="ar-BH" sz="3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</a:t>
            </a:r>
            <a:r>
              <a:rPr lang="ar-BH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...........................................................................................................................................................................</a:t>
            </a:r>
          </a:p>
          <a:p>
            <a:pPr algn="justLow"/>
            <a:r>
              <a:rPr lang="ar-KW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BH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...........................................................................................................................................................................</a:t>
            </a:r>
          </a:p>
          <a:p>
            <a:pPr algn="justLow"/>
            <a:r>
              <a:rPr lang="ar-KW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</a:t>
            </a:r>
            <a:r>
              <a:rPr lang="ar-BH" sz="3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...........................................................................................................................................................................</a:t>
            </a:r>
            <a:endParaRPr lang="en-GB" sz="3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99760" y="357046"/>
            <a:ext cx="3163828" cy="8751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النشاط الختامي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41081" y="357046"/>
            <a:ext cx="4322507" cy="8882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إجابة النشاط الختامي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28408" y="1439582"/>
            <a:ext cx="11135179" cy="4955203"/>
          </a:xfrm>
          <a:prstGeom prst="rect">
            <a:avLst/>
          </a:prstGeom>
          <a:solidFill>
            <a:srgbClr val="FADCF6"/>
          </a:solidFill>
          <a:ln w="28575">
            <a:solidFill>
              <a:srgbClr val="FF0000"/>
            </a:solidFill>
            <a:prstDash val="sysDash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هاتِ معنى المفردات الآتية:</a:t>
            </a:r>
          </a:p>
          <a:p>
            <a:pPr marL="457200" indent="-457200">
              <a:buFontTx/>
              <a:buChar char="-"/>
            </a:pPr>
            <a:r>
              <a:rPr lang="ar-BH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سلامًا: </a:t>
            </a:r>
            <a:r>
              <a:rPr lang="ar-KW" sz="2800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قول</a:t>
            </a:r>
            <a:r>
              <a:rPr lang="ar-BH" sz="2800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KW" sz="2800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يسلمون فيه من الإثم</a:t>
            </a:r>
            <a:r>
              <a:rPr lang="ar-SA" sz="2800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>
              <a:buFontTx/>
              <a:buChar char="-"/>
            </a:pPr>
            <a:r>
              <a:rPr lang="ar-BH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يسرفوا: </a:t>
            </a:r>
            <a:r>
              <a:rPr lang="ar-KW" sz="2800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يجاوزوا الحد المعتدل في النفقة</a:t>
            </a:r>
            <a:r>
              <a:rPr lang="ar-SA" sz="2800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>
              <a:buFontTx/>
              <a:buChar char="-"/>
            </a:pPr>
            <a:r>
              <a:rPr lang="ar-BH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يقتروا: </a:t>
            </a:r>
            <a:r>
              <a:rPr lang="ar-KW" sz="2800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يبخلوا ويُضيّقوا</a:t>
            </a:r>
            <a:r>
              <a:rPr lang="ar-SA" sz="2800" dirty="0">
                <a:solidFill>
                  <a:schemeClr val="dk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2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KW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تتحدث هذه الآيات الكريمة عن صفات المؤمنين الطائعين الذين أخلصوا عبادتهم لله تعالى</a:t>
            </a: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اذكر ثلاث</a:t>
            </a: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من تلك الصفات.</a:t>
            </a:r>
          </a:p>
          <a:p>
            <a:pPr algn="justLow"/>
            <a:r>
              <a:rPr lang="ar-KW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السير سيرًا هيّنًا في سكينةٍ ووقار، فلا يضربون الأرض بأقدامهم كِبْرًا، ولا يمشون في الأرض مرحًا.</a:t>
            </a:r>
            <a:r>
              <a:rPr lang="ar-KW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يُقابلون إساءة السفيه بالإحسان، وجهله بالرفق والحلم.</a:t>
            </a:r>
            <a:endParaRPr lang="en-GB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يقومون في جوف الليل مصلّين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KW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لله تعالى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</a:t>
            </a:r>
            <a:r>
              <a:rPr lang="ar-KW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بعيدين عن المضاجع.</a:t>
            </a:r>
            <a:endParaRPr lang="en-GB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يدعون ربهم أن يُنجّيهم من النار، ويبتهلون إليه أن يدفع عنهم عذابها.</a:t>
            </a:r>
            <a:endParaRPr lang="en-GB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5- لا يُجاوزون الحد المعتدل في إنفاقهم، ولا يبخلون و يُضيّقون على أنفسهم.</a:t>
            </a:r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941BA-2435-4CF1-874C-155B56AF1C69}"/>
              </a:ext>
            </a:extLst>
          </p:cNvPr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81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4656" y="1795720"/>
            <a:ext cx="11317574" cy="2776906"/>
            <a:chOff x="3273573" y="4452103"/>
            <a:chExt cx="5618907" cy="151216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Down Ribbon 2"/>
            <p:cNvSpPr/>
            <p:nvPr/>
          </p:nvSpPr>
          <p:spPr>
            <a:xfrm>
              <a:off x="3273573" y="4452103"/>
              <a:ext cx="5618907" cy="1512168"/>
            </a:xfrm>
            <a:prstGeom prst="ribbon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BH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38756" y="4847846"/>
              <a:ext cx="3088540" cy="72068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BH" sz="40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انتهى الدرس</a:t>
              </a:r>
            </a:p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BH" sz="40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مع تمنياتنا لكم بدوام النجاح والتوفيق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84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DAA1AD-602D-43E5-B1FC-33C96843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2813" y="351534"/>
            <a:ext cx="354003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E450593F-A25E-458D-8C8E-B68DB9F9AF27}"/>
              </a:ext>
            </a:extLst>
          </p:cNvPr>
          <p:cNvSpPr/>
          <p:nvPr/>
        </p:nvSpPr>
        <p:spPr>
          <a:xfrm>
            <a:off x="1421103" y="2320547"/>
            <a:ext cx="9332864" cy="842788"/>
          </a:xfrm>
          <a:prstGeom prst="roundRect">
            <a:avLst/>
          </a:prstGeom>
          <a:solidFill>
            <a:srgbClr val="FADCF6"/>
          </a:solidFill>
          <a:ln w="381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r" rtl="1">
              <a:lnSpc>
                <a:spcPct val="150000"/>
              </a:lnSpc>
              <a:defRPr/>
            </a:pPr>
            <a:endParaRPr lang="ar-BH" sz="3200" b="1" kern="0" dirty="0">
              <a:solidFill>
                <a:prstClr val="black"/>
              </a:solidFill>
              <a:latin typeface="Sakkal Majalla" panose="02000000000000000000" pitchFamily="2" charset="-78"/>
              <a:cs typeface="+mj-cs"/>
            </a:endParaRPr>
          </a:p>
          <a:p>
            <a:pPr algn="r" rtl="1">
              <a:lnSpc>
                <a:spcPct val="150000"/>
              </a:lnSpc>
              <a:defRPr/>
            </a:pPr>
            <a:r>
              <a:rPr lang="ar-BH" sz="3600" b="1" kern="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kumimoji="0" lang="ar-BH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تلاوة 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الآيات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(63-67)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قراءة صحيحة، وحفظها عن ظهر قلب.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r" rtl="1">
              <a:lnSpc>
                <a:spcPct val="150000"/>
              </a:lnSpc>
              <a:defRPr/>
            </a:pPr>
            <a:endParaRPr kumimoji="0" lang="ar-SA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450593F-A25E-458D-8C8E-B68DB9F9AF27}"/>
              </a:ext>
            </a:extLst>
          </p:cNvPr>
          <p:cNvSpPr/>
          <p:nvPr/>
        </p:nvSpPr>
        <p:spPr>
          <a:xfrm>
            <a:off x="1421103" y="3414169"/>
            <a:ext cx="9332864" cy="861950"/>
          </a:xfrm>
          <a:prstGeom prst="roundRect">
            <a:avLst/>
          </a:prstGeom>
          <a:solidFill>
            <a:srgbClr val="FADCF6"/>
          </a:solidFill>
          <a:ln w="381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r" rtl="1">
              <a:lnSpc>
                <a:spcPct val="150000"/>
              </a:lnSpc>
            </a:pPr>
            <a:r>
              <a:rPr lang="ar-BH" sz="3600" b="1" kern="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3600" b="1" kern="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تعرُّف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معاني المفردات الجديدة في 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آيات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SA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450593F-A25E-458D-8C8E-B68DB9F9AF27}"/>
              </a:ext>
            </a:extLst>
          </p:cNvPr>
          <p:cNvSpPr/>
          <p:nvPr/>
        </p:nvSpPr>
        <p:spPr>
          <a:xfrm>
            <a:off x="1421103" y="4478553"/>
            <a:ext cx="9332864" cy="809560"/>
          </a:xfrm>
          <a:prstGeom prst="roundRect">
            <a:avLst/>
          </a:prstGeom>
          <a:solidFill>
            <a:srgbClr val="FADCF6"/>
          </a:solidFill>
          <a:ln w="381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r" rtl="1">
              <a:lnSpc>
                <a:spcPct val="150000"/>
              </a:lnSpc>
              <a:defRPr/>
            </a:pPr>
            <a:r>
              <a:rPr kumimoji="0" lang="ar-BH" sz="3600" b="1" i="0" u="none" strike="noStrike" kern="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BH" sz="3600" b="1" kern="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بيان المعنى الإجمالي </a:t>
            </a:r>
            <a:r>
              <a:rPr lang="ar-KW" sz="36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لل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آيات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BH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3600" b="1" kern="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E450593F-A25E-458D-8C8E-B68DB9F9AF27}"/>
              </a:ext>
            </a:extLst>
          </p:cNvPr>
          <p:cNvSpPr/>
          <p:nvPr/>
        </p:nvSpPr>
        <p:spPr>
          <a:xfrm>
            <a:off x="1421103" y="5490547"/>
            <a:ext cx="9332864" cy="814460"/>
          </a:xfrm>
          <a:prstGeom prst="roundRect">
            <a:avLst/>
          </a:prstGeom>
          <a:solidFill>
            <a:srgbClr val="FADCF6"/>
          </a:solidFill>
          <a:ln w="381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r" rtl="1">
              <a:lnSpc>
                <a:spcPct val="150000"/>
              </a:lnSpc>
              <a:defRPr/>
            </a:pPr>
            <a:r>
              <a:rPr lang="ar-BH" sz="3600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BH" sz="3600" b="1" kern="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استنتاج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الأمور المستفادة 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ال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آيات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3600" b="1" kern="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FAE61914-0277-4ADD-AE68-672E411939E9}"/>
              </a:ext>
            </a:extLst>
          </p:cNvPr>
          <p:cNvSpPr/>
          <p:nvPr/>
        </p:nvSpPr>
        <p:spPr>
          <a:xfrm>
            <a:off x="1045029" y="1463218"/>
            <a:ext cx="10136777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ar-BH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عزيزي الطالب من المتوقع في نهاية الدرس أن تكون قادرًا على:</a:t>
            </a:r>
          </a:p>
        </p:txBody>
      </p:sp>
    </p:spTree>
    <p:extLst>
      <p:ext uri="{BB962C8B-B14F-4D97-AF65-F5344CB8AC3E}">
        <p14:creationId xmlns:p14="http://schemas.microsoft.com/office/powerpoint/2010/main" val="7217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5">
            <a:hlinkClick r:id="" action="ppaction://media"/>
            <a:extLst>
              <a:ext uri="{FF2B5EF4-FFF2-40B4-BE49-F238E27FC236}">
                <a16:creationId xmlns:a16="http://schemas.microsoft.com/office/drawing/2014/main" id="{B7C00B24-84B1-4908-BE33-49C894A3B6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3300" end="243766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9900" y="925113"/>
            <a:ext cx="609600" cy="609600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DDD8BB7-3328-49F3-AACB-F7F934BF7757}"/>
              </a:ext>
            </a:extLst>
          </p:cNvPr>
          <p:cNvSpPr/>
          <p:nvPr/>
        </p:nvSpPr>
        <p:spPr>
          <a:xfrm>
            <a:off x="10011507" y="116612"/>
            <a:ext cx="2000025" cy="2226603"/>
          </a:xfrm>
          <a:prstGeom prst="roundRect">
            <a:avLst/>
          </a:prstGeom>
          <a:solidFill>
            <a:srgbClr val="FADCF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rgbClr val="7030A0"/>
                </a:solidFill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أتلو 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وأحفظ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الآيـات 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الكريمات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7438E-A92B-4CC3-839A-83E13E4A9EE3}"/>
              </a:ext>
            </a:extLst>
          </p:cNvPr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67C128-6AA5-4DA8-B5D1-145F8218A204}"/>
              </a:ext>
            </a:extLst>
          </p:cNvPr>
          <p:cNvGrpSpPr/>
          <p:nvPr/>
        </p:nvGrpSpPr>
        <p:grpSpPr>
          <a:xfrm>
            <a:off x="940526" y="703385"/>
            <a:ext cx="8913224" cy="5632311"/>
            <a:chOff x="940526" y="703385"/>
            <a:chExt cx="8913224" cy="5632311"/>
          </a:xfrm>
        </p:grpSpPr>
        <p:sp>
          <p:nvSpPr>
            <p:cNvPr id="5" name="Rectangle 4"/>
            <p:cNvSpPr/>
            <p:nvPr/>
          </p:nvSpPr>
          <p:spPr>
            <a:xfrm>
              <a:off x="940526" y="703385"/>
              <a:ext cx="8913224" cy="563231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>
              <a:spAutoFit/>
            </a:bodyPr>
            <a:lstStyle/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  <a:p>
              <a:pPr algn="justLow" rtl="1"/>
              <a:endParaRPr lang="en-US" sz="3600" dirty="0"/>
            </a:p>
          </p:txBody>
        </p:sp>
        <p:pic>
          <p:nvPicPr>
            <p:cNvPr id="1026" name="Picture 2" descr="Page Background">
              <a:extLst>
                <a:ext uri="{FF2B5EF4-FFF2-40B4-BE49-F238E27FC236}">
                  <a16:creationId xmlns:a16="http://schemas.microsoft.com/office/drawing/2014/main" id="{A2E1427F-7390-4FCB-BB13-ADFAAA1EB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" t="49999" r="14136" b="13195"/>
            <a:stretch/>
          </p:blipFill>
          <p:spPr bwMode="auto">
            <a:xfrm>
              <a:off x="1257300" y="981075"/>
              <a:ext cx="8248650" cy="518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711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9A694-F2DC-4293-8CBC-7C90F7DDE2CD}"/>
              </a:ext>
            </a:extLst>
          </p:cNvPr>
          <p:cNvSpPr/>
          <p:nvPr/>
        </p:nvSpPr>
        <p:spPr>
          <a:xfrm>
            <a:off x="7889435" y="238117"/>
            <a:ext cx="3779520" cy="954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rgbClr val="FF0000"/>
                </a:solidFill>
              </a:rPr>
              <a:t>معاني المفردات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9CB70E-CFA7-4A50-B12D-BFF9F7FE7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602002"/>
              </p:ext>
            </p:extLst>
          </p:nvPr>
        </p:nvGraphicFramePr>
        <p:xfrm>
          <a:off x="842230" y="1445446"/>
          <a:ext cx="10507540" cy="47548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495550">
                  <a:extLst>
                    <a:ext uri="{9D8B030D-6E8A-4147-A177-3AD203B41FA5}">
                      <a16:colId xmlns:a16="http://schemas.microsoft.com/office/drawing/2014/main" val="1850569242"/>
                    </a:ext>
                  </a:extLst>
                </a:gridCol>
                <a:gridCol w="8011990">
                  <a:extLst>
                    <a:ext uri="{9D8B030D-6E8A-4147-A177-3AD203B41FA5}">
                      <a16:colId xmlns:a16="http://schemas.microsoft.com/office/drawing/2014/main" val="985989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الكلمة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معـناهـا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146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هونًا</a:t>
                      </a:r>
                      <a:endParaRPr lang="ar-BH" sz="32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رفقًا ولينًا وسكينةً ووقار</a:t>
                      </a:r>
                      <a:r>
                        <a:rPr lang="ar-BH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</a:t>
                      </a:r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</a:t>
                      </a:r>
                      <a:endParaRPr lang="ar-BH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72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الجاهلون</a:t>
                      </a:r>
                      <a:endParaRPr lang="ar-BH" sz="32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السفهاء</a:t>
                      </a:r>
                      <a:endParaRPr lang="ar-BH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35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سلام</a:t>
                      </a:r>
                      <a:r>
                        <a:rPr lang="ar-BH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</a:t>
                      </a:r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</a:t>
                      </a:r>
                      <a:endParaRPr lang="ar-BH" sz="32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قول</a:t>
                      </a:r>
                      <a:r>
                        <a:rPr lang="ar-BH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ًا</a:t>
                      </a:r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يسلمون فيه من الإثم</a:t>
                      </a:r>
                      <a:endParaRPr lang="ar-BH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450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غرام</a:t>
                      </a:r>
                      <a:r>
                        <a:rPr lang="ar-BH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</a:t>
                      </a:r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</a:t>
                      </a:r>
                      <a:endParaRPr lang="ar-BH" sz="32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لازمًا دائمًا غير مفارق</a:t>
                      </a:r>
                      <a:endParaRPr lang="ar-BH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930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يُسرفوا</a:t>
                      </a:r>
                      <a:endParaRPr lang="ar-BH" sz="32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يجاوزوا الحد المعتدل في النفقة</a:t>
                      </a:r>
                      <a:endParaRPr lang="ar-BH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31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يقتروا</a:t>
                      </a:r>
                      <a:endParaRPr lang="ar-BH" sz="32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يبخلوا ويُضيّقوا</a:t>
                      </a:r>
                      <a:endParaRPr lang="ar-BH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647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قوام</a:t>
                      </a:r>
                      <a:r>
                        <a:rPr lang="ar-BH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</a:t>
                      </a:r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</a:t>
                      </a:r>
                      <a:endParaRPr lang="ar-BH" sz="32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وسطًا عدل</a:t>
                      </a:r>
                      <a:r>
                        <a:rPr lang="ar-BH" sz="32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ًا</a:t>
                      </a:r>
                      <a:endParaRPr lang="ar-BH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6342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2C804F9-0CA2-4931-A50C-9FC00699A609}"/>
              </a:ext>
            </a:extLst>
          </p:cNvPr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577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>
            <a:extLst>
              <a:ext uri="{FF2B5EF4-FFF2-40B4-BE49-F238E27FC236}">
                <a16:creationId xmlns:a16="http://schemas.microsoft.com/office/drawing/2014/main" id="{FBCDDABB-352C-4F91-90A1-17F528F69518}"/>
              </a:ext>
            </a:extLst>
          </p:cNvPr>
          <p:cNvSpPr/>
          <p:nvPr/>
        </p:nvSpPr>
        <p:spPr>
          <a:xfrm>
            <a:off x="3572835" y="610187"/>
            <a:ext cx="8520913" cy="7649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(1) 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الكلمة المناسبة للمعاني في الجدول أدناه:</a:t>
            </a:r>
          </a:p>
        </p:txBody>
      </p:sp>
      <p:sp>
        <p:nvSpPr>
          <p:cNvPr id="4" name="مستطيل 1">
            <a:extLst>
              <a:ext uri="{FF2B5EF4-FFF2-40B4-BE49-F238E27FC236}">
                <a16:creationId xmlns:a16="http://schemas.microsoft.com/office/drawing/2014/main" id="{F0046E9B-60C9-495F-86FD-1C94477B1B0D}"/>
              </a:ext>
            </a:extLst>
          </p:cNvPr>
          <p:cNvSpPr/>
          <p:nvPr/>
        </p:nvSpPr>
        <p:spPr>
          <a:xfrm>
            <a:off x="1030793" y="1556874"/>
            <a:ext cx="1918252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KW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غرام</a:t>
            </a:r>
            <a:r>
              <a:rPr lang="ar-BH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ً</a:t>
            </a:r>
            <a:r>
              <a:rPr lang="ar-KW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</a:t>
            </a:r>
            <a:endParaRPr lang="ar-BH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1">
            <a:extLst>
              <a:ext uri="{FF2B5EF4-FFF2-40B4-BE49-F238E27FC236}">
                <a16:creationId xmlns:a16="http://schemas.microsoft.com/office/drawing/2014/main" id="{FB2F90DE-D96B-41CE-9854-61BE98F1AFAE}"/>
              </a:ext>
            </a:extLst>
          </p:cNvPr>
          <p:cNvSpPr/>
          <p:nvPr/>
        </p:nvSpPr>
        <p:spPr>
          <a:xfrm>
            <a:off x="5452165" y="1556874"/>
            <a:ext cx="1688036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KW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قوام</a:t>
            </a:r>
            <a:r>
              <a:rPr lang="ar-BH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ً</a:t>
            </a:r>
            <a:r>
              <a:rPr lang="ar-KW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</a:t>
            </a:r>
            <a:endParaRPr lang="ar-BH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1">
            <a:extLst>
              <a:ext uri="{FF2B5EF4-FFF2-40B4-BE49-F238E27FC236}">
                <a16:creationId xmlns:a16="http://schemas.microsoft.com/office/drawing/2014/main" id="{478630DC-D6A9-4939-8223-74EE206CDEB6}"/>
              </a:ext>
            </a:extLst>
          </p:cNvPr>
          <p:cNvSpPr/>
          <p:nvPr/>
        </p:nvSpPr>
        <p:spPr>
          <a:xfrm>
            <a:off x="9590507" y="1584912"/>
            <a:ext cx="1688036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KW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الجاهلون</a:t>
            </a:r>
            <a:endParaRPr lang="ar-BH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7" name="جدول 2">
            <a:extLst>
              <a:ext uri="{FF2B5EF4-FFF2-40B4-BE49-F238E27FC236}">
                <a16:creationId xmlns:a16="http://schemas.microsoft.com/office/drawing/2014/main" id="{9699B947-F6AF-4502-9BFE-07E2647A7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931599"/>
              </p:ext>
            </p:extLst>
          </p:nvPr>
        </p:nvGraphicFramePr>
        <p:xfrm>
          <a:off x="1000813" y="2452481"/>
          <a:ext cx="10280847" cy="3862675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2769359">
                  <a:extLst>
                    <a:ext uri="{9D8B030D-6E8A-4147-A177-3AD203B41FA5}">
                      <a16:colId xmlns:a16="http://schemas.microsoft.com/office/drawing/2014/main" val="661141545"/>
                    </a:ext>
                  </a:extLst>
                </a:gridCol>
                <a:gridCol w="7511488">
                  <a:extLst>
                    <a:ext uri="{9D8B030D-6E8A-4147-A177-3AD203B41FA5}">
                      <a16:colId xmlns:a16="http://schemas.microsoft.com/office/drawing/2014/main" val="1368387956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algn="justLow" defTabSz="685800" rtl="1" eaLnBrk="1" latinLnBrk="0" hangingPunct="1"/>
                      <a:r>
                        <a:rPr lang="ar-BH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ar-BH" sz="3600" b="1" kern="1200" dirty="0">
                          <a:solidFill>
                            <a:schemeClr val="lt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الكلمة</a:t>
                      </a:r>
                      <a:r>
                        <a:rPr lang="ar-BH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21920" marR="12192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BH" sz="3600" b="1" kern="1200" dirty="0">
                          <a:solidFill>
                            <a:schemeClr val="lt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        المعنى</a:t>
                      </a:r>
                    </a:p>
                  </a:txBody>
                  <a:tcPr marL="121920" marR="12192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499086"/>
                  </a:ext>
                </a:extLst>
              </a:tr>
              <a:tr h="644519">
                <a:tc>
                  <a:txBody>
                    <a:bodyPr/>
                    <a:lstStyle/>
                    <a:p>
                      <a:pPr algn="r" rtl="1"/>
                      <a:endParaRPr lang="ar-BH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وسطًا عدل</a:t>
                      </a:r>
                      <a:r>
                        <a:rPr lang="ar-BH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ًا</a:t>
                      </a:r>
                      <a:endParaRPr lang="ar-BH" sz="36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470500"/>
                  </a:ext>
                </a:extLst>
              </a:tr>
              <a:tr h="644519">
                <a:tc>
                  <a:txBody>
                    <a:bodyPr/>
                    <a:lstStyle/>
                    <a:p>
                      <a:pPr algn="r" rtl="1"/>
                      <a:endParaRPr lang="ar-BH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السفهاء</a:t>
                      </a:r>
                      <a:endParaRPr lang="ar-BH" sz="36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572362"/>
                  </a:ext>
                </a:extLst>
              </a:tr>
              <a:tr h="644519">
                <a:tc>
                  <a:txBody>
                    <a:bodyPr/>
                    <a:lstStyle/>
                    <a:p>
                      <a:pPr algn="r" rtl="1"/>
                      <a:endParaRPr lang="ar-BH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KW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ازمًا دائمًا غير مفارق</a:t>
                      </a:r>
                      <a:endParaRPr lang="ar-BH" sz="36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771504"/>
                  </a:ext>
                </a:extLst>
              </a:tr>
              <a:tr h="644519">
                <a:tc>
                  <a:txBody>
                    <a:bodyPr/>
                    <a:lstStyle/>
                    <a:p>
                      <a:pPr algn="r" rtl="1"/>
                      <a:endParaRPr lang="ar-BH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رفقًا ولينًا وسكينةً ووقار</a:t>
                      </a:r>
                      <a:r>
                        <a:rPr lang="ar-BH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</a:t>
                      </a:r>
                      <a:r>
                        <a:rPr lang="ar-KW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</a:t>
                      </a:r>
                      <a:endParaRPr lang="ar-BH" sz="36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013272"/>
                  </a:ext>
                </a:extLst>
              </a:tr>
              <a:tr h="644519">
                <a:tc>
                  <a:txBody>
                    <a:bodyPr/>
                    <a:lstStyle/>
                    <a:p>
                      <a:pPr algn="r" rtl="1"/>
                      <a:endParaRPr lang="ar-BH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3600" kern="1200" dirty="0">
                          <a:solidFill>
                            <a:schemeClr val="dk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يبخلوا ويُضيّقوا</a:t>
                      </a:r>
                      <a:endParaRPr lang="ar-BH" sz="36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121920" marR="121920">
                    <a:solidFill>
                      <a:srgbClr val="FAD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269353"/>
                  </a:ext>
                </a:extLst>
              </a:tr>
            </a:tbl>
          </a:graphicData>
        </a:graphic>
      </p:graphicFrame>
      <p:sp>
        <p:nvSpPr>
          <p:cNvPr id="9" name="مستطيل 1">
            <a:extLst>
              <a:ext uri="{FF2B5EF4-FFF2-40B4-BE49-F238E27FC236}">
                <a16:creationId xmlns:a16="http://schemas.microsoft.com/office/drawing/2014/main" id="{2B500054-0C1E-4673-984B-C3DA98D0D9D9}"/>
              </a:ext>
            </a:extLst>
          </p:cNvPr>
          <p:cNvSpPr/>
          <p:nvPr/>
        </p:nvSpPr>
        <p:spPr>
          <a:xfrm>
            <a:off x="3314858" y="1556874"/>
            <a:ext cx="1756172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KW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هونًا</a:t>
            </a:r>
            <a:endParaRPr lang="ar-BH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1">
            <a:extLst>
              <a:ext uri="{FF2B5EF4-FFF2-40B4-BE49-F238E27FC236}">
                <a16:creationId xmlns:a16="http://schemas.microsoft.com/office/drawing/2014/main" id="{A8564170-8AE4-4D7A-A3AE-BC212D1279EA}"/>
              </a:ext>
            </a:extLst>
          </p:cNvPr>
          <p:cNvSpPr/>
          <p:nvPr/>
        </p:nvSpPr>
        <p:spPr>
          <a:xfrm>
            <a:off x="7521336" y="1584912"/>
            <a:ext cx="1756171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KW" sz="3600" b="1" kern="120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يقتروا</a:t>
            </a:r>
            <a:endParaRPr lang="ar-BH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4142D-DB41-4917-B7A8-DE2EED6F0B5B}"/>
              </a:ext>
            </a:extLst>
          </p:cNvPr>
          <p:cNvSpPr/>
          <p:nvPr/>
        </p:nvSpPr>
        <p:spPr>
          <a:xfrm>
            <a:off x="8514414" y="3071110"/>
            <a:ext cx="2764129" cy="3229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endParaRPr lang="ar-BH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KW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قوام</a:t>
            </a:r>
            <a:r>
              <a:rPr lang="ar-BH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ً</a:t>
            </a:r>
            <a:r>
              <a:rPr lang="ar-KW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endParaRPr lang="ar-BH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KW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الجاهلون</a:t>
            </a:r>
            <a:endParaRPr lang="ar-BH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KW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غرام</a:t>
            </a:r>
            <a:r>
              <a:rPr lang="ar-BH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ً</a:t>
            </a:r>
            <a:r>
              <a:rPr lang="ar-KW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endParaRPr lang="ar-BH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KW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هونًا</a:t>
            </a:r>
            <a:endParaRPr lang="ar-BH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KW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يقتروا</a:t>
            </a:r>
            <a:endParaRPr lang="ar-BH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A3F34-CCC3-455B-88B8-51569FD7C9C5}"/>
              </a:ext>
            </a:extLst>
          </p:cNvPr>
          <p:cNvSpPr txBox="1"/>
          <p:nvPr/>
        </p:nvSpPr>
        <p:spPr>
          <a:xfrm>
            <a:off x="241728" y="142734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9B64816C-B405-4509-B20B-1E554BB59CAC}"/>
              </a:ext>
            </a:extLst>
          </p:cNvPr>
          <p:cNvSpPr/>
          <p:nvPr/>
        </p:nvSpPr>
        <p:spPr>
          <a:xfrm>
            <a:off x="98252" y="647514"/>
            <a:ext cx="3246586" cy="7413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إجابة النشاط (</a:t>
            </a:r>
            <a:r>
              <a:rPr lang="ar-SA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5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4586565" y="160792"/>
            <a:ext cx="4775201" cy="954868"/>
          </a:xfrm>
          <a:prstGeom prst="downArrowCallout">
            <a:avLst>
              <a:gd name="adj1" fmla="val 113897"/>
              <a:gd name="adj2" fmla="val 139015"/>
              <a:gd name="adj3" fmla="val 16667"/>
              <a:gd name="adj4" fmla="val 6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المعنى الإجمالي للآيات</a:t>
            </a:r>
            <a:endParaRPr lang="en-US" alt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1016" y="1305845"/>
            <a:ext cx="11676184" cy="4178067"/>
          </a:xfrm>
          <a:prstGeom prst="rect">
            <a:avLst/>
          </a:prstGeom>
          <a:solidFill>
            <a:srgbClr val="FADCF6"/>
          </a:solidFill>
          <a:ln w="28575">
            <a:solidFill>
              <a:srgbClr val="FF0000"/>
            </a:solidFill>
            <a:prstDash val="sysDash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KW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تتحدث هذه الآيات الكريمة عن صفات المؤمنين الطائعين الذين أخلصوا عبادتهم لله تعالى، فاستحقوا أن ي</a:t>
            </a: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ُن</a:t>
            </a:r>
            <a:r>
              <a:rPr lang="ar-KW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سبوا إلى الرحمن؛ ليكونوا مثالاً وقدوةً لكل مؤمن يأتي من بعدهم، ومن أهم هذه الصفات:</a:t>
            </a: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ar-KW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السير سيرًا هيّنًا في سكينةٍ ووقار، فلا يضربون الأرض بأقدامهم كِبْرًا، ولا يمشون في الأرض مرحًا.</a:t>
            </a:r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A8C5A-15DB-45D6-8CB0-4D3F8F3E4153}"/>
              </a:ext>
            </a:extLst>
          </p:cNvPr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470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4462896" y="438171"/>
            <a:ext cx="4775201" cy="954868"/>
          </a:xfrm>
          <a:prstGeom prst="downArrowCallout">
            <a:avLst>
              <a:gd name="adj1" fmla="val 139015"/>
              <a:gd name="adj2" fmla="val 139015"/>
              <a:gd name="adj3" fmla="val 16667"/>
              <a:gd name="adj4" fmla="val 6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تابع المعنى الإجمالي للآيات</a:t>
            </a:r>
            <a:endParaRPr lang="en-US" alt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A8C5A-15DB-45D6-8CB0-4D3F8F3E4153}"/>
              </a:ext>
            </a:extLst>
          </p:cNvPr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702B8D-414D-4383-BB52-E7503FB0D83D}"/>
              </a:ext>
            </a:extLst>
          </p:cNvPr>
          <p:cNvGrpSpPr/>
          <p:nvPr/>
        </p:nvGrpSpPr>
        <p:grpSpPr>
          <a:xfrm>
            <a:off x="512693" y="1541571"/>
            <a:ext cx="11170755" cy="4385816"/>
            <a:chOff x="512693" y="1541571"/>
            <a:chExt cx="11170755" cy="4385816"/>
          </a:xfrm>
        </p:grpSpPr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512693" y="1541571"/>
              <a:ext cx="11170755" cy="4385816"/>
            </a:xfrm>
            <a:prstGeom prst="rect">
              <a:avLst/>
            </a:prstGeom>
            <a:solidFill>
              <a:srgbClr val="FADCF6"/>
            </a:solidFill>
            <a:ln w="28575">
              <a:solidFill>
                <a:srgbClr val="FF0000"/>
              </a:solidFill>
              <a:prstDash val="sysDash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justLow">
                <a:lnSpc>
                  <a:spcPct val="200000"/>
                </a:lnSpc>
              </a:pPr>
              <a:r>
                <a:rPr lang="ar-KW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2- يُقابلون إساءة السفيه بالإحسان، وجهله بالرفق والح</a:t>
              </a:r>
              <a:r>
                <a:rPr lang="ar-SA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ِ</a:t>
              </a:r>
              <a:r>
                <a:rPr lang="ar-KW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ل</a:t>
              </a:r>
              <a:r>
                <a:rPr lang="ar-SA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ْ</a:t>
              </a:r>
              <a:r>
                <a:rPr lang="ar-KW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م.</a:t>
              </a:r>
              <a:endParaRPr lang="en-GB" sz="36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justLow">
                <a:lnSpc>
                  <a:spcPct val="200000"/>
                </a:lnSpc>
              </a:pPr>
              <a:r>
                <a:rPr lang="ar-KW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3- يقومون في جوف الليل مصلّين</a:t>
              </a:r>
              <a:r>
                <a:rPr lang="ar-BH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KW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لله تعالى</a:t>
              </a:r>
              <a:r>
                <a:rPr lang="ar-BH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، </a:t>
              </a:r>
              <a:r>
                <a:rPr lang="ar-KW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بعيدين عن المضاجع.</a:t>
              </a:r>
              <a:endParaRPr lang="en-GB" sz="36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justLow">
                <a:lnSpc>
                  <a:spcPct val="200000"/>
                </a:lnSpc>
              </a:pPr>
              <a:r>
                <a:rPr lang="ar-KW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4- يدعون ربهم أن يُنجّيهم من النار، ويبتهلون إليه أن يدفع عنهم عذابها.</a:t>
              </a:r>
              <a:endParaRPr lang="en-GB" sz="36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justLow">
                <a:lnSpc>
                  <a:spcPct val="200000"/>
                </a:lnSpc>
              </a:pPr>
              <a:r>
                <a:rPr lang="ar-KW" sz="36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5- لا يُجاوزون الحد المعتدل في إنفاقهم، ولا يبخلون و يُضيّقون على أنفسهم.</a:t>
              </a:r>
              <a:endParaRPr lang="ar-BH" sz="36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2050" name="Picture 2" descr="Page Background">
              <a:extLst>
                <a:ext uri="{FF2B5EF4-FFF2-40B4-BE49-F238E27FC236}">
                  <a16:creationId xmlns:a16="http://schemas.microsoft.com/office/drawing/2014/main" id="{A4C00A9C-7AE8-4E2A-91CD-9B26AD5264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95" t="54305" r="48612" b="26945"/>
            <a:stretch/>
          </p:blipFill>
          <p:spPr bwMode="auto">
            <a:xfrm>
              <a:off x="568512" y="1567879"/>
              <a:ext cx="2971800" cy="2417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570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528410" y="1931804"/>
            <a:ext cx="11135179" cy="4124206"/>
          </a:xfrm>
          <a:prstGeom prst="rect">
            <a:avLst/>
          </a:prstGeom>
          <a:solidFill>
            <a:srgbClr val="FADCF6"/>
          </a:solidFill>
          <a:ln w="28575">
            <a:solidFill>
              <a:srgbClr val="FF0000"/>
            </a:solidFill>
            <a:prstDash val="sysDash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Low"/>
            <a:r>
              <a:rPr lang="ar-BH" sz="3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أكمل العبارات الآتية:</a:t>
            </a:r>
          </a:p>
          <a:p>
            <a:pPr algn="justLow"/>
            <a:r>
              <a:rPr lang="ar-KW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تتحدث هذه الآيات الكريمة عن صفات المؤمنين الطائعين الذين أخلصوا عبادتهم لله تعالى، ومن أهم هذه الصفات:</a:t>
            </a:r>
            <a:endParaRPr lang="ar-BH" sz="3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السير سيرًا 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سكينةٍ ووقار، فلا يضربون الأرض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ولا يمشون في الأرض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</a:t>
            </a:r>
            <a:endParaRPr lang="ar-BH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يُقابلون إساءة السفيه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وجهله 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</a:t>
            </a: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يقومون في 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مصلّين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لله تعالى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بعيدين عن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..........................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يدعون ربهم أن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..........................................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ويبتهلون إليه أن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.............................................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5- لا يُجاوزون الحد المعتدل في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........................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ولا 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 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على </a:t>
            </a:r>
            <a:r>
              <a:rPr lang="ar-KW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أنفسهم.</a:t>
            </a:r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590209" y="653019"/>
            <a:ext cx="2050869" cy="8258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(2)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05899" y="1931804"/>
            <a:ext cx="11135179" cy="4124206"/>
          </a:xfrm>
          <a:prstGeom prst="rect">
            <a:avLst/>
          </a:prstGeom>
          <a:solidFill>
            <a:srgbClr val="FADCF6"/>
          </a:solidFill>
          <a:ln w="28575">
            <a:solidFill>
              <a:srgbClr val="FF0000"/>
            </a:solidFill>
            <a:prstDash val="sysDash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Low"/>
            <a:r>
              <a:rPr lang="ar-BH" sz="3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أكمل العبارات الآتية:</a:t>
            </a:r>
          </a:p>
          <a:p>
            <a:pPr algn="justLow"/>
            <a:r>
              <a:rPr lang="ar-KW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تتحدث هذه الآيات الكريمة عن صفات المؤمنين الطائعين الذين أخلصوا عبادتهم لله تعالى، ومن أهم هذه الصفات:</a:t>
            </a:r>
            <a:endParaRPr lang="ar-BH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السير سيرًا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هيّنًا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سكينةٍ ووقار، فلا يضربون الأرض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بأقدامهم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كِبْرًا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ولا يمشون في الأرض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مرحًا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KW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يُقابلون إساءة السفيه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بالإحسان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وجهله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بالرفق والحلم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يقومون في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جوف الليل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مصلّين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لله تعالى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بعيدين عن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المضاجع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يدعون ربهم أن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يُنجّيهم من النار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ويبتهلون إليه أن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يدفع عنهم عذابها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/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5- لا يُجاوزون الحد المعتدل في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إنفاقهم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ولا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يبخلون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أو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يُضيّقون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على أنفسهم.</a:t>
            </a:r>
            <a:endParaRPr lang="ar-BH" sz="3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257798" y="653019"/>
            <a:ext cx="3383280" cy="8882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إجابة النشاط (2)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D845E-7FB7-4DE4-9D64-92870937747F}"/>
              </a:ext>
            </a:extLst>
          </p:cNvPr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8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Pink tissue paper"/>
          <p:cNvSpPr>
            <a:spLocks noChangeArrowheads="1"/>
          </p:cNvSpPr>
          <p:nvPr/>
        </p:nvSpPr>
        <p:spPr bwMode="auto">
          <a:xfrm>
            <a:off x="2596495" y="908540"/>
            <a:ext cx="7357402" cy="1301261"/>
          </a:xfrm>
          <a:prstGeom prst="downArrowCallout">
            <a:avLst>
              <a:gd name="adj1" fmla="val 76363"/>
              <a:gd name="adj2" fmla="val 76477"/>
              <a:gd name="adj3" fmla="val 16644"/>
              <a:gd name="adj4" fmla="val 6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itchFamily="2" charset="2"/>
              </a:rPr>
              <a:t>ترشد الآيات الكريمة إلى عدة أمور، منها:</a:t>
            </a:r>
          </a:p>
        </p:txBody>
      </p:sp>
      <p:sp>
        <p:nvSpPr>
          <p:cNvPr id="5" name="AutoShape 25" descr="Parchment"/>
          <p:cNvSpPr>
            <a:spLocks noChangeArrowheads="1"/>
          </p:cNvSpPr>
          <p:nvPr/>
        </p:nvSpPr>
        <p:spPr bwMode="auto">
          <a:xfrm>
            <a:off x="6443785" y="2510893"/>
            <a:ext cx="4775200" cy="3239588"/>
          </a:xfrm>
          <a:prstGeom prst="roundRect">
            <a:avLst>
              <a:gd name="adj" fmla="val 16667"/>
            </a:avLst>
          </a:prstGeom>
          <a:solidFill>
            <a:srgbClr val="FADCF6"/>
          </a:solidFill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endParaRPr lang="ar-BH" sz="3200" b="1" dirty="0">
              <a:solidFill>
                <a:schemeClr val="tx1"/>
              </a:solidFill>
            </a:endParaRPr>
          </a:p>
          <a:p>
            <a:pPr marL="72000" algn="ctr" rtl="1">
              <a:spcBef>
                <a:spcPts val="5400"/>
              </a:spcBef>
            </a:pPr>
            <a:r>
              <a:rPr lang="ar-BH" sz="3200" dirty="0">
                <a:solidFill>
                  <a:schemeClr val="tx1"/>
                </a:solidFill>
                <a:cs typeface="+mj-cs"/>
              </a:rPr>
              <a:t>  </a:t>
            </a:r>
            <a:r>
              <a:rPr lang="ar-BH" sz="32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KW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عباد الرحمن هم المؤمنون</a:t>
            </a: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72000" algn="ctr" rtl="1">
              <a:spcBef>
                <a:spcPts val="5400"/>
              </a:spcBef>
            </a:pPr>
            <a:r>
              <a:rPr lang="ar-KW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الطائعون لله تعالى.</a:t>
            </a:r>
            <a:endParaRPr lang="en-GB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72000" algn="ctr" rtl="1">
              <a:spcBef>
                <a:spcPts val="5400"/>
              </a:spcBef>
            </a:pPr>
            <a:endParaRPr lang="ar-BH" sz="3200" b="1" dirty="0">
              <a:solidFill>
                <a:schemeClr val="tx1"/>
              </a:solidFill>
            </a:endParaRPr>
          </a:p>
          <a:p>
            <a:pPr algn="r"/>
            <a:endParaRPr lang="en-US" sz="2400" dirty="0"/>
          </a:p>
        </p:txBody>
      </p:sp>
      <p:sp>
        <p:nvSpPr>
          <p:cNvPr id="6" name="AutoShape 31" descr="White marble"/>
          <p:cNvSpPr>
            <a:spLocks noChangeArrowheads="1"/>
          </p:cNvSpPr>
          <p:nvPr/>
        </p:nvSpPr>
        <p:spPr bwMode="auto">
          <a:xfrm>
            <a:off x="973015" y="2510893"/>
            <a:ext cx="4872448" cy="3239588"/>
          </a:xfrm>
          <a:prstGeom prst="roundRect">
            <a:avLst>
              <a:gd name="adj" fmla="val 16667"/>
            </a:avLst>
          </a:prstGeom>
          <a:solidFill>
            <a:srgbClr val="FADCF6"/>
          </a:solidFill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 rtl="1">
              <a:spcBef>
                <a:spcPts val="5400"/>
              </a:spcBef>
            </a:pPr>
            <a:endParaRPr lang="ar-BH" sz="3600" dirty="0"/>
          </a:p>
          <a:p>
            <a:pPr algn="ctr" rtl="1"/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KW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التواضع والحلم صفتان </a:t>
            </a: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KW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بارزتان لعباد الرحمن.</a:t>
            </a:r>
            <a:endParaRPr lang="en-GB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rtl="1"/>
            <a:r>
              <a:rPr lang="ar-KW" dirty="0"/>
              <a:t> </a:t>
            </a:r>
            <a:endParaRPr lang="en-GB" dirty="0"/>
          </a:p>
          <a:p>
            <a:pPr algn="ctr" rtl="1">
              <a:spcBef>
                <a:spcPts val="5400"/>
              </a:spcBef>
            </a:pPr>
            <a:r>
              <a:rPr lang="ar-BH" sz="2800" dirty="0"/>
              <a:t> </a:t>
            </a:r>
            <a:endParaRPr lang="en-US" sz="2800" dirty="0"/>
          </a:p>
          <a:p>
            <a:pPr algn="ctr"/>
            <a:r>
              <a:rPr lang="ar-BH" sz="2800" dirty="0"/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C79A3-3945-446C-B316-C722D61AFD51}"/>
              </a:ext>
            </a:extLst>
          </p:cNvPr>
          <p:cNvSpPr txBox="1"/>
          <p:nvPr/>
        </p:nvSpPr>
        <p:spPr>
          <a:xfrm>
            <a:off x="211015" y="238116"/>
            <a:ext cx="375138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r-BH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الفرقان (الآيات 63-67) / التربية الإسلامية </a:t>
            </a:r>
            <a:endParaRPr lang="en-US" sz="2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33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842</Words>
  <Application>Microsoft Office PowerPoint</Application>
  <PresentationFormat>Widescreen</PresentationFormat>
  <Paragraphs>140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Abdulrahim Alsharifi</dc:creator>
  <cp:lastModifiedBy>Mohamed  El Haraj</cp:lastModifiedBy>
  <cp:revision>51</cp:revision>
  <dcterms:created xsi:type="dcterms:W3CDTF">2021-01-20T05:08:23Z</dcterms:created>
  <dcterms:modified xsi:type="dcterms:W3CDTF">2021-03-03T12:42:36Z</dcterms:modified>
</cp:coreProperties>
</file>