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51" r:id="rId5"/>
    <p:sldId id="348" r:id="rId6"/>
    <p:sldId id="349" r:id="rId7"/>
    <p:sldId id="259" r:id="rId8"/>
    <p:sldId id="260" r:id="rId9"/>
    <p:sldId id="261" r:id="rId10"/>
    <p:sldId id="262" r:id="rId11"/>
    <p:sldId id="350" r:id="rId12"/>
    <p:sldId id="263" r:id="rId13"/>
    <p:sldId id="264" r:id="rId14"/>
    <p:sldId id="265" r:id="rId15"/>
    <p:sldId id="266" r:id="rId16"/>
    <p:sldId id="34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0" autoAdjust="0"/>
  </p:normalViewPr>
  <p:slideViewPr>
    <p:cSldViewPr snapToGrid="0">
      <p:cViewPr varScale="1">
        <p:scale>
          <a:sx n="68" d="100"/>
          <a:sy n="68" d="100"/>
        </p:scale>
        <p:origin x="123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B2866-A006-48FE-9190-69207BBE1A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AFD99-DA8D-45B3-B3EA-E37350F938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AEACEA-D1E0-4DCD-9F4D-43B5DA0EA267}"/>
              </a:ext>
            </a:extLst>
          </p:cNvPr>
          <p:cNvSpPr>
            <a:spLocks noGrp="1"/>
          </p:cNvSpPr>
          <p:nvPr>
            <p:ph type="dt" sz="half" idx="10"/>
          </p:nvPr>
        </p:nvSpPr>
        <p:spPr/>
        <p:txBody>
          <a:bodyPr/>
          <a:lstStyle/>
          <a:p>
            <a:fld id="{9945CF5F-3501-4D57-B73B-65096119FBCC}" type="datetimeFigureOut">
              <a:rPr lang="en-US" smtClean="0"/>
              <a:pPr/>
              <a:t>3/3/2021</a:t>
            </a:fld>
            <a:endParaRPr lang="en-US"/>
          </a:p>
        </p:txBody>
      </p:sp>
      <p:sp>
        <p:nvSpPr>
          <p:cNvPr id="5" name="Footer Placeholder 4">
            <a:extLst>
              <a:ext uri="{FF2B5EF4-FFF2-40B4-BE49-F238E27FC236}">
                <a16:creationId xmlns:a16="http://schemas.microsoft.com/office/drawing/2014/main" id="{0737853F-BF5C-4368-B7F9-52973F7C3F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0BDB07-3ACF-4AAB-8849-429BF86897B8}"/>
              </a:ext>
            </a:extLst>
          </p:cNvPr>
          <p:cNvSpPr>
            <a:spLocks noGrp="1"/>
          </p:cNvSpPr>
          <p:nvPr>
            <p:ph type="sldNum" sz="quarter" idx="12"/>
          </p:nvPr>
        </p:nvSpPr>
        <p:spPr/>
        <p:txBody>
          <a:bodyPr/>
          <a:lstStyle/>
          <a:p>
            <a:fld id="{5AC94421-D528-49DD-8A8F-7F0971C18E3A}" type="slidenum">
              <a:rPr lang="en-US" smtClean="0"/>
              <a:pPr/>
              <a:t>‹#›</a:t>
            </a:fld>
            <a:endParaRPr lang="en-US"/>
          </a:p>
        </p:txBody>
      </p:sp>
    </p:spTree>
    <p:extLst>
      <p:ext uri="{BB962C8B-B14F-4D97-AF65-F5344CB8AC3E}">
        <p14:creationId xmlns:p14="http://schemas.microsoft.com/office/powerpoint/2010/main" val="1359125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6DC61-567A-4A5A-AED5-E6478620D6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663B5C-1051-4DAE-B2F1-6DFF8CA97E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556DDF-03DC-42AB-8039-EFB9B0161BA7}"/>
              </a:ext>
            </a:extLst>
          </p:cNvPr>
          <p:cNvSpPr>
            <a:spLocks noGrp="1"/>
          </p:cNvSpPr>
          <p:nvPr>
            <p:ph type="dt" sz="half" idx="10"/>
          </p:nvPr>
        </p:nvSpPr>
        <p:spPr/>
        <p:txBody>
          <a:bodyPr/>
          <a:lstStyle/>
          <a:p>
            <a:fld id="{9945CF5F-3501-4D57-B73B-65096119FBCC}" type="datetimeFigureOut">
              <a:rPr lang="en-US" smtClean="0"/>
              <a:pPr/>
              <a:t>3/3/2021</a:t>
            </a:fld>
            <a:endParaRPr lang="en-US"/>
          </a:p>
        </p:txBody>
      </p:sp>
      <p:sp>
        <p:nvSpPr>
          <p:cNvPr id="5" name="Footer Placeholder 4">
            <a:extLst>
              <a:ext uri="{FF2B5EF4-FFF2-40B4-BE49-F238E27FC236}">
                <a16:creationId xmlns:a16="http://schemas.microsoft.com/office/drawing/2014/main" id="{3EA8AC8B-A49C-4885-B6F3-D3581E797D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D4EE2-B5C6-45DF-9E0D-8C21E42E3BE7}"/>
              </a:ext>
            </a:extLst>
          </p:cNvPr>
          <p:cNvSpPr>
            <a:spLocks noGrp="1"/>
          </p:cNvSpPr>
          <p:nvPr>
            <p:ph type="sldNum" sz="quarter" idx="12"/>
          </p:nvPr>
        </p:nvSpPr>
        <p:spPr/>
        <p:txBody>
          <a:bodyPr/>
          <a:lstStyle/>
          <a:p>
            <a:fld id="{5AC94421-D528-49DD-8A8F-7F0971C18E3A}" type="slidenum">
              <a:rPr lang="en-US" smtClean="0"/>
              <a:pPr/>
              <a:t>‹#›</a:t>
            </a:fld>
            <a:endParaRPr lang="en-US"/>
          </a:p>
        </p:txBody>
      </p:sp>
    </p:spTree>
    <p:extLst>
      <p:ext uri="{BB962C8B-B14F-4D97-AF65-F5344CB8AC3E}">
        <p14:creationId xmlns:p14="http://schemas.microsoft.com/office/powerpoint/2010/main" val="3007887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739C42-A724-4269-B446-B7E7A08DF8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3BB90C-BAD3-46B0-A4E4-80D1E2000D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586F84-4A62-4507-8AC1-B310F5B207E8}"/>
              </a:ext>
            </a:extLst>
          </p:cNvPr>
          <p:cNvSpPr>
            <a:spLocks noGrp="1"/>
          </p:cNvSpPr>
          <p:nvPr>
            <p:ph type="dt" sz="half" idx="10"/>
          </p:nvPr>
        </p:nvSpPr>
        <p:spPr/>
        <p:txBody>
          <a:bodyPr/>
          <a:lstStyle/>
          <a:p>
            <a:fld id="{9945CF5F-3501-4D57-B73B-65096119FBCC}" type="datetimeFigureOut">
              <a:rPr lang="en-US" smtClean="0"/>
              <a:pPr/>
              <a:t>3/3/2021</a:t>
            </a:fld>
            <a:endParaRPr lang="en-US"/>
          </a:p>
        </p:txBody>
      </p:sp>
      <p:sp>
        <p:nvSpPr>
          <p:cNvPr id="5" name="Footer Placeholder 4">
            <a:extLst>
              <a:ext uri="{FF2B5EF4-FFF2-40B4-BE49-F238E27FC236}">
                <a16:creationId xmlns:a16="http://schemas.microsoft.com/office/drawing/2014/main" id="{7AF359D5-08A4-4E27-BFAC-6D1F96C098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610A86-1FFF-45AD-BC37-BCE10938AD69}"/>
              </a:ext>
            </a:extLst>
          </p:cNvPr>
          <p:cNvSpPr>
            <a:spLocks noGrp="1"/>
          </p:cNvSpPr>
          <p:nvPr>
            <p:ph type="sldNum" sz="quarter" idx="12"/>
          </p:nvPr>
        </p:nvSpPr>
        <p:spPr/>
        <p:txBody>
          <a:bodyPr/>
          <a:lstStyle/>
          <a:p>
            <a:fld id="{5AC94421-D528-49DD-8A8F-7F0971C18E3A}" type="slidenum">
              <a:rPr lang="en-US" smtClean="0"/>
              <a:pPr/>
              <a:t>‹#›</a:t>
            </a:fld>
            <a:endParaRPr lang="en-US"/>
          </a:p>
        </p:txBody>
      </p:sp>
    </p:spTree>
    <p:extLst>
      <p:ext uri="{BB962C8B-B14F-4D97-AF65-F5344CB8AC3E}">
        <p14:creationId xmlns:p14="http://schemas.microsoft.com/office/powerpoint/2010/main" val="122607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D8860-7BA9-4371-8BB2-BB0823DB87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F20D85-08A1-414B-A923-82A63F999E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F3D043-895B-4277-A220-3640CD268ED9}"/>
              </a:ext>
            </a:extLst>
          </p:cNvPr>
          <p:cNvSpPr>
            <a:spLocks noGrp="1"/>
          </p:cNvSpPr>
          <p:nvPr>
            <p:ph type="dt" sz="half" idx="10"/>
          </p:nvPr>
        </p:nvSpPr>
        <p:spPr/>
        <p:txBody>
          <a:bodyPr/>
          <a:lstStyle/>
          <a:p>
            <a:fld id="{9945CF5F-3501-4D57-B73B-65096119FBCC}" type="datetimeFigureOut">
              <a:rPr lang="en-US" smtClean="0"/>
              <a:pPr/>
              <a:t>3/3/2021</a:t>
            </a:fld>
            <a:endParaRPr lang="en-US"/>
          </a:p>
        </p:txBody>
      </p:sp>
      <p:sp>
        <p:nvSpPr>
          <p:cNvPr id="5" name="Footer Placeholder 4">
            <a:extLst>
              <a:ext uri="{FF2B5EF4-FFF2-40B4-BE49-F238E27FC236}">
                <a16:creationId xmlns:a16="http://schemas.microsoft.com/office/drawing/2014/main" id="{143F5785-2941-4888-9970-2B3B6881C3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B42490-2BAC-4793-8582-F105B287FA5F}"/>
              </a:ext>
            </a:extLst>
          </p:cNvPr>
          <p:cNvSpPr>
            <a:spLocks noGrp="1"/>
          </p:cNvSpPr>
          <p:nvPr>
            <p:ph type="sldNum" sz="quarter" idx="12"/>
          </p:nvPr>
        </p:nvSpPr>
        <p:spPr/>
        <p:txBody>
          <a:bodyPr/>
          <a:lstStyle/>
          <a:p>
            <a:fld id="{5AC94421-D528-49DD-8A8F-7F0971C18E3A}" type="slidenum">
              <a:rPr lang="en-US" smtClean="0"/>
              <a:pPr/>
              <a:t>‹#›</a:t>
            </a:fld>
            <a:endParaRPr lang="en-US"/>
          </a:p>
        </p:txBody>
      </p:sp>
    </p:spTree>
    <p:extLst>
      <p:ext uri="{BB962C8B-B14F-4D97-AF65-F5344CB8AC3E}">
        <p14:creationId xmlns:p14="http://schemas.microsoft.com/office/powerpoint/2010/main" val="179021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BBDE1-EBB8-462D-99BE-ED36FB2AB8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D361C2-08C3-46BA-8F49-D9A3A8F278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DA3A18-D448-46EF-9476-43E5D076F39B}"/>
              </a:ext>
            </a:extLst>
          </p:cNvPr>
          <p:cNvSpPr>
            <a:spLocks noGrp="1"/>
          </p:cNvSpPr>
          <p:nvPr>
            <p:ph type="dt" sz="half" idx="10"/>
          </p:nvPr>
        </p:nvSpPr>
        <p:spPr/>
        <p:txBody>
          <a:bodyPr/>
          <a:lstStyle/>
          <a:p>
            <a:fld id="{9945CF5F-3501-4D57-B73B-65096119FBCC}" type="datetimeFigureOut">
              <a:rPr lang="en-US" smtClean="0"/>
              <a:pPr/>
              <a:t>3/3/2021</a:t>
            </a:fld>
            <a:endParaRPr lang="en-US"/>
          </a:p>
        </p:txBody>
      </p:sp>
      <p:sp>
        <p:nvSpPr>
          <p:cNvPr id="5" name="Footer Placeholder 4">
            <a:extLst>
              <a:ext uri="{FF2B5EF4-FFF2-40B4-BE49-F238E27FC236}">
                <a16:creationId xmlns:a16="http://schemas.microsoft.com/office/drawing/2014/main" id="{7BE5451F-A659-4BBE-96C5-3B5C7918D7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F3FE0-6678-4EF3-AE55-9DE32067C623}"/>
              </a:ext>
            </a:extLst>
          </p:cNvPr>
          <p:cNvSpPr>
            <a:spLocks noGrp="1"/>
          </p:cNvSpPr>
          <p:nvPr>
            <p:ph type="sldNum" sz="quarter" idx="12"/>
          </p:nvPr>
        </p:nvSpPr>
        <p:spPr/>
        <p:txBody>
          <a:bodyPr/>
          <a:lstStyle/>
          <a:p>
            <a:fld id="{5AC94421-D528-49DD-8A8F-7F0971C18E3A}" type="slidenum">
              <a:rPr lang="en-US" smtClean="0"/>
              <a:pPr/>
              <a:t>‹#›</a:t>
            </a:fld>
            <a:endParaRPr lang="en-US"/>
          </a:p>
        </p:txBody>
      </p:sp>
    </p:spTree>
    <p:extLst>
      <p:ext uri="{BB962C8B-B14F-4D97-AF65-F5344CB8AC3E}">
        <p14:creationId xmlns:p14="http://schemas.microsoft.com/office/powerpoint/2010/main" val="4158045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C6203-8588-4F82-8A0F-0EA76B3ECC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AC9E67-5052-4531-B23F-30BE7B8493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F16815-68E8-4925-931B-397A128900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DA8FC5-E9A1-44AA-B529-5DB8CEC1AA83}"/>
              </a:ext>
            </a:extLst>
          </p:cNvPr>
          <p:cNvSpPr>
            <a:spLocks noGrp="1"/>
          </p:cNvSpPr>
          <p:nvPr>
            <p:ph type="dt" sz="half" idx="10"/>
          </p:nvPr>
        </p:nvSpPr>
        <p:spPr/>
        <p:txBody>
          <a:bodyPr/>
          <a:lstStyle/>
          <a:p>
            <a:fld id="{9945CF5F-3501-4D57-B73B-65096119FBCC}" type="datetimeFigureOut">
              <a:rPr lang="en-US" smtClean="0"/>
              <a:pPr/>
              <a:t>3/3/2021</a:t>
            </a:fld>
            <a:endParaRPr lang="en-US"/>
          </a:p>
        </p:txBody>
      </p:sp>
      <p:sp>
        <p:nvSpPr>
          <p:cNvPr id="6" name="Footer Placeholder 5">
            <a:extLst>
              <a:ext uri="{FF2B5EF4-FFF2-40B4-BE49-F238E27FC236}">
                <a16:creationId xmlns:a16="http://schemas.microsoft.com/office/drawing/2014/main" id="{A333E088-ED4F-4A94-8DE1-E896001343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EFEC1C-C6B2-4432-B029-7EAAD59CDAF0}"/>
              </a:ext>
            </a:extLst>
          </p:cNvPr>
          <p:cNvSpPr>
            <a:spLocks noGrp="1"/>
          </p:cNvSpPr>
          <p:nvPr>
            <p:ph type="sldNum" sz="quarter" idx="12"/>
          </p:nvPr>
        </p:nvSpPr>
        <p:spPr/>
        <p:txBody>
          <a:bodyPr/>
          <a:lstStyle/>
          <a:p>
            <a:fld id="{5AC94421-D528-49DD-8A8F-7F0971C18E3A}" type="slidenum">
              <a:rPr lang="en-US" smtClean="0"/>
              <a:pPr/>
              <a:t>‹#›</a:t>
            </a:fld>
            <a:endParaRPr lang="en-US"/>
          </a:p>
        </p:txBody>
      </p:sp>
    </p:spTree>
    <p:extLst>
      <p:ext uri="{BB962C8B-B14F-4D97-AF65-F5344CB8AC3E}">
        <p14:creationId xmlns:p14="http://schemas.microsoft.com/office/powerpoint/2010/main" val="1421617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C37FB-2D18-43A5-B2A9-E1178E09C2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317A06-FBFF-4699-8C94-A475A7386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741A0E-B393-4124-A727-9D7C2EBEA6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FA747B-3969-4DEF-A56D-FADB894C24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83DDC0-165D-4788-8C5C-1AD12A198A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D4050D-6157-43DD-9F3D-8ED24B3C67F3}"/>
              </a:ext>
            </a:extLst>
          </p:cNvPr>
          <p:cNvSpPr>
            <a:spLocks noGrp="1"/>
          </p:cNvSpPr>
          <p:nvPr>
            <p:ph type="dt" sz="half" idx="10"/>
          </p:nvPr>
        </p:nvSpPr>
        <p:spPr/>
        <p:txBody>
          <a:bodyPr/>
          <a:lstStyle/>
          <a:p>
            <a:fld id="{9945CF5F-3501-4D57-B73B-65096119FBCC}" type="datetimeFigureOut">
              <a:rPr lang="en-US" smtClean="0"/>
              <a:pPr/>
              <a:t>3/3/2021</a:t>
            </a:fld>
            <a:endParaRPr lang="en-US"/>
          </a:p>
        </p:txBody>
      </p:sp>
      <p:sp>
        <p:nvSpPr>
          <p:cNvPr id="8" name="Footer Placeholder 7">
            <a:extLst>
              <a:ext uri="{FF2B5EF4-FFF2-40B4-BE49-F238E27FC236}">
                <a16:creationId xmlns:a16="http://schemas.microsoft.com/office/drawing/2014/main" id="{304EEDF2-AB9D-45FF-8BB5-FC3FE6526B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AE0320-2EB9-49FF-8B03-45B08A1EB267}"/>
              </a:ext>
            </a:extLst>
          </p:cNvPr>
          <p:cNvSpPr>
            <a:spLocks noGrp="1"/>
          </p:cNvSpPr>
          <p:nvPr>
            <p:ph type="sldNum" sz="quarter" idx="12"/>
          </p:nvPr>
        </p:nvSpPr>
        <p:spPr/>
        <p:txBody>
          <a:bodyPr/>
          <a:lstStyle/>
          <a:p>
            <a:fld id="{5AC94421-D528-49DD-8A8F-7F0971C18E3A}" type="slidenum">
              <a:rPr lang="en-US" smtClean="0"/>
              <a:pPr/>
              <a:t>‹#›</a:t>
            </a:fld>
            <a:endParaRPr lang="en-US"/>
          </a:p>
        </p:txBody>
      </p:sp>
    </p:spTree>
    <p:extLst>
      <p:ext uri="{BB962C8B-B14F-4D97-AF65-F5344CB8AC3E}">
        <p14:creationId xmlns:p14="http://schemas.microsoft.com/office/powerpoint/2010/main" val="224064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C0D1C-9E81-466A-ACFA-F530301422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E13816-254E-4EBD-A822-1F5ABA23C2A6}"/>
              </a:ext>
            </a:extLst>
          </p:cNvPr>
          <p:cNvSpPr>
            <a:spLocks noGrp="1"/>
          </p:cNvSpPr>
          <p:nvPr>
            <p:ph type="dt" sz="half" idx="10"/>
          </p:nvPr>
        </p:nvSpPr>
        <p:spPr/>
        <p:txBody>
          <a:bodyPr/>
          <a:lstStyle/>
          <a:p>
            <a:fld id="{9945CF5F-3501-4D57-B73B-65096119FBCC}" type="datetimeFigureOut">
              <a:rPr lang="en-US" smtClean="0"/>
              <a:pPr/>
              <a:t>3/3/2021</a:t>
            </a:fld>
            <a:endParaRPr lang="en-US"/>
          </a:p>
        </p:txBody>
      </p:sp>
      <p:sp>
        <p:nvSpPr>
          <p:cNvPr id="4" name="Footer Placeholder 3">
            <a:extLst>
              <a:ext uri="{FF2B5EF4-FFF2-40B4-BE49-F238E27FC236}">
                <a16:creationId xmlns:a16="http://schemas.microsoft.com/office/drawing/2014/main" id="{42D0DA8A-79DB-4D2E-884B-4B7E9CDC8E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18D806-B5AA-499A-89AA-41B8BE83F84E}"/>
              </a:ext>
            </a:extLst>
          </p:cNvPr>
          <p:cNvSpPr>
            <a:spLocks noGrp="1"/>
          </p:cNvSpPr>
          <p:nvPr>
            <p:ph type="sldNum" sz="quarter" idx="12"/>
          </p:nvPr>
        </p:nvSpPr>
        <p:spPr/>
        <p:txBody>
          <a:bodyPr/>
          <a:lstStyle/>
          <a:p>
            <a:fld id="{5AC94421-D528-49DD-8A8F-7F0971C18E3A}" type="slidenum">
              <a:rPr lang="en-US" smtClean="0"/>
              <a:pPr/>
              <a:t>‹#›</a:t>
            </a:fld>
            <a:endParaRPr lang="en-US"/>
          </a:p>
        </p:txBody>
      </p:sp>
    </p:spTree>
    <p:extLst>
      <p:ext uri="{BB962C8B-B14F-4D97-AF65-F5344CB8AC3E}">
        <p14:creationId xmlns:p14="http://schemas.microsoft.com/office/powerpoint/2010/main" val="235011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382DDB-D360-4AD8-8D2E-77985024E029}"/>
              </a:ext>
            </a:extLst>
          </p:cNvPr>
          <p:cNvSpPr>
            <a:spLocks noGrp="1"/>
          </p:cNvSpPr>
          <p:nvPr>
            <p:ph type="dt" sz="half" idx="10"/>
          </p:nvPr>
        </p:nvSpPr>
        <p:spPr/>
        <p:txBody>
          <a:bodyPr/>
          <a:lstStyle/>
          <a:p>
            <a:fld id="{9945CF5F-3501-4D57-B73B-65096119FBCC}" type="datetimeFigureOut">
              <a:rPr lang="en-US" smtClean="0"/>
              <a:pPr/>
              <a:t>3/3/2021</a:t>
            </a:fld>
            <a:endParaRPr lang="en-US"/>
          </a:p>
        </p:txBody>
      </p:sp>
      <p:sp>
        <p:nvSpPr>
          <p:cNvPr id="3" name="Footer Placeholder 2">
            <a:extLst>
              <a:ext uri="{FF2B5EF4-FFF2-40B4-BE49-F238E27FC236}">
                <a16:creationId xmlns:a16="http://schemas.microsoft.com/office/drawing/2014/main" id="{625DAAF5-1B65-48A9-A5EF-D1B7D9DC75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9D7381-B7C9-4E5F-B754-0A4F5272A1CD}"/>
              </a:ext>
            </a:extLst>
          </p:cNvPr>
          <p:cNvSpPr>
            <a:spLocks noGrp="1"/>
          </p:cNvSpPr>
          <p:nvPr>
            <p:ph type="sldNum" sz="quarter" idx="12"/>
          </p:nvPr>
        </p:nvSpPr>
        <p:spPr/>
        <p:txBody>
          <a:bodyPr/>
          <a:lstStyle/>
          <a:p>
            <a:fld id="{5AC94421-D528-49DD-8A8F-7F0971C18E3A}" type="slidenum">
              <a:rPr lang="en-US" smtClean="0"/>
              <a:pPr/>
              <a:t>‹#›</a:t>
            </a:fld>
            <a:endParaRPr lang="en-US"/>
          </a:p>
        </p:txBody>
      </p:sp>
    </p:spTree>
    <p:extLst>
      <p:ext uri="{BB962C8B-B14F-4D97-AF65-F5344CB8AC3E}">
        <p14:creationId xmlns:p14="http://schemas.microsoft.com/office/powerpoint/2010/main" val="2389583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F0D0A-A893-48A1-A0B4-93673A8B9B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F3EC8C-9046-48BA-9D73-CA215B6017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791389-1159-4406-8A75-6CD800CFE8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4153B2-ACE5-42D2-93F7-29FAF6EDA6C1}"/>
              </a:ext>
            </a:extLst>
          </p:cNvPr>
          <p:cNvSpPr>
            <a:spLocks noGrp="1"/>
          </p:cNvSpPr>
          <p:nvPr>
            <p:ph type="dt" sz="half" idx="10"/>
          </p:nvPr>
        </p:nvSpPr>
        <p:spPr/>
        <p:txBody>
          <a:bodyPr/>
          <a:lstStyle/>
          <a:p>
            <a:fld id="{9945CF5F-3501-4D57-B73B-65096119FBCC}" type="datetimeFigureOut">
              <a:rPr lang="en-US" smtClean="0"/>
              <a:pPr/>
              <a:t>3/3/2021</a:t>
            </a:fld>
            <a:endParaRPr lang="en-US"/>
          </a:p>
        </p:txBody>
      </p:sp>
      <p:sp>
        <p:nvSpPr>
          <p:cNvPr id="6" name="Footer Placeholder 5">
            <a:extLst>
              <a:ext uri="{FF2B5EF4-FFF2-40B4-BE49-F238E27FC236}">
                <a16:creationId xmlns:a16="http://schemas.microsoft.com/office/drawing/2014/main" id="{54BF5D6A-5DBD-4D28-8223-169F1B1078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8AEE26-D199-4784-A75C-6A0DD3FB44B4}"/>
              </a:ext>
            </a:extLst>
          </p:cNvPr>
          <p:cNvSpPr>
            <a:spLocks noGrp="1"/>
          </p:cNvSpPr>
          <p:nvPr>
            <p:ph type="sldNum" sz="quarter" idx="12"/>
          </p:nvPr>
        </p:nvSpPr>
        <p:spPr/>
        <p:txBody>
          <a:bodyPr/>
          <a:lstStyle/>
          <a:p>
            <a:fld id="{5AC94421-D528-49DD-8A8F-7F0971C18E3A}" type="slidenum">
              <a:rPr lang="en-US" smtClean="0"/>
              <a:pPr/>
              <a:t>‹#›</a:t>
            </a:fld>
            <a:endParaRPr lang="en-US"/>
          </a:p>
        </p:txBody>
      </p:sp>
    </p:spTree>
    <p:extLst>
      <p:ext uri="{BB962C8B-B14F-4D97-AF65-F5344CB8AC3E}">
        <p14:creationId xmlns:p14="http://schemas.microsoft.com/office/powerpoint/2010/main" val="1408919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6D5F6-C85A-4B3A-9C26-464329BCC4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6CCD14-5891-4194-AE6B-D4AE498535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EA9BED-BFF0-427D-8CC0-37EA3DF31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2AC850-2883-45E8-AE7B-DECBA2D17A01}"/>
              </a:ext>
            </a:extLst>
          </p:cNvPr>
          <p:cNvSpPr>
            <a:spLocks noGrp="1"/>
          </p:cNvSpPr>
          <p:nvPr>
            <p:ph type="dt" sz="half" idx="10"/>
          </p:nvPr>
        </p:nvSpPr>
        <p:spPr/>
        <p:txBody>
          <a:bodyPr/>
          <a:lstStyle/>
          <a:p>
            <a:fld id="{9945CF5F-3501-4D57-B73B-65096119FBCC}" type="datetimeFigureOut">
              <a:rPr lang="en-US" smtClean="0"/>
              <a:pPr/>
              <a:t>3/3/2021</a:t>
            </a:fld>
            <a:endParaRPr lang="en-US"/>
          </a:p>
        </p:txBody>
      </p:sp>
      <p:sp>
        <p:nvSpPr>
          <p:cNvPr id="6" name="Footer Placeholder 5">
            <a:extLst>
              <a:ext uri="{FF2B5EF4-FFF2-40B4-BE49-F238E27FC236}">
                <a16:creationId xmlns:a16="http://schemas.microsoft.com/office/drawing/2014/main" id="{FA925697-F55F-4A37-B3C6-570298D773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497FC9-1DBD-4944-9127-FFE1E50DF81F}"/>
              </a:ext>
            </a:extLst>
          </p:cNvPr>
          <p:cNvSpPr>
            <a:spLocks noGrp="1"/>
          </p:cNvSpPr>
          <p:nvPr>
            <p:ph type="sldNum" sz="quarter" idx="12"/>
          </p:nvPr>
        </p:nvSpPr>
        <p:spPr/>
        <p:txBody>
          <a:bodyPr/>
          <a:lstStyle/>
          <a:p>
            <a:fld id="{5AC94421-D528-49DD-8A8F-7F0971C18E3A}" type="slidenum">
              <a:rPr lang="en-US" smtClean="0"/>
              <a:pPr/>
              <a:t>‹#›</a:t>
            </a:fld>
            <a:endParaRPr lang="en-US"/>
          </a:p>
        </p:txBody>
      </p:sp>
    </p:spTree>
    <p:extLst>
      <p:ext uri="{BB962C8B-B14F-4D97-AF65-F5344CB8AC3E}">
        <p14:creationId xmlns:p14="http://schemas.microsoft.com/office/powerpoint/2010/main" val="3403284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731C2A-92B3-408B-99C0-969B485C55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89E799-E122-4B28-A3BA-CB0C39B818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32938E-C8D9-4345-B628-2BC50AB4E8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5CF5F-3501-4D57-B73B-65096119FBCC}" type="datetimeFigureOut">
              <a:rPr lang="en-US" smtClean="0"/>
              <a:pPr/>
              <a:t>3/3/2021</a:t>
            </a:fld>
            <a:endParaRPr lang="en-US"/>
          </a:p>
        </p:txBody>
      </p:sp>
      <p:sp>
        <p:nvSpPr>
          <p:cNvPr id="5" name="Footer Placeholder 4">
            <a:extLst>
              <a:ext uri="{FF2B5EF4-FFF2-40B4-BE49-F238E27FC236}">
                <a16:creationId xmlns:a16="http://schemas.microsoft.com/office/drawing/2014/main" id="{4BA162DF-610F-4DE2-978A-2B4FD7CFB5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81759E-7DCB-4F53-8255-088FD9E55B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94421-D528-49DD-8A8F-7F0971C18E3A}" type="slidenum">
              <a:rPr lang="en-US" smtClean="0"/>
              <a:pPr/>
              <a:t>‹#›</a:t>
            </a:fld>
            <a:endParaRPr lang="en-US"/>
          </a:p>
        </p:txBody>
      </p:sp>
    </p:spTree>
    <p:extLst>
      <p:ext uri="{BB962C8B-B14F-4D97-AF65-F5344CB8AC3E}">
        <p14:creationId xmlns:p14="http://schemas.microsoft.com/office/powerpoint/2010/main" val="1939896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C2841B-BFE1-466A-A82E-6A17E2F0CC18}"/>
              </a:ext>
            </a:extLst>
          </p:cNvPr>
          <p:cNvPicPr>
            <a:picLocks noChangeAspect="1"/>
          </p:cNvPicPr>
          <p:nvPr/>
        </p:nvPicPr>
        <p:blipFill rotWithShape="1">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2514600" y="204019"/>
            <a:ext cx="7162800" cy="1182210"/>
          </a:xfrm>
          <a:prstGeom prst="rect">
            <a:avLst/>
          </a:prstGeom>
        </p:spPr>
      </p:pic>
      <p:sp>
        <p:nvSpPr>
          <p:cNvPr id="6" name="Rectangle 5">
            <a:extLst>
              <a:ext uri="{FF2B5EF4-FFF2-40B4-BE49-F238E27FC236}">
                <a16:creationId xmlns:a16="http://schemas.microsoft.com/office/drawing/2014/main" id="{762BF380-667A-44EE-845F-44C5E88B9F39}"/>
              </a:ext>
            </a:extLst>
          </p:cNvPr>
          <p:cNvSpPr/>
          <p:nvPr/>
        </p:nvSpPr>
        <p:spPr>
          <a:xfrm>
            <a:off x="1347057" y="1610246"/>
            <a:ext cx="9781308" cy="2585323"/>
          </a:xfrm>
          <a:prstGeom prst="rect">
            <a:avLst/>
          </a:prstGeom>
        </p:spPr>
        <p:txBody>
          <a:bodyPr wrap="square">
            <a:spAutoFit/>
          </a:bodyPr>
          <a:lstStyle/>
          <a:p>
            <a:pPr algn="ctr"/>
            <a:r>
              <a:rPr lang="ar-BH" sz="9600" b="1" dirty="0">
                <a:solidFill>
                  <a:srgbClr val="C00000"/>
                </a:solidFill>
                <a:latin typeface="Sakkal Majalla" panose="02000000000000000000" pitchFamily="2" charset="-78"/>
                <a:cs typeface="Sakkal Majalla" panose="02000000000000000000" pitchFamily="2" charset="-78"/>
              </a:rPr>
              <a:t>الأعمال بالنيات</a:t>
            </a:r>
          </a:p>
          <a:p>
            <a:pPr algn="ctr"/>
            <a:r>
              <a:rPr lang="ar-BH" sz="6600" b="1" dirty="0">
                <a:solidFill>
                  <a:srgbClr val="C00000"/>
                </a:solidFill>
                <a:latin typeface="Sakkal Majalla" panose="02000000000000000000" pitchFamily="2" charset="-78"/>
                <a:cs typeface="Sakkal Majalla" panose="02000000000000000000" pitchFamily="2" charset="-78"/>
              </a:rPr>
              <a:t>حديث شريف</a:t>
            </a:r>
          </a:p>
        </p:txBody>
      </p:sp>
      <p:sp>
        <p:nvSpPr>
          <p:cNvPr id="7" name="Rectangle 6">
            <a:extLst>
              <a:ext uri="{FF2B5EF4-FFF2-40B4-BE49-F238E27FC236}">
                <a16:creationId xmlns:a16="http://schemas.microsoft.com/office/drawing/2014/main" id="{7EFA1BA0-1A2F-4C19-81E8-64AF0BF79F22}"/>
              </a:ext>
            </a:extLst>
          </p:cNvPr>
          <p:cNvSpPr/>
          <p:nvPr/>
        </p:nvSpPr>
        <p:spPr>
          <a:xfrm>
            <a:off x="4712918" y="4371136"/>
            <a:ext cx="2967479" cy="1708160"/>
          </a:xfrm>
          <a:prstGeom prst="rect">
            <a:avLst/>
          </a:prstGeom>
          <a:noFill/>
          <a:ln>
            <a:noFill/>
          </a:ln>
        </p:spPr>
        <p:txBody>
          <a:bodyPr wrap="none" lIns="91440" tIns="45720" rIns="91440" bIns="4572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ar-BH" sz="2400" b="1" i="0" u="none" strike="noStrike" kern="1200" cap="none" spc="0" normalizeH="0" baseline="0" noProof="0" dirty="0">
                <a:ln w="0"/>
                <a:solidFill>
                  <a:srgbClr val="0070C0"/>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rPr>
              <a:t>التربية الإسلامية – الجزء الثاني</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ar-SA" sz="2400" b="1" i="0" u="none" strike="noStrike" kern="1200" cap="none" spc="0" normalizeH="0" baseline="0" noProof="0" dirty="0">
                <a:ln w="0"/>
                <a:solidFill>
                  <a:srgbClr val="0070C0"/>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rPr>
              <a:t>ا</a:t>
            </a:r>
            <a:r>
              <a:rPr kumimoji="0" lang="ar-BH" sz="2400" b="1" i="0" u="none" strike="noStrike" kern="1200" cap="none" spc="0" normalizeH="0" baseline="0" noProof="0" dirty="0">
                <a:ln w="0"/>
                <a:solidFill>
                  <a:srgbClr val="0070C0"/>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rPr>
              <a:t>لصف </a:t>
            </a:r>
            <a:r>
              <a:rPr kumimoji="0" lang="ar-SA" sz="2400" b="1" i="0" u="none" strike="noStrike" kern="1200" cap="none" spc="0" normalizeH="0" baseline="0" noProof="0" dirty="0">
                <a:ln w="0"/>
                <a:solidFill>
                  <a:srgbClr val="0070C0"/>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rPr>
              <a:t>ال</a:t>
            </a:r>
            <a:r>
              <a:rPr lang="ar-BH" sz="2400" b="1" dirty="0">
                <a:ln w="0"/>
                <a:solidFill>
                  <a:srgbClr val="0070C0"/>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rPr>
              <a:t>سادس</a:t>
            </a:r>
            <a:r>
              <a:rPr kumimoji="0" lang="ar-SA" sz="2400" b="1" i="0" u="none" strike="noStrike" kern="1200" cap="none" spc="0" normalizeH="0" baseline="0" noProof="0" dirty="0">
                <a:ln w="0"/>
                <a:solidFill>
                  <a:srgbClr val="0070C0"/>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rPr>
              <a:t> </a:t>
            </a:r>
            <a:r>
              <a:rPr kumimoji="0" lang="ar-BH" sz="2400" b="1" i="0" u="none" strike="noStrike" kern="1200" cap="none" spc="0" normalizeH="0" baseline="0" noProof="0" dirty="0">
                <a:ln w="0"/>
                <a:solidFill>
                  <a:srgbClr val="0070C0"/>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rPr>
              <a:t>الابتدائي</a:t>
            </a:r>
            <a:endParaRPr kumimoji="0" lang="ar-SA" sz="2400" b="1" i="0" u="none" strike="noStrike" kern="1200" cap="none" spc="0" normalizeH="0" baseline="0" noProof="0" dirty="0">
              <a:ln w="0"/>
              <a:solidFill>
                <a:srgbClr val="0070C0"/>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ar-BH" sz="2400" b="1" dirty="0">
                <a:ln w="0"/>
                <a:solidFill>
                  <a:srgbClr val="0070C0"/>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sym typeface="Arial"/>
              </a:rPr>
              <a:t>الفصل الدراسي الثاني</a:t>
            </a:r>
            <a:endParaRPr lang="ar-BH" sz="2400" b="1" dirty="0">
              <a:ln w="0"/>
              <a:solidFill>
                <a:srgbClr val="0070C0"/>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04129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4">
            <a:extLst>
              <a:ext uri="{FF2B5EF4-FFF2-40B4-BE49-F238E27FC236}">
                <a16:creationId xmlns:a16="http://schemas.microsoft.com/office/drawing/2014/main" id="{D2C79ED0-52C3-464E-90A5-774A94069CF3}"/>
              </a:ext>
            </a:extLst>
          </p:cNvPr>
          <p:cNvSpPr txBox="1">
            <a:spLocks noChangeArrowheads="1"/>
          </p:cNvSpPr>
          <p:nvPr/>
        </p:nvSpPr>
        <p:spPr bwMode="auto">
          <a:xfrm>
            <a:off x="211016" y="1286033"/>
            <a:ext cx="11732806" cy="4801314"/>
          </a:xfrm>
          <a:prstGeom prst="rect">
            <a:avLst/>
          </a:prstGeom>
          <a:solidFill>
            <a:schemeClr val="accent4">
              <a:lumMod val="20000"/>
              <a:lumOff val="80000"/>
            </a:schemeClr>
          </a:solidFill>
          <a:ln w="28575">
            <a:solidFill>
              <a:srgbClr val="FF0000"/>
            </a:solidFill>
            <a:prstDash val="sysDash"/>
            <a:headEnd/>
            <a:tailEnd/>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Low">
              <a:lnSpc>
                <a:spcPct val="150000"/>
              </a:lnSpc>
            </a:pPr>
            <a:r>
              <a:rPr lang="ar-SA" sz="3200" b="1" dirty="0">
                <a:solidFill>
                  <a:srgbClr val="FF0000"/>
                </a:solidFill>
                <a:latin typeface="Sakkal Majalla" panose="02000000000000000000" pitchFamily="2" charset="-78"/>
                <a:cs typeface="Sakkal Majalla" panose="02000000000000000000" pitchFamily="2" charset="-78"/>
              </a:rPr>
              <a:t>2- لكل امرئ ما نوى:</a:t>
            </a:r>
            <a:endParaRPr lang="en-GB" sz="3200" dirty="0">
              <a:solidFill>
                <a:srgbClr val="FF0000"/>
              </a:solidFill>
              <a:latin typeface="Sakkal Majalla" panose="02000000000000000000" pitchFamily="2" charset="-78"/>
              <a:cs typeface="Sakkal Majalla" panose="02000000000000000000" pitchFamily="2" charset="-78"/>
            </a:endParaRPr>
          </a:p>
          <a:p>
            <a:pPr algn="justLow">
              <a:lnSpc>
                <a:spcPct val="150000"/>
              </a:lnSpc>
            </a:pPr>
            <a:r>
              <a:rPr lang="ar-BH" sz="3200" dirty="0">
                <a:latin typeface="Sakkal Majalla" panose="02000000000000000000" pitchFamily="2" charset="-78"/>
                <a:cs typeface="Sakkal Majalla" panose="02000000000000000000" pitchFamily="2" charset="-78"/>
              </a:rPr>
              <a:t>و</a:t>
            </a:r>
            <a:r>
              <a:rPr lang="ar-SA" sz="3200" dirty="0">
                <a:latin typeface="Sakkal Majalla" panose="02000000000000000000" pitchFamily="2" charset="-78"/>
                <a:cs typeface="Sakkal Majalla" panose="02000000000000000000" pitchFamily="2" charset="-78"/>
              </a:rPr>
              <a:t>جزاء كل شخص يقوم بعمل، يكون بناءً على ني</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ته، فإن كانت ني</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ته حسنة كان له الثواب والأجر، وإن كانت ني</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ته سيئة كان له الإثم والعقاب. </a:t>
            </a:r>
            <a:endParaRPr lang="en-GB" sz="3200" dirty="0">
              <a:latin typeface="Sakkal Majalla" panose="02000000000000000000" pitchFamily="2" charset="-78"/>
              <a:cs typeface="Sakkal Majalla" panose="02000000000000000000" pitchFamily="2" charset="-78"/>
            </a:endParaRPr>
          </a:p>
          <a:p>
            <a:pPr algn="justLow">
              <a:lnSpc>
                <a:spcPct val="150000"/>
              </a:lnSpc>
            </a:pPr>
            <a:r>
              <a:rPr lang="ar-SA" sz="3200" dirty="0">
                <a:latin typeface="Sakkal Majalla" panose="02000000000000000000" pitchFamily="2" charset="-78"/>
                <a:cs typeface="Sakkal Majalla" panose="02000000000000000000" pitchFamily="2" charset="-78"/>
              </a:rPr>
              <a:t>فقد يخرج اثنان من المسلمين لقتال العدو، الأول منهما كانت ني</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ته الجهاد في سبيل الله ونصرة دينه،</a:t>
            </a:r>
            <a:r>
              <a:rPr lang="ar-BH" sz="3200" dirty="0">
                <a:latin typeface="Sakkal Majalla" panose="02000000000000000000" pitchFamily="2" charset="-78"/>
                <a:cs typeface="Sakkal Majalla" panose="02000000000000000000" pitchFamily="2" charset="-78"/>
              </a:rPr>
              <a:t> في حين كانت</a:t>
            </a:r>
            <a:r>
              <a:rPr lang="ar-SA" sz="3200" dirty="0">
                <a:latin typeface="Sakkal Majalla" panose="02000000000000000000" pitchFamily="2" charset="-78"/>
                <a:cs typeface="Sakkal Majalla" panose="02000000000000000000" pitchFamily="2" charset="-78"/>
              </a:rPr>
              <a:t> ني</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ة الثاني أن يحصل على السُمعة والغنائم، فإذا قُتل الاثنان في المعركة، كان الأول منهما شهيدًا، </a:t>
            </a:r>
            <a:r>
              <a:rPr lang="ar-BH" sz="3200" dirty="0">
                <a:latin typeface="Sakkal Majalla" panose="02000000000000000000" pitchFamily="2" charset="-78"/>
                <a:cs typeface="Sakkal Majalla" panose="02000000000000000000" pitchFamily="2" charset="-78"/>
              </a:rPr>
              <a:t>في حين</a:t>
            </a:r>
            <a:r>
              <a:rPr lang="ar-SA" sz="3200" dirty="0">
                <a:latin typeface="Sakkal Majalla" panose="02000000000000000000" pitchFamily="2" charset="-78"/>
                <a:cs typeface="Sakkal Majalla" panose="02000000000000000000" pitchFamily="2" charset="-78"/>
              </a:rPr>
              <a:t> حُرم الثاني من فضل الشهادة.</a:t>
            </a:r>
            <a:endParaRPr lang="en-GB" sz="3200" dirty="0">
              <a:latin typeface="Sakkal Majalla" panose="02000000000000000000" pitchFamily="2" charset="-78"/>
              <a:cs typeface="Sakkal Majalla" panose="02000000000000000000" pitchFamily="2" charset="-78"/>
            </a:endParaRPr>
          </a:p>
          <a:p>
            <a:r>
              <a:rPr lang="ar-SA" dirty="0"/>
              <a:t> </a:t>
            </a:r>
            <a:endParaRPr lang="en-GB" dirty="0"/>
          </a:p>
        </p:txBody>
      </p:sp>
      <p:sp>
        <p:nvSpPr>
          <p:cNvPr id="3" name="AutoShape 2">
            <a:extLst>
              <a:ext uri="{FF2B5EF4-FFF2-40B4-BE49-F238E27FC236}">
                <a16:creationId xmlns:a16="http://schemas.microsoft.com/office/drawing/2014/main" id="{7B249B68-8F01-46C8-A62F-488A8F68C1FC}"/>
              </a:ext>
            </a:extLst>
          </p:cNvPr>
          <p:cNvSpPr>
            <a:spLocks noChangeArrowheads="1"/>
          </p:cNvSpPr>
          <p:nvPr/>
        </p:nvSpPr>
        <p:spPr bwMode="auto">
          <a:xfrm>
            <a:off x="4432716" y="98292"/>
            <a:ext cx="4853354" cy="1019907"/>
          </a:xfrm>
          <a:prstGeom prst="downArrowCallout">
            <a:avLst>
              <a:gd name="adj1" fmla="val 91983"/>
              <a:gd name="adj2" fmla="val 139015"/>
              <a:gd name="adj3" fmla="val 16667"/>
              <a:gd name="adj4" fmla="val 66667"/>
            </a:avLst>
          </a:prstGeom>
          <a:solidFill>
            <a:schemeClr val="accent5">
              <a:lumMod val="20000"/>
              <a:lumOff val="80000"/>
            </a:schemeClr>
          </a:solidFill>
          <a:ln>
            <a:headEnd/>
            <a:tailEnd/>
          </a:ln>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none" anchor="ct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ar-BH" altLang="en-US" sz="4000" b="1" dirty="0">
                <a:solidFill>
                  <a:srgbClr val="FF0000"/>
                </a:solidFill>
                <a:latin typeface="Sakkal Majalla" panose="02000000000000000000" pitchFamily="2" charset="-78"/>
                <a:cs typeface="Sakkal Majalla" panose="02000000000000000000" pitchFamily="2" charset="-78"/>
              </a:rPr>
              <a:t>تابع المعنى الإجمالي للحديث</a:t>
            </a:r>
            <a:endParaRPr lang="en-US" altLang="en-US" sz="4000" b="1" dirty="0">
              <a:solidFill>
                <a:srgbClr val="FF0000"/>
              </a:solidFill>
              <a:latin typeface="Sakkal Majalla" panose="02000000000000000000" pitchFamily="2" charset="-78"/>
              <a:cs typeface="Sakkal Majalla" panose="02000000000000000000" pitchFamily="2" charset="-78"/>
            </a:endParaRPr>
          </a:p>
        </p:txBody>
      </p:sp>
      <p:sp>
        <p:nvSpPr>
          <p:cNvPr id="5" name="TextBox 4">
            <a:extLst>
              <a:ext uri="{FF2B5EF4-FFF2-40B4-BE49-F238E27FC236}">
                <a16:creationId xmlns:a16="http://schemas.microsoft.com/office/drawing/2014/main" id="{34B19BD4-B227-4A9B-8631-6FA285D254D3}"/>
              </a:ext>
            </a:extLst>
          </p:cNvPr>
          <p:cNvSpPr txBox="1"/>
          <p:nvPr/>
        </p:nvSpPr>
        <p:spPr>
          <a:xfrm>
            <a:off x="211016" y="238116"/>
            <a:ext cx="3418010" cy="400110"/>
          </a:xfrm>
          <a:prstGeom prst="rect">
            <a:avLst/>
          </a:prstGeom>
          <a:solidFill>
            <a:schemeClr val="accent5">
              <a:lumMod val="40000"/>
              <a:lumOff val="60000"/>
            </a:schemeClr>
          </a:solidFill>
        </p:spPr>
        <p:txBody>
          <a:bodyPr wrap="square" rtlCol="0">
            <a:spAutoFit/>
          </a:bodyPr>
          <a:lstStyle/>
          <a:p>
            <a:r>
              <a:rPr lang="ar-BH" sz="2000" b="1" dirty="0">
                <a:solidFill>
                  <a:srgbClr val="C00000"/>
                </a:solidFill>
                <a:latin typeface="Sakkal Majalla" panose="02000000000000000000" pitchFamily="2" charset="-78"/>
                <a:cs typeface="Sakkal Majalla" panose="02000000000000000000" pitchFamily="2" charset="-78"/>
              </a:rPr>
              <a:t>حديث الأعمال بالنيات /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66774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4">
            <a:extLst>
              <a:ext uri="{FF2B5EF4-FFF2-40B4-BE49-F238E27FC236}">
                <a16:creationId xmlns:a16="http://schemas.microsoft.com/office/drawing/2014/main" id="{D2C79ED0-52C3-464E-90A5-774A94069CF3}"/>
              </a:ext>
            </a:extLst>
          </p:cNvPr>
          <p:cNvSpPr txBox="1">
            <a:spLocks noChangeArrowheads="1"/>
          </p:cNvSpPr>
          <p:nvPr/>
        </p:nvSpPr>
        <p:spPr bwMode="auto">
          <a:xfrm>
            <a:off x="211015" y="1266982"/>
            <a:ext cx="11706165" cy="4801314"/>
          </a:xfrm>
          <a:prstGeom prst="rect">
            <a:avLst/>
          </a:prstGeom>
          <a:solidFill>
            <a:schemeClr val="accent4">
              <a:lumMod val="20000"/>
              <a:lumOff val="80000"/>
            </a:schemeClr>
          </a:solidFill>
          <a:ln w="28575">
            <a:solidFill>
              <a:srgbClr val="FF0000"/>
            </a:solidFill>
            <a:prstDash val="sysDash"/>
            <a:headEnd/>
            <a:tailEnd/>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nSpc>
                <a:spcPct val="150000"/>
              </a:lnSpc>
            </a:pPr>
            <a:r>
              <a:rPr lang="ar-BH" sz="3200" b="1" dirty="0">
                <a:solidFill>
                  <a:srgbClr val="FF0000"/>
                </a:solidFill>
                <a:latin typeface="Sakkal Majalla" panose="02000000000000000000" pitchFamily="2" charset="-78"/>
                <a:cs typeface="Sakkal Majalla" panose="02000000000000000000" pitchFamily="2" charset="-78"/>
              </a:rPr>
              <a:t>3</a:t>
            </a:r>
            <a:r>
              <a:rPr lang="ar-SA" sz="3200" b="1" dirty="0">
                <a:solidFill>
                  <a:srgbClr val="FF0000"/>
                </a:solidFill>
                <a:latin typeface="Sakkal Majalla" panose="02000000000000000000" pitchFamily="2" charset="-78"/>
                <a:cs typeface="Sakkal Majalla" panose="02000000000000000000" pitchFamily="2" charset="-78"/>
              </a:rPr>
              <a:t>- الهجرة هجرتان:</a:t>
            </a:r>
            <a:endParaRPr lang="en-GB" sz="3200" b="1" dirty="0">
              <a:solidFill>
                <a:srgbClr val="FF0000"/>
              </a:solidFill>
              <a:latin typeface="Sakkal Majalla" panose="02000000000000000000" pitchFamily="2" charset="-78"/>
              <a:cs typeface="Sakkal Majalla" panose="02000000000000000000" pitchFamily="2" charset="-78"/>
            </a:endParaRPr>
          </a:p>
          <a:p>
            <a:pPr>
              <a:lnSpc>
                <a:spcPct val="150000"/>
              </a:lnSpc>
            </a:pPr>
            <a:r>
              <a:rPr lang="ar-SA" sz="3200" dirty="0">
                <a:latin typeface="Sakkal Majalla" panose="02000000000000000000" pitchFamily="2" charset="-78"/>
                <a:cs typeface="Sakkal Majalla" panose="02000000000000000000" pitchFamily="2" charset="-78"/>
              </a:rPr>
              <a:t>ويضرب النبي </a:t>
            </a:r>
            <a:r>
              <a:rPr lang="en-US" sz="3200" dirty="0">
                <a:latin typeface="Sakkal Majalla" panose="02000000000000000000" pitchFamily="2" charset="-78"/>
                <a:cs typeface="Sakkal Majalla" panose="02000000000000000000" pitchFamily="2" charset="-78"/>
                <a:sym typeface="AGA Arabesque" panose="05010101010101010101" pitchFamily="2" charset="2"/>
              </a:rPr>
              <a:t></a:t>
            </a:r>
            <a:r>
              <a:rPr lang="ar-SA" sz="3200" dirty="0">
                <a:latin typeface="Sakkal Majalla" panose="02000000000000000000" pitchFamily="2" charset="-78"/>
                <a:cs typeface="Sakkal Majalla" panose="02000000000000000000" pitchFamily="2" charset="-78"/>
              </a:rPr>
              <a:t> مثلاً لحُسن الني</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ة وسوئها بفئتين من المسلمين: فئة هاجروا من مكة إلى المدينة، تاركين المال والأهل والوطن ابتغاء وجه الله تعالى، ولتقوية المسلمين وتكثير عددهم، وطاعةً لرسول الله </a:t>
            </a:r>
            <a:r>
              <a:rPr lang="en-US" sz="3200" dirty="0">
                <a:latin typeface="Sakkal Majalla" panose="02000000000000000000" pitchFamily="2" charset="-78"/>
                <a:cs typeface="Sakkal Majalla" panose="02000000000000000000" pitchFamily="2" charset="-78"/>
                <a:sym typeface="AGA Arabesque" panose="05010101010101010101" pitchFamily="2" charset="2"/>
              </a:rPr>
              <a:t></a:t>
            </a:r>
            <a:r>
              <a:rPr lang="ar-SA" sz="3200" dirty="0">
                <a:latin typeface="Sakkal Majalla" panose="02000000000000000000" pitchFamily="2" charset="-78"/>
                <a:cs typeface="Sakkal Majalla" panose="02000000000000000000" pitchFamily="2" charset="-78"/>
              </a:rPr>
              <a:t>، فهؤلاء لهم الثواب الجزيل والأجر العظيم؛ لأن ني</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تهم كانت خالصة لله ولرسوله. </a:t>
            </a:r>
            <a:endParaRPr lang="en-GB" sz="3200" dirty="0">
              <a:latin typeface="Sakkal Majalla" panose="02000000000000000000" pitchFamily="2" charset="-78"/>
              <a:cs typeface="Sakkal Majalla" panose="02000000000000000000" pitchFamily="2" charset="-78"/>
            </a:endParaRPr>
          </a:p>
          <a:p>
            <a:pPr>
              <a:lnSpc>
                <a:spcPct val="150000"/>
              </a:lnSpc>
            </a:pPr>
            <a:r>
              <a:rPr lang="ar-SA" sz="3200" dirty="0">
                <a:latin typeface="Sakkal Majalla" panose="02000000000000000000" pitchFamily="2" charset="-78"/>
                <a:cs typeface="Sakkal Majalla" panose="02000000000000000000" pitchFamily="2" charset="-78"/>
              </a:rPr>
              <a:t>وفئة هاجروا معهم بني</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ة الحصول على مكاسب دنيوية أو أغراض شخصية، كالعمل في التجارة أو الزواج بامرأة معينة، فهؤلاء لا ثواب لهم على هجرتهم؛ لأن</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 ني</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تهم لم تكن خالصة لله ورسوله.</a:t>
            </a:r>
            <a:endParaRPr lang="en-GB" sz="3200" dirty="0">
              <a:latin typeface="Sakkal Majalla" panose="02000000000000000000" pitchFamily="2" charset="-78"/>
              <a:cs typeface="Sakkal Majalla" panose="02000000000000000000" pitchFamily="2" charset="-78"/>
            </a:endParaRPr>
          </a:p>
          <a:p>
            <a:r>
              <a:rPr lang="ar-SA" b="1" dirty="0"/>
              <a:t> </a:t>
            </a:r>
            <a:endParaRPr lang="en-GB" dirty="0"/>
          </a:p>
        </p:txBody>
      </p:sp>
      <p:sp>
        <p:nvSpPr>
          <p:cNvPr id="3" name="AutoShape 2">
            <a:extLst>
              <a:ext uri="{FF2B5EF4-FFF2-40B4-BE49-F238E27FC236}">
                <a16:creationId xmlns:a16="http://schemas.microsoft.com/office/drawing/2014/main" id="{7B249B68-8F01-46C8-A62F-488A8F68C1FC}"/>
              </a:ext>
            </a:extLst>
          </p:cNvPr>
          <p:cNvSpPr>
            <a:spLocks noChangeArrowheads="1"/>
          </p:cNvSpPr>
          <p:nvPr/>
        </p:nvSpPr>
        <p:spPr bwMode="auto">
          <a:xfrm>
            <a:off x="4135364" y="128272"/>
            <a:ext cx="5052646" cy="1019907"/>
          </a:xfrm>
          <a:prstGeom prst="downArrowCallout">
            <a:avLst>
              <a:gd name="adj1" fmla="val 139015"/>
              <a:gd name="adj2" fmla="val 139015"/>
              <a:gd name="adj3" fmla="val 16667"/>
              <a:gd name="adj4" fmla="val 66667"/>
            </a:avLst>
          </a:prstGeom>
          <a:solidFill>
            <a:schemeClr val="accent5">
              <a:lumMod val="20000"/>
              <a:lumOff val="80000"/>
            </a:schemeClr>
          </a:solidFill>
          <a:ln>
            <a:headEnd/>
            <a:tailEnd/>
          </a:ln>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none" anchor="ct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r>
              <a:rPr lang="ar-BH" altLang="en-US" sz="4000" b="1" dirty="0">
                <a:solidFill>
                  <a:srgbClr val="FF0000"/>
                </a:solidFill>
                <a:latin typeface="Sakkal Majalla" panose="02000000000000000000" pitchFamily="2" charset="-78"/>
                <a:cs typeface="Sakkal Majalla" panose="02000000000000000000" pitchFamily="2" charset="-78"/>
              </a:rPr>
              <a:t>تابع المعنى الإجمالي للحديث</a:t>
            </a:r>
            <a:endParaRPr lang="en-US" altLang="en-US" sz="4000" b="1" dirty="0">
              <a:solidFill>
                <a:srgbClr val="FF0000"/>
              </a:solidFill>
              <a:latin typeface="Sakkal Majalla" panose="02000000000000000000" pitchFamily="2" charset="-78"/>
              <a:cs typeface="Sakkal Majalla" panose="02000000000000000000" pitchFamily="2" charset="-78"/>
            </a:endParaRPr>
          </a:p>
        </p:txBody>
      </p:sp>
      <p:sp>
        <p:nvSpPr>
          <p:cNvPr id="5" name="TextBox 4">
            <a:extLst>
              <a:ext uri="{FF2B5EF4-FFF2-40B4-BE49-F238E27FC236}">
                <a16:creationId xmlns:a16="http://schemas.microsoft.com/office/drawing/2014/main" id="{509CC8F2-B448-41CA-AD01-B90F118422D3}"/>
              </a:ext>
            </a:extLst>
          </p:cNvPr>
          <p:cNvSpPr txBox="1"/>
          <p:nvPr/>
        </p:nvSpPr>
        <p:spPr>
          <a:xfrm>
            <a:off x="211016" y="238116"/>
            <a:ext cx="3418010" cy="400110"/>
          </a:xfrm>
          <a:prstGeom prst="rect">
            <a:avLst/>
          </a:prstGeom>
          <a:solidFill>
            <a:schemeClr val="accent5">
              <a:lumMod val="40000"/>
              <a:lumOff val="60000"/>
            </a:schemeClr>
          </a:solidFill>
        </p:spPr>
        <p:txBody>
          <a:bodyPr wrap="square" rtlCol="0">
            <a:spAutoFit/>
          </a:bodyPr>
          <a:lstStyle/>
          <a:p>
            <a:r>
              <a:rPr lang="ar-BH" sz="2000" b="1" dirty="0">
                <a:solidFill>
                  <a:srgbClr val="C00000"/>
                </a:solidFill>
                <a:latin typeface="Sakkal Majalla" panose="02000000000000000000" pitchFamily="2" charset="-78"/>
                <a:cs typeface="Sakkal Majalla" panose="02000000000000000000" pitchFamily="2" charset="-78"/>
              </a:rPr>
              <a:t>حديث الأعمال بالنيات /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9346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مستدير الزوايا 1">
            <a:extLst>
              <a:ext uri="{FF2B5EF4-FFF2-40B4-BE49-F238E27FC236}">
                <a16:creationId xmlns:a16="http://schemas.microsoft.com/office/drawing/2014/main" id="{8BFBC7A1-93A4-4E7D-B0DB-016AE49CF8D5}"/>
              </a:ext>
            </a:extLst>
          </p:cNvPr>
          <p:cNvSpPr/>
          <p:nvPr/>
        </p:nvSpPr>
        <p:spPr>
          <a:xfrm>
            <a:off x="4208771" y="336971"/>
            <a:ext cx="2613293" cy="623270"/>
          </a:xfrm>
          <a:prstGeom prst="roundRect">
            <a:avLst/>
          </a:prstGeom>
          <a:solidFill>
            <a:schemeClr val="accent4">
              <a:lumMod val="60000"/>
              <a:lumOff val="4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BH" sz="4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النشاط (</a:t>
            </a:r>
            <a:r>
              <a:rPr kumimoji="0" lang="ar-SA" sz="4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4</a:t>
            </a:r>
            <a:r>
              <a:rPr kumimoji="0" lang="ar-BH" sz="4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a:t>
            </a:r>
          </a:p>
        </p:txBody>
      </p:sp>
      <p:sp>
        <p:nvSpPr>
          <p:cNvPr id="3" name="Text Box 14">
            <a:extLst>
              <a:ext uri="{FF2B5EF4-FFF2-40B4-BE49-F238E27FC236}">
                <a16:creationId xmlns:a16="http://schemas.microsoft.com/office/drawing/2014/main" id="{CABE73E7-A138-4B10-8BCC-12F9CBFE683C}"/>
              </a:ext>
            </a:extLst>
          </p:cNvPr>
          <p:cNvSpPr txBox="1">
            <a:spLocks noChangeArrowheads="1"/>
          </p:cNvSpPr>
          <p:nvPr/>
        </p:nvSpPr>
        <p:spPr bwMode="auto">
          <a:xfrm>
            <a:off x="211015" y="1453459"/>
            <a:ext cx="11729035" cy="3951082"/>
          </a:xfrm>
          <a:prstGeom prst="rect">
            <a:avLst/>
          </a:prstGeom>
          <a:solidFill>
            <a:schemeClr val="accent4">
              <a:lumMod val="20000"/>
              <a:lumOff val="80000"/>
            </a:schemeClr>
          </a:solidFill>
          <a:ln w="28575">
            <a:solidFill>
              <a:srgbClr val="FF0000"/>
            </a:solidFill>
            <a:prstDash val="sysDash"/>
            <a:headEnd/>
            <a:tailEnd/>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lvl="1">
              <a:lnSpc>
                <a:spcPct val="150000"/>
              </a:lnSpc>
            </a:pPr>
            <a:r>
              <a:rPr lang="ar-BH" sz="3400" b="1" dirty="0">
                <a:solidFill>
                  <a:srgbClr val="FF0000"/>
                </a:solidFill>
                <a:latin typeface="Sakkal Majalla" panose="02000000000000000000" pitchFamily="2" charset="-78"/>
                <a:cs typeface="Sakkal Majalla" panose="02000000000000000000" pitchFamily="2" charset="-78"/>
              </a:rPr>
              <a:t>1- </a:t>
            </a:r>
            <a:r>
              <a:rPr lang="ar-SA" sz="3400" dirty="0">
                <a:latin typeface="Sakkal Majalla" panose="02000000000000000000" pitchFamily="2" charset="-78"/>
                <a:cs typeface="Sakkal Majalla" panose="02000000000000000000" pitchFamily="2" charset="-78"/>
              </a:rPr>
              <a:t>كل عمل يصدر عن المؤمن البالغ العاقل، لا يُعتد به إلا</a:t>
            </a:r>
            <a:r>
              <a:rPr lang="ar-BH" sz="3400" dirty="0">
                <a:latin typeface="Sakkal Majalla" panose="02000000000000000000" pitchFamily="2" charset="-78"/>
                <a:cs typeface="Sakkal Majalla" panose="02000000000000000000" pitchFamily="2" charset="-78"/>
              </a:rPr>
              <a:t> ...........................................................</a:t>
            </a:r>
          </a:p>
          <a:p>
            <a:pPr lvl="1">
              <a:lnSpc>
                <a:spcPct val="150000"/>
              </a:lnSpc>
            </a:pPr>
            <a:r>
              <a:rPr lang="ar-BH" sz="3400" b="1" dirty="0">
                <a:solidFill>
                  <a:srgbClr val="FF0000"/>
                </a:solidFill>
                <a:latin typeface="Sakkal Majalla" panose="02000000000000000000" pitchFamily="2" charset="-78"/>
                <a:cs typeface="Sakkal Majalla" panose="02000000000000000000" pitchFamily="2" charset="-78"/>
              </a:rPr>
              <a:t>2- </a:t>
            </a:r>
            <a:r>
              <a:rPr lang="ar-SA" sz="3400" dirty="0">
                <a:latin typeface="Sakkal Majalla" panose="02000000000000000000" pitchFamily="2" charset="-78"/>
                <a:cs typeface="Sakkal Majalla" panose="02000000000000000000" pitchFamily="2" charset="-78"/>
              </a:rPr>
              <a:t>من تصدق على الفقراء امتثال</a:t>
            </a:r>
            <a:r>
              <a:rPr lang="ar-BH" sz="3400" dirty="0">
                <a:latin typeface="Sakkal Majalla" panose="02000000000000000000" pitchFamily="2" charset="-78"/>
                <a:cs typeface="Sakkal Majalla" panose="02000000000000000000" pitchFamily="2" charset="-78"/>
              </a:rPr>
              <a:t>ًا </a:t>
            </a:r>
            <a:r>
              <a:rPr lang="ar-SA" sz="3400" dirty="0">
                <a:latin typeface="Sakkal Majalla" panose="02000000000000000000" pitchFamily="2" charset="-78"/>
                <a:cs typeface="Sakkal Majalla" panose="02000000000000000000" pitchFamily="2" charset="-78"/>
              </a:rPr>
              <a:t>لأ</a:t>
            </a:r>
            <a:r>
              <a:rPr lang="ar-BH" sz="3400" dirty="0">
                <a:latin typeface="Sakkal Majalla" panose="02000000000000000000" pitchFamily="2" charset="-78"/>
                <a:cs typeface="Sakkal Majalla" panose="02000000000000000000" pitchFamily="2" charset="-78"/>
              </a:rPr>
              <a:t>مر الله</a:t>
            </a:r>
            <a:r>
              <a:rPr lang="ar-SA" sz="3400" dirty="0">
                <a:latin typeface="Sakkal Majalla" panose="02000000000000000000" pitchFamily="2" charset="-78"/>
                <a:cs typeface="Sakkal Majalla" panose="02000000000000000000" pitchFamily="2" charset="-78"/>
              </a:rPr>
              <a:t> تعالى وتقربًا إليه، </a:t>
            </a:r>
            <a:r>
              <a:rPr lang="ar-BH" sz="3400" dirty="0">
                <a:latin typeface="Sakkal Majalla" panose="02000000000000000000" pitchFamily="2" charset="-78"/>
                <a:cs typeface="Sakkal Majalla" panose="02000000000000000000" pitchFamily="2" charset="-78"/>
              </a:rPr>
              <a:t>لا </a:t>
            </a:r>
            <a:r>
              <a:rPr lang="ar-SA" sz="3400" dirty="0">
                <a:latin typeface="Sakkal Majalla" panose="02000000000000000000" pitchFamily="2" charset="-78"/>
                <a:cs typeface="Sakkal Majalla" panose="02000000000000000000" pitchFamily="2" charset="-78"/>
              </a:rPr>
              <a:t>ليُقال عنه م</a:t>
            </a:r>
            <a:r>
              <a:rPr lang="ar-BH" sz="3400" dirty="0">
                <a:latin typeface="Sakkal Majalla" panose="02000000000000000000" pitchFamily="2" charset="-78"/>
                <a:cs typeface="Sakkal Majalla" panose="02000000000000000000" pitchFamily="2" charset="-78"/>
              </a:rPr>
              <a:t>ح</a:t>
            </a:r>
            <a:r>
              <a:rPr lang="ar-SA" sz="3400" dirty="0">
                <a:latin typeface="Sakkal Majalla" panose="02000000000000000000" pitchFamily="2" charset="-78"/>
                <a:cs typeface="Sakkal Majalla" panose="02000000000000000000" pitchFamily="2" charset="-78"/>
              </a:rPr>
              <a:t>سن</a:t>
            </a:r>
            <a:r>
              <a:rPr lang="ar-BH" sz="3400" dirty="0">
                <a:latin typeface="Sakkal Majalla" panose="02000000000000000000" pitchFamily="2" charset="-78"/>
                <a:cs typeface="Sakkal Majalla" panose="02000000000000000000" pitchFamily="2" charset="-78"/>
              </a:rPr>
              <a:t>ٌ</a:t>
            </a:r>
            <a:r>
              <a:rPr lang="ar-SA" sz="3400" dirty="0">
                <a:latin typeface="Sakkal Majalla" panose="02000000000000000000" pitchFamily="2" charset="-78"/>
                <a:cs typeface="Sakkal Majalla" panose="02000000000000000000" pitchFamily="2" charset="-78"/>
              </a:rPr>
              <a:t> أو كريم</a:t>
            </a:r>
            <a:r>
              <a:rPr lang="ar-BH" sz="3400" dirty="0">
                <a:latin typeface="Sakkal Majalla" panose="02000000000000000000" pitchFamily="2" charset="-78"/>
                <a:cs typeface="Sakkal Majalla" panose="02000000000000000000" pitchFamily="2" charset="-78"/>
              </a:rPr>
              <a:t>؛</a:t>
            </a:r>
            <a:r>
              <a:rPr lang="ar-SA" sz="3400" dirty="0">
                <a:latin typeface="Sakkal Majalla" panose="02000000000000000000" pitchFamily="2" charset="-78"/>
                <a:cs typeface="Sakkal Majalla" panose="02000000000000000000" pitchFamily="2" charset="-78"/>
              </a:rPr>
              <a:t> </a:t>
            </a:r>
            <a:r>
              <a:rPr lang="ar-BH" sz="3400" dirty="0">
                <a:latin typeface="Sakkal Majalla" panose="02000000000000000000" pitchFamily="2" charset="-78"/>
                <a:cs typeface="Sakkal Majalla" panose="02000000000000000000" pitchFamily="2" charset="-78"/>
              </a:rPr>
              <a:t>كانت </a:t>
            </a:r>
            <a:r>
              <a:rPr lang="ar-SA" sz="3400" dirty="0">
                <a:latin typeface="Sakkal Majalla" panose="02000000000000000000" pitchFamily="2" charset="-78"/>
                <a:cs typeface="Sakkal Majalla" panose="02000000000000000000" pitchFamily="2" charset="-78"/>
              </a:rPr>
              <a:t>صدقته</a:t>
            </a:r>
            <a:r>
              <a:rPr lang="ar-BH" sz="3400" dirty="0">
                <a:latin typeface="Sakkal Majalla" panose="02000000000000000000" pitchFamily="2" charset="-78"/>
                <a:cs typeface="Sakkal Majalla" panose="02000000000000000000" pitchFamily="2" charset="-78"/>
              </a:rPr>
              <a:t> ................................................................</a:t>
            </a:r>
          </a:p>
          <a:p>
            <a:pPr lvl="1">
              <a:lnSpc>
                <a:spcPct val="150000"/>
              </a:lnSpc>
            </a:pPr>
            <a:r>
              <a:rPr lang="ar-BH" sz="3400" b="1" dirty="0">
                <a:solidFill>
                  <a:srgbClr val="FF0000"/>
                </a:solidFill>
                <a:latin typeface="Sakkal Majalla" panose="02000000000000000000" pitchFamily="2" charset="-78"/>
                <a:cs typeface="Sakkal Majalla" panose="02000000000000000000" pitchFamily="2" charset="-78"/>
              </a:rPr>
              <a:t>3- </a:t>
            </a:r>
            <a:r>
              <a:rPr lang="ar-SA" sz="3400" dirty="0">
                <a:latin typeface="Sakkal Majalla" panose="02000000000000000000" pitchFamily="2" charset="-78"/>
                <a:cs typeface="Sakkal Majalla" panose="02000000000000000000" pitchFamily="2" charset="-78"/>
              </a:rPr>
              <a:t>جزاء كل شخص يقوم بعمل، يكون بناءً على ني</a:t>
            </a:r>
            <a:r>
              <a:rPr lang="ar-BH" sz="3400" dirty="0">
                <a:latin typeface="Sakkal Majalla" panose="02000000000000000000" pitchFamily="2" charset="-78"/>
                <a:cs typeface="Sakkal Majalla" panose="02000000000000000000" pitchFamily="2" charset="-78"/>
              </a:rPr>
              <a:t>ّ</a:t>
            </a:r>
            <a:r>
              <a:rPr lang="ar-SA" sz="3400" dirty="0">
                <a:latin typeface="Sakkal Majalla" panose="02000000000000000000" pitchFamily="2" charset="-78"/>
                <a:cs typeface="Sakkal Majalla" panose="02000000000000000000" pitchFamily="2" charset="-78"/>
              </a:rPr>
              <a:t>ته، فإن كانت ني</a:t>
            </a:r>
            <a:r>
              <a:rPr lang="ar-BH" sz="3400" dirty="0">
                <a:latin typeface="Sakkal Majalla" panose="02000000000000000000" pitchFamily="2" charset="-78"/>
                <a:cs typeface="Sakkal Majalla" panose="02000000000000000000" pitchFamily="2" charset="-78"/>
              </a:rPr>
              <a:t>ّ</a:t>
            </a:r>
            <a:r>
              <a:rPr lang="ar-SA" sz="3400" dirty="0">
                <a:latin typeface="Sakkal Majalla" panose="02000000000000000000" pitchFamily="2" charset="-78"/>
                <a:cs typeface="Sakkal Majalla" panose="02000000000000000000" pitchFamily="2" charset="-78"/>
              </a:rPr>
              <a:t>ته حسنة كان له.................... </a:t>
            </a:r>
            <a:r>
              <a:rPr lang="ar-BH" sz="3400" dirty="0">
                <a:latin typeface="Sakkal Majalla" panose="02000000000000000000" pitchFamily="2" charset="-78"/>
                <a:cs typeface="Sakkal Majalla" panose="02000000000000000000" pitchFamily="2" charset="-78"/>
              </a:rPr>
              <a:t>............................</a:t>
            </a:r>
            <a:r>
              <a:rPr lang="ar-SA" sz="3400" dirty="0">
                <a:latin typeface="Sakkal Majalla" panose="02000000000000000000" pitchFamily="2" charset="-78"/>
                <a:cs typeface="Sakkal Majalla" panose="02000000000000000000" pitchFamily="2" charset="-78"/>
              </a:rPr>
              <a:t>، وإن كانت ني</a:t>
            </a:r>
            <a:r>
              <a:rPr lang="ar-BH" sz="3400" dirty="0">
                <a:latin typeface="Sakkal Majalla" panose="02000000000000000000" pitchFamily="2" charset="-78"/>
                <a:cs typeface="Sakkal Majalla" panose="02000000000000000000" pitchFamily="2" charset="-78"/>
              </a:rPr>
              <a:t>ّ</a:t>
            </a:r>
            <a:r>
              <a:rPr lang="ar-SA" sz="3400" dirty="0">
                <a:latin typeface="Sakkal Majalla" panose="02000000000000000000" pitchFamily="2" charset="-78"/>
                <a:cs typeface="Sakkal Majalla" panose="02000000000000000000" pitchFamily="2" charset="-78"/>
              </a:rPr>
              <a:t>ته سيئة كان له</a:t>
            </a:r>
            <a:r>
              <a:rPr lang="ar-BH" sz="3400" dirty="0">
                <a:latin typeface="Sakkal Majalla" panose="02000000000000000000" pitchFamily="2" charset="-78"/>
                <a:cs typeface="Sakkal Majalla" panose="02000000000000000000" pitchFamily="2" charset="-78"/>
              </a:rPr>
              <a:t> ..............................</a:t>
            </a:r>
            <a:r>
              <a:rPr lang="ar-SA" sz="3400" dirty="0">
                <a:latin typeface="Sakkal Majalla" panose="02000000000000000000" pitchFamily="2" charset="-78"/>
                <a:cs typeface="Sakkal Majalla" panose="02000000000000000000" pitchFamily="2" charset="-78"/>
              </a:rPr>
              <a:t>. </a:t>
            </a:r>
            <a:endParaRPr lang="en-GB" sz="3400" dirty="0">
              <a:latin typeface="Sakkal Majalla" panose="02000000000000000000" pitchFamily="2" charset="-78"/>
              <a:cs typeface="Sakkal Majalla" panose="02000000000000000000" pitchFamily="2" charset="-78"/>
            </a:endParaRPr>
          </a:p>
        </p:txBody>
      </p:sp>
      <p:sp>
        <p:nvSpPr>
          <p:cNvPr id="6" name="Text Box 14">
            <a:extLst>
              <a:ext uri="{FF2B5EF4-FFF2-40B4-BE49-F238E27FC236}">
                <a16:creationId xmlns:a16="http://schemas.microsoft.com/office/drawing/2014/main" id="{979D02DC-86A8-4B20-9716-706DEA474171}"/>
              </a:ext>
            </a:extLst>
          </p:cNvPr>
          <p:cNvSpPr txBox="1">
            <a:spLocks noChangeArrowheads="1"/>
          </p:cNvSpPr>
          <p:nvPr/>
        </p:nvSpPr>
        <p:spPr bwMode="auto">
          <a:xfrm>
            <a:off x="190547" y="1154897"/>
            <a:ext cx="11769970" cy="4920578"/>
          </a:xfrm>
          <a:prstGeom prst="rect">
            <a:avLst/>
          </a:prstGeom>
          <a:solidFill>
            <a:schemeClr val="accent4">
              <a:lumMod val="20000"/>
              <a:lumOff val="80000"/>
            </a:schemeClr>
          </a:solidFill>
          <a:ln w="28575">
            <a:solidFill>
              <a:srgbClr val="FF0000"/>
            </a:solidFill>
            <a:prstDash val="sysDash"/>
            <a:headEnd/>
            <a:tailEnd/>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nSpc>
                <a:spcPct val="150000"/>
              </a:lnSpc>
            </a:pPr>
            <a:r>
              <a:rPr lang="ar-BH" sz="3400" b="1" dirty="0">
                <a:solidFill>
                  <a:srgbClr val="FF0000"/>
                </a:solidFill>
                <a:latin typeface="Sakkal Majalla" panose="02000000000000000000" pitchFamily="2" charset="-78"/>
                <a:cs typeface="Sakkal Majalla" panose="02000000000000000000" pitchFamily="2" charset="-78"/>
              </a:rPr>
              <a:t>1- </a:t>
            </a:r>
            <a:r>
              <a:rPr lang="ar-SA" sz="3400" dirty="0">
                <a:latin typeface="Sakkal Majalla" panose="02000000000000000000" pitchFamily="2" charset="-78"/>
                <a:cs typeface="Sakkal Majalla" panose="02000000000000000000" pitchFamily="2" charset="-78"/>
              </a:rPr>
              <a:t>كل عمل يصدر عن المؤمن البالغ العاقل، لا يُعتد به إلا</a:t>
            </a:r>
            <a:r>
              <a:rPr lang="ar-SA" sz="3600" dirty="0">
                <a:latin typeface="Sakkal Majalla" panose="02000000000000000000" pitchFamily="2" charset="-78"/>
                <a:cs typeface="Sakkal Majalla" panose="02000000000000000000" pitchFamily="2" charset="-78"/>
              </a:rPr>
              <a:t> </a:t>
            </a:r>
            <a:r>
              <a:rPr lang="ar-SA" sz="3600" b="1" dirty="0">
                <a:solidFill>
                  <a:srgbClr val="FF0000"/>
                </a:solidFill>
                <a:latin typeface="Sakkal Majalla" panose="02000000000000000000" pitchFamily="2" charset="-78"/>
                <a:cs typeface="Sakkal Majalla" panose="02000000000000000000" pitchFamily="2" charset="-78"/>
              </a:rPr>
              <a:t>إذا كان مصحوبً</a:t>
            </a:r>
            <a:r>
              <a:rPr lang="ar-BH" sz="3600" b="1" dirty="0">
                <a:solidFill>
                  <a:srgbClr val="FF0000"/>
                </a:solidFill>
                <a:latin typeface="Sakkal Majalla" panose="02000000000000000000" pitchFamily="2" charset="-78"/>
                <a:cs typeface="Sakkal Majalla" panose="02000000000000000000" pitchFamily="2" charset="-78"/>
              </a:rPr>
              <a:t>ا</a:t>
            </a:r>
            <a:r>
              <a:rPr lang="ar-SA" sz="3600" b="1" dirty="0">
                <a:solidFill>
                  <a:srgbClr val="FF0000"/>
                </a:solidFill>
                <a:latin typeface="Sakkal Majalla" panose="02000000000000000000" pitchFamily="2" charset="-78"/>
                <a:cs typeface="Sakkal Majalla" panose="02000000000000000000" pitchFamily="2" charset="-78"/>
              </a:rPr>
              <a:t> بالنية ومحلها (القلب)</a:t>
            </a:r>
            <a:r>
              <a:rPr lang="ar-BH" sz="3600" b="1" dirty="0">
                <a:solidFill>
                  <a:srgbClr val="FF0000"/>
                </a:solidFill>
                <a:latin typeface="Sakkal Majalla" panose="02000000000000000000" pitchFamily="2" charset="-78"/>
                <a:cs typeface="Sakkal Majalla" panose="02000000000000000000" pitchFamily="2" charset="-78"/>
              </a:rPr>
              <a:t>.</a:t>
            </a:r>
          </a:p>
          <a:p>
            <a:pPr>
              <a:lnSpc>
                <a:spcPct val="150000"/>
              </a:lnSpc>
            </a:pPr>
            <a:r>
              <a:rPr lang="ar-BH" sz="3400" b="1" dirty="0">
                <a:solidFill>
                  <a:srgbClr val="FF0000"/>
                </a:solidFill>
                <a:latin typeface="Sakkal Majalla" panose="02000000000000000000" pitchFamily="2" charset="-78"/>
                <a:cs typeface="Sakkal Majalla" panose="02000000000000000000" pitchFamily="2" charset="-78"/>
              </a:rPr>
              <a:t>2- </a:t>
            </a:r>
            <a:r>
              <a:rPr lang="ar-SA" sz="3400" dirty="0">
                <a:latin typeface="Sakkal Majalla" panose="02000000000000000000" pitchFamily="2" charset="-78"/>
                <a:cs typeface="Sakkal Majalla" panose="02000000000000000000" pitchFamily="2" charset="-78"/>
              </a:rPr>
              <a:t>من تصدق على الفقراء امتثال</a:t>
            </a:r>
            <a:r>
              <a:rPr lang="ar-BH" sz="3400" dirty="0">
                <a:latin typeface="Sakkal Majalla" panose="02000000000000000000" pitchFamily="2" charset="-78"/>
                <a:cs typeface="Sakkal Majalla" panose="02000000000000000000" pitchFamily="2" charset="-78"/>
              </a:rPr>
              <a:t>ًا</a:t>
            </a:r>
            <a:r>
              <a:rPr lang="ar-SA" sz="3400" dirty="0">
                <a:latin typeface="Sakkal Majalla" panose="02000000000000000000" pitchFamily="2" charset="-78"/>
                <a:cs typeface="Sakkal Majalla" panose="02000000000000000000" pitchFamily="2" charset="-78"/>
              </a:rPr>
              <a:t> </a:t>
            </a:r>
            <a:r>
              <a:rPr lang="ar-BH" sz="3400" dirty="0">
                <a:latin typeface="Sakkal Majalla" panose="02000000000000000000" pitchFamily="2" charset="-78"/>
                <a:cs typeface="Sakkal Majalla" panose="02000000000000000000" pitchFamily="2" charset="-78"/>
              </a:rPr>
              <a:t>لأمر الله</a:t>
            </a:r>
            <a:r>
              <a:rPr lang="ar-SA" sz="3400" dirty="0">
                <a:latin typeface="Sakkal Majalla" panose="02000000000000000000" pitchFamily="2" charset="-78"/>
                <a:cs typeface="Sakkal Majalla" panose="02000000000000000000" pitchFamily="2" charset="-78"/>
              </a:rPr>
              <a:t> تعالى وتقربًا إليه، </a:t>
            </a:r>
            <a:r>
              <a:rPr lang="ar-SA" sz="3400" dirty="0" err="1">
                <a:latin typeface="Sakkal Majalla" panose="02000000000000000000" pitchFamily="2" charset="-78"/>
                <a:cs typeface="Sakkal Majalla" panose="02000000000000000000" pitchFamily="2" charset="-78"/>
              </a:rPr>
              <a:t>و</a:t>
            </a:r>
            <a:r>
              <a:rPr lang="ar-BH" sz="3400" dirty="0">
                <a:latin typeface="Sakkal Majalla" panose="02000000000000000000" pitchFamily="2" charset="-78"/>
                <a:cs typeface="Sakkal Majalla" panose="02000000000000000000" pitchFamily="2" charset="-78"/>
              </a:rPr>
              <a:t>لا </a:t>
            </a:r>
            <a:r>
              <a:rPr lang="ar-SA" sz="3400" dirty="0">
                <a:latin typeface="Sakkal Majalla" panose="02000000000000000000" pitchFamily="2" charset="-78"/>
                <a:cs typeface="Sakkal Majalla" panose="02000000000000000000" pitchFamily="2" charset="-78"/>
              </a:rPr>
              <a:t>ليُقال عنه م</a:t>
            </a:r>
            <a:r>
              <a:rPr lang="ar-BH" sz="3400" dirty="0">
                <a:latin typeface="Sakkal Majalla" panose="02000000000000000000" pitchFamily="2" charset="-78"/>
                <a:cs typeface="Sakkal Majalla" panose="02000000000000000000" pitchFamily="2" charset="-78"/>
              </a:rPr>
              <a:t>ح</a:t>
            </a:r>
            <a:r>
              <a:rPr lang="ar-SA" sz="3400" dirty="0">
                <a:latin typeface="Sakkal Majalla" panose="02000000000000000000" pitchFamily="2" charset="-78"/>
                <a:cs typeface="Sakkal Majalla" panose="02000000000000000000" pitchFamily="2" charset="-78"/>
              </a:rPr>
              <a:t>سن</a:t>
            </a:r>
            <a:r>
              <a:rPr lang="ar-BH" sz="3400" dirty="0">
                <a:latin typeface="Sakkal Majalla" panose="02000000000000000000" pitchFamily="2" charset="-78"/>
                <a:cs typeface="Sakkal Majalla" panose="02000000000000000000" pitchFamily="2" charset="-78"/>
              </a:rPr>
              <a:t>ٌ</a:t>
            </a:r>
            <a:r>
              <a:rPr lang="ar-SA" sz="3400" dirty="0">
                <a:latin typeface="Sakkal Majalla" panose="02000000000000000000" pitchFamily="2" charset="-78"/>
                <a:cs typeface="Sakkal Majalla" panose="02000000000000000000" pitchFamily="2" charset="-78"/>
              </a:rPr>
              <a:t> أو كريم</a:t>
            </a:r>
            <a:r>
              <a:rPr lang="ar-BH" sz="3400" dirty="0">
                <a:latin typeface="Sakkal Majalla" panose="02000000000000000000" pitchFamily="2" charset="-78"/>
                <a:cs typeface="Sakkal Majalla" panose="02000000000000000000" pitchFamily="2" charset="-78"/>
              </a:rPr>
              <a:t>؛</a:t>
            </a:r>
            <a:r>
              <a:rPr lang="ar-SA" sz="3400" dirty="0">
                <a:latin typeface="Sakkal Majalla" panose="02000000000000000000" pitchFamily="2" charset="-78"/>
                <a:cs typeface="Sakkal Majalla" panose="02000000000000000000" pitchFamily="2" charset="-78"/>
              </a:rPr>
              <a:t> </a:t>
            </a:r>
            <a:r>
              <a:rPr lang="ar-BH" sz="3400" dirty="0">
                <a:latin typeface="Sakkal Majalla" panose="02000000000000000000" pitchFamily="2" charset="-78"/>
                <a:cs typeface="Sakkal Majalla" panose="02000000000000000000" pitchFamily="2" charset="-78"/>
              </a:rPr>
              <a:t>كانت </a:t>
            </a:r>
            <a:r>
              <a:rPr lang="ar-SA" sz="3400" dirty="0">
                <a:latin typeface="Sakkal Majalla" panose="02000000000000000000" pitchFamily="2" charset="-78"/>
                <a:cs typeface="Sakkal Majalla" panose="02000000000000000000" pitchFamily="2" charset="-78"/>
              </a:rPr>
              <a:t>صدقته</a:t>
            </a:r>
            <a:r>
              <a:rPr lang="ar-BH" sz="3400" dirty="0">
                <a:latin typeface="Sakkal Majalla" panose="02000000000000000000" pitchFamily="2" charset="-78"/>
                <a:cs typeface="Sakkal Majalla" panose="02000000000000000000" pitchFamily="2" charset="-78"/>
              </a:rPr>
              <a:t> </a:t>
            </a:r>
            <a:r>
              <a:rPr lang="ar-BH" sz="3600" b="1" dirty="0">
                <a:solidFill>
                  <a:srgbClr val="FF0000"/>
                </a:solidFill>
                <a:latin typeface="Sakkal Majalla" panose="02000000000000000000" pitchFamily="2" charset="-78"/>
                <a:cs typeface="Sakkal Majalla" panose="02000000000000000000" pitchFamily="2" charset="-78"/>
              </a:rPr>
              <a:t>مقبولة،</a:t>
            </a:r>
            <a:r>
              <a:rPr lang="ar-SA" sz="3600" b="1" dirty="0">
                <a:solidFill>
                  <a:srgbClr val="FF0000"/>
                </a:solidFill>
                <a:latin typeface="Sakkal Majalla" panose="02000000000000000000" pitchFamily="2" charset="-78"/>
                <a:cs typeface="Sakkal Majalla" panose="02000000000000000000" pitchFamily="2" charset="-78"/>
              </a:rPr>
              <a:t> وله أجر</a:t>
            </a:r>
            <a:r>
              <a:rPr lang="ar-BH" sz="3600" b="1" dirty="0">
                <a:solidFill>
                  <a:srgbClr val="FF0000"/>
                </a:solidFill>
                <a:latin typeface="Sakkal Majalla" panose="02000000000000000000" pitchFamily="2" charset="-78"/>
                <a:cs typeface="Sakkal Majalla" panose="02000000000000000000" pitchFamily="2" charset="-78"/>
              </a:rPr>
              <a:t>ها وثوابها</a:t>
            </a:r>
            <a:r>
              <a:rPr lang="ar-SA" sz="3600" b="1" dirty="0">
                <a:solidFill>
                  <a:srgbClr val="FF0000"/>
                </a:solidFill>
                <a:latin typeface="Sakkal Majalla" panose="02000000000000000000" pitchFamily="2" charset="-78"/>
                <a:cs typeface="Sakkal Majalla" panose="02000000000000000000" pitchFamily="2" charset="-78"/>
              </a:rPr>
              <a:t>.</a:t>
            </a:r>
            <a:endParaRPr lang="ar-BH" sz="3600" b="1" dirty="0">
              <a:solidFill>
                <a:srgbClr val="FF0000"/>
              </a:solidFill>
              <a:latin typeface="Sakkal Majalla" panose="02000000000000000000" pitchFamily="2" charset="-78"/>
              <a:cs typeface="Sakkal Majalla" panose="02000000000000000000" pitchFamily="2" charset="-78"/>
            </a:endParaRPr>
          </a:p>
          <a:p>
            <a:pPr>
              <a:lnSpc>
                <a:spcPct val="150000"/>
              </a:lnSpc>
            </a:pPr>
            <a:r>
              <a:rPr lang="ar-BH" sz="3400" b="1" dirty="0">
                <a:solidFill>
                  <a:srgbClr val="FF0000"/>
                </a:solidFill>
                <a:latin typeface="Sakkal Majalla" panose="02000000000000000000" pitchFamily="2" charset="-78"/>
                <a:cs typeface="Sakkal Majalla" panose="02000000000000000000" pitchFamily="2" charset="-78"/>
              </a:rPr>
              <a:t>3- </a:t>
            </a:r>
            <a:r>
              <a:rPr lang="ar-SA" sz="3400" dirty="0">
                <a:latin typeface="Sakkal Majalla" panose="02000000000000000000" pitchFamily="2" charset="-78"/>
                <a:cs typeface="Sakkal Majalla" panose="02000000000000000000" pitchFamily="2" charset="-78"/>
              </a:rPr>
              <a:t>جزاء كل شخص يقوم بعمل، يكون بناءً على ني</a:t>
            </a:r>
            <a:r>
              <a:rPr lang="ar-BH" sz="3400" dirty="0">
                <a:latin typeface="Sakkal Majalla" panose="02000000000000000000" pitchFamily="2" charset="-78"/>
                <a:cs typeface="Sakkal Majalla" panose="02000000000000000000" pitchFamily="2" charset="-78"/>
              </a:rPr>
              <a:t>ّ</a:t>
            </a:r>
            <a:r>
              <a:rPr lang="ar-SA" sz="3400" dirty="0">
                <a:latin typeface="Sakkal Majalla" panose="02000000000000000000" pitchFamily="2" charset="-78"/>
                <a:cs typeface="Sakkal Majalla" panose="02000000000000000000" pitchFamily="2" charset="-78"/>
              </a:rPr>
              <a:t>ته، فإن كانت ني</a:t>
            </a:r>
            <a:r>
              <a:rPr lang="ar-BH" sz="3400" dirty="0">
                <a:latin typeface="Sakkal Majalla" panose="02000000000000000000" pitchFamily="2" charset="-78"/>
                <a:cs typeface="Sakkal Majalla" panose="02000000000000000000" pitchFamily="2" charset="-78"/>
              </a:rPr>
              <a:t>ّ</a:t>
            </a:r>
            <a:r>
              <a:rPr lang="ar-SA" sz="3400" dirty="0">
                <a:latin typeface="Sakkal Majalla" panose="02000000000000000000" pitchFamily="2" charset="-78"/>
                <a:cs typeface="Sakkal Majalla" panose="02000000000000000000" pitchFamily="2" charset="-78"/>
              </a:rPr>
              <a:t>ته حسنة كان له</a:t>
            </a:r>
            <a:r>
              <a:rPr lang="ar-BH" sz="3400" dirty="0">
                <a:latin typeface="Sakkal Majalla" panose="02000000000000000000" pitchFamily="2" charset="-78"/>
                <a:cs typeface="Sakkal Majalla" panose="02000000000000000000" pitchFamily="2" charset="-78"/>
              </a:rPr>
              <a:t> </a:t>
            </a:r>
            <a:r>
              <a:rPr lang="ar-SA" sz="3600" b="1" dirty="0">
                <a:solidFill>
                  <a:srgbClr val="FF0000"/>
                </a:solidFill>
                <a:latin typeface="Sakkal Majalla" panose="02000000000000000000" pitchFamily="2" charset="-78"/>
                <a:cs typeface="Sakkal Majalla" panose="02000000000000000000" pitchFamily="2" charset="-78"/>
              </a:rPr>
              <a:t>الثواب والأجر</a:t>
            </a:r>
            <a:r>
              <a:rPr lang="ar-SA" sz="3400" dirty="0">
                <a:latin typeface="Sakkal Majalla" panose="02000000000000000000" pitchFamily="2" charset="-78"/>
                <a:cs typeface="Sakkal Majalla" panose="02000000000000000000" pitchFamily="2" charset="-78"/>
              </a:rPr>
              <a:t>، وإن كانت ني</a:t>
            </a:r>
            <a:r>
              <a:rPr lang="ar-BH" sz="3400" dirty="0">
                <a:latin typeface="Sakkal Majalla" panose="02000000000000000000" pitchFamily="2" charset="-78"/>
                <a:cs typeface="Sakkal Majalla" panose="02000000000000000000" pitchFamily="2" charset="-78"/>
              </a:rPr>
              <a:t>ّ</a:t>
            </a:r>
            <a:r>
              <a:rPr lang="ar-SA" sz="3400" dirty="0">
                <a:latin typeface="Sakkal Majalla" panose="02000000000000000000" pitchFamily="2" charset="-78"/>
                <a:cs typeface="Sakkal Majalla" panose="02000000000000000000" pitchFamily="2" charset="-78"/>
              </a:rPr>
              <a:t>ته سيئة كان له</a:t>
            </a:r>
            <a:r>
              <a:rPr lang="ar-BH" sz="3400" dirty="0">
                <a:latin typeface="Sakkal Majalla" panose="02000000000000000000" pitchFamily="2" charset="-78"/>
                <a:cs typeface="Sakkal Majalla" panose="02000000000000000000" pitchFamily="2" charset="-78"/>
              </a:rPr>
              <a:t> </a:t>
            </a:r>
            <a:r>
              <a:rPr lang="ar-SA" sz="3200" b="1" dirty="0">
                <a:solidFill>
                  <a:srgbClr val="FF0000"/>
                </a:solidFill>
                <a:latin typeface="Sakkal Majalla" panose="02000000000000000000" pitchFamily="2" charset="-78"/>
                <a:cs typeface="Sakkal Majalla" panose="02000000000000000000" pitchFamily="2" charset="-78"/>
              </a:rPr>
              <a:t>الإثم والعقاب. </a:t>
            </a:r>
            <a:endParaRPr lang="ar-BH" sz="3200" b="1" dirty="0">
              <a:solidFill>
                <a:srgbClr val="FF0000"/>
              </a:solidFill>
            </a:endParaRPr>
          </a:p>
        </p:txBody>
      </p:sp>
      <p:sp>
        <p:nvSpPr>
          <p:cNvPr id="8" name="مستطيل مستدير الزوايا 1">
            <a:extLst>
              <a:ext uri="{FF2B5EF4-FFF2-40B4-BE49-F238E27FC236}">
                <a16:creationId xmlns:a16="http://schemas.microsoft.com/office/drawing/2014/main" id="{052FEE4F-7EA8-4A7E-A977-168A9E0EEA14}"/>
              </a:ext>
            </a:extLst>
          </p:cNvPr>
          <p:cNvSpPr/>
          <p:nvPr/>
        </p:nvSpPr>
        <p:spPr>
          <a:xfrm>
            <a:off x="8201465" y="238116"/>
            <a:ext cx="3779520" cy="722125"/>
          </a:xfrm>
          <a:prstGeom prst="roundRect">
            <a:avLst/>
          </a:prstGeom>
          <a:solidFill>
            <a:schemeClr val="accent5">
              <a:lumMod val="20000"/>
              <a:lumOff val="8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r" rtl="1"/>
            <a:r>
              <a:rPr lang="en-US" sz="4400" b="1" dirty="0">
                <a:solidFill>
                  <a:srgbClr val="FF0000"/>
                </a:solidFill>
                <a:latin typeface="Sakkal Majalla" panose="02000000000000000000" pitchFamily="2" charset="-78"/>
                <a:cs typeface="Sakkal Majalla" panose="02000000000000000000" pitchFamily="2" charset="-78"/>
              </a:rPr>
              <a:t>- </a:t>
            </a:r>
            <a:r>
              <a:rPr lang="ar-BH" sz="4400" b="1" dirty="0">
                <a:solidFill>
                  <a:srgbClr val="FF0000"/>
                </a:solidFill>
                <a:latin typeface="Sakkal Majalla" panose="02000000000000000000" pitchFamily="2" charset="-78"/>
                <a:cs typeface="Sakkal Majalla" panose="02000000000000000000" pitchFamily="2" charset="-78"/>
              </a:rPr>
              <a:t>أكمل </a:t>
            </a:r>
            <a:r>
              <a:rPr lang="ar-SA" sz="4400" b="1" dirty="0">
                <a:solidFill>
                  <a:srgbClr val="FF0000"/>
                </a:solidFill>
                <a:latin typeface="Sakkal Majalla" panose="02000000000000000000" pitchFamily="2" charset="-78"/>
                <a:cs typeface="Sakkal Majalla" panose="02000000000000000000" pitchFamily="2" charset="-78"/>
              </a:rPr>
              <a:t>ما يأتي</a:t>
            </a:r>
            <a:r>
              <a:rPr lang="ar-BH" sz="4000" b="1" dirty="0">
                <a:solidFill>
                  <a:srgbClr val="FF0000"/>
                </a:solidFill>
                <a:latin typeface="Sakkal Majalla" panose="02000000000000000000" pitchFamily="2" charset="-78"/>
                <a:cs typeface="Sakkal Majalla" panose="02000000000000000000" pitchFamily="2" charset="-78"/>
              </a:rPr>
              <a:t>:</a:t>
            </a:r>
          </a:p>
        </p:txBody>
      </p:sp>
      <p:sp>
        <p:nvSpPr>
          <p:cNvPr id="9" name="مستطيل مستدير الزوايا 1">
            <a:extLst>
              <a:ext uri="{FF2B5EF4-FFF2-40B4-BE49-F238E27FC236}">
                <a16:creationId xmlns:a16="http://schemas.microsoft.com/office/drawing/2014/main" id="{4E89A26C-A886-49F8-808C-D87511C980A2}"/>
              </a:ext>
            </a:extLst>
          </p:cNvPr>
          <p:cNvSpPr/>
          <p:nvPr/>
        </p:nvSpPr>
        <p:spPr>
          <a:xfrm>
            <a:off x="3721017" y="320254"/>
            <a:ext cx="3417757" cy="623270"/>
          </a:xfrm>
          <a:prstGeom prst="roundRect">
            <a:avLst/>
          </a:prstGeom>
          <a:solidFill>
            <a:schemeClr val="accent4">
              <a:lumMod val="60000"/>
              <a:lumOff val="4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sz="4400" b="1" dirty="0">
                <a:solidFill>
                  <a:srgbClr val="FF0000"/>
                </a:solidFill>
                <a:latin typeface="Sakkal Majalla" panose="02000000000000000000" pitchFamily="2" charset="-78"/>
                <a:cs typeface="Sakkal Majalla" panose="02000000000000000000" pitchFamily="2" charset="-78"/>
              </a:rPr>
              <a:t>  </a:t>
            </a:r>
            <a:r>
              <a:rPr kumimoji="0" lang="ar-BH" sz="4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إجابة النشاط (</a:t>
            </a:r>
            <a:r>
              <a:rPr kumimoji="0" lang="ar-SA" sz="4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4</a:t>
            </a:r>
            <a:r>
              <a:rPr kumimoji="0" lang="ar-BH" sz="4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a:t>
            </a:r>
          </a:p>
        </p:txBody>
      </p:sp>
      <p:sp>
        <p:nvSpPr>
          <p:cNvPr id="11" name="TextBox 10">
            <a:extLst>
              <a:ext uri="{FF2B5EF4-FFF2-40B4-BE49-F238E27FC236}">
                <a16:creationId xmlns:a16="http://schemas.microsoft.com/office/drawing/2014/main" id="{F0DF06E2-C859-43C7-A804-6E7AEEAD137B}"/>
              </a:ext>
            </a:extLst>
          </p:cNvPr>
          <p:cNvSpPr txBox="1"/>
          <p:nvPr/>
        </p:nvSpPr>
        <p:spPr>
          <a:xfrm>
            <a:off x="211016" y="238116"/>
            <a:ext cx="3418010" cy="400110"/>
          </a:xfrm>
          <a:prstGeom prst="rect">
            <a:avLst/>
          </a:prstGeom>
          <a:solidFill>
            <a:schemeClr val="accent5">
              <a:lumMod val="40000"/>
              <a:lumOff val="60000"/>
            </a:schemeClr>
          </a:solidFill>
        </p:spPr>
        <p:txBody>
          <a:bodyPr wrap="square" rtlCol="0">
            <a:spAutoFit/>
          </a:bodyPr>
          <a:lstStyle/>
          <a:p>
            <a:r>
              <a:rPr lang="ar-BH" sz="2000" b="1" dirty="0">
                <a:solidFill>
                  <a:srgbClr val="C00000"/>
                </a:solidFill>
                <a:latin typeface="Sakkal Majalla" panose="02000000000000000000" pitchFamily="2" charset="-78"/>
                <a:cs typeface="Sakkal Majalla" panose="02000000000000000000" pitchFamily="2" charset="-78"/>
              </a:rPr>
              <a:t>حديث الأعمال بالنيات /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10725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par>
                          <p:cTn id="8" fill="hold">
                            <p:stCondLst>
                              <p:cond delay="2000"/>
                            </p:stCondLst>
                            <p:childTnLst>
                              <p:par>
                                <p:cTn id="9" presetID="42" presetClass="entr" presetSubtype="0" fill="hold" grpId="0" nodeType="afterEffect">
                                  <p:stCondLst>
                                    <p:cond delay="250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2000"/>
                                        <p:tgtEl>
                                          <p:spTgt spid="9"/>
                                        </p:tgtEl>
                                      </p:cBhvr>
                                    </p:animEffect>
                                    <p:anim calcmode="lin" valueType="num">
                                      <p:cBhvr>
                                        <p:cTn id="12" dur="2000" fill="hold"/>
                                        <p:tgtEl>
                                          <p:spTgt spid="9"/>
                                        </p:tgtEl>
                                        <p:attrNameLst>
                                          <p:attrName>ppt_x</p:attrName>
                                        </p:attrNameLst>
                                      </p:cBhvr>
                                      <p:tavLst>
                                        <p:tav tm="0">
                                          <p:val>
                                            <p:strVal val="#ppt_x"/>
                                          </p:val>
                                        </p:tav>
                                        <p:tav tm="100000">
                                          <p:val>
                                            <p:strVal val="#ppt_x"/>
                                          </p:val>
                                        </p:tav>
                                      </p:tavLst>
                                    </p:anim>
                                    <p:anim calcmode="lin" valueType="num">
                                      <p:cBhvr>
                                        <p:cTn id="13" dur="200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6500"/>
                            </p:stCondLst>
                            <p:childTnLst>
                              <p:par>
                                <p:cTn id="15" presetID="42"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2" descr="Pink tissue paper">
            <a:extLst>
              <a:ext uri="{FF2B5EF4-FFF2-40B4-BE49-F238E27FC236}">
                <a16:creationId xmlns:a16="http://schemas.microsoft.com/office/drawing/2014/main" id="{4E7CEEAD-B444-46AB-9ADD-9FBCD87D6778}"/>
              </a:ext>
            </a:extLst>
          </p:cNvPr>
          <p:cNvSpPr>
            <a:spLocks noChangeArrowheads="1"/>
          </p:cNvSpPr>
          <p:nvPr/>
        </p:nvSpPr>
        <p:spPr bwMode="auto">
          <a:xfrm>
            <a:off x="2535848" y="956165"/>
            <a:ext cx="7120303" cy="1301261"/>
          </a:xfrm>
          <a:prstGeom prst="downArrowCallout">
            <a:avLst>
              <a:gd name="adj1" fmla="val 76363"/>
              <a:gd name="adj2" fmla="val 76477"/>
              <a:gd name="adj3" fmla="val 16644"/>
              <a:gd name="adj4" fmla="val 66667"/>
            </a:avLst>
          </a:prstGeom>
          <a:solidFill>
            <a:schemeClr val="accent5">
              <a:lumMod val="20000"/>
              <a:lumOff val="80000"/>
            </a:schemeClr>
          </a:solidFill>
          <a:ln>
            <a:solidFill>
              <a:schemeClr val="accent4">
                <a:lumMod val="75000"/>
              </a:schemeClr>
            </a:solidFill>
            <a:headEnd/>
            <a:tailEnd/>
          </a:ln>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none" anchor="ctr"/>
          <a:lstStyle/>
          <a:p>
            <a:pPr algn="ctr"/>
            <a:r>
              <a:rPr lang="ar-BH" sz="2800" b="1" dirty="0">
                <a:solidFill>
                  <a:srgbClr val="0000FF"/>
                </a:solidFill>
                <a:sym typeface="Wingdings" pitchFamily="2" charset="2"/>
              </a:rPr>
              <a:t> </a:t>
            </a:r>
            <a:r>
              <a:rPr lang="ar-BH" sz="4000" b="1" dirty="0">
                <a:solidFill>
                  <a:srgbClr val="FF0000"/>
                </a:solidFill>
                <a:latin typeface="Sakkal Majalla" panose="02000000000000000000" pitchFamily="2" charset="-78"/>
                <a:cs typeface="Sakkal Majalla" panose="02000000000000000000" pitchFamily="2" charset="-78"/>
                <a:sym typeface="Wingdings" pitchFamily="2" charset="2"/>
              </a:rPr>
              <a:t>يرشد الحديث الشريف إلى عدة أمور، منها:</a:t>
            </a:r>
          </a:p>
        </p:txBody>
      </p:sp>
      <p:sp>
        <p:nvSpPr>
          <p:cNvPr id="3" name="AutoShape 25" descr="Parchment">
            <a:extLst>
              <a:ext uri="{FF2B5EF4-FFF2-40B4-BE49-F238E27FC236}">
                <a16:creationId xmlns:a16="http://schemas.microsoft.com/office/drawing/2014/main" id="{95AA34BE-366D-47E1-9C1D-1656B23B1ECB}"/>
              </a:ext>
            </a:extLst>
          </p:cNvPr>
          <p:cNvSpPr>
            <a:spLocks noChangeArrowheads="1"/>
          </p:cNvSpPr>
          <p:nvPr/>
        </p:nvSpPr>
        <p:spPr bwMode="auto">
          <a:xfrm>
            <a:off x="6399822" y="2451589"/>
            <a:ext cx="5221897" cy="1301261"/>
          </a:xfrm>
          <a:prstGeom prst="roundRect">
            <a:avLst>
              <a:gd name="adj" fmla="val 16667"/>
            </a:avLst>
          </a:prstGeom>
          <a:solidFill>
            <a:schemeClr val="accent4">
              <a:lumMod val="20000"/>
              <a:lumOff val="80000"/>
            </a:schemeClr>
          </a:solidFill>
          <a:ln>
            <a:headEnd/>
            <a:tailEnd/>
          </a:ln>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none" anchor="ctr"/>
          <a:lstStyle/>
          <a:p>
            <a:pPr algn="just"/>
            <a:endParaRPr lang="ar-BH" sz="3200" b="1" dirty="0">
              <a:solidFill>
                <a:schemeClr val="tx1"/>
              </a:solidFill>
            </a:endParaRPr>
          </a:p>
          <a:p>
            <a:pPr algn="ctr"/>
            <a:r>
              <a:rPr lang="ar-BH" sz="3600" dirty="0">
                <a:solidFill>
                  <a:schemeClr val="tx1"/>
                </a:solidFill>
                <a:latin typeface="Sakkal Majalla" panose="02000000000000000000" pitchFamily="2" charset="-78"/>
                <a:cs typeface="Sakkal Majalla" panose="02000000000000000000" pitchFamily="2" charset="-78"/>
              </a:rPr>
              <a:t>1</a:t>
            </a:r>
            <a:r>
              <a:rPr lang="ar-BH" sz="3600" dirty="0">
                <a:latin typeface="Sakkal Majalla" panose="02000000000000000000" pitchFamily="2" charset="-78"/>
                <a:cs typeface="Sakkal Majalla" panose="02000000000000000000" pitchFamily="2" charset="-78"/>
              </a:rPr>
              <a:t>-</a:t>
            </a:r>
            <a:r>
              <a:rPr lang="ar-SA" sz="3600" dirty="0">
                <a:latin typeface="Sakkal Majalla" panose="02000000000000000000" pitchFamily="2" charset="-78"/>
                <a:cs typeface="Sakkal Majalla" panose="02000000000000000000" pitchFamily="2" charset="-78"/>
              </a:rPr>
              <a:t> كل عمل يقوم به المسلم</a:t>
            </a:r>
            <a:endParaRPr lang="ar-BH" sz="3600" dirty="0">
              <a:latin typeface="Sakkal Majalla" panose="02000000000000000000" pitchFamily="2" charset="-78"/>
              <a:cs typeface="Sakkal Majalla" panose="02000000000000000000" pitchFamily="2" charset="-78"/>
            </a:endParaRPr>
          </a:p>
          <a:p>
            <a:pPr algn="ctr"/>
            <a:r>
              <a:rPr lang="ar-SA" sz="3600" dirty="0">
                <a:latin typeface="Sakkal Majalla" panose="02000000000000000000" pitchFamily="2" charset="-78"/>
                <a:cs typeface="Sakkal Majalla" panose="02000000000000000000" pitchFamily="2" charset="-78"/>
              </a:rPr>
              <a:t> لا بد له من ني</a:t>
            </a:r>
            <a:r>
              <a:rPr lang="ar-BH" sz="3600" dirty="0">
                <a:latin typeface="Sakkal Majalla" panose="02000000000000000000" pitchFamily="2" charset="-78"/>
                <a:cs typeface="Sakkal Majalla" panose="02000000000000000000" pitchFamily="2" charset="-78"/>
              </a:rPr>
              <a:t>ّ</a:t>
            </a:r>
            <a:r>
              <a:rPr lang="ar-SA" sz="3600" dirty="0">
                <a:latin typeface="Sakkal Majalla" panose="02000000000000000000" pitchFamily="2" charset="-78"/>
                <a:cs typeface="Sakkal Majalla" panose="02000000000000000000" pitchFamily="2" charset="-78"/>
              </a:rPr>
              <a:t>ة.</a:t>
            </a:r>
            <a:endParaRPr lang="ar-BH" sz="3200" b="1" dirty="0">
              <a:solidFill>
                <a:schemeClr val="tx1"/>
              </a:solidFill>
            </a:endParaRPr>
          </a:p>
          <a:p>
            <a:pPr algn="r"/>
            <a:endParaRPr lang="en-US" sz="2400" dirty="0"/>
          </a:p>
        </p:txBody>
      </p:sp>
      <p:sp>
        <p:nvSpPr>
          <p:cNvPr id="4" name="AutoShape 25" descr="Parchment">
            <a:extLst>
              <a:ext uri="{FF2B5EF4-FFF2-40B4-BE49-F238E27FC236}">
                <a16:creationId xmlns:a16="http://schemas.microsoft.com/office/drawing/2014/main" id="{E0B150AD-6BBE-4BCA-A329-AB1D5808A9AF}"/>
              </a:ext>
            </a:extLst>
          </p:cNvPr>
          <p:cNvSpPr>
            <a:spLocks noChangeArrowheads="1"/>
          </p:cNvSpPr>
          <p:nvPr/>
        </p:nvSpPr>
        <p:spPr bwMode="auto">
          <a:xfrm>
            <a:off x="570281" y="2415321"/>
            <a:ext cx="5221898" cy="1373796"/>
          </a:xfrm>
          <a:prstGeom prst="roundRect">
            <a:avLst>
              <a:gd name="adj" fmla="val 16667"/>
            </a:avLst>
          </a:prstGeom>
          <a:solidFill>
            <a:schemeClr val="accent4">
              <a:lumMod val="20000"/>
              <a:lumOff val="80000"/>
            </a:schemeClr>
          </a:solidFill>
          <a:ln>
            <a:headEnd/>
            <a:tailEnd/>
          </a:ln>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none" anchor="ctr"/>
          <a:lstStyle/>
          <a:p>
            <a:pPr algn="just"/>
            <a:endParaRPr lang="ar-BH" sz="3200" b="1" dirty="0">
              <a:solidFill>
                <a:schemeClr val="tx1"/>
              </a:solidFill>
            </a:endParaRPr>
          </a:p>
          <a:p>
            <a:pPr algn="ctr"/>
            <a:endParaRPr lang="ar-BH" sz="3200" dirty="0">
              <a:solidFill>
                <a:schemeClr val="tx1"/>
              </a:solidFill>
              <a:cs typeface="+mj-cs"/>
            </a:endParaRPr>
          </a:p>
          <a:p>
            <a:pPr algn="ctr"/>
            <a:endParaRPr lang="ar-BH" sz="3600" dirty="0">
              <a:solidFill>
                <a:schemeClr val="tx1"/>
              </a:solidFill>
              <a:latin typeface="Sakkal Majalla" panose="02000000000000000000" pitchFamily="2" charset="-78"/>
              <a:cs typeface="Sakkal Majalla" panose="02000000000000000000" pitchFamily="2" charset="-78"/>
            </a:endParaRPr>
          </a:p>
          <a:p>
            <a:pPr algn="ctr"/>
            <a:r>
              <a:rPr lang="ar-BH" sz="3600" dirty="0">
                <a:solidFill>
                  <a:schemeClr val="tx1"/>
                </a:solidFill>
                <a:latin typeface="Sakkal Majalla" panose="02000000000000000000" pitchFamily="2" charset="-78"/>
                <a:cs typeface="Sakkal Majalla" panose="02000000000000000000" pitchFamily="2" charset="-78"/>
              </a:rPr>
              <a:t>2- </a:t>
            </a:r>
            <a:r>
              <a:rPr lang="ar-SA" sz="3600" dirty="0">
                <a:latin typeface="Sakkal Majalla" panose="02000000000000000000" pitchFamily="2" charset="-78"/>
                <a:cs typeface="Sakkal Majalla" panose="02000000000000000000" pitchFamily="2" charset="-78"/>
              </a:rPr>
              <a:t>العمل الذي تصاحبه النية الحسنة </a:t>
            </a:r>
            <a:endParaRPr lang="ar-BH" sz="3600" dirty="0">
              <a:latin typeface="Sakkal Majalla" panose="02000000000000000000" pitchFamily="2" charset="-78"/>
              <a:cs typeface="Sakkal Majalla" panose="02000000000000000000" pitchFamily="2" charset="-78"/>
            </a:endParaRPr>
          </a:p>
          <a:p>
            <a:pPr algn="ctr"/>
            <a:r>
              <a:rPr lang="ar-SA" sz="3600" dirty="0">
                <a:latin typeface="Sakkal Majalla" panose="02000000000000000000" pitchFamily="2" charset="-78"/>
                <a:cs typeface="Sakkal Majalla" panose="02000000000000000000" pitchFamily="2" charset="-78"/>
              </a:rPr>
              <a:t>يكون مقبول</a:t>
            </a:r>
            <a:r>
              <a:rPr lang="ar-BH" sz="3600" dirty="0">
                <a:latin typeface="Sakkal Majalla" panose="02000000000000000000" pitchFamily="2" charset="-78"/>
                <a:cs typeface="Sakkal Majalla" panose="02000000000000000000" pitchFamily="2" charset="-78"/>
              </a:rPr>
              <a:t>ًا</a:t>
            </a:r>
            <a:r>
              <a:rPr lang="ar-SA" sz="3600" dirty="0">
                <a:latin typeface="Sakkal Majalla" panose="02000000000000000000" pitchFamily="2" charset="-78"/>
                <a:cs typeface="Sakkal Majalla" panose="02000000000000000000" pitchFamily="2" charset="-78"/>
              </a:rPr>
              <a:t> عند الله تعالى.</a:t>
            </a:r>
            <a:endParaRPr lang="en-GB" sz="3600" dirty="0">
              <a:latin typeface="Sakkal Majalla" panose="02000000000000000000" pitchFamily="2" charset="-78"/>
              <a:cs typeface="Sakkal Majalla" panose="02000000000000000000" pitchFamily="2" charset="-78"/>
            </a:endParaRPr>
          </a:p>
          <a:p>
            <a:pPr algn="ctr"/>
            <a:endParaRPr lang="ar-BH" sz="3600" b="1" dirty="0">
              <a:solidFill>
                <a:schemeClr val="tx1"/>
              </a:solidFill>
            </a:endParaRPr>
          </a:p>
          <a:p>
            <a:pPr algn="ctr"/>
            <a:endParaRPr lang="ar-BH" sz="3200" b="1" dirty="0">
              <a:solidFill>
                <a:schemeClr val="tx1"/>
              </a:solidFill>
            </a:endParaRPr>
          </a:p>
          <a:p>
            <a:pPr algn="r"/>
            <a:endParaRPr lang="en-US" sz="2400" dirty="0"/>
          </a:p>
        </p:txBody>
      </p:sp>
      <p:sp>
        <p:nvSpPr>
          <p:cNvPr id="6" name="Rectangle: Rounded Corners 5">
            <a:extLst>
              <a:ext uri="{FF2B5EF4-FFF2-40B4-BE49-F238E27FC236}">
                <a16:creationId xmlns:a16="http://schemas.microsoft.com/office/drawing/2014/main" id="{059ADF9F-B5FB-477D-BCE4-6CACD6E53428}"/>
              </a:ext>
            </a:extLst>
          </p:cNvPr>
          <p:cNvSpPr/>
          <p:nvPr/>
        </p:nvSpPr>
        <p:spPr>
          <a:xfrm>
            <a:off x="1019174" y="3947012"/>
            <a:ext cx="10153650" cy="2495991"/>
          </a:xfrm>
          <a:prstGeom prst="roundRect">
            <a:avLst>
              <a:gd name="adj" fmla="val 10467"/>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just" rtl="1">
              <a:lnSpc>
                <a:spcPct val="107000"/>
              </a:lnSpc>
              <a:spcAft>
                <a:spcPts val="800"/>
              </a:spcAft>
            </a:pPr>
            <a:r>
              <a:rPr lang="ar-SA" sz="3600"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أتعلم</a:t>
            </a:r>
            <a:endParaRPr lang="en-GB" sz="3600"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a:p>
            <a:pPr lvl="0" algn="just" rtl="1">
              <a:lnSpc>
                <a:spcPct val="107000"/>
              </a:lnSpc>
              <a:spcAft>
                <a:spcPts val="800"/>
              </a:spcAft>
              <a:buSzPts val="1600"/>
            </a:pPr>
            <a:r>
              <a:rPr lang="ar-SA" sz="3600" dirty="0">
                <a:effectLst/>
                <a:latin typeface="Sakkal Majalla" panose="02000000000000000000" pitchFamily="2" charset="-78"/>
                <a:ea typeface="Calibri" panose="020F0502020204030204" pitchFamily="34" charset="0"/>
                <a:cs typeface="Sakkal Majalla" panose="02000000000000000000" pitchFamily="2" charset="-78"/>
              </a:rPr>
              <a:t>حديث (</a:t>
            </a:r>
            <a:r>
              <a:rPr lang="ar-SA" sz="3600" b="1" dirty="0">
                <a:effectLst/>
                <a:latin typeface="Sakkal Majalla" panose="02000000000000000000" pitchFamily="2" charset="-78"/>
                <a:ea typeface="Calibri" panose="020F0502020204030204" pitchFamily="34" charset="0"/>
                <a:cs typeface="Sakkal Majalla" panose="02000000000000000000" pitchFamily="2" charset="-78"/>
              </a:rPr>
              <a:t>الأعمال بالنيات</a:t>
            </a:r>
            <a:r>
              <a:rPr lang="ar-SA" sz="3600" dirty="0">
                <a:effectLst/>
                <a:latin typeface="Sakkal Majalla" panose="02000000000000000000" pitchFamily="2" charset="-78"/>
                <a:ea typeface="Calibri" panose="020F0502020204030204" pitchFamily="34" charset="0"/>
                <a:cs typeface="Sakkal Majalla" panose="02000000000000000000" pitchFamily="2" charset="-78"/>
              </a:rPr>
              <a:t>) أصل من أصول الدين الرئيسة، وعن طريقه يُميّز المسلم بين الحلال والحرام من الأفعال</a:t>
            </a:r>
            <a:r>
              <a:rPr lang="ar-BH" sz="3600" dirty="0">
                <a:effectLst/>
                <a:latin typeface="Sakkal Majalla" panose="02000000000000000000" pitchFamily="2" charset="-78"/>
                <a:ea typeface="Calibri" panose="020F0502020204030204" pitchFamily="34" charset="0"/>
                <a:cs typeface="Sakkal Majalla" panose="02000000000000000000" pitchFamily="2" charset="-78"/>
              </a:rPr>
              <a:t>؛</a:t>
            </a:r>
            <a:r>
              <a:rPr lang="ar-SA" sz="3600" dirty="0">
                <a:effectLst/>
                <a:latin typeface="Sakkal Majalla" panose="02000000000000000000" pitchFamily="2" charset="-78"/>
                <a:ea typeface="Calibri" panose="020F0502020204030204" pitchFamily="34" charset="0"/>
                <a:cs typeface="Sakkal Majalla" panose="02000000000000000000" pitchFamily="2" charset="-78"/>
              </a:rPr>
              <a:t> ولذلك جعله الإمام البخاري رحمه الله تعالى أول حديث في كتابه المعروف "صحيح البخاري".</a:t>
            </a:r>
            <a:r>
              <a:rPr lang="ar-SA" sz="2800" dirty="0">
                <a:effectLst/>
                <a:latin typeface="Sakkal Majalla" panose="02000000000000000000" pitchFamily="2" charset="-78"/>
                <a:ea typeface="Calibri" panose="020F0502020204030204" pitchFamily="34" charset="0"/>
                <a:cs typeface="Sakkal Majalla" panose="02000000000000000000" pitchFamily="2" charset="-78"/>
              </a:rPr>
              <a:t> </a:t>
            </a:r>
            <a:endParaRPr lang="en-GB" sz="2800" dirty="0">
              <a:effectLst/>
              <a:latin typeface="Sakkal Majalla" panose="02000000000000000000" pitchFamily="2" charset="-78"/>
              <a:ea typeface="Calibri" panose="020F0502020204030204" pitchFamily="34" charset="0"/>
              <a:cs typeface="Sakkal Majalla" panose="02000000000000000000" pitchFamily="2" charset="-78"/>
            </a:endParaRPr>
          </a:p>
        </p:txBody>
      </p:sp>
      <p:sp>
        <p:nvSpPr>
          <p:cNvPr id="7" name="TextBox 6">
            <a:extLst>
              <a:ext uri="{FF2B5EF4-FFF2-40B4-BE49-F238E27FC236}">
                <a16:creationId xmlns:a16="http://schemas.microsoft.com/office/drawing/2014/main" id="{F02059A1-DF61-4E3F-A094-567D24911293}"/>
              </a:ext>
            </a:extLst>
          </p:cNvPr>
          <p:cNvSpPr txBox="1"/>
          <p:nvPr/>
        </p:nvSpPr>
        <p:spPr>
          <a:xfrm>
            <a:off x="211016" y="238116"/>
            <a:ext cx="3418010" cy="400110"/>
          </a:xfrm>
          <a:prstGeom prst="rect">
            <a:avLst/>
          </a:prstGeom>
          <a:solidFill>
            <a:schemeClr val="accent5">
              <a:lumMod val="40000"/>
              <a:lumOff val="60000"/>
            </a:schemeClr>
          </a:solidFill>
        </p:spPr>
        <p:txBody>
          <a:bodyPr wrap="square" rtlCol="0">
            <a:spAutoFit/>
          </a:bodyPr>
          <a:lstStyle/>
          <a:p>
            <a:r>
              <a:rPr lang="ar-BH" sz="2000" b="1" dirty="0">
                <a:solidFill>
                  <a:srgbClr val="C00000"/>
                </a:solidFill>
                <a:latin typeface="Sakkal Majalla" panose="02000000000000000000" pitchFamily="2" charset="-78"/>
                <a:cs typeface="Sakkal Majalla" panose="02000000000000000000" pitchFamily="2" charset="-78"/>
              </a:rPr>
              <a:t>حديث الأعمال بالنيات /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15959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4">
            <a:extLst>
              <a:ext uri="{FF2B5EF4-FFF2-40B4-BE49-F238E27FC236}">
                <a16:creationId xmlns:a16="http://schemas.microsoft.com/office/drawing/2014/main" id="{050F31F8-94A2-4C55-8DA2-DD164CBAD01F}"/>
              </a:ext>
            </a:extLst>
          </p:cNvPr>
          <p:cNvSpPr txBox="1">
            <a:spLocks noChangeArrowheads="1"/>
          </p:cNvSpPr>
          <p:nvPr/>
        </p:nvSpPr>
        <p:spPr bwMode="auto">
          <a:xfrm>
            <a:off x="528410" y="1664677"/>
            <a:ext cx="11135179" cy="4278094"/>
          </a:xfrm>
          <a:prstGeom prst="rect">
            <a:avLst/>
          </a:prstGeom>
          <a:solidFill>
            <a:schemeClr val="accent4">
              <a:lumMod val="20000"/>
              <a:lumOff val="80000"/>
            </a:schemeClr>
          </a:solidFill>
          <a:ln w="28575">
            <a:solidFill>
              <a:srgbClr val="FF0000"/>
            </a:solidFill>
            <a:prstDash val="sysDash"/>
            <a:headEnd/>
            <a:tailEnd/>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ar-BH" sz="3200" b="1" dirty="0">
              <a:solidFill>
                <a:srgbClr val="00B050"/>
              </a:solidFill>
              <a:latin typeface="Traditional Arabic" panose="02020603050405020304" pitchFamily="18" charset="-78"/>
              <a:cs typeface="Traditional Arabic" panose="02020603050405020304" pitchFamily="18" charset="-78"/>
            </a:endParaRPr>
          </a:p>
          <a:p>
            <a:r>
              <a:rPr lang="ar-BH" sz="3200" b="1" dirty="0">
                <a:solidFill>
                  <a:srgbClr val="00B050"/>
                </a:solidFill>
                <a:latin typeface="Sakkal Majalla" panose="02000000000000000000" pitchFamily="2" charset="-78"/>
                <a:cs typeface="Sakkal Majalla" panose="02000000000000000000" pitchFamily="2" charset="-78"/>
              </a:rPr>
              <a:t>أفكر ثم أجيب:</a:t>
            </a:r>
          </a:p>
          <a:p>
            <a:r>
              <a:rPr lang="ar-BH" sz="3200" b="1" dirty="0">
                <a:solidFill>
                  <a:srgbClr val="00B050"/>
                </a:solidFill>
                <a:latin typeface="Sakkal Majalla" panose="02000000000000000000" pitchFamily="2" charset="-78"/>
                <a:cs typeface="Sakkal Majalla" panose="02000000000000000000" pitchFamily="2" charset="-78"/>
              </a:rPr>
              <a:t> </a:t>
            </a:r>
            <a:r>
              <a:rPr lang="ar-BH" sz="3200" b="1" dirty="0">
                <a:solidFill>
                  <a:srgbClr val="FF0000"/>
                </a:solidFill>
                <a:latin typeface="Sakkal Majalla" panose="02000000000000000000" pitchFamily="2" charset="-78"/>
                <a:cs typeface="Sakkal Majalla" panose="02000000000000000000" pitchFamily="2" charset="-78"/>
              </a:rPr>
              <a:t>من خلال فهمي للحديث الشريف أعـدّد أمرين من الأمور المستفادة منه:</a:t>
            </a:r>
            <a:endParaRPr lang="ar-SA" sz="3200" b="1" dirty="0">
              <a:solidFill>
                <a:srgbClr val="FF0000"/>
              </a:solidFill>
              <a:latin typeface="Sakkal Majalla" panose="02000000000000000000" pitchFamily="2" charset="-78"/>
              <a:cs typeface="Sakkal Majalla" panose="02000000000000000000" pitchFamily="2" charset="-78"/>
            </a:endParaRPr>
          </a:p>
          <a:p>
            <a:pPr>
              <a:lnSpc>
                <a:spcPct val="150000"/>
              </a:lnSpc>
            </a:pPr>
            <a:endParaRPr lang="ar-SA" sz="3200" b="1" dirty="0">
              <a:solidFill>
                <a:srgbClr val="FF0000"/>
              </a:solidFill>
              <a:latin typeface="Sakkal Majalla" panose="02000000000000000000" pitchFamily="2" charset="-78"/>
              <a:cs typeface="Sakkal Majalla" panose="02000000000000000000" pitchFamily="2" charset="-78"/>
            </a:endParaRPr>
          </a:p>
          <a:p>
            <a:pPr marL="514350" indent="-514350">
              <a:lnSpc>
                <a:spcPct val="150000"/>
              </a:lnSpc>
              <a:buFont typeface="+mj-lt"/>
              <a:buAutoNum type="arabicPeriod"/>
            </a:pPr>
            <a:r>
              <a:rPr lang="ar-SA" sz="3200" b="1" dirty="0">
                <a:solidFill>
                  <a:srgbClr val="FF0000"/>
                </a:solidFill>
                <a:latin typeface="Sakkal Majalla" panose="02000000000000000000" pitchFamily="2" charset="-78"/>
                <a:cs typeface="Sakkal Majalla" panose="02000000000000000000" pitchFamily="2" charset="-78"/>
              </a:rPr>
              <a:t>..................................................................................................</a:t>
            </a:r>
          </a:p>
          <a:p>
            <a:pPr marL="514350" indent="-514350">
              <a:lnSpc>
                <a:spcPct val="150000"/>
              </a:lnSpc>
              <a:buFont typeface="+mj-lt"/>
              <a:buAutoNum type="arabicPeriod"/>
            </a:pPr>
            <a:r>
              <a:rPr lang="ar-SA" sz="3200" b="1" dirty="0">
                <a:solidFill>
                  <a:srgbClr val="FF0000"/>
                </a:solidFill>
                <a:latin typeface="Sakkal Majalla" panose="02000000000000000000" pitchFamily="2" charset="-78"/>
                <a:cs typeface="Sakkal Majalla" panose="02000000000000000000" pitchFamily="2" charset="-78"/>
              </a:rPr>
              <a:t>.................................................................................................</a:t>
            </a:r>
            <a:endParaRPr lang="ar-BH" sz="3200" b="1" dirty="0">
              <a:solidFill>
                <a:srgbClr val="FF0000"/>
              </a:solidFill>
              <a:latin typeface="Sakkal Majalla" panose="02000000000000000000" pitchFamily="2" charset="-78"/>
              <a:cs typeface="Sakkal Majalla" panose="02000000000000000000" pitchFamily="2" charset="-78"/>
            </a:endParaRPr>
          </a:p>
          <a:p>
            <a:endParaRPr lang="ar-BH" sz="3200" b="1" dirty="0">
              <a:latin typeface="Traditional Arabic" panose="02020603050405020304" pitchFamily="18" charset="-78"/>
              <a:cs typeface="Traditional Arabic" panose="02020603050405020304" pitchFamily="18" charset="-78"/>
            </a:endParaRPr>
          </a:p>
        </p:txBody>
      </p:sp>
      <p:sp>
        <p:nvSpPr>
          <p:cNvPr id="4" name="Rectangle 3">
            <a:extLst>
              <a:ext uri="{FF2B5EF4-FFF2-40B4-BE49-F238E27FC236}">
                <a16:creationId xmlns:a16="http://schemas.microsoft.com/office/drawing/2014/main" id="{AAD5E49D-D2CC-4985-B1C2-CBFB63DE0801}"/>
              </a:ext>
            </a:extLst>
          </p:cNvPr>
          <p:cNvSpPr/>
          <p:nvPr/>
        </p:nvSpPr>
        <p:spPr>
          <a:xfrm>
            <a:off x="1149501" y="3803724"/>
            <a:ext cx="10386646" cy="1723292"/>
          </a:xfrm>
          <a:prstGeom prst="rect">
            <a:avLst/>
          </a:prstGeom>
          <a:solidFill>
            <a:schemeClr val="accent5">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r" rtl="1"/>
            <a:endParaRPr lang="ar-BH" sz="3000" dirty="0"/>
          </a:p>
          <a:p>
            <a:pPr algn="r" rtl="1"/>
            <a:r>
              <a:rPr lang="ar-BH" sz="3000" dirty="0"/>
              <a:t>1- </a:t>
            </a:r>
            <a:r>
              <a:rPr lang="ar-SA" sz="3200" dirty="0">
                <a:latin typeface="Sakkal Majalla" panose="02000000000000000000" pitchFamily="2" charset="-78"/>
                <a:cs typeface="Sakkal Majalla" panose="02000000000000000000" pitchFamily="2" charset="-78"/>
              </a:rPr>
              <a:t>كل عمل يقوم به المسلم</a:t>
            </a:r>
            <a:r>
              <a:rPr lang="ar-BH" sz="3200" dirty="0">
                <a:latin typeface="Sakkal Majalla" panose="02000000000000000000" pitchFamily="2" charset="-78"/>
                <a:cs typeface="Sakkal Majalla" panose="02000000000000000000" pitchFamily="2" charset="-78"/>
              </a:rPr>
              <a:t> </a:t>
            </a:r>
            <a:r>
              <a:rPr lang="ar-SA" sz="3200" dirty="0">
                <a:latin typeface="Sakkal Majalla" panose="02000000000000000000" pitchFamily="2" charset="-78"/>
                <a:cs typeface="Sakkal Majalla" panose="02000000000000000000" pitchFamily="2" charset="-78"/>
              </a:rPr>
              <a:t>لا بد له من ني</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ة.</a:t>
            </a:r>
            <a:endParaRPr lang="ar-BH" sz="3000" dirty="0"/>
          </a:p>
          <a:p>
            <a:pPr algn="justLow" rtl="1"/>
            <a:r>
              <a:rPr lang="ar-BH" sz="3000" dirty="0"/>
              <a:t>2- </a:t>
            </a:r>
            <a:r>
              <a:rPr lang="ar-SA" sz="3200" dirty="0">
                <a:latin typeface="Sakkal Majalla" panose="02000000000000000000" pitchFamily="2" charset="-78"/>
                <a:cs typeface="Sakkal Majalla" panose="02000000000000000000" pitchFamily="2" charset="-78"/>
              </a:rPr>
              <a:t>العمل الذي تصاحبه النيّة الحسنة يكون مقبول</a:t>
            </a:r>
            <a:r>
              <a:rPr lang="ar-BH" sz="3200" dirty="0">
                <a:latin typeface="Sakkal Majalla" panose="02000000000000000000" pitchFamily="2" charset="-78"/>
                <a:cs typeface="Sakkal Majalla" panose="02000000000000000000" pitchFamily="2" charset="-78"/>
              </a:rPr>
              <a:t>ًا</a:t>
            </a:r>
            <a:r>
              <a:rPr lang="ar-SA" sz="3200" dirty="0">
                <a:latin typeface="Sakkal Majalla" panose="02000000000000000000" pitchFamily="2" charset="-78"/>
                <a:cs typeface="Sakkal Majalla" panose="02000000000000000000" pitchFamily="2" charset="-78"/>
              </a:rPr>
              <a:t> عند الله تعالى.</a:t>
            </a:r>
            <a:endParaRPr lang="en-GB" sz="3200" dirty="0">
              <a:latin typeface="Sakkal Majalla" panose="02000000000000000000" pitchFamily="2" charset="-78"/>
              <a:cs typeface="Sakkal Majalla" panose="02000000000000000000" pitchFamily="2" charset="-78"/>
            </a:endParaRPr>
          </a:p>
          <a:p>
            <a:pPr algn="r"/>
            <a:endParaRPr lang="en-US" sz="3000" dirty="0"/>
          </a:p>
        </p:txBody>
      </p:sp>
      <p:sp>
        <p:nvSpPr>
          <p:cNvPr id="6" name="مستطيل مستدير الزوايا 1">
            <a:extLst>
              <a:ext uri="{FF2B5EF4-FFF2-40B4-BE49-F238E27FC236}">
                <a16:creationId xmlns:a16="http://schemas.microsoft.com/office/drawing/2014/main" id="{9E6358BE-6570-427C-B8FA-FE899E4A1121}"/>
              </a:ext>
            </a:extLst>
          </p:cNvPr>
          <p:cNvSpPr/>
          <p:nvPr/>
        </p:nvSpPr>
        <p:spPr>
          <a:xfrm>
            <a:off x="9159589" y="438171"/>
            <a:ext cx="2481489" cy="723279"/>
          </a:xfrm>
          <a:prstGeom prst="roundRect">
            <a:avLst/>
          </a:prstGeom>
          <a:solidFill>
            <a:schemeClr val="accent4">
              <a:lumMod val="60000"/>
              <a:lumOff val="4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r"/>
            <a:r>
              <a:rPr lang="ar-BH" sz="4400" b="1" dirty="0">
                <a:solidFill>
                  <a:srgbClr val="FF0000"/>
                </a:solidFill>
                <a:latin typeface="Sakkal Majalla" panose="02000000000000000000" pitchFamily="2" charset="-78"/>
                <a:cs typeface="Sakkal Majalla" panose="02000000000000000000" pitchFamily="2" charset="-78"/>
              </a:rPr>
              <a:t>   نشاط (5)</a:t>
            </a:r>
            <a:endParaRPr lang="ar-BH" sz="4000" b="1" dirty="0">
              <a:solidFill>
                <a:srgbClr val="FF0000"/>
              </a:solidFill>
              <a:latin typeface="Sakkal Majalla" panose="02000000000000000000" pitchFamily="2" charset="-78"/>
              <a:cs typeface="Sakkal Majalla" panose="02000000000000000000" pitchFamily="2" charset="-78"/>
            </a:endParaRPr>
          </a:p>
        </p:txBody>
      </p:sp>
      <p:sp>
        <p:nvSpPr>
          <p:cNvPr id="7" name="مستطيل مستدير الزوايا 1">
            <a:extLst>
              <a:ext uri="{FF2B5EF4-FFF2-40B4-BE49-F238E27FC236}">
                <a16:creationId xmlns:a16="http://schemas.microsoft.com/office/drawing/2014/main" id="{46E68BCC-8E21-470C-9546-D2A1837E5D54}"/>
              </a:ext>
            </a:extLst>
          </p:cNvPr>
          <p:cNvSpPr/>
          <p:nvPr/>
        </p:nvSpPr>
        <p:spPr>
          <a:xfrm>
            <a:off x="3975850" y="461800"/>
            <a:ext cx="3417757" cy="623270"/>
          </a:xfrm>
          <a:prstGeom prst="roundRect">
            <a:avLst/>
          </a:prstGeom>
          <a:solidFill>
            <a:schemeClr val="accent4">
              <a:lumMod val="60000"/>
              <a:lumOff val="4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sz="4400" b="1" dirty="0">
                <a:solidFill>
                  <a:srgbClr val="FF0000"/>
                </a:solidFill>
                <a:latin typeface="Sakkal Majalla" panose="02000000000000000000" pitchFamily="2" charset="-78"/>
                <a:cs typeface="Sakkal Majalla" panose="02000000000000000000" pitchFamily="2" charset="-78"/>
              </a:rPr>
              <a:t>  </a:t>
            </a:r>
            <a:r>
              <a:rPr kumimoji="0" lang="ar-BH" sz="4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إجابة النشاط (</a:t>
            </a:r>
            <a:r>
              <a:rPr kumimoji="0" lang="ar-SA" sz="4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5</a:t>
            </a:r>
            <a:r>
              <a:rPr kumimoji="0" lang="ar-BH" sz="4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a:t>
            </a:r>
          </a:p>
        </p:txBody>
      </p:sp>
      <p:sp>
        <p:nvSpPr>
          <p:cNvPr id="8" name="TextBox 7">
            <a:extLst>
              <a:ext uri="{FF2B5EF4-FFF2-40B4-BE49-F238E27FC236}">
                <a16:creationId xmlns:a16="http://schemas.microsoft.com/office/drawing/2014/main" id="{49E5BBEC-F0A5-4B94-80CE-731C9CA722EB}"/>
              </a:ext>
            </a:extLst>
          </p:cNvPr>
          <p:cNvSpPr txBox="1"/>
          <p:nvPr/>
        </p:nvSpPr>
        <p:spPr>
          <a:xfrm>
            <a:off x="211016" y="238116"/>
            <a:ext cx="3418010" cy="400110"/>
          </a:xfrm>
          <a:prstGeom prst="rect">
            <a:avLst/>
          </a:prstGeom>
          <a:solidFill>
            <a:schemeClr val="accent5">
              <a:lumMod val="40000"/>
              <a:lumOff val="60000"/>
            </a:schemeClr>
          </a:solidFill>
        </p:spPr>
        <p:txBody>
          <a:bodyPr wrap="square" rtlCol="0">
            <a:spAutoFit/>
          </a:bodyPr>
          <a:lstStyle/>
          <a:p>
            <a:r>
              <a:rPr lang="ar-BH" sz="2000" b="1" dirty="0">
                <a:solidFill>
                  <a:srgbClr val="C00000"/>
                </a:solidFill>
                <a:latin typeface="Sakkal Majalla" panose="02000000000000000000" pitchFamily="2" charset="-78"/>
                <a:cs typeface="Sakkal Majalla" panose="02000000000000000000" pitchFamily="2" charset="-78"/>
              </a:rPr>
              <a:t>حديث الأعمال بالنيات /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88051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par>
                          <p:cTn id="8" fill="hold">
                            <p:stCondLst>
                              <p:cond delay="2000"/>
                            </p:stCondLst>
                            <p:childTnLst>
                              <p:par>
                                <p:cTn id="9" presetID="42" presetClass="entr" presetSubtype="0" fill="hold" grpId="0" nodeType="afterEffect">
                                  <p:stCondLst>
                                    <p:cond delay="20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anim calcmode="lin" valueType="num">
                                      <p:cBhvr>
                                        <p:cTn id="12" dur="2000" fill="hold"/>
                                        <p:tgtEl>
                                          <p:spTgt spid="7"/>
                                        </p:tgtEl>
                                        <p:attrNameLst>
                                          <p:attrName>ppt_x</p:attrName>
                                        </p:attrNameLst>
                                      </p:cBhvr>
                                      <p:tavLst>
                                        <p:tav tm="0">
                                          <p:val>
                                            <p:strVal val="#ppt_x"/>
                                          </p:val>
                                        </p:tav>
                                        <p:tav tm="100000">
                                          <p:val>
                                            <p:strVal val="#ppt_x"/>
                                          </p:val>
                                        </p:tav>
                                      </p:tavLst>
                                    </p:anim>
                                    <p:anim calcmode="lin" valueType="num">
                                      <p:cBhvr>
                                        <p:cTn id="13" dur="2000" fill="hold"/>
                                        <p:tgtEl>
                                          <p:spTgt spid="7"/>
                                        </p:tgtEl>
                                        <p:attrNameLst>
                                          <p:attrName>ppt_y</p:attrName>
                                        </p:attrNameLst>
                                      </p:cBhvr>
                                      <p:tavLst>
                                        <p:tav tm="0">
                                          <p:val>
                                            <p:strVal val="#ppt_y+.1"/>
                                          </p:val>
                                        </p:tav>
                                        <p:tav tm="100000">
                                          <p:val>
                                            <p:strVal val="#ppt_y"/>
                                          </p:val>
                                        </p:tav>
                                      </p:tavLst>
                                    </p:anim>
                                  </p:childTnLst>
                                </p:cTn>
                              </p:par>
                            </p:childTnLst>
                          </p:cTn>
                        </p:par>
                        <p:par>
                          <p:cTn id="14" fill="hold">
                            <p:stCondLst>
                              <p:cond delay="6000"/>
                            </p:stCondLst>
                            <p:childTnLst>
                              <p:par>
                                <p:cTn id="15" presetID="22" presetClass="entr" presetSubtype="4" fill="hold" grpId="0" nodeType="afterEffect">
                                  <p:stCondLst>
                                    <p:cond delay="150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مستدير الزوايا 1">
            <a:extLst>
              <a:ext uri="{FF2B5EF4-FFF2-40B4-BE49-F238E27FC236}">
                <a16:creationId xmlns:a16="http://schemas.microsoft.com/office/drawing/2014/main" id="{A0249EC4-4043-4332-AA01-0FB7ED8017BB}"/>
              </a:ext>
            </a:extLst>
          </p:cNvPr>
          <p:cNvSpPr/>
          <p:nvPr/>
        </p:nvSpPr>
        <p:spPr>
          <a:xfrm>
            <a:off x="8327844" y="238116"/>
            <a:ext cx="3449578" cy="762009"/>
          </a:xfrm>
          <a:prstGeom prst="roundRect">
            <a:avLst/>
          </a:prstGeom>
          <a:solidFill>
            <a:schemeClr val="accent4">
              <a:lumMod val="60000"/>
              <a:lumOff val="4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r"/>
            <a:r>
              <a:rPr lang="ar-BH" sz="4400" b="1" dirty="0">
                <a:solidFill>
                  <a:srgbClr val="FF0000"/>
                </a:solidFill>
                <a:latin typeface="Sakkal Majalla" panose="02000000000000000000" pitchFamily="2" charset="-78"/>
                <a:cs typeface="Sakkal Majalla" panose="02000000000000000000" pitchFamily="2" charset="-78"/>
              </a:rPr>
              <a:t>  النشاط الختامي</a:t>
            </a:r>
            <a:endParaRPr lang="ar-BH" sz="4000" b="1" dirty="0">
              <a:solidFill>
                <a:srgbClr val="FF0000"/>
              </a:solidFill>
              <a:latin typeface="Sakkal Majalla" panose="02000000000000000000" pitchFamily="2" charset="-78"/>
              <a:cs typeface="Sakkal Majalla" panose="02000000000000000000" pitchFamily="2" charset="-78"/>
            </a:endParaRPr>
          </a:p>
        </p:txBody>
      </p:sp>
      <p:sp>
        <p:nvSpPr>
          <p:cNvPr id="6" name="Text Box 14">
            <a:extLst>
              <a:ext uri="{FF2B5EF4-FFF2-40B4-BE49-F238E27FC236}">
                <a16:creationId xmlns:a16="http://schemas.microsoft.com/office/drawing/2014/main" id="{63FA7F34-0084-483D-8134-9BE8F5064CEA}"/>
              </a:ext>
            </a:extLst>
          </p:cNvPr>
          <p:cNvSpPr txBox="1">
            <a:spLocks noChangeArrowheads="1"/>
          </p:cNvSpPr>
          <p:nvPr/>
        </p:nvSpPr>
        <p:spPr bwMode="auto">
          <a:xfrm>
            <a:off x="528410" y="1264567"/>
            <a:ext cx="11135179" cy="5016758"/>
          </a:xfrm>
          <a:prstGeom prst="rect">
            <a:avLst/>
          </a:prstGeom>
          <a:solidFill>
            <a:schemeClr val="accent4">
              <a:lumMod val="20000"/>
              <a:lumOff val="80000"/>
            </a:schemeClr>
          </a:solidFill>
          <a:ln w="28575">
            <a:solidFill>
              <a:srgbClr val="FF0000"/>
            </a:solidFill>
            <a:prstDash val="sysDash"/>
            <a:headEnd/>
            <a:tailEnd/>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ar-BH" sz="3200" b="1" dirty="0">
                <a:solidFill>
                  <a:srgbClr val="C00000"/>
                </a:solidFill>
                <a:latin typeface="Sakkal Majalla" panose="02000000000000000000" pitchFamily="2" charset="-78"/>
                <a:ea typeface="Tahoma" panose="020B0604030504040204" pitchFamily="34" charset="0"/>
                <a:cs typeface="Sakkal Majalla" panose="02000000000000000000" pitchFamily="2" charset="-78"/>
              </a:rPr>
              <a:t>1-</a:t>
            </a:r>
            <a:r>
              <a:rPr lang="ar-BH" sz="3200" b="1" dirty="0">
                <a:solidFill>
                  <a:srgbClr val="C00000"/>
                </a:solidFill>
                <a:latin typeface="Traditional Arabic" panose="02020603050405020304" pitchFamily="18" charset="-78"/>
                <a:cs typeface="Traditional Arabic" panose="02020603050405020304" pitchFamily="18" charset="-78"/>
              </a:rPr>
              <a:t> أكمل الحديث الشريف الآتي:</a:t>
            </a:r>
          </a:p>
          <a:p>
            <a:r>
              <a:rPr lang="ar-SA" sz="3200" dirty="0">
                <a:latin typeface="Sakkal Majalla" panose="02000000000000000000" pitchFamily="2" charset="-78"/>
                <a:cs typeface="Sakkal Majalla" panose="02000000000000000000" pitchFamily="2" charset="-78"/>
              </a:rPr>
              <a:t>عن عمر بن الخطاب </a:t>
            </a:r>
            <a:r>
              <a:rPr lang="en-US" sz="3200" dirty="0">
                <a:latin typeface="Sakkal Majalla" panose="02000000000000000000" pitchFamily="2" charset="-78"/>
                <a:cs typeface="Sakkal Majalla" panose="02000000000000000000" pitchFamily="2" charset="-78"/>
                <a:sym typeface="AGA Arabesque" panose="05010101010101010101" pitchFamily="2" charset="2"/>
              </a:rPr>
              <a:t></a:t>
            </a:r>
            <a:r>
              <a:rPr lang="ar-SA" sz="3200" dirty="0">
                <a:latin typeface="Sakkal Majalla" panose="02000000000000000000" pitchFamily="2" charset="-78"/>
                <a:cs typeface="Sakkal Majalla" panose="02000000000000000000" pitchFamily="2" charset="-78"/>
              </a:rPr>
              <a:t> قال:</a:t>
            </a:r>
            <a:r>
              <a:rPr lang="ar-BH" sz="3200" dirty="0">
                <a:latin typeface="Sakkal Majalla" panose="02000000000000000000" pitchFamily="2" charset="-78"/>
                <a:cs typeface="Sakkal Majalla" panose="02000000000000000000" pitchFamily="2" charset="-78"/>
              </a:rPr>
              <a:t> قال </a:t>
            </a:r>
            <a:r>
              <a:rPr lang="ar-SA" sz="3200" dirty="0">
                <a:latin typeface="Sakkal Majalla" panose="02000000000000000000" pitchFamily="2" charset="-78"/>
                <a:cs typeface="Sakkal Majalla" panose="02000000000000000000" pitchFamily="2" charset="-78"/>
              </a:rPr>
              <a:t> ر</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سول الله </a:t>
            </a:r>
            <a:r>
              <a:rPr lang="en-US" sz="3200" dirty="0">
                <a:latin typeface="Sakkal Majalla" panose="02000000000000000000" pitchFamily="2" charset="-78"/>
                <a:cs typeface="Sakkal Majalla" panose="02000000000000000000" pitchFamily="2" charset="-78"/>
                <a:sym typeface="AGA Arabesque" panose="05010101010101010101" pitchFamily="2" charset="2"/>
              </a:rPr>
              <a:t></a:t>
            </a:r>
            <a:r>
              <a:rPr lang="ar-SA" sz="3200" dirty="0">
                <a:latin typeface="Sakkal Majalla" panose="02000000000000000000" pitchFamily="2" charset="-78"/>
                <a:cs typeface="Sakkal Majalla" panose="02000000000000000000" pitchFamily="2" charset="-78"/>
              </a:rPr>
              <a:t> : "إ</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ن</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ما الأعمال</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 بالنيات،</a:t>
            </a:r>
            <a:r>
              <a:rPr lang="ar-BH" sz="3200" dirty="0">
                <a:latin typeface="Sakkal Majalla" panose="02000000000000000000" pitchFamily="2" charset="-78"/>
                <a:cs typeface="Sakkal Majalla" panose="02000000000000000000" pitchFamily="2" charset="-78"/>
              </a:rPr>
              <a:t>.......................................</a:t>
            </a:r>
          </a:p>
          <a:p>
            <a:r>
              <a:rPr lang="ar-BH" sz="3200" dirty="0">
                <a:latin typeface="Sakkal Majalla" panose="02000000000000000000" pitchFamily="2" charset="-78"/>
                <a:cs typeface="Sakkal Majalla" panose="02000000000000000000" pitchFamily="2" charset="-78"/>
              </a:rPr>
              <a:t>....................................................................................................................................................................</a:t>
            </a:r>
          </a:p>
          <a:p>
            <a:r>
              <a:rPr lang="ar-BH" sz="3200" dirty="0">
                <a:latin typeface="Sakkal Majalla" panose="02000000000000000000" pitchFamily="2" charset="-78"/>
                <a:cs typeface="Sakkal Majalla" panose="02000000000000000000" pitchFamily="2" charset="-78"/>
              </a:rPr>
              <a:t>.................................................................................................................................................................."</a:t>
            </a:r>
          </a:p>
          <a:p>
            <a:r>
              <a:rPr lang="ar-BH" sz="3200" b="1" dirty="0">
                <a:solidFill>
                  <a:srgbClr val="C00000"/>
                </a:solidFill>
                <a:latin typeface="Sakkal Majalla" panose="02000000000000000000" pitchFamily="2" charset="-78"/>
                <a:cs typeface="Sakkal Majalla" panose="02000000000000000000" pitchFamily="2" charset="-78"/>
              </a:rPr>
              <a:t>2- ما هو أساس قبول أعمال المسلم؟</a:t>
            </a:r>
          </a:p>
          <a:p>
            <a:r>
              <a:rPr lang="ar-BH" sz="3200" dirty="0">
                <a:latin typeface="Sakkal Majalla" panose="02000000000000000000" pitchFamily="2" charset="-78"/>
                <a:cs typeface="Sakkal Majalla" panose="02000000000000000000" pitchFamily="2" charset="-78"/>
              </a:rPr>
              <a:t>....................................................................................................................................................................</a:t>
            </a:r>
          </a:p>
          <a:p>
            <a:pPr algn="justLow"/>
            <a:r>
              <a:rPr lang="ar-BH" sz="3200" b="1" dirty="0">
                <a:solidFill>
                  <a:srgbClr val="C00000"/>
                </a:solidFill>
                <a:latin typeface="Sakkal Majalla" panose="02000000000000000000" pitchFamily="2" charset="-78"/>
                <a:cs typeface="Sakkal Majalla" panose="02000000000000000000" pitchFamily="2" charset="-78"/>
              </a:rPr>
              <a:t>3- </a:t>
            </a:r>
            <a:r>
              <a:rPr lang="ar-SA" sz="3200" b="1" dirty="0">
                <a:solidFill>
                  <a:srgbClr val="C00000"/>
                </a:solidFill>
                <a:latin typeface="Sakkal Majalla" panose="02000000000000000000" pitchFamily="2" charset="-78"/>
                <a:cs typeface="Sakkal Majalla" panose="02000000000000000000" pitchFamily="2" charset="-78"/>
              </a:rPr>
              <a:t>جزاء كل شخص يقوم بعمل، يكون بناءً على ني</a:t>
            </a:r>
            <a:r>
              <a:rPr lang="ar-BH" sz="3200" b="1" dirty="0">
                <a:solidFill>
                  <a:srgbClr val="C00000"/>
                </a:solidFill>
                <a:latin typeface="Sakkal Majalla" panose="02000000000000000000" pitchFamily="2" charset="-78"/>
                <a:cs typeface="Sakkal Majalla" panose="02000000000000000000" pitchFamily="2" charset="-78"/>
              </a:rPr>
              <a:t>ّ</a:t>
            </a:r>
            <a:r>
              <a:rPr lang="ar-SA" sz="3200" b="1" dirty="0">
                <a:solidFill>
                  <a:srgbClr val="C00000"/>
                </a:solidFill>
                <a:latin typeface="Sakkal Majalla" panose="02000000000000000000" pitchFamily="2" charset="-78"/>
                <a:cs typeface="Sakkal Majalla" panose="02000000000000000000" pitchFamily="2" charset="-78"/>
              </a:rPr>
              <a:t>ته، فإن كانت ني</a:t>
            </a:r>
            <a:r>
              <a:rPr lang="ar-BH" sz="3200" b="1" dirty="0">
                <a:solidFill>
                  <a:srgbClr val="C00000"/>
                </a:solidFill>
                <a:latin typeface="Sakkal Majalla" panose="02000000000000000000" pitchFamily="2" charset="-78"/>
                <a:cs typeface="Sakkal Majalla" panose="02000000000000000000" pitchFamily="2" charset="-78"/>
              </a:rPr>
              <a:t>ّ</a:t>
            </a:r>
            <a:r>
              <a:rPr lang="ar-SA" sz="3200" b="1" dirty="0">
                <a:solidFill>
                  <a:srgbClr val="C00000"/>
                </a:solidFill>
                <a:latin typeface="Sakkal Majalla" panose="02000000000000000000" pitchFamily="2" charset="-78"/>
                <a:cs typeface="Sakkal Majalla" panose="02000000000000000000" pitchFamily="2" charset="-78"/>
              </a:rPr>
              <a:t>ته حسنة كان له الثواب والأجر، وإن كانت ني</a:t>
            </a:r>
            <a:r>
              <a:rPr lang="ar-BH" sz="3200" b="1" dirty="0">
                <a:solidFill>
                  <a:srgbClr val="C00000"/>
                </a:solidFill>
                <a:latin typeface="Sakkal Majalla" panose="02000000000000000000" pitchFamily="2" charset="-78"/>
                <a:cs typeface="Sakkal Majalla" panose="02000000000000000000" pitchFamily="2" charset="-78"/>
              </a:rPr>
              <a:t>ّ</a:t>
            </a:r>
            <a:r>
              <a:rPr lang="ar-SA" sz="3200" b="1" dirty="0">
                <a:solidFill>
                  <a:srgbClr val="C00000"/>
                </a:solidFill>
                <a:latin typeface="Sakkal Majalla" panose="02000000000000000000" pitchFamily="2" charset="-78"/>
                <a:cs typeface="Sakkal Majalla" panose="02000000000000000000" pitchFamily="2" charset="-78"/>
              </a:rPr>
              <a:t>ته سيئة كان له الإثم والعقاب. </a:t>
            </a:r>
            <a:r>
              <a:rPr lang="ar-BH" sz="3200" b="1" dirty="0">
                <a:solidFill>
                  <a:srgbClr val="C00000"/>
                </a:solidFill>
                <a:latin typeface="Sakkal Majalla" panose="02000000000000000000" pitchFamily="2" charset="-78"/>
                <a:cs typeface="Sakkal Majalla" panose="02000000000000000000" pitchFamily="2" charset="-78"/>
              </a:rPr>
              <a:t>هاتِ مثال</a:t>
            </a:r>
            <a:r>
              <a:rPr lang="ar-SA" sz="3200" b="1" dirty="0">
                <a:solidFill>
                  <a:srgbClr val="C00000"/>
                </a:solidFill>
                <a:latin typeface="Sakkal Majalla" panose="02000000000000000000" pitchFamily="2" charset="-78"/>
                <a:cs typeface="Sakkal Majalla" panose="02000000000000000000" pitchFamily="2" charset="-78"/>
              </a:rPr>
              <a:t>ا</a:t>
            </a:r>
            <a:r>
              <a:rPr lang="ar-BH" sz="3200" b="1" dirty="0">
                <a:solidFill>
                  <a:srgbClr val="C00000"/>
                </a:solidFill>
                <a:latin typeface="Sakkal Majalla" panose="02000000000000000000" pitchFamily="2" charset="-78"/>
                <a:cs typeface="Sakkal Majalla" panose="02000000000000000000" pitchFamily="2" charset="-78"/>
              </a:rPr>
              <a:t> يدل على ذلك.</a:t>
            </a:r>
          </a:p>
          <a:p>
            <a:pPr algn="justLow"/>
            <a:r>
              <a:rPr lang="ar-BH" sz="3200" dirty="0">
                <a:latin typeface="Sakkal Majalla" panose="02000000000000000000" pitchFamily="2" charset="-78"/>
                <a:cs typeface="Sakkal Majalla" panose="02000000000000000000" pitchFamily="2" charset="-78"/>
              </a:rPr>
              <a:t>.............................................................................................................................................................................................................................................................</a:t>
            </a:r>
            <a:r>
              <a:rPr lang="en-US" sz="3200" dirty="0">
                <a:latin typeface="Sakkal Majalla" panose="02000000000000000000" pitchFamily="2" charset="-78"/>
                <a:cs typeface="Sakkal Majalla" panose="02000000000000000000" pitchFamily="2" charset="-78"/>
              </a:rPr>
              <a:t>...</a:t>
            </a:r>
            <a:r>
              <a:rPr lang="ar-BH" sz="3200" dirty="0">
                <a:latin typeface="Sakkal Majalla" panose="02000000000000000000" pitchFamily="2" charset="-78"/>
                <a:cs typeface="Sakkal Majalla" panose="02000000000000000000" pitchFamily="2" charset="-78"/>
              </a:rPr>
              <a:t>.......................................................................</a:t>
            </a:r>
          </a:p>
        </p:txBody>
      </p:sp>
      <p:sp>
        <p:nvSpPr>
          <p:cNvPr id="7" name="Text Box 14">
            <a:extLst>
              <a:ext uri="{FF2B5EF4-FFF2-40B4-BE49-F238E27FC236}">
                <a16:creationId xmlns:a16="http://schemas.microsoft.com/office/drawing/2014/main" id="{BC482C30-8087-4C4F-A502-824429DDD37B}"/>
              </a:ext>
            </a:extLst>
          </p:cNvPr>
          <p:cNvSpPr txBox="1">
            <a:spLocks noChangeArrowheads="1"/>
          </p:cNvSpPr>
          <p:nvPr/>
        </p:nvSpPr>
        <p:spPr bwMode="auto">
          <a:xfrm>
            <a:off x="528409" y="1264567"/>
            <a:ext cx="11135179" cy="5139869"/>
          </a:xfrm>
          <a:prstGeom prst="rect">
            <a:avLst/>
          </a:prstGeom>
          <a:solidFill>
            <a:schemeClr val="accent4">
              <a:lumMod val="20000"/>
              <a:lumOff val="80000"/>
            </a:schemeClr>
          </a:solidFill>
          <a:ln w="28575">
            <a:solidFill>
              <a:srgbClr val="FF0000"/>
            </a:solidFill>
            <a:prstDash val="sysDash"/>
            <a:headEnd/>
            <a:tailEnd/>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ar-BH" sz="3200" b="1" dirty="0">
                <a:solidFill>
                  <a:srgbClr val="C00000"/>
                </a:solidFill>
                <a:latin typeface="Sakkal Majalla" panose="02000000000000000000" pitchFamily="2" charset="-78"/>
                <a:ea typeface="Tahoma" panose="020B0604030504040204" pitchFamily="34" charset="0"/>
                <a:cs typeface="Sakkal Majalla" panose="02000000000000000000" pitchFamily="2" charset="-78"/>
              </a:rPr>
              <a:t>1-</a:t>
            </a:r>
            <a:r>
              <a:rPr lang="ar-BH" sz="3200" b="1" dirty="0">
                <a:solidFill>
                  <a:srgbClr val="C00000"/>
                </a:solidFill>
                <a:latin typeface="Traditional Arabic" panose="02020603050405020304" pitchFamily="18" charset="-78"/>
                <a:cs typeface="Traditional Arabic" panose="02020603050405020304" pitchFamily="18" charset="-78"/>
              </a:rPr>
              <a:t> أكمل الحديث الشريف الآتي:</a:t>
            </a:r>
          </a:p>
          <a:p>
            <a:r>
              <a:rPr lang="ar-SA" sz="2800" dirty="0">
                <a:latin typeface="Sakkal Majalla" panose="02000000000000000000" pitchFamily="2" charset="-78"/>
                <a:cs typeface="Sakkal Majalla" panose="02000000000000000000" pitchFamily="2" charset="-78"/>
              </a:rPr>
              <a:t>عن عمر بن الخطاب </a:t>
            </a:r>
            <a:r>
              <a:rPr lang="en-US" sz="2800" dirty="0">
                <a:latin typeface="Sakkal Majalla" panose="02000000000000000000" pitchFamily="2" charset="-78"/>
                <a:cs typeface="Sakkal Majalla" panose="02000000000000000000" pitchFamily="2" charset="-78"/>
                <a:sym typeface="AGA Arabesque" panose="05010101010101010101" pitchFamily="2" charset="2"/>
              </a:rPr>
              <a:t></a:t>
            </a:r>
            <a:r>
              <a:rPr lang="ar-SA" sz="2800" dirty="0">
                <a:latin typeface="Sakkal Majalla" panose="02000000000000000000" pitchFamily="2" charset="-78"/>
                <a:cs typeface="Sakkal Majalla" panose="02000000000000000000" pitchFamily="2" charset="-78"/>
              </a:rPr>
              <a:t> قال:</a:t>
            </a:r>
            <a:r>
              <a:rPr lang="ar-BH" sz="2800" dirty="0">
                <a:latin typeface="Sakkal Majalla" panose="02000000000000000000" pitchFamily="2" charset="-78"/>
                <a:cs typeface="Sakkal Majalla" panose="02000000000000000000" pitchFamily="2" charset="-78"/>
              </a:rPr>
              <a:t> قال </a:t>
            </a:r>
            <a:r>
              <a:rPr lang="ar-SA" sz="2800" dirty="0">
                <a:latin typeface="Sakkal Majalla" panose="02000000000000000000" pitchFamily="2" charset="-78"/>
                <a:cs typeface="Sakkal Majalla" panose="02000000000000000000" pitchFamily="2" charset="-78"/>
              </a:rPr>
              <a:t> رسول الله </a:t>
            </a:r>
            <a:r>
              <a:rPr lang="en-US" sz="2800" dirty="0">
                <a:latin typeface="Sakkal Majalla" panose="02000000000000000000" pitchFamily="2" charset="-78"/>
                <a:cs typeface="Sakkal Majalla" panose="02000000000000000000" pitchFamily="2" charset="-78"/>
                <a:sym typeface="AGA Arabesque" panose="05010101010101010101" pitchFamily="2" charset="2"/>
              </a:rPr>
              <a:t></a:t>
            </a:r>
            <a:r>
              <a:rPr lang="ar-SA" sz="2800" dirty="0">
                <a:latin typeface="Sakkal Majalla" panose="02000000000000000000" pitchFamily="2" charset="-78"/>
                <a:cs typeface="Sakkal Majalla" panose="02000000000000000000" pitchFamily="2" charset="-78"/>
              </a:rPr>
              <a:t> : "إ</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ن</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ما الأعمال</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بالنيات،</a:t>
            </a:r>
            <a:r>
              <a:rPr lang="ar-BH" sz="2800" dirty="0">
                <a:latin typeface="Sakkal Majalla" panose="02000000000000000000" pitchFamily="2" charset="-78"/>
                <a:cs typeface="Sakkal Majalla" panose="02000000000000000000" pitchFamily="2" charset="-78"/>
              </a:rPr>
              <a:t> </a:t>
            </a:r>
            <a:r>
              <a:rPr lang="ar-SA" sz="2800" dirty="0">
                <a:latin typeface="Sakkal Majalla" panose="02000000000000000000" pitchFamily="2" charset="-78"/>
                <a:cs typeface="Sakkal Majalla" panose="02000000000000000000" pitchFamily="2" charset="-78"/>
              </a:rPr>
              <a:t>وإ</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ن</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ما ل</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ك</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ل</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امرئ</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ما نوى، فمن كانت هجرت</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ه</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إلى الله</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و</a:t>
            </a:r>
            <a:r>
              <a:rPr lang="ar-BH" sz="2800" dirty="0">
                <a:latin typeface="Sakkal Majalla" panose="02000000000000000000" pitchFamily="2" charset="-78"/>
                <a:cs typeface="Sakkal Majalla" panose="02000000000000000000" pitchFamily="2" charset="-78"/>
              </a:rPr>
              <a:t> </a:t>
            </a:r>
            <a:r>
              <a:rPr lang="ar-SA" sz="2800" dirty="0">
                <a:latin typeface="Sakkal Majalla" panose="02000000000000000000" pitchFamily="2" charset="-78"/>
                <a:cs typeface="Sakkal Majalla" panose="02000000000000000000" pitchFamily="2" charset="-78"/>
              </a:rPr>
              <a:t>رسوله، فهجرت</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ه</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إلى الله</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ورسوله، ومن كانت هجرت</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ه</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a:t>
            </a:r>
            <a:r>
              <a:rPr lang="ar-BH" sz="2800" dirty="0">
                <a:latin typeface="Sakkal Majalla" panose="02000000000000000000" pitchFamily="2" charset="-78"/>
                <a:cs typeface="Sakkal Majalla" panose="02000000000000000000" pitchFamily="2" charset="-78"/>
              </a:rPr>
              <a:t>ل</a:t>
            </a:r>
            <a:r>
              <a:rPr lang="ar-SA" sz="2800" dirty="0">
                <a:latin typeface="Sakkal Majalla" panose="02000000000000000000" pitchFamily="2" charset="-78"/>
                <a:cs typeface="Sakkal Majalla" panose="02000000000000000000" pitchFamily="2" charset="-78"/>
              </a:rPr>
              <a:t>دنيا ي</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صيب</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ها </a:t>
            </a:r>
            <a:r>
              <a:rPr lang="ar-BH" sz="2800" dirty="0">
                <a:latin typeface="Sakkal Majalla" panose="02000000000000000000" pitchFamily="2" charset="-78"/>
                <a:cs typeface="Sakkal Majalla" panose="02000000000000000000" pitchFamily="2" charset="-78"/>
              </a:rPr>
              <a:t>أ</a:t>
            </a:r>
            <a:r>
              <a:rPr lang="ar-SA" sz="2800" dirty="0">
                <a:latin typeface="Sakkal Majalla" panose="02000000000000000000" pitchFamily="2" charset="-78"/>
                <a:cs typeface="Sakkal Majalla" panose="02000000000000000000" pitchFamily="2" charset="-78"/>
              </a:rPr>
              <a:t>و امرأة</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ي</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نك</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ح</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ها فهجرت</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ه</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إلى ما هاجر</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 إليه</a:t>
            </a:r>
            <a:r>
              <a:rPr lang="ar-BH" sz="2800" dirty="0">
                <a:latin typeface="Sakkal Majalla" panose="02000000000000000000" pitchFamily="2" charset="-78"/>
                <a:cs typeface="Sakkal Majalla" panose="02000000000000000000" pitchFamily="2" charset="-78"/>
              </a:rPr>
              <a:t> "</a:t>
            </a:r>
          </a:p>
          <a:p>
            <a:r>
              <a:rPr lang="ar-BH" sz="3200" b="1" dirty="0">
                <a:solidFill>
                  <a:srgbClr val="C00000"/>
                </a:solidFill>
                <a:latin typeface="Sakkal Majalla" panose="02000000000000000000" pitchFamily="2" charset="-78"/>
                <a:cs typeface="Sakkal Majalla" panose="02000000000000000000" pitchFamily="2" charset="-78"/>
              </a:rPr>
              <a:t>2- ما هو أساس قبول أعمال المسلم؟</a:t>
            </a:r>
          </a:p>
          <a:p>
            <a:r>
              <a:rPr lang="ar-BH" sz="2800" dirty="0">
                <a:latin typeface="Sakkal Majalla" panose="02000000000000000000" pitchFamily="2" charset="-78"/>
                <a:cs typeface="Sakkal Majalla" panose="02000000000000000000" pitchFamily="2" charset="-78"/>
              </a:rPr>
              <a:t>أساس قبول أعمال المسلم هو النيّة.</a:t>
            </a:r>
          </a:p>
          <a:p>
            <a:r>
              <a:rPr lang="ar-BH" sz="3200" b="1" dirty="0">
                <a:solidFill>
                  <a:srgbClr val="C00000"/>
                </a:solidFill>
                <a:latin typeface="Sakkal Majalla" panose="02000000000000000000" pitchFamily="2" charset="-78"/>
                <a:cs typeface="Sakkal Majalla" panose="02000000000000000000" pitchFamily="2" charset="-78"/>
              </a:rPr>
              <a:t>3- </a:t>
            </a:r>
            <a:r>
              <a:rPr lang="ar-SA" sz="3200" b="1" dirty="0">
                <a:solidFill>
                  <a:srgbClr val="C00000"/>
                </a:solidFill>
                <a:latin typeface="Sakkal Majalla" panose="02000000000000000000" pitchFamily="2" charset="-78"/>
                <a:cs typeface="Sakkal Majalla" panose="02000000000000000000" pitchFamily="2" charset="-78"/>
              </a:rPr>
              <a:t>جزاء كل شخص يقوم بعمل مَّا؛ يكون بناءً على ني</a:t>
            </a:r>
            <a:r>
              <a:rPr lang="ar-BH" sz="3200" b="1" dirty="0">
                <a:solidFill>
                  <a:srgbClr val="C00000"/>
                </a:solidFill>
                <a:latin typeface="Sakkal Majalla" panose="02000000000000000000" pitchFamily="2" charset="-78"/>
                <a:cs typeface="Sakkal Majalla" panose="02000000000000000000" pitchFamily="2" charset="-78"/>
              </a:rPr>
              <a:t>ّ</a:t>
            </a:r>
            <a:r>
              <a:rPr lang="ar-SA" sz="3200" b="1" dirty="0">
                <a:solidFill>
                  <a:srgbClr val="C00000"/>
                </a:solidFill>
                <a:latin typeface="Sakkal Majalla" panose="02000000000000000000" pitchFamily="2" charset="-78"/>
                <a:cs typeface="Sakkal Majalla" panose="02000000000000000000" pitchFamily="2" charset="-78"/>
              </a:rPr>
              <a:t>ته، فإن كانت ني</a:t>
            </a:r>
            <a:r>
              <a:rPr lang="ar-BH" sz="3200" b="1" dirty="0">
                <a:solidFill>
                  <a:srgbClr val="C00000"/>
                </a:solidFill>
                <a:latin typeface="Sakkal Majalla" panose="02000000000000000000" pitchFamily="2" charset="-78"/>
                <a:cs typeface="Sakkal Majalla" panose="02000000000000000000" pitchFamily="2" charset="-78"/>
              </a:rPr>
              <a:t>ّ</a:t>
            </a:r>
            <a:r>
              <a:rPr lang="ar-SA" sz="3200" b="1" dirty="0">
                <a:solidFill>
                  <a:srgbClr val="C00000"/>
                </a:solidFill>
                <a:latin typeface="Sakkal Majalla" panose="02000000000000000000" pitchFamily="2" charset="-78"/>
                <a:cs typeface="Sakkal Majalla" panose="02000000000000000000" pitchFamily="2" charset="-78"/>
              </a:rPr>
              <a:t>ته حسنة كان له الثواب والأجر، وإن كانت ني</a:t>
            </a:r>
            <a:r>
              <a:rPr lang="ar-BH" sz="3200" b="1" dirty="0">
                <a:solidFill>
                  <a:srgbClr val="C00000"/>
                </a:solidFill>
                <a:latin typeface="Sakkal Majalla" panose="02000000000000000000" pitchFamily="2" charset="-78"/>
                <a:cs typeface="Sakkal Majalla" panose="02000000000000000000" pitchFamily="2" charset="-78"/>
              </a:rPr>
              <a:t>ّ</a:t>
            </a:r>
            <a:r>
              <a:rPr lang="ar-SA" sz="3200" b="1" dirty="0">
                <a:solidFill>
                  <a:srgbClr val="C00000"/>
                </a:solidFill>
                <a:latin typeface="Sakkal Majalla" panose="02000000000000000000" pitchFamily="2" charset="-78"/>
                <a:cs typeface="Sakkal Majalla" panose="02000000000000000000" pitchFamily="2" charset="-78"/>
              </a:rPr>
              <a:t>ته سيئة كان له الإثم والعقاب. </a:t>
            </a:r>
            <a:r>
              <a:rPr lang="ar-BH" sz="3200" b="1" dirty="0">
                <a:solidFill>
                  <a:srgbClr val="C00000"/>
                </a:solidFill>
                <a:latin typeface="Sakkal Majalla" panose="02000000000000000000" pitchFamily="2" charset="-78"/>
                <a:cs typeface="Sakkal Majalla" panose="02000000000000000000" pitchFamily="2" charset="-78"/>
              </a:rPr>
              <a:t>هاتِ مثال</a:t>
            </a:r>
            <a:r>
              <a:rPr lang="ar-SA" sz="3200" b="1" dirty="0">
                <a:solidFill>
                  <a:srgbClr val="C00000"/>
                </a:solidFill>
                <a:latin typeface="Sakkal Majalla" panose="02000000000000000000" pitchFamily="2" charset="-78"/>
                <a:cs typeface="Sakkal Majalla" panose="02000000000000000000" pitchFamily="2" charset="-78"/>
              </a:rPr>
              <a:t>ا</a:t>
            </a:r>
            <a:r>
              <a:rPr lang="ar-BH" sz="3200" b="1" dirty="0">
                <a:solidFill>
                  <a:srgbClr val="C00000"/>
                </a:solidFill>
                <a:latin typeface="Sakkal Majalla" panose="02000000000000000000" pitchFamily="2" charset="-78"/>
                <a:cs typeface="Sakkal Majalla" panose="02000000000000000000" pitchFamily="2" charset="-78"/>
              </a:rPr>
              <a:t> يدل على ذلك.</a:t>
            </a:r>
          </a:p>
          <a:p>
            <a:r>
              <a:rPr lang="ar-SA" sz="2800" dirty="0">
                <a:latin typeface="Sakkal Majalla" panose="02000000000000000000" pitchFamily="2" charset="-78"/>
                <a:cs typeface="Sakkal Majalla" panose="02000000000000000000" pitchFamily="2" charset="-78"/>
              </a:rPr>
              <a:t>فقد يخرج اثنان من المسلمين لقتال العدو، الأول منهما كانت ني</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ته الجهاد في سبيل الله ونصرة دينه،</a:t>
            </a:r>
            <a:r>
              <a:rPr lang="ar-BH" sz="2800" dirty="0">
                <a:latin typeface="Sakkal Majalla" panose="02000000000000000000" pitchFamily="2" charset="-78"/>
                <a:cs typeface="Sakkal Majalla" panose="02000000000000000000" pitchFamily="2" charset="-78"/>
              </a:rPr>
              <a:t> في حين كانت</a:t>
            </a:r>
            <a:r>
              <a:rPr lang="ar-SA" sz="2800" dirty="0">
                <a:latin typeface="Sakkal Majalla" panose="02000000000000000000" pitchFamily="2" charset="-78"/>
                <a:cs typeface="Sakkal Majalla" panose="02000000000000000000" pitchFamily="2" charset="-78"/>
              </a:rPr>
              <a:t> ني</a:t>
            </a:r>
            <a:r>
              <a:rPr lang="ar-BH" sz="2800" dirty="0">
                <a:latin typeface="Sakkal Majalla" panose="02000000000000000000" pitchFamily="2" charset="-78"/>
                <a:cs typeface="Sakkal Majalla" panose="02000000000000000000" pitchFamily="2" charset="-78"/>
              </a:rPr>
              <a:t>ّ</a:t>
            </a:r>
            <a:r>
              <a:rPr lang="ar-SA" sz="2800" dirty="0">
                <a:latin typeface="Sakkal Majalla" panose="02000000000000000000" pitchFamily="2" charset="-78"/>
                <a:cs typeface="Sakkal Majalla" panose="02000000000000000000" pitchFamily="2" charset="-78"/>
              </a:rPr>
              <a:t>ة الثاني أن يحصل على السُمعة والغنائم، فإذا قُتل الاثنان في المعركة، كان الأول منهما شهيدًا، </a:t>
            </a:r>
            <a:r>
              <a:rPr lang="ar-BH" sz="2800" dirty="0">
                <a:latin typeface="Sakkal Majalla" panose="02000000000000000000" pitchFamily="2" charset="-78"/>
                <a:cs typeface="Sakkal Majalla" panose="02000000000000000000" pitchFamily="2" charset="-78"/>
              </a:rPr>
              <a:t>في حين</a:t>
            </a:r>
            <a:r>
              <a:rPr lang="ar-SA" sz="2800" dirty="0">
                <a:latin typeface="Sakkal Majalla" panose="02000000000000000000" pitchFamily="2" charset="-78"/>
                <a:cs typeface="Sakkal Majalla" panose="02000000000000000000" pitchFamily="2" charset="-78"/>
              </a:rPr>
              <a:t> يُحرم الثاني من فضل الشهادة.</a:t>
            </a:r>
            <a:endParaRPr lang="en-GB" sz="2800" dirty="0">
              <a:latin typeface="Sakkal Majalla" panose="02000000000000000000" pitchFamily="2" charset="-78"/>
              <a:cs typeface="Sakkal Majalla" panose="02000000000000000000" pitchFamily="2" charset="-78"/>
            </a:endParaRPr>
          </a:p>
        </p:txBody>
      </p:sp>
      <p:sp>
        <p:nvSpPr>
          <p:cNvPr id="8" name="مستطيل مستدير الزوايا 1">
            <a:extLst>
              <a:ext uri="{FF2B5EF4-FFF2-40B4-BE49-F238E27FC236}">
                <a16:creationId xmlns:a16="http://schemas.microsoft.com/office/drawing/2014/main" id="{EC67671D-A7F0-4253-A5D8-5125B81A41B9}"/>
              </a:ext>
            </a:extLst>
          </p:cNvPr>
          <p:cNvSpPr/>
          <p:nvPr/>
        </p:nvSpPr>
        <p:spPr>
          <a:xfrm>
            <a:off x="5591330" y="197440"/>
            <a:ext cx="1753849" cy="762009"/>
          </a:xfrm>
          <a:prstGeom prst="roundRect">
            <a:avLst/>
          </a:prstGeom>
          <a:solidFill>
            <a:schemeClr val="accent4">
              <a:lumMod val="60000"/>
              <a:lumOff val="4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sz="4400" b="1" dirty="0">
                <a:solidFill>
                  <a:srgbClr val="FF0000"/>
                </a:solidFill>
                <a:latin typeface="Sakkal Majalla" panose="02000000000000000000" pitchFamily="2" charset="-78"/>
                <a:cs typeface="Sakkal Majalla" panose="02000000000000000000" pitchFamily="2" charset="-78"/>
              </a:rPr>
              <a:t>  </a:t>
            </a:r>
            <a:r>
              <a:rPr lang="ar-SA" sz="4400" b="1" dirty="0">
                <a:solidFill>
                  <a:srgbClr val="FF0000"/>
                </a:solidFill>
                <a:latin typeface="Sakkal Majalla" panose="02000000000000000000" pitchFamily="2" charset="-78"/>
                <a:cs typeface="Sakkal Majalla" panose="02000000000000000000" pitchFamily="2" charset="-78"/>
              </a:rPr>
              <a:t>ال</a:t>
            </a:r>
            <a:r>
              <a:rPr kumimoji="0" lang="ar-BH" sz="4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إجابة</a:t>
            </a:r>
          </a:p>
        </p:txBody>
      </p:sp>
      <p:sp>
        <p:nvSpPr>
          <p:cNvPr id="9" name="TextBox 8">
            <a:extLst>
              <a:ext uri="{FF2B5EF4-FFF2-40B4-BE49-F238E27FC236}">
                <a16:creationId xmlns:a16="http://schemas.microsoft.com/office/drawing/2014/main" id="{995E9C10-9655-4221-8E27-602D52B1E8A8}"/>
              </a:ext>
            </a:extLst>
          </p:cNvPr>
          <p:cNvSpPr txBox="1"/>
          <p:nvPr/>
        </p:nvSpPr>
        <p:spPr>
          <a:xfrm>
            <a:off x="211016" y="238116"/>
            <a:ext cx="3418010" cy="400110"/>
          </a:xfrm>
          <a:prstGeom prst="rect">
            <a:avLst/>
          </a:prstGeom>
          <a:solidFill>
            <a:schemeClr val="accent5">
              <a:lumMod val="40000"/>
              <a:lumOff val="60000"/>
            </a:schemeClr>
          </a:solidFill>
        </p:spPr>
        <p:txBody>
          <a:bodyPr wrap="square" rtlCol="0">
            <a:spAutoFit/>
          </a:bodyPr>
          <a:lstStyle/>
          <a:p>
            <a:r>
              <a:rPr lang="ar-BH" sz="2000" b="1" dirty="0">
                <a:solidFill>
                  <a:srgbClr val="C00000"/>
                </a:solidFill>
                <a:latin typeface="Sakkal Majalla" panose="02000000000000000000" pitchFamily="2" charset="-78"/>
                <a:cs typeface="Sakkal Majalla" panose="02000000000000000000" pitchFamily="2" charset="-78"/>
              </a:rPr>
              <a:t>حديث الأعمال بالنيات /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39920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par>
                          <p:cTn id="8" fill="hold">
                            <p:stCondLst>
                              <p:cond delay="2000"/>
                            </p:stCondLst>
                            <p:childTnLst>
                              <p:par>
                                <p:cTn id="9" presetID="42" presetClass="entr" presetSubtype="0" fill="hold" grpId="0" nodeType="afterEffect">
                                  <p:stCondLst>
                                    <p:cond delay="200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2000"/>
                                        <p:tgtEl>
                                          <p:spTgt spid="8"/>
                                        </p:tgtEl>
                                      </p:cBhvr>
                                    </p:animEffect>
                                    <p:anim calcmode="lin" valueType="num">
                                      <p:cBhvr>
                                        <p:cTn id="12" dur="2000" fill="hold"/>
                                        <p:tgtEl>
                                          <p:spTgt spid="8"/>
                                        </p:tgtEl>
                                        <p:attrNameLst>
                                          <p:attrName>ppt_x</p:attrName>
                                        </p:attrNameLst>
                                      </p:cBhvr>
                                      <p:tavLst>
                                        <p:tav tm="0">
                                          <p:val>
                                            <p:strVal val="#ppt_x"/>
                                          </p:val>
                                        </p:tav>
                                        <p:tav tm="100000">
                                          <p:val>
                                            <p:strVal val="#ppt_x"/>
                                          </p:val>
                                        </p:tav>
                                      </p:tavLst>
                                    </p:anim>
                                    <p:anim calcmode="lin" valueType="num">
                                      <p:cBhvr>
                                        <p:cTn id="13" dur="2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wn Ribbon 4"/>
          <p:cNvSpPr/>
          <p:nvPr/>
        </p:nvSpPr>
        <p:spPr bwMode="auto">
          <a:xfrm>
            <a:off x="1367205" y="2096086"/>
            <a:ext cx="10058400" cy="2247314"/>
          </a:xfrm>
          <a:prstGeom prst="ribbon">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3600" b="1" i="0" u="none" strike="noStrike" kern="1200" cap="none" spc="0" normalizeH="0" baseline="0" noProof="0" dirty="0">
                <a:ln>
                  <a:noFill/>
                </a:ln>
                <a:solidFill>
                  <a:srgbClr val="C00000"/>
                </a:solidFill>
                <a:effectLst/>
                <a:uLnTx/>
                <a:uFillTx/>
                <a:latin typeface="Sakkal Majalla" panose="02000000000000000000" pitchFamily="2" charset="-78"/>
                <a:cs typeface="Sakkal Majalla" panose="02000000000000000000" pitchFamily="2" charset="-78"/>
              </a:rPr>
              <a:t>انتهى الدرس</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BH" sz="3600" b="1" i="0" u="none" strike="noStrike" kern="1200" cap="none" spc="0" normalizeH="0" baseline="0" noProof="0" dirty="0">
                <a:ln>
                  <a:noFill/>
                </a:ln>
                <a:solidFill>
                  <a:srgbClr val="C00000"/>
                </a:solidFill>
                <a:effectLst/>
                <a:uLnTx/>
                <a:uFillTx/>
                <a:latin typeface="Sakkal Majalla" panose="02000000000000000000" pitchFamily="2" charset="-78"/>
                <a:cs typeface="Sakkal Majalla" panose="02000000000000000000" pitchFamily="2" charset="-78"/>
              </a:rPr>
              <a:t>مع تمنياتنا لكم بدوام النجاح والتوفيق</a:t>
            </a:r>
          </a:p>
        </p:txBody>
      </p:sp>
    </p:spTree>
    <p:extLst>
      <p:ext uri="{BB962C8B-B14F-4D97-AF65-F5344CB8AC3E}">
        <p14:creationId xmlns:p14="http://schemas.microsoft.com/office/powerpoint/2010/main" val="16797333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9DAA1AD-602D-43E5-B1FC-33C96843C5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sp>
        <p:nvSpPr>
          <p:cNvPr id="3" name="TextBox 2">
            <a:extLst>
              <a:ext uri="{FF2B5EF4-FFF2-40B4-BE49-F238E27FC236}">
                <a16:creationId xmlns:a16="http://schemas.microsoft.com/office/drawing/2014/main" id="{9DEDD137-4669-4361-8491-84595999C7A4}"/>
              </a:ext>
            </a:extLst>
          </p:cNvPr>
          <p:cNvSpPr txBox="1"/>
          <p:nvPr/>
        </p:nvSpPr>
        <p:spPr>
          <a:xfrm>
            <a:off x="4295775" y="420737"/>
            <a:ext cx="4199914" cy="830997"/>
          </a:xfrm>
          <a:prstGeom prst="rect">
            <a:avLst/>
          </a:prstGeom>
          <a:solidFill>
            <a:schemeClr val="accent5">
              <a:lumMod val="40000"/>
              <a:lumOff val="60000"/>
            </a:schemeClr>
          </a:solidFill>
          <a:effectLst>
            <a:outerShdw blurRad="76200" dir="13500000" sy="23000" kx="1200000" algn="br" rotWithShape="0">
              <a:prstClr val="black">
                <a:alpha val="20000"/>
              </a:prstClr>
            </a:outerShdw>
          </a:effectLst>
        </p:spPr>
        <p:txBody>
          <a:bodyPr wrap="square" rtlCol="0">
            <a:spAutoFit/>
          </a:bodyPr>
          <a:lstStyle/>
          <a:p>
            <a:pPr algn="ctr"/>
            <a:r>
              <a:rPr lang="ar-BH" sz="4800" b="1" dirty="0">
                <a:solidFill>
                  <a:srgbClr val="FF0000"/>
                </a:solidFill>
                <a:latin typeface="Sakkal Majalla" panose="02000000000000000000" pitchFamily="2" charset="-78"/>
                <a:cs typeface="Sakkal Majalla" panose="02000000000000000000" pitchFamily="2" charset="-78"/>
              </a:rPr>
              <a:t>أهداف الدرس</a:t>
            </a:r>
            <a:endParaRPr lang="en-US" sz="4800" b="1" dirty="0">
              <a:solidFill>
                <a:srgbClr val="FF0000"/>
              </a:solidFill>
              <a:latin typeface="Sakkal Majalla" panose="02000000000000000000" pitchFamily="2" charset="-78"/>
              <a:cs typeface="Sakkal Majalla" panose="02000000000000000000" pitchFamily="2" charset="-78"/>
            </a:endParaRPr>
          </a:p>
        </p:txBody>
      </p:sp>
      <p:sp>
        <p:nvSpPr>
          <p:cNvPr id="5" name="Rounded Rectangle 15">
            <a:extLst>
              <a:ext uri="{FF2B5EF4-FFF2-40B4-BE49-F238E27FC236}">
                <a16:creationId xmlns:a16="http://schemas.microsoft.com/office/drawing/2014/main" id="{E349B658-8A05-4522-9648-23C6ABD227D7}"/>
              </a:ext>
            </a:extLst>
          </p:cNvPr>
          <p:cNvSpPr/>
          <p:nvPr/>
        </p:nvSpPr>
        <p:spPr>
          <a:xfrm>
            <a:off x="1406134" y="2365959"/>
            <a:ext cx="9332864" cy="689746"/>
          </a:xfrm>
          <a:prstGeom prst="roundRect">
            <a:avLst/>
          </a:prstGeom>
          <a:solidFill>
            <a:schemeClr val="accent4">
              <a:lumMod val="20000"/>
              <a:lumOff val="80000"/>
            </a:schemeClr>
          </a:solidFill>
          <a:ln w="38100" cap="rnd" cmpd="sng" algn="ctr">
            <a:solidFill>
              <a:schemeClr val="tx1">
                <a:lumMod val="50000"/>
                <a:lumOff val="50000"/>
              </a:schemeClr>
            </a:solidFill>
            <a:prstDash val="solid"/>
          </a:ln>
          <a:effectLst>
            <a:innerShdw blurRad="63500" dist="50800" dir="5400000">
              <a:prstClr val="black">
                <a:alpha val="50000"/>
              </a:prstClr>
            </a:innerShdw>
          </a:effectLst>
        </p:spPr>
        <p:txBody>
          <a:bodyPr rtlCol="0" anchor="ctr"/>
          <a:lstStyle/>
          <a:p>
            <a:pPr lvl="0" algn="r" rtl="1">
              <a:lnSpc>
                <a:spcPct val="150000"/>
              </a:lnSpc>
              <a:defRPr/>
            </a:pPr>
            <a:r>
              <a:rPr kumimoji="0" lang="ar-BH" sz="3200" b="1" i="0" u="none" strike="noStrike" kern="0" cap="none" spc="0" normalizeH="0" baseline="0" noProof="0" dirty="0">
                <a:ln>
                  <a:noFill/>
                </a:ln>
                <a:solidFill>
                  <a:srgbClr val="FF0000"/>
                </a:solidFill>
                <a:effectLst/>
                <a:uLnTx/>
                <a:uFillTx/>
                <a:latin typeface="Sakkal Majalla" panose="02000000000000000000" pitchFamily="2" charset="-78"/>
                <a:cs typeface="Sakkal Majalla" panose="02000000000000000000" pitchFamily="2" charset="-78"/>
              </a:rPr>
              <a:t>1. </a:t>
            </a:r>
            <a:r>
              <a:rPr lang="ar-KW" sz="3200" b="1" dirty="0">
                <a:latin typeface="Sakkal Majalla" panose="02000000000000000000" pitchFamily="2" charset="-78"/>
                <a:cs typeface="Sakkal Majalla" panose="02000000000000000000" pitchFamily="2" charset="-78"/>
              </a:rPr>
              <a:t>قراءة الحديث الشريف قراءة صحيحة، وحفظه عن ظهر قلب.</a:t>
            </a:r>
            <a:endParaRPr kumimoji="0" lang="ar-SA" sz="3200" b="1" i="0" u="none" strike="noStrike" kern="0" cap="none" spc="0" normalizeH="0" baseline="0" noProof="0" dirty="0">
              <a:ln>
                <a:noFill/>
              </a:ln>
              <a:effectLst/>
              <a:uLnTx/>
              <a:uFillTx/>
              <a:latin typeface="Sakkal Majalla" panose="02000000000000000000" pitchFamily="2" charset="-78"/>
              <a:cs typeface="Sakkal Majalla" panose="02000000000000000000" pitchFamily="2" charset="-78"/>
            </a:endParaRPr>
          </a:p>
        </p:txBody>
      </p:sp>
      <p:sp>
        <p:nvSpPr>
          <p:cNvPr id="7" name="Rounded Rectangle 15">
            <a:extLst>
              <a:ext uri="{FF2B5EF4-FFF2-40B4-BE49-F238E27FC236}">
                <a16:creationId xmlns:a16="http://schemas.microsoft.com/office/drawing/2014/main" id="{C1415EDF-514D-45C1-9BAF-D9479C776528}"/>
              </a:ext>
            </a:extLst>
          </p:cNvPr>
          <p:cNvSpPr/>
          <p:nvPr/>
        </p:nvSpPr>
        <p:spPr>
          <a:xfrm>
            <a:off x="1421102" y="4911094"/>
            <a:ext cx="9332864" cy="689746"/>
          </a:xfrm>
          <a:prstGeom prst="roundRect">
            <a:avLst/>
          </a:prstGeom>
          <a:solidFill>
            <a:schemeClr val="accent4">
              <a:lumMod val="20000"/>
              <a:lumOff val="80000"/>
            </a:schemeClr>
          </a:solidFill>
          <a:ln w="38100" cap="rnd" cmpd="sng" algn="ctr">
            <a:solidFill>
              <a:schemeClr val="tx1">
                <a:lumMod val="50000"/>
                <a:lumOff val="50000"/>
              </a:schemeClr>
            </a:solidFill>
            <a:prstDash val="solid"/>
          </a:ln>
          <a:effectLst>
            <a:innerShdw blurRad="63500" dist="50800" dir="5400000">
              <a:prstClr val="black">
                <a:alpha val="50000"/>
              </a:prstClr>
            </a:innerShdw>
          </a:effectLst>
        </p:spPr>
        <p:txBody>
          <a:bodyPr rtlCol="0" anchor="ctr"/>
          <a:lstStyle/>
          <a:p>
            <a:pPr algn="r" rtl="1">
              <a:lnSpc>
                <a:spcPct val="150000"/>
              </a:lnSpc>
              <a:defRPr/>
            </a:pPr>
            <a:r>
              <a:rPr lang="ar-BH" sz="2800" b="1" kern="0" spc="50" dirty="0">
                <a:ln w="0"/>
                <a:solidFill>
                  <a:srgbClr val="FF0000"/>
                </a:solidFill>
                <a:effectLst>
                  <a:innerShdw blurRad="63500" dist="50800" dir="13500000">
                    <a:srgbClr val="000000">
                      <a:alpha val="50000"/>
                    </a:srgbClr>
                  </a:innerShdw>
                </a:effectLst>
                <a:latin typeface="Sakkal Majalla" panose="02000000000000000000" pitchFamily="2" charset="-78"/>
                <a:cs typeface="Sakkal Majalla" panose="02000000000000000000" pitchFamily="2" charset="-78"/>
              </a:rPr>
              <a:t>4</a:t>
            </a:r>
            <a:r>
              <a:rPr lang="ar-BH" sz="3200" b="1" kern="0" dirty="0">
                <a:solidFill>
                  <a:srgbClr val="FF0000"/>
                </a:solidFill>
                <a:latin typeface="Sakkal Majalla" panose="02000000000000000000" pitchFamily="2" charset="-78"/>
                <a:cs typeface="Sakkal Majalla" panose="02000000000000000000" pitchFamily="2" charset="-78"/>
              </a:rPr>
              <a:t>. </a:t>
            </a:r>
            <a:r>
              <a:rPr lang="ar-BH" sz="3200" b="1" dirty="0">
                <a:latin typeface="Sakkal Majalla" panose="02000000000000000000" pitchFamily="2" charset="-78"/>
                <a:cs typeface="Sakkal Majalla" panose="02000000000000000000" pitchFamily="2" charset="-78"/>
              </a:rPr>
              <a:t>شرح</a:t>
            </a:r>
            <a:r>
              <a:rPr lang="ar-KW" sz="3200" b="1" dirty="0">
                <a:latin typeface="Sakkal Majalla" panose="02000000000000000000" pitchFamily="2" charset="-78"/>
                <a:cs typeface="Sakkal Majalla" panose="02000000000000000000" pitchFamily="2" charset="-78"/>
              </a:rPr>
              <a:t> المعنى الإجمالي للحديث. </a:t>
            </a:r>
            <a:r>
              <a:rPr lang="ar-BH" sz="3200" b="1" kern="0" dirty="0">
                <a:solidFill>
                  <a:prstClr val="black"/>
                </a:solidFill>
                <a:latin typeface="Sakkal Majalla" panose="02000000000000000000" pitchFamily="2" charset="-78"/>
                <a:cs typeface="Sakkal Majalla" panose="02000000000000000000" pitchFamily="2" charset="-78"/>
              </a:rPr>
              <a:t> </a:t>
            </a:r>
            <a:endParaRPr lang="ar-SA" sz="3200" b="1" kern="0" dirty="0">
              <a:solidFill>
                <a:prstClr val="black"/>
              </a:solidFill>
              <a:latin typeface="Sakkal Majalla" panose="02000000000000000000" pitchFamily="2" charset="-78"/>
              <a:cs typeface="Sakkal Majalla" panose="02000000000000000000" pitchFamily="2" charset="-78"/>
            </a:endParaRPr>
          </a:p>
        </p:txBody>
      </p:sp>
      <p:sp>
        <p:nvSpPr>
          <p:cNvPr id="8" name="Rounded Rectangle 15">
            <a:extLst>
              <a:ext uri="{FF2B5EF4-FFF2-40B4-BE49-F238E27FC236}">
                <a16:creationId xmlns:a16="http://schemas.microsoft.com/office/drawing/2014/main" id="{6F99580D-2631-48AC-8F65-D17306E42C9A}"/>
              </a:ext>
            </a:extLst>
          </p:cNvPr>
          <p:cNvSpPr/>
          <p:nvPr/>
        </p:nvSpPr>
        <p:spPr>
          <a:xfrm>
            <a:off x="1421103" y="5747517"/>
            <a:ext cx="9332864" cy="689746"/>
          </a:xfrm>
          <a:prstGeom prst="roundRect">
            <a:avLst/>
          </a:prstGeom>
          <a:solidFill>
            <a:schemeClr val="accent4">
              <a:lumMod val="20000"/>
              <a:lumOff val="80000"/>
            </a:schemeClr>
          </a:solidFill>
          <a:ln w="38100" cap="rnd" cmpd="sng" algn="ctr">
            <a:solidFill>
              <a:schemeClr val="tx1">
                <a:lumMod val="50000"/>
                <a:lumOff val="50000"/>
              </a:schemeClr>
            </a:solidFill>
            <a:prstDash val="solid"/>
          </a:ln>
          <a:effectLst>
            <a:innerShdw blurRad="63500" dist="50800" dir="5400000">
              <a:prstClr val="black">
                <a:alpha val="50000"/>
              </a:prstClr>
            </a:innerShdw>
          </a:effectLst>
        </p:spPr>
        <p:txBody>
          <a:bodyPr rtlCol="0" anchor="ctr"/>
          <a:lstStyle/>
          <a:p>
            <a:pPr algn="r" rtl="1">
              <a:lnSpc>
                <a:spcPct val="150000"/>
              </a:lnSpc>
              <a:defRPr/>
            </a:pPr>
            <a:r>
              <a:rPr lang="ar-BH" sz="2800" b="1" kern="0" spc="50" dirty="0">
                <a:ln w="0"/>
                <a:solidFill>
                  <a:srgbClr val="FF0000"/>
                </a:solidFill>
                <a:effectLst>
                  <a:innerShdw blurRad="63500" dist="50800" dir="13500000">
                    <a:srgbClr val="000000">
                      <a:alpha val="50000"/>
                    </a:srgbClr>
                  </a:innerShdw>
                </a:effectLst>
                <a:latin typeface="Sakkal Majalla" panose="02000000000000000000" pitchFamily="2" charset="-78"/>
                <a:cs typeface="Sakkal Majalla" panose="02000000000000000000" pitchFamily="2" charset="-78"/>
              </a:rPr>
              <a:t>5</a:t>
            </a:r>
            <a:r>
              <a:rPr lang="ar-BH" sz="3200" b="1" kern="0" dirty="0">
                <a:solidFill>
                  <a:srgbClr val="FF0000"/>
                </a:solidFill>
                <a:latin typeface="Sakkal Majalla" panose="02000000000000000000" pitchFamily="2" charset="-78"/>
                <a:cs typeface="Sakkal Majalla" panose="02000000000000000000" pitchFamily="2" charset="-78"/>
              </a:rPr>
              <a:t>. </a:t>
            </a:r>
            <a:r>
              <a:rPr lang="ar-KW" sz="3200" b="1" dirty="0">
                <a:latin typeface="Sakkal Majalla" panose="02000000000000000000" pitchFamily="2" charset="-78"/>
                <a:cs typeface="Sakkal Majalla" panose="02000000000000000000" pitchFamily="2" charset="-78"/>
              </a:rPr>
              <a:t>استنتاج </a:t>
            </a:r>
            <a:r>
              <a:rPr lang="ar-BH" sz="3200" b="1" dirty="0">
                <a:latin typeface="Sakkal Majalla" panose="02000000000000000000" pitchFamily="2" charset="-78"/>
                <a:cs typeface="Sakkal Majalla" panose="02000000000000000000" pitchFamily="2" charset="-78"/>
              </a:rPr>
              <a:t>الأمور المستفادة </a:t>
            </a:r>
            <a:r>
              <a:rPr lang="ar-KW" sz="3200" b="1" dirty="0">
                <a:latin typeface="Sakkal Majalla" panose="02000000000000000000" pitchFamily="2" charset="-78"/>
                <a:cs typeface="Sakkal Majalla" panose="02000000000000000000" pitchFamily="2" charset="-78"/>
              </a:rPr>
              <a:t>من الحديث.</a:t>
            </a:r>
            <a:r>
              <a:rPr lang="ar-BH" sz="3200" b="1" kern="0" dirty="0">
                <a:solidFill>
                  <a:prstClr val="black"/>
                </a:solidFill>
                <a:latin typeface="Sakkal Majalla" panose="02000000000000000000" pitchFamily="2" charset="-78"/>
                <a:cs typeface="Sakkal Majalla" panose="02000000000000000000" pitchFamily="2" charset="-78"/>
              </a:rPr>
              <a:t> </a:t>
            </a:r>
            <a:endParaRPr lang="ar-SA" sz="3200" b="1" kern="0" dirty="0">
              <a:solidFill>
                <a:prstClr val="black"/>
              </a:solidFill>
              <a:latin typeface="Sakkal Majalla" panose="02000000000000000000" pitchFamily="2" charset="-78"/>
              <a:cs typeface="Sakkal Majalla" panose="02000000000000000000" pitchFamily="2" charset="-78"/>
            </a:endParaRPr>
          </a:p>
        </p:txBody>
      </p:sp>
      <p:sp>
        <p:nvSpPr>
          <p:cNvPr id="9" name="TextBox 8">
            <a:extLst>
              <a:ext uri="{FF2B5EF4-FFF2-40B4-BE49-F238E27FC236}">
                <a16:creationId xmlns:a16="http://schemas.microsoft.com/office/drawing/2014/main" id="{1FC1A79E-65C6-4253-9F36-3B7CFB92F4F3}"/>
              </a:ext>
            </a:extLst>
          </p:cNvPr>
          <p:cNvSpPr txBox="1"/>
          <p:nvPr/>
        </p:nvSpPr>
        <p:spPr>
          <a:xfrm>
            <a:off x="211016" y="238116"/>
            <a:ext cx="3418010" cy="400110"/>
          </a:xfrm>
          <a:prstGeom prst="rect">
            <a:avLst/>
          </a:prstGeom>
          <a:solidFill>
            <a:schemeClr val="accent5">
              <a:lumMod val="40000"/>
              <a:lumOff val="60000"/>
            </a:schemeClr>
          </a:solidFill>
        </p:spPr>
        <p:txBody>
          <a:bodyPr wrap="square" rtlCol="0">
            <a:spAutoFit/>
          </a:bodyPr>
          <a:lstStyle/>
          <a:p>
            <a:r>
              <a:rPr lang="ar-BH" sz="2000" b="1" dirty="0">
                <a:solidFill>
                  <a:srgbClr val="C00000"/>
                </a:solidFill>
                <a:latin typeface="Sakkal Majalla" panose="02000000000000000000" pitchFamily="2" charset="-78"/>
                <a:cs typeface="Sakkal Majalla" panose="02000000000000000000" pitchFamily="2" charset="-78"/>
              </a:rPr>
              <a:t>حديث الأعمال بالنيات /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
        <p:nvSpPr>
          <p:cNvPr id="10" name="Rectangle 8">
            <a:extLst>
              <a:ext uri="{FF2B5EF4-FFF2-40B4-BE49-F238E27FC236}">
                <a16:creationId xmlns:a16="http://schemas.microsoft.com/office/drawing/2014/main" id="{BDFF9394-5C28-4081-82B0-FF164BA51210}"/>
              </a:ext>
            </a:extLst>
          </p:cNvPr>
          <p:cNvSpPr/>
          <p:nvPr/>
        </p:nvSpPr>
        <p:spPr>
          <a:xfrm>
            <a:off x="1156306" y="1458965"/>
            <a:ext cx="9862457" cy="646331"/>
          </a:xfrm>
          <a:prstGeom prst="rect">
            <a:avLst/>
          </a:prstGeom>
          <a:solidFill>
            <a:schemeClr val="accent5">
              <a:lumMod val="20000"/>
              <a:lumOff val="80000"/>
            </a:schemeClr>
          </a:solidFill>
          <a:ln>
            <a:noFill/>
          </a:ln>
          <a:effectLst>
            <a:outerShdw blurRad="50800" dist="38100" dir="8100000" algn="tr" rotWithShape="0">
              <a:prstClr val="black">
                <a:alpha val="40000"/>
              </a:prstClr>
            </a:outerShdw>
          </a:effectLst>
        </p:spPr>
        <p:txBody>
          <a:bodyPr wrap="square">
            <a:spAutoFit/>
          </a:bodyPr>
          <a:lstStyle/>
          <a:p>
            <a:pPr algn="r"/>
            <a:r>
              <a:rPr lang="ar-BH" sz="3600" b="1" dirty="0">
                <a:solidFill>
                  <a:srgbClr val="C00000"/>
                </a:solidFill>
                <a:latin typeface="Sakkal Majalla" panose="02000000000000000000" pitchFamily="2" charset="-78"/>
                <a:cs typeface="Sakkal Majalla" panose="02000000000000000000" pitchFamily="2" charset="-78"/>
              </a:rPr>
              <a:t>عزيزي الطالب من المتوقع في نهاية الدرس أن تكون قادرًا على:</a:t>
            </a:r>
          </a:p>
        </p:txBody>
      </p:sp>
      <p:sp>
        <p:nvSpPr>
          <p:cNvPr id="11" name="Rounded Rectangle 15">
            <a:extLst>
              <a:ext uri="{FF2B5EF4-FFF2-40B4-BE49-F238E27FC236}">
                <a16:creationId xmlns:a16="http://schemas.microsoft.com/office/drawing/2014/main" id="{CE320991-51EB-4914-911A-6B244849EE20}"/>
              </a:ext>
            </a:extLst>
          </p:cNvPr>
          <p:cNvSpPr/>
          <p:nvPr/>
        </p:nvSpPr>
        <p:spPr>
          <a:xfrm>
            <a:off x="1406134" y="3231090"/>
            <a:ext cx="9332864" cy="689746"/>
          </a:xfrm>
          <a:prstGeom prst="roundRect">
            <a:avLst/>
          </a:prstGeom>
          <a:solidFill>
            <a:schemeClr val="accent4">
              <a:lumMod val="20000"/>
              <a:lumOff val="80000"/>
            </a:schemeClr>
          </a:solidFill>
          <a:ln w="38100" cap="rnd" cmpd="sng" algn="ctr">
            <a:solidFill>
              <a:schemeClr val="tx1">
                <a:lumMod val="50000"/>
                <a:lumOff val="50000"/>
              </a:schemeClr>
            </a:solidFill>
            <a:prstDash val="solid"/>
          </a:ln>
          <a:effectLst>
            <a:innerShdw blurRad="63500" dist="50800" dir="5400000">
              <a:prstClr val="black">
                <a:alpha val="50000"/>
              </a:prstClr>
            </a:innerShdw>
          </a:effectLst>
        </p:spPr>
        <p:txBody>
          <a:bodyPr rtlCol="0" anchor="ctr"/>
          <a:lstStyle/>
          <a:p>
            <a:pPr algn="r" rtl="1">
              <a:lnSpc>
                <a:spcPct val="150000"/>
              </a:lnSpc>
              <a:defRPr/>
            </a:pPr>
            <a:endParaRPr kumimoji="0" lang="ar-BH" sz="3200" b="1" i="0" u="none" strike="noStrike" kern="0" cap="none" spc="0" normalizeH="0" baseline="0" noProof="0" dirty="0">
              <a:ln>
                <a:noFill/>
              </a:ln>
              <a:solidFill>
                <a:srgbClr val="FF0000"/>
              </a:solidFill>
              <a:effectLst/>
              <a:uLnTx/>
              <a:uFillTx/>
              <a:latin typeface="Sakkal Majalla" panose="02000000000000000000" pitchFamily="2" charset="-78"/>
              <a:cs typeface="Sakkal Majalla" panose="02000000000000000000" pitchFamily="2" charset="-78"/>
            </a:endParaRPr>
          </a:p>
          <a:p>
            <a:pPr algn="r" rtl="1">
              <a:lnSpc>
                <a:spcPct val="150000"/>
              </a:lnSpc>
              <a:defRPr/>
            </a:pPr>
            <a:r>
              <a:rPr lang="ar-BH" sz="3200" b="1" kern="0" dirty="0">
                <a:solidFill>
                  <a:srgbClr val="FF0000"/>
                </a:solidFill>
                <a:latin typeface="Sakkal Majalla" panose="02000000000000000000" pitchFamily="2" charset="-78"/>
                <a:cs typeface="Sakkal Majalla" panose="02000000000000000000" pitchFamily="2" charset="-78"/>
              </a:rPr>
              <a:t>2</a:t>
            </a:r>
            <a:r>
              <a:rPr kumimoji="0" lang="ar-BH" sz="3200" b="1" i="0" u="none" strike="noStrike" kern="0" cap="none" spc="0" normalizeH="0" baseline="0" noProof="0" dirty="0">
                <a:ln>
                  <a:noFill/>
                </a:ln>
                <a:solidFill>
                  <a:srgbClr val="FF0000"/>
                </a:solidFill>
                <a:effectLst/>
                <a:uLnTx/>
                <a:uFillTx/>
                <a:latin typeface="Sakkal Majalla" panose="02000000000000000000" pitchFamily="2" charset="-78"/>
                <a:cs typeface="Sakkal Majalla" panose="02000000000000000000" pitchFamily="2" charset="-78"/>
              </a:rPr>
              <a:t>. </a:t>
            </a:r>
            <a:r>
              <a:rPr lang="ar-KW" sz="3200" b="1" dirty="0">
                <a:latin typeface="Sakkal Majalla" panose="02000000000000000000" pitchFamily="2" charset="-78"/>
                <a:cs typeface="Sakkal Majalla" panose="02000000000000000000" pitchFamily="2" charset="-78"/>
              </a:rPr>
              <a:t>تعرُّف نبذة مختصرة عن راوي الحديث.</a:t>
            </a:r>
            <a:endParaRPr lang="en-GB" sz="3200" b="1" dirty="0">
              <a:latin typeface="Sakkal Majalla" panose="02000000000000000000" pitchFamily="2" charset="-78"/>
              <a:cs typeface="Sakkal Majalla" panose="02000000000000000000" pitchFamily="2" charset="-78"/>
            </a:endParaRPr>
          </a:p>
          <a:p>
            <a:pPr lvl="0" algn="r" rtl="1">
              <a:lnSpc>
                <a:spcPct val="150000"/>
              </a:lnSpc>
              <a:defRPr/>
            </a:pPr>
            <a:endParaRPr kumimoji="0" lang="ar-SA" sz="3200" b="1" i="0" u="none" strike="noStrike" kern="0" cap="none" spc="0" normalizeH="0" baseline="0" noProof="0" dirty="0">
              <a:ln>
                <a:noFill/>
              </a:ln>
              <a:effectLst/>
              <a:uLnTx/>
              <a:uFillTx/>
              <a:latin typeface="Sakkal Majalla" panose="02000000000000000000" pitchFamily="2" charset="-78"/>
              <a:cs typeface="Sakkal Majalla" panose="02000000000000000000" pitchFamily="2" charset="-78"/>
            </a:endParaRPr>
          </a:p>
        </p:txBody>
      </p:sp>
      <p:sp>
        <p:nvSpPr>
          <p:cNvPr id="12" name="Rounded Rectangle 15">
            <a:extLst>
              <a:ext uri="{FF2B5EF4-FFF2-40B4-BE49-F238E27FC236}">
                <a16:creationId xmlns:a16="http://schemas.microsoft.com/office/drawing/2014/main" id="{877FEDC5-CD99-4335-BDCC-4F6B76DE275D}"/>
              </a:ext>
            </a:extLst>
          </p:cNvPr>
          <p:cNvSpPr/>
          <p:nvPr/>
        </p:nvSpPr>
        <p:spPr>
          <a:xfrm>
            <a:off x="1406134" y="4096221"/>
            <a:ext cx="9332864" cy="689745"/>
          </a:xfrm>
          <a:prstGeom prst="roundRect">
            <a:avLst/>
          </a:prstGeom>
          <a:solidFill>
            <a:schemeClr val="accent4">
              <a:lumMod val="20000"/>
              <a:lumOff val="80000"/>
            </a:schemeClr>
          </a:solidFill>
          <a:ln w="38100" cap="rnd" cmpd="sng" algn="ctr">
            <a:solidFill>
              <a:schemeClr val="tx1">
                <a:lumMod val="50000"/>
                <a:lumOff val="50000"/>
              </a:schemeClr>
            </a:solidFill>
            <a:prstDash val="solid"/>
          </a:ln>
          <a:effectLst>
            <a:innerShdw blurRad="63500" dist="50800" dir="5400000">
              <a:prstClr val="black">
                <a:alpha val="50000"/>
              </a:prstClr>
            </a:innerShdw>
          </a:effectLst>
        </p:spPr>
        <p:txBody>
          <a:bodyPr rtlCol="0" anchor="ctr"/>
          <a:lstStyle/>
          <a:p>
            <a:pPr algn="r" rtl="1">
              <a:lnSpc>
                <a:spcPct val="150000"/>
              </a:lnSpc>
            </a:pPr>
            <a:r>
              <a:rPr lang="ar-BH" sz="3200" b="1" kern="0" dirty="0">
                <a:solidFill>
                  <a:srgbClr val="FF0000"/>
                </a:solidFill>
                <a:latin typeface="Sakkal Majalla" panose="02000000000000000000" pitchFamily="2" charset="-78"/>
                <a:cs typeface="Sakkal Majalla" panose="02000000000000000000" pitchFamily="2" charset="-78"/>
              </a:rPr>
              <a:t>3</a:t>
            </a:r>
            <a:r>
              <a:rPr lang="ar-SA" sz="3200" b="1" kern="0" dirty="0">
                <a:solidFill>
                  <a:srgbClr val="FF0000"/>
                </a:solidFill>
                <a:latin typeface="Sakkal Majalla" panose="02000000000000000000" pitchFamily="2" charset="-78"/>
                <a:cs typeface="Sakkal Majalla" panose="02000000000000000000" pitchFamily="2" charset="-78"/>
              </a:rPr>
              <a:t>. </a:t>
            </a:r>
            <a:r>
              <a:rPr lang="ar-BH" sz="3200" b="1" dirty="0">
                <a:latin typeface="Sakkal Majalla" panose="02000000000000000000" pitchFamily="2" charset="-78"/>
                <a:cs typeface="Sakkal Majalla" panose="02000000000000000000" pitchFamily="2" charset="-78"/>
              </a:rPr>
              <a:t>بيان</a:t>
            </a:r>
            <a:r>
              <a:rPr lang="ar-KW" sz="3200" b="1" dirty="0">
                <a:latin typeface="Sakkal Majalla" panose="02000000000000000000" pitchFamily="2" charset="-78"/>
                <a:cs typeface="Sakkal Majalla" panose="02000000000000000000" pitchFamily="2" charset="-78"/>
              </a:rPr>
              <a:t> معاني </a:t>
            </a:r>
            <a:r>
              <a:rPr lang="ar-BH" sz="3200" b="1" dirty="0">
                <a:latin typeface="Sakkal Majalla" panose="02000000000000000000" pitchFamily="2" charset="-78"/>
                <a:cs typeface="Sakkal Majalla" panose="02000000000000000000" pitchFamily="2" charset="-78"/>
              </a:rPr>
              <a:t>المفردات</a:t>
            </a:r>
            <a:r>
              <a:rPr lang="ar-KW" sz="3200" b="1" dirty="0">
                <a:latin typeface="Sakkal Majalla" panose="02000000000000000000" pitchFamily="2" charset="-78"/>
                <a:cs typeface="Sakkal Majalla" panose="02000000000000000000" pitchFamily="2" charset="-78"/>
              </a:rPr>
              <a:t> </a:t>
            </a:r>
            <a:r>
              <a:rPr lang="ar-BH" sz="3200" b="1" dirty="0">
                <a:latin typeface="Sakkal Majalla" panose="02000000000000000000" pitchFamily="2" charset="-78"/>
                <a:cs typeface="Sakkal Majalla" panose="02000000000000000000" pitchFamily="2" charset="-78"/>
              </a:rPr>
              <a:t> الجديدة في </a:t>
            </a:r>
            <a:r>
              <a:rPr lang="ar-KW" sz="3200" b="1" dirty="0">
                <a:latin typeface="Sakkal Majalla" panose="02000000000000000000" pitchFamily="2" charset="-78"/>
                <a:cs typeface="Sakkal Majalla" panose="02000000000000000000" pitchFamily="2" charset="-78"/>
              </a:rPr>
              <a:t>الحديث.</a:t>
            </a:r>
            <a:r>
              <a:rPr lang="ar-SA" sz="3200" b="1" kern="0" dirty="0">
                <a:solidFill>
                  <a:prstClr val="black"/>
                </a:solidFill>
                <a:latin typeface="Sakkal Majalla" panose="02000000000000000000" pitchFamily="2" charset="-78"/>
                <a:cs typeface="Sakkal Majalla" panose="02000000000000000000" pitchFamily="2" charset="-78"/>
              </a:rPr>
              <a:t> </a:t>
            </a:r>
          </a:p>
        </p:txBody>
      </p:sp>
    </p:spTree>
    <p:extLst>
      <p:ext uri="{BB962C8B-B14F-4D97-AF65-F5344CB8AC3E}">
        <p14:creationId xmlns:p14="http://schemas.microsoft.com/office/powerpoint/2010/main" val="270267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1000" fill="hold"/>
                                        <p:tgtEl>
                                          <p:spTgt spid="11"/>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8C408C5F-1344-46BF-9B28-A2583B32EF7A}"/>
              </a:ext>
            </a:extLst>
          </p:cNvPr>
          <p:cNvSpPr/>
          <p:nvPr/>
        </p:nvSpPr>
        <p:spPr>
          <a:xfrm>
            <a:off x="6715593" y="73564"/>
            <a:ext cx="5105563" cy="1129323"/>
          </a:xfrm>
          <a:prstGeom prst="roundRect">
            <a:avLst/>
          </a:prstGeo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4400" dirty="0">
                <a:solidFill>
                  <a:srgbClr val="FF0000"/>
                </a:solidFill>
                <a:latin typeface="Sakkal Majalla" panose="02000000000000000000" pitchFamily="2" charset="-78"/>
                <a:cs typeface="Sakkal Majalla" panose="02000000000000000000" pitchFamily="2" charset="-78"/>
              </a:rPr>
              <a:t>أقرأ وأحفظ الحديث الشريف</a:t>
            </a:r>
          </a:p>
        </p:txBody>
      </p:sp>
      <p:sp>
        <p:nvSpPr>
          <p:cNvPr id="5" name="Rectangle 4">
            <a:extLst>
              <a:ext uri="{FF2B5EF4-FFF2-40B4-BE49-F238E27FC236}">
                <a16:creationId xmlns:a16="http://schemas.microsoft.com/office/drawing/2014/main" id="{213172BC-B836-42F1-A476-B8CAF7988931}"/>
              </a:ext>
            </a:extLst>
          </p:cNvPr>
          <p:cNvSpPr/>
          <p:nvPr/>
        </p:nvSpPr>
        <p:spPr>
          <a:xfrm>
            <a:off x="211016" y="1636321"/>
            <a:ext cx="11798603" cy="4431983"/>
          </a:xfrm>
          <a:prstGeom prst="rect">
            <a:avLst/>
          </a:prstGeom>
          <a:solidFill>
            <a:schemeClr val="accent4">
              <a:lumMod val="20000"/>
              <a:lumOff val="80000"/>
            </a:schemeClr>
          </a:solidFill>
          <a:ln>
            <a:noFill/>
          </a:ln>
          <a:effectLst>
            <a:outerShdw blurRad="50800" dist="38100" dir="8100000" algn="tr" rotWithShape="0">
              <a:prstClr val="black">
                <a:alpha val="40000"/>
              </a:prstClr>
            </a:outerShdw>
          </a:effectLst>
        </p:spPr>
        <p:txBody>
          <a:bodyPr wrap="square">
            <a:spAutoFit/>
          </a:bodyPr>
          <a:lstStyle/>
          <a:p>
            <a:pPr algn="just" rtl="1">
              <a:lnSpc>
                <a:spcPct val="150000"/>
              </a:lnSpc>
            </a:pPr>
            <a:r>
              <a:rPr lang="ar-SA" sz="4400" dirty="0">
                <a:latin typeface="Sakkal Majalla" panose="02000000000000000000" pitchFamily="2" charset="-78"/>
                <a:cs typeface="Sakkal Majalla" panose="02000000000000000000" pitchFamily="2" charset="-78"/>
              </a:rPr>
              <a:t>عن عمر بن الخطاب </a:t>
            </a:r>
            <a:r>
              <a:rPr lang="en-US" sz="4400" dirty="0">
                <a:latin typeface="Sakkal Majalla" panose="02000000000000000000" pitchFamily="2" charset="-78"/>
                <a:cs typeface="Sakkal Majalla" panose="02000000000000000000" pitchFamily="2" charset="-78"/>
                <a:sym typeface="AGA Arabesque" panose="05010101010101010101" pitchFamily="2" charset="2"/>
              </a:rPr>
              <a:t></a:t>
            </a:r>
            <a:r>
              <a:rPr lang="ar-SA" sz="4400" dirty="0">
                <a:latin typeface="Sakkal Majalla" panose="02000000000000000000" pitchFamily="2" charset="-78"/>
                <a:cs typeface="Sakkal Majalla" panose="02000000000000000000" pitchFamily="2" charset="-78"/>
              </a:rPr>
              <a:t> قال:</a:t>
            </a:r>
            <a:r>
              <a:rPr lang="ar-BH" sz="4400" dirty="0">
                <a:latin typeface="Sakkal Majalla" panose="02000000000000000000" pitchFamily="2" charset="-78"/>
                <a:cs typeface="Sakkal Majalla" panose="02000000000000000000" pitchFamily="2" charset="-78"/>
              </a:rPr>
              <a:t> قال </a:t>
            </a:r>
            <a:r>
              <a:rPr lang="ar-SA" sz="4400" dirty="0">
                <a:latin typeface="Sakkal Majalla" panose="02000000000000000000" pitchFamily="2" charset="-78"/>
                <a:cs typeface="Sakkal Majalla" panose="02000000000000000000" pitchFamily="2" charset="-78"/>
              </a:rPr>
              <a:t> رسول الله </a:t>
            </a:r>
            <a:r>
              <a:rPr lang="en-US" sz="4400" dirty="0">
                <a:solidFill>
                  <a:srgbClr val="C00000"/>
                </a:solidFill>
                <a:latin typeface="Sakkal Majalla" panose="02000000000000000000" pitchFamily="2" charset="-78"/>
                <a:cs typeface="Sakkal Majalla" panose="02000000000000000000" pitchFamily="2" charset="-78"/>
                <a:sym typeface="AGA Arabesque" panose="05010101010101010101" pitchFamily="2" charset="2"/>
              </a:rPr>
              <a:t></a:t>
            </a:r>
            <a:r>
              <a:rPr lang="ar-SA" sz="4400" dirty="0">
                <a:solidFill>
                  <a:srgbClr val="C00000"/>
                </a:solidFill>
                <a:latin typeface="Sakkal Majalla" panose="02000000000000000000" pitchFamily="2" charset="-78"/>
                <a:cs typeface="Sakkal Majalla" panose="02000000000000000000" pitchFamily="2" charset="-78"/>
              </a:rPr>
              <a:t>: "إ</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ن</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ما الأعمال</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 بالنيات، وإ</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ن</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ما ل</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ك</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ل</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 امرئ</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 ما نوى، فمن كانت هجرت</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ه</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 إلى الله</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 و</a:t>
            </a:r>
            <a:r>
              <a:rPr lang="ar-BH" sz="4400" dirty="0">
                <a:solidFill>
                  <a:srgbClr val="C00000"/>
                </a:solidFill>
                <a:latin typeface="Sakkal Majalla" panose="02000000000000000000" pitchFamily="2" charset="-78"/>
                <a:cs typeface="Sakkal Majalla" panose="02000000000000000000" pitchFamily="2" charset="-78"/>
              </a:rPr>
              <a:t> </a:t>
            </a:r>
            <a:r>
              <a:rPr lang="ar-SA" sz="4400" dirty="0">
                <a:solidFill>
                  <a:srgbClr val="C00000"/>
                </a:solidFill>
                <a:latin typeface="Sakkal Majalla" panose="02000000000000000000" pitchFamily="2" charset="-78"/>
                <a:cs typeface="Sakkal Majalla" panose="02000000000000000000" pitchFamily="2" charset="-78"/>
              </a:rPr>
              <a:t>رسوله، فهجرت</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ه</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 إلى الله</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 ورسوله، ومن كانت هجرت</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ه</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 </a:t>
            </a:r>
            <a:r>
              <a:rPr lang="ar-BH" sz="4400" dirty="0">
                <a:solidFill>
                  <a:srgbClr val="C00000"/>
                </a:solidFill>
                <a:latin typeface="Sakkal Majalla" panose="02000000000000000000" pitchFamily="2" charset="-78"/>
                <a:cs typeface="Sakkal Majalla" panose="02000000000000000000" pitchFamily="2" charset="-78"/>
              </a:rPr>
              <a:t>ل</a:t>
            </a:r>
            <a:r>
              <a:rPr lang="ar-SA" sz="4400" dirty="0">
                <a:solidFill>
                  <a:srgbClr val="C00000"/>
                </a:solidFill>
                <a:latin typeface="Sakkal Majalla" panose="02000000000000000000" pitchFamily="2" charset="-78"/>
                <a:cs typeface="Sakkal Majalla" panose="02000000000000000000" pitchFamily="2" charset="-78"/>
              </a:rPr>
              <a:t>دنيا ي</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صيب</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ها </a:t>
            </a:r>
            <a:r>
              <a:rPr lang="ar-BH" sz="4400" dirty="0">
                <a:solidFill>
                  <a:srgbClr val="C00000"/>
                </a:solidFill>
                <a:latin typeface="Sakkal Majalla" panose="02000000000000000000" pitchFamily="2" charset="-78"/>
                <a:cs typeface="Sakkal Majalla" panose="02000000000000000000" pitchFamily="2" charset="-78"/>
              </a:rPr>
              <a:t>أ</a:t>
            </a:r>
            <a:r>
              <a:rPr lang="ar-SA" sz="4400" dirty="0">
                <a:solidFill>
                  <a:srgbClr val="C00000"/>
                </a:solidFill>
                <a:latin typeface="Sakkal Majalla" panose="02000000000000000000" pitchFamily="2" charset="-78"/>
                <a:cs typeface="Sakkal Majalla" panose="02000000000000000000" pitchFamily="2" charset="-78"/>
              </a:rPr>
              <a:t>و امرأة</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 ي</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نك</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ح</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ها فهجرت</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ه</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 إلى ما هاجر</a:t>
            </a:r>
            <a:r>
              <a:rPr lang="ar-BH" sz="4400" dirty="0">
                <a:solidFill>
                  <a:srgbClr val="C00000"/>
                </a:solidFill>
                <a:latin typeface="Sakkal Majalla" panose="02000000000000000000" pitchFamily="2" charset="-78"/>
                <a:cs typeface="Sakkal Majalla" panose="02000000000000000000" pitchFamily="2" charset="-78"/>
              </a:rPr>
              <a:t>َ</a:t>
            </a:r>
            <a:r>
              <a:rPr lang="ar-SA" sz="4400" dirty="0">
                <a:solidFill>
                  <a:srgbClr val="C00000"/>
                </a:solidFill>
                <a:latin typeface="Sakkal Majalla" panose="02000000000000000000" pitchFamily="2" charset="-78"/>
                <a:cs typeface="Sakkal Majalla" panose="02000000000000000000" pitchFamily="2" charset="-78"/>
              </a:rPr>
              <a:t> إليه"</a:t>
            </a:r>
            <a:r>
              <a:rPr lang="ar-SA" sz="4400" dirty="0">
                <a:latin typeface="Sakkal Majalla" panose="02000000000000000000" pitchFamily="2" charset="-78"/>
                <a:cs typeface="Sakkal Majalla" panose="02000000000000000000" pitchFamily="2" charset="-78"/>
              </a:rPr>
              <a:t>.</a:t>
            </a:r>
            <a:r>
              <a:rPr lang="en-US" sz="4400" dirty="0">
                <a:latin typeface="Sakkal Majalla" panose="02000000000000000000" pitchFamily="2" charset="-78"/>
                <a:cs typeface="Sakkal Majalla" panose="02000000000000000000" pitchFamily="2" charset="-78"/>
              </a:rPr>
              <a:t>                                                           </a:t>
            </a:r>
            <a:r>
              <a:rPr lang="ar-SA" sz="4400" dirty="0">
                <a:latin typeface="Sakkal Majalla" panose="02000000000000000000" pitchFamily="2" charset="-78"/>
                <a:cs typeface="Sakkal Majalla" panose="02000000000000000000" pitchFamily="2" charset="-78"/>
              </a:rPr>
              <a:t> </a:t>
            </a:r>
            <a:r>
              <a:rPr lang="ar-BH" sz="4000" dirty="0">
                <a:latin typeface="Sakkal Majalla" panose="02000000000000000000" pitchFamily="2" charset="-78"/>
                <a:cs typeface="Sakkal Majalla" panose="02000000000000000000" pitchFamily="2" charset="-78"/>
              </a:rPr>
              <a:t>(متفق عليه)</a:t>
            </a:r>
          </a:p>
          <a:p>
            <a:pPr algn="justLow" rtl="1"/>
            <a:r>
              <a:rPr lang="ar-SA" dirty="0"/>
              <a:t>					</a:t>
            </a:r>
            <a:endParaRPr lang="en-US" sz="3600" dirty="0">
              <a:solidFill>
                <a:srgbClr val="00B050"/>
              </a:solidFill>
            </a:endParaRPr>
          </a:p>
        </p:txBody>
      </p:sp>
      <p:sp>
        <p:nvSpPr>
          <p:cNvPr id="7" name="TextBox 6">
            <a:extLst>
              <a:ext uri="{FF2B5EF4-FFF2-40B4-BE49-F238E27FC236}">
                <a16:creationId xmlns:a16="http://schemas.microsoft.com/office/drawing/2014/main" id="{9D812234-22B3-4AF9-A064-E6837EC812C4}"/>
              </a:ext>
            </a:extLst>
          </p:cNvPr>
          <p:cNvSpPr txBox="1"/>
          <p:nvPr/>
        </p:nvSpPr>
        <p:spPr>
          <a:xfrm>
            <a:off x="211016" y="238116"/>
            <a:ext cx="3418010" cy="400110"/>
          </a:xfrm>
          <a:prstGeom prst="rect">
            <a:avLst/>
          </a:prstGeom>
          <a:solidFill>
            <a:schemeClr val="accent5">
              <a:lumMod val="40000"/>
              <a:lumOff val="60000"/>
            </a:schemeClr>
          </a:solidFill>
        </p:spPr>
        <p:txBody>
          <a:bodyPr wrap="square" rtlCol="0">
            <a:spAutoFit/>
          </a:bodyPr>
          <a:lstStyle/>
          <a:p>
            <a:r>
              <a:rPr lang="ar-BH" sz="2000" b="1" dirty="0">
                <a:solidFill>
                  <a:srgbClr val="C00000"/>
                </a:solidFill>
                <a:latin typeface="Sakkal Majalla" panose="02000000000000000000" pitchFamily="2" charset="-78"/>
                <a:cs typeface="Sakkal Majalla" panose="02000000000000000000" pitchFamily="2" charset="-78"/>
              </a:rPr>
              <a:t>حديث الأعمال بالنيات /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89711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13172BC-B836-42F1-A476-B8CAF7988931}"/>
              </a:ext>
            </a:extLst>
          </p:cNvPr>
          <p:cNvSpPr/>
          <p:nvPr/>
        </p:nvSpPr>
        <p:spPr>
          <a:xfrm>
            <a:off x="211017" y="1832506"/>
            <a:ext cx="11811094" cy="4370427"/>
          </a:xfrm>
          <a:prstGeom prst="rect">
            <a:avLst/>
          </a:prstGeom>
          <a:solidFill>
            <a:schemeClr val="accent4">
              <a:lumMod val="20000"/>
              <a:lumOff val="80000"/>
            </a:schemeClr>
          </a:solidFill>
          <a:ln>
            <a:noFill/>
          </a:ln>
          <a:effectLst>
            <a:outerShdw blurRad="50800" dist="38100" dir="8100000" algn="tr" rotWithShape="0">
              <a:prstClr val="black">
                <a:alpha val="40000"/>
              </a:prstClr>
            </a:outerShdw>
          </a:effectLst>
        </p:spPr>
        <p:txBody>
          <a:bodyPr wrap="square">
            <a:spAutoFit/>
          </a:bodyPr>
          <a:lstStyle/>
          <a:p>
            <a:pPr algn="justLow" rtl="1"/>
            <a:endParaRPr lang="ar-BH" sz="4400" dirty="0">
              <a:latin typeface="Sakkal Majalla" panose="02000000000000000000" pitchFamily="2" charset="-78"/>
              <a:cs typeface="Sakkal Majalla" panose="02000000000000000000" pitchFamily="2" charset="-78"/>
            </a:endParaRPr>
          </a:p>
          <a:p>
            <a:pPr algn="just" rtl="1"/>
            <a:r>
              <a:rPr lang="ar-SA" sz="4400" dirty="0">
                <a:latin typeface="Sakkal Majalla" panose="02000000000000000000" pitchFamily="2" charset="-78"/>
                <a:cs typeface="Sakkal Majalla" panose="02000000000000000000" pitchFamily="2" charset="-78"/>
              </a:rPr>
              <a:t>عن عمر بن الخطاب </a:t>
            </a:r>
            <a:r>
              <a:rPr lang="en-US" sz="4400" dirty="0">
                <a:latin typeface="Sakkal Majalla" panose="02000000000000000000" pitchFamily="2" charset="-78"/>
                <a:cs typeface="Sakkal Majalla" panose="02000000000000000000" pitchFamily="2" charset="-78"/>
                <a:sym typeface="AGA Arabesque" panose="05010101010101010101" pitchFamily="2" charset="2"/>
              </a:rPr>
              <a:t></a:t>
            </a:r>
            <a:r>
              <a:rPr lang="ar-SA" sz="4400" dirty="0">
                <a:latin typeface="Sakkal Majalla" panose="02000000000000000000" pitchFamily="2" charset="-78"/>
                <a:cs typeface="Sakkal Majalla" panose="02000000000000000000" pitchFamily="2" charset="-78"/>
              </a:rPr>
              <a:t> قال:</a:t>
            </a:r>
            <a:r>
              <a:rPr lang="ar-BH" sz="4400" dirty="0">
                <a:latin typeface="Sakkal Majalla" panose="02000000000000000000" pitchFamily="2" charset="-78"/>
                <a:cs typeface="Sakkal Majalla" panose="02000000000000000000" pitchFamily="2" charset="-78"/>
              </a:rPr>
              <a:t> قال </a:t>
            </a:r>
            <a:r>
              <a:rPr lang="ar-SA" sz="4400" dirty="0">
                <a:latin typeface="Sakkal Majalla" panose="02000000000000000000" pitchFamily="2" charset="-78"/>
                <a:cs typeface="Sakkal Majalla" panose="02000000000000000000" pitchFamily="2" charset="-78"/>
              </a:rPr>
              <a:t> رسول الله </a:t>
            </a:r>
            <a:r>
              <a:rPr lang="en-US" sz="4400" dirty="0">
                <a:latin typeface="Sakkal Majalla" panose="02000000000000000000" pitchFamily="2" charset="-78"/>
                <a:cs typeface="Sakkal Majalla" panose="02000000000000000000" pitchFamily="2" charset="-78"/>
                <a:sym typeface="AGA Arabesque" panose="05010101010101010101" pitchFamily="2" charset="2"/>
              </a:rPr>
              <a:t></a:t>
            </a:r>
            <a:r>
              <a:rPr lang="ar-SA" sz="4400" dirty="0">
                <a:latin typeface="Sakkal Majalla" panose="02000000000000000000" pitchFamily="2" charset="-78"/>
                <a:cs typeface="Sakkal Majalla" panose="02000000000000000000" pitchFamily="2" charset="-78"/>
              </a:rPr>
              <a:t> : "إ</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ن</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ما الأعمال</a:t>
            </a:r>
            <a:r>
              <a:rPr lang="ar-BH" sz="4400" dirty="0">
                <a:latin typeface="Sakkal Majalla" panose="02000000000000000000" pitchFamily="2" charset="-78"/>
                <a:cs typeface="Sakkal Majalla" panose="02000000000000000000" pitchFamily="2" charset="-78"/>
              </a:rPr>
              <a:t>ُ ............</a:t>
            </a:r>
            <a:r>
              <a:rPr lang="ar-SA" sz="4400" dirty="0">
                <a:latin typeface="Sakkal Majalla" panose="02000000000000000000" pitchFamily="2" charset="-78"/>
                <a:cs typeface="Sakkal Majalla" panose="02000000000000000000" pitchFamily="2" charset="-78"/>
              </a:rPr>
              <a:t>، وإ</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ن</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ما ل</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ك</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ل</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 </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ما نوى، فمن كانت هجرت</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ه</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 إلى </a:t>
            </a:r>
            <a:r>
              <a:rPr lang="ar-BH" sz="4400" dirty="0">
                <a:latin typeface="Sakkal Majalla" panose="02000000000000000000" pitchFamily="2" charset="-78"/>
                <a:cs typeface="Sakkal Majalla" panose="02000000000000000000" pitchFamily="2" charset="-78"/>
              </a:rPr>
              <a:t>........... و ................</a:t>
            </a:r>
            <a:r>
              <a:rPr lang="ar-SA" sz="4400" dirty="0">
                <a:latin typeface="Sakkal Majalla" panose="02000000000000000000" pitchFamily="2" charset="-78"/>
                <a:cs typeface="Sakkal Majalla" panose="02000000000000000000" pitchFamily="2" charset="-78"/>
              </a:rPr>
              <a:t>، فهجرت</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ه</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 إلى الله</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 ورسوله، ومن كانت </a:t>
            </a:r>
            <a:r>
              <a:rPr lang="ar-BH" sz="4400" dirty="0">
                <a:latin typeface="Sakkal Majalla" panose="02000000000000000000" pitchFamily="2" charset="-78"/>
                <a:cs typeface="Sakkal Majalla" panose="02000000000000000000" pitchFamily="2" charset="-78"/>
              </a:rPr>
              <a:t>................. ل</a:t>
            </a:r>
            <a:r>
              <a:rPr lang="ar-SA" sz="4400" dirty="0">
                <a:latin typeface="Sakkal Majalla" panose="02000000000000000000" pitchFamily="2" charset="-78"/>
                <a:cs typeface="Sakkal Majalla" panose="02000000000000000000" pitchFamily="2" charset="-78"/>
              </a:rPr>
              <a:t>دنيا </a:t>
            </a:r>
            <a:r>
              <a:rPr lang="ar-BH" sz="4400" dirty="0">
                <a:latin typeface="Sakkal Majalla" panose="02000000000000000000" pitchFamily="2" charset="-78"/>
                <a:cs typeface="Sakkal Majalla" panose="02000000000000000000" pitchFamily="2" charset="-78"/>
              </a:rPr>
              <a:t>................أ</a:t>
            </a:r>
            <a:r>
              <a:rPr lang="ar-SA" sz="4400" dirty="0">
                <a:latin typeface="Sakkal Majalla" panose="02000000000000000000" pitchFamily="2" charset="-78"/>
                <a:cs typeface="Sakkal Majalla" panose="02000000000000000000" pitchFamily="2" charset="-78"/>
              </a:rPr>
              <a:t>و امرأة</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 </a:t>
            </a:r>
            <a:r>
              <a:rPr lang="ar-BH" sz="4400" dirty="0">
                <a:latin typeface="Sakkal Majalla" panose="02000000000000000000" pitchFamily="2" charset="-78"/>
                <a:cs typeface="Sakkal Majalla" panose="02000000000000000000" pitchFamily="2" charset="-78"/>
              </a:rPr>
              <a:t>.................. </a:t>
            </a:r>
            <a:r>
              <a:rPr lang="ar-SA" sz="4400" dirty="0">
                <a:latin typeface="Sakkal Majalla" panose="02000000000000000000" pitchFamily="2" charset="-78"/>
                <a:cs typeface="Sakkal Majalla" panose="02000000000000000000" pitchFamily="2" charset="-78"/>
              </a:rPr>
              <a:t>فهجرت</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ه</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 إلى ما هاجر</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 إليه".                                                                           </a:t>
            </a:r>
            <a:endParaRPr lang="ar-BH" sz="4400" dirty="0">
              <a:latin typeface="Sakkal Majalla" panose="02000000000000000000" pitchFamily="2" charset="-78"/>
              <a:cs typeface="Sakkal Majalla" panose="02000000000000000000" pitchFamily="2" charset="-78"/>
            </a:endParaRPr>
          </a:p>
          <a:p>
            <a:pPr algn="justLow" rtl="1"/>
            <a:r>
              <a:rPr lang="ar-BH" dirty="0"/>
              <a:t>                                                                                                                              </a:t>
            </a:r>
            <a:r>
              <a:rPr lang="ar-BH" sz="4000" dirty="0">
                <a:latin typeface="Sakkal Majalla" panose="02000000000000000000" pitchFamily="2" charset="-78"/>
                <a:cs typeface="Sakkal Majalla" panose="02000000000000000000" pitchFamily="2" charset="-78"/>
              </a:rPr>
              <a:t>(متفق عليه)</a:t>
            </a:r>
            <a:r>
              <a:rPr lang="ar-SA" sz="4000" dirty="0">
                <a:latin typeface="Sakkal Majalla" panose="02000000000000000000" pitchFamily="2" charset="-78"/>
                <a:cs typeface="Sakkal Majalla" panose="02000000000000000000" pitchFamily="2" charset="-78"/>
              </a:rPr>
              <a:t>	</a:t>
            </a:r>
            <a:r>
              <a:rPr lang="ar-SA" dirty="0"/>
              <a:t>							</a:t>
            </a:r>
            <a:endParaRPr lang="en-US" sz="3600" dirty="0">
              <a:solidFill>
                <a:srgbClr val="00B050"/>
              </a:solidFill>
            </a:endParaRPr>
          </a:p>
        </p:txBody>
      </p:sp>
      <p:sp>
        <p:nvSpPr>
          <p:cNvPr id="7" name="مستطيل مستدير الزوايا 1">
            <a:extLst>
              <a:ext uri="{FF2B5EF4-FFF2-40B4-BE49-F238E27FC236}">
                <a16:creationId xmlns:a16="http://schemas.microsoft.com/office/drawing/2014/main" id="{EBC7594C-FD2B-47A8-A94C-38758397CD69}"/>
              </a:ext>
            </a:extLst>
          </p:cNvPr>
          <p:cNvSpPr/>
          <p:nvPr/>
        </p:nvSpPr>
        <p:spPr>
          <a:xfrm>
            <a:off x="7600434" y="859737"/>
            <a:ext cx="4367134" cy="776900"/>
          </a:xfrm>
          <a:prstGeom prst="roundRect">
            <a:avLst/>
          </a:prstGeom>
          <a:solidFill>
            <a:schemeClr val="accent5">
              <a:lumMod val="20000"/>
              <a:lumOff val="8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r" rtl="1"/>
            <a:r>
              <a:rPr lang="en-US" sz="4400" b="1" dirty="0">
                <a:solidFill>
                  <a:srgbClr val="FF0000"/>
                </a:solidFill>
                <a:latin typeface="Sakkal Majalla" panose="02000000000000000000" pitchFamily="2" charset="-78"/>
                <a:cs typeface="Sakkal Majalla" panose="02000000000000000000" pitchFamily="2" charset="-78"/>
              </a:rPr>
              <a:t>- </a:t>
            </a:r>
            <a:r>
              <a:rPr lang="ar-BH" sz="4400" b="1" dirty="0">
                <a:solidFill>
                  <a:srgbClr val="FF0000"/>
                </a:solidFill>
                <a:latin typeface="Sakkal Majalla" panose="02000000000000000000" pitchFamily="2" charset="-78"/>
                <a:cs typeface="Sakkal Majalla" panose="02000000000000000000" pitchFamily="2" charset="-78"/>
              </a:rPr>
              <a:t>أكمل الحديث الشريف</a:t>
            </a:r>
            <a:r>
              <a:rPr lang="ar-BH" sz="4000" b="1" dirty="0">
                <a:solidFill>
                  <a:srgbClr val="FF0000"/>
                </a:solidFill>
                <a:latin typeface="Sakkal Majalla" panose="02000000000000000000" pitchFamily="2" charset="-78"/>
                <a:cs typeface="Sakkal Majalla" panose="02000000000000000000" pitchFamily="2" charset="-78"/>
              </a:rPr>
              <a:t>:</a:t>
            </a:r>
          </a:p>
        </p:txBody>
      </p:sp>
      <p:sp>
        <p:nvSpPr>
          <p:cNvPr id="8" name="Rectangle 7">
            <a:extLst>
              <a:ext uri="{FF2B5EF4-FFF2-40B4-BE49-F238E27FC236}">
                <a16:creationId xmlns:a16="http://schemas.microsoft.com/office/drawing/2014/main" id="{E2A6D6BC-67CF-417F-B0BB-254274093A41}"/>
              </a:ext>
            </a:extLst>
          </p:cNvPr>
          <p:cNvSpPr/>
          <p:nvPr/>
        </p:nvSpPr>
        <p:spPr>
          <a:xfrm>
            <a:off x="211017" y="1832505"/>
            <a:ext cx="11811094" cy="4370427"/>
          </a:xfrm>
          <a:prstGeom prst="rect">
            <a:avLst/>
          </a:prstGeom>
          <a:solidFill>
            <a:schemeClr val="accent4">
              <a:lumMod val="20000"/>
              <a:lumOff val="80000"/>
            </a:schemeClr>
          </a:solidFill>
          <a:ln>
            <a:noFill/>
          </a:ln>
          <a:effectLst>
            <a:outerShdw blurRad="50800" dist="38100" dir="8100000" algn="tr" rotWithShape="0">
              <a:prstClr val="black">
                <a:alpha val="40000"/>
              </a:prstClr>
            </a:outerShdw>
          </a:effectLst>
        </p:spPr>
        <p:txBody>
          <a:bodyPr wrap="square">
            <a:spAutoFit/>
          </a:bodyPr>
          <a:lstStyle/>
          <a:p>
            <a:pPr algn="justLow" rtl="1"/>
            <a:r>
              <a:rPr lang="ar-BH" sz="4400" b="1" dirty="0">
                <a:solidFill>
                  <a:srgbClr val="FF0000"/>
                </a:solidFill>
                <a:latin typeface="Sakkal Majalla" panose="02000000000000000000" pitchFamily="2" charset="-78"/>
                <a:cs typeface="Sakkal Majalla" panose="02000000000000000000" pitchFamily="2" charset="-78"/>
              </a:rPr>
              <a:t>إجابة النشاط (1)</a:t>
            </a:r>
          </a:p>
          <a:p>
            <a:pPr algn="just" rtl="1"/>
            <a:r>
              <a:rPr lang="ar-SA" sz="4400" dirty="0">
                <a:latin typeface="Sakkal Majalla" panose="02000000000000000000" pitchFamily="2" charset="-78"/>
                <a:cs typeface="Sakkal Majalla" panose="02000000000000000000" pitchFamily="2" charset="-78"/>
              </a:rPr>
              <a:t>عن عمر بن الخطاب </a:t>
            </a:r>
            <a:r>
              <a:rPr lang="en-US" sz="4400" dirty="0">
                <a:latin typeface="Sakkal Majalla" panose="02000000000000000000" pitchFamily="2" charset="-78"/>
                <a:cs typeface="Sakkal Majalla" panose="02000000000000000000" pitchFamily="2" charset="-78"/>
                <a:sym typeface="AGA Arabesque" panose="05010101010101010101" pitchFamily="2" charset="2"/>
              </a:rPr>
              <a:t></a:t>
            </a:r>
            <a:r>
              <a:rPr lang="ar-SA" sz="4400" dirty="0">
                <a:latin typeface="Sakkal Majalla" panose="02000000000000000000" pitchFamily="2" charset="-78"/>
                <a:cs typeface="Sakkal Majalla" panose="02000000000000000000" pitchFamily="2" charset="-78"/>
              </a:rPr>
              <a:t> قال:</a:t>
            </a:r>
            <a:r>
              <a:rPr lang="ar-BH" sz="4400" dirty="0">
                <a:latin typeface="Sakkal Majalla" panose="02000000000000000000" pitchFamily="2" charset="-78"/>
                <a:cs typeface="Sakkal Majalla" panose="02000000000000000000" pitchFamily="2" charset="-78"/>
              </a:rPr>
              <a:t> قال </a:t>
            </a:r>
            <a:r>
              <a:rPr lang="ar-SA" sz="4400" dirty="0">
                <a:latin typeface="Sakkal Majalla" panose="02000000000000000000" pitchFamily="2" charset="-78"/>
                <a:cs typeface="Sakkal Majalla" panose="02000000000000000000" pitchFamily="2" charset="-78"/>
              </a:rPr>
              <a:t> رسول الله </a:t>
            </a:r>
            <a:r>
              <a:rPr lang="en-US" sz="4400" dirty="0">
                <a:latin typeface="Sakkal Majalla" panose="02000000000000000000" pitchFamily="2" charset="-78"/>
                <a:cs typeface="Sakkal Majalla" panose="02000000000000000000" pitchFamily="2" charset="-78"/>
                <a:sym typeface="AGA Arabesque" panose="05010101010101010101" pitchFamily="2" charset="2"/>
              </a:rPr>
              <a:t></a:t>
            </a:r>
            <a:r>
              <a:rPr lang="ar-SA" sz="4400" dirty="0">
                <a:latin typeface="Sakkal Majalla" panose="02000000000000000000" pitchFamily="2" charset="-78"/>
                <a:cs typeface="Sakkal Majalla" panose="02000000000000000000" pitchFamily="2" charset="-78"/>
              </a:rPr>
              <a:t> : "إ</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ن</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ما الأعمال</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 </a:t>
            </a:r>
            <a:r>
              <a:rPr lang="ar-SA" sz="4400" b="1" dirty="0">
                <a:solidFill>
                  <a:srgbClr val="FF0000"/>
                </a:solidFill>
                <a:latin typeface="Sakkal Majalla" panose="02000000000000000000" pitchFamily="2" charset="-78"/>
                <a:cs typeface="Sakkal Majalla" panose="02000000000000000000" pitchFamily="2" charset="-78"/>
              </a:rPr>
              <a:t>بالنيات</a:t>
            </a:r>
            <a:r>
              <a:rPr lang="ar-SA" sz="4400" dirty="0">
                <a:latin typeface="Sakkal Majalla" panose="02000000000000000000" pitchFamily="2" charset="-78"/>
                <a:cs typeface="Sakkal Majalla" panose="02000000000000000000" pitchFamily="2" charset="-78"/>
              </a:rPr>
              <a:t>، وإ</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ن</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ما ل</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ك</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ل</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 </a:t>
            </a:r>
            <a:r>
              <a:rPr lang="ar-SA" sz="4400" dirty="0">
                <a:solidFill>
                  <a:srgbClr val="FF0000"/>
                </a:solidFill>
                <a:latin typeface="Sakkal Majalla" panose="02000000000000000000" pitchFamily="2" charset="-78"/>
                <a:cs typeface="Sakkal Majalla" panose="02000000000000000000" pitchFamily="2" charset="-78"/>
              </a:rPr>
              <a:t>امرئ</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 ما نوى، فمن كانت هجرت</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ه</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 إلى </a:t>
            </a:r>
            <a:r>
              <a:rPr lang="ar-SA" sz="4400" b="1" dirty="0">
                <a:solidFill>
                  <a:srgbClr val="FF0000"/>
                </a:solidFill>
                <a:latin typeface="Sakkal Majalla" panose="02000000000000000000" pitchFamily="2" charset="-78"/>
                <a:cs typeface="Sakkal Majalla" panose="02000000000000000000" pitchFamily="2" charset="-78"/>
              </a:rPr>
              <a:t>الله</a:t>
            </a:r>
            <a:r>
              <a:rPr lang="ar-BH" sz="4400" b="1" dirty="0">
                <a:latin typeface="Sakkal Majalla" panose="02000000000000000000" pitchFamily="2" charset="-78"/>
                <a:cs typeface="Sakkal Majalla" panose="02000000000000000000" pitchFamily="2" charset="-78"/>
              </a:rPr>
              <a:t>ِ</a:t>
            </a:r>
            <a:r>
              <a:rPr lang="ar-SA" sz="4400" b="1" dirty="0">
                <a:latin typeface="Sakkal Majalla" panose="02000000000000000000" pitchFamily="2" charset="-78"/>
                <a:cs typeface="Sakkal Majalla" panose="02000000000000000000" pitchFamily="2" charset="-78"/>
              </a:rPr>
              <a:t> </a:t>
            </a:r>
            <a:r>
              <a:rPr lang="ar-SA" sz="4400" dirty="0">
                <a:latin typeface="Sakkal Majalla" panose="02000000000000000000" pitchFamily="2" charset="-78"/>
                <a:cs typeface="Sakkal Majalla" panose="02000000000000000000" pitchFamily="2" charset="-78"/>
              </a:rPr>
              <a:t>و</a:t>
            </a:r>
            <a:r>
              <a:rPr lang="ar-BH" sz="4400" dirty="0">
                <a:latin typeface="Sakkal Majalla" panose="02000000000000000000" pitchFamily="2" charset="-78"/>
                <a:cs typeface="Sakkal Majalla" panose="02000000000000000000" pitchFamily="2" charset="-78"/>
              </a:rPr>
              <a:t> </a:t>
            </a:r>
            <a:r>
              <a:rPr lang="ar-SA" sz="4400" b="1" dirty="0">
                <a:solidFill>
                  <a:srgbClr val="FF0000"/>
                </a:solidFill>
                <a:latin typeface="Sakkal Majalla" panose="02000000000000000000" pitchFamily="2" charset="-78"/>
                <a:cs typeface="Sakkal Majalla" panose="02000000000000000000" pitchFamily="2" charset="-78"/>
              </a:rPr>
              <a:t>رسوله</a:t>
            </a:r>
            <a:r>
              <a:rPr lang="ar-SA" sz="4400" dirty="0">
                <a:latin typeface="Sakkal Majalla" panose="02000000000000000000" pitchFamily="2" charset="-78"/>
                <a:cs typeface="Sakkal Majalla" panose="02000000000000000000" pitchFamily="2" charset="-78"/>
              </a:rPr>
              <a:t>، فهجرت</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ه</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 إلى الله</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 ورسوله، ومن كانت </a:t>
            </a:r>
            <a:r>
              <a:rPr lang="ar-SA" sz="4400" b="1" dirty="0">
                <a:solidFill>
                  <a:srgbClr val="FF0000"/>
                </a:solidFill>
                <a:latin typeface="Sakkal Majalla" panose="02000000000000000000" pitchFamily="2" charset="-78"/>
                <a:cs typeface="Sakkal Majalla" panose="02000000000000000000" pitchFamily="2" charset="-78"/>
              </a:rPr>
              <a:t>هجرت</a:t>
            </a:r>
            <a:r>
              <a:rPr lang="ar-BH" sz="4400" b="1" dirty="0">
                <a:solidFill>
                  <a:srgbClr val="FF0000"/>
                </a:solidFill>
                <a:latin typeface="Sakkal Majalla" panose="02000000000000000000" pitchFamily="2" charset="-78"/>
                <a:cs typeface="Sakkal Majalla" panose="02000000000000000000" pitchFamily="2" charset="-78"/>
              </a:rPr>
              <a:t>ُ</a:t>
            </a:r>
            <a:r>
              <a:rPr lang="ar-SA" sz="4400" b="1" dirty="0">
                <a:solidFill>
                  <a:srgbClr val="FF0000"/>
                </a:solidFill>
                <a:latin typeface="Sakkal Majalla" panose="02000000000000000000" pitchFamily="2" charset="-78"/>
                <a:cs typeface="Sakkal Majalla" panose="02000000000000000000" pitchFamily="2" charset="-78"/>
              </a:rPr>
              <a:t>ه</a:t>
            </a:r>
            <a:r>
              <a:rPr lang="ar-BH" sz="4400" b="1" dirty="0">
                <a:solidFill>
                  <a:srgbClr val="FF0000"/>
                </a:solidFill>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 </a:t>
            </a:r>
            <a:r>
              <a:rPr lang="ar-BH" sz="4400" dirty="0">
                <a:latin typeface="Sakkal Majalla" panose="02000000000000000000" pitchFamily="2" charset="-78"/>
                <a:cs typeface="Sakkal Majalla" panose="02000000000000000000" pitchFamily="2" charset="-78"/>
              </a:rPr>
              <a:t>ل</a:t>
            </a:r>
            <a:r>
              <a:rPr lang="ar-SA" sz="4400" dirty="0">
                <a:latin typeface="Sakkal Majalla" panose="02000000000000000000" pitchFamily="2" charset="-78"/>
                <a:cs typeface="Sakkal Majalla" panose="02000000000000000000" pitchFamily="2" charset="-78"/>
              </a:rPr>
              <a:t>دنيا </a:t>
            </a:r>
            <a:r>
              <a:rPr lang="ar-SA" sz="4400" b="1" dirty="0">
                <a:solidFill>
                  <a:srgbClr val="FF0000"/>
                </a:solidFill>
                <a:latin typeface="Sakkal Majalla" panose="02000000000000000000" pitchFamily="2" charset="-78"/>
                <a:cs typeface="Sakkal Majalla" panose="02000000000000000000" pitchFamily="2" charset="-78"/>
              </a:rPr>
              <a:t>ي</a:t>
            </a:r>
            <a:r>
              <a:rPr lang="ar-BH" sz="4400" b="1" dirty="0">
                <a:solidFill>
                  <a:srgbClr val="FF0000"/>
                </a:solidFill>
                <a:latin typeface="Sakkal Majalla" panose="02000000000000000000" pitchFamily="2" charset="-78"/>
                <a:cs typeface="Sakkal Majalla" panose="02000000000000000000" pitchFamily="2" charset="-78"/>
              </a:rPr>
              <a:t>ُ</a:t>
            </a:r>
            <a:r>
              <a:rPr lang="ar-SA" sz="4400" b="1" dirty="0">
                <a:solidFill>
                  <a:srgbClr val="FF0000"/>
                </a:solidFill>
                <a:latin typeface="Sakkal Majalla" panose="02000000000000000000" pitchFamily="2" charset="-78"/>
                <a:cs typeface="Sakkal Majalla" panose="02000000000000000000" pitchFamily="2" charset="-78"/>
              </a:rPr>
              <a:t>صيب</a:t>
            </a:r>
            <a:r>
              <a:rPr lang="ar-BH" sz="4400" b="1" dirty="0">
                <a:solidFill>
                  <a:srgbClr val="FF0000"/>
                </a:solidFill>
                <a:latin typeface="Sakkal Majalla" panose="02000000000000000000" pitchFamily="2" charset="-78"/>
                <a:cs typeface="Sakkal Majalla" panose="02000000000000000000" pitchFamily="2" charset="-78"/>
              </a:rPr>
              <a:t>ُ</a:t>
            </a:r>
            <a:r>
              <a:rPr lang="ar-SA" sz="4400" b="1" dirty="0">
                <a:solidFill>
                  <a:srgbClr val="FF0000"/>
                </a:solidFill>
                <a:latin typeface="Sakkal Majalla" panose="02000000000000000000" pitchFamily="2" charset="-78"/>
                <a:cs typeface="Sakkal Majalla" panose="02000000000000000000" pitchFamily="2" charset="-78"/>
              </a:rPr>
              <a:t>ها </a:t>
            </a:r>
            <a:r>
              <a:rPr lang="ar-BH" sz="4400" dirty="0">
                <a:latin typeface="Sakkal Majalla" panose="02000000000000000000" pitchFamily="2" charset="-78"/>
                <a:cs typeface="Sakkal Majalla" panose="02000000000000000000" pitchFamily="2" charset="-78"/>
              </a:rPr>
              <a:t>أ</a:t>
            </a:r>
            <a:r>
              <a:rPr lang="ar-SA" sz="4400" dirty="0">
                <a:latin typeface="Sakkal Majalla" panose="02000000000000000000" pitchFamily="2" charset="-78"/>
                <a:cs typeface="Sakkal Majalla" panose="02000000000000000000" pitchFamily="2" charset="-78"/>
              </a:rPr>
              <a:t>و امرأة</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 </a:t>
            </a:r>
            <a:r>
              <a:rPr lang="ar-SA" sz="4400" b="1" dirty="0">
                <a:solidFill>
                  <a:srgbClr val="FF0000"/>
                </a:solidFill>
                <a:latin typeface="Sakkal Majalla" panose="02000000000000000000" pitchFamily="2" charset="-78"/>
                <a:cs typeface="Sakkal Majalla" panose="02000000000000000000" pitchFamily="2" charset="-78"/>
              </a:rPr>
              <a:t>ي</a:t>
            </a:r>
            <a:r>
              <a:rPr lang="ar-BH" sz="4400" b="1" dirty="0">
                <a:solidFill>
                  <a:srgbClr val="FF0000"/>
                </a:solidFill>
                <a:latin typeface="Sakkal Majalla" panose="02000000000000000000" pitchFamily="2" charset="-78"/>
                <a:cs typeface="Sakkal Majalla" panose="02000000000000000000" pitchFamily="2" charset="-78"/>
              </a:rPr>
              <a:t>َ</a:t>
            </a:r>
            <a:r>
              <a:rPr lang="ar-SA" sz="4400" b="1" dirty="0">
                <a:solidFill>
                  <a:srgbClr val="FF0000"/>
                </a:solidFill>
                <a:latin typeface="Sakkal Majalla" panose="02000000000000000000" pitchFamily="2" charset="-78"/>
                <a:cs typeface="Sakkal Majalla" panose="02000000000000000000" pitchFamily="2" charset="-78"/>
              </a:rPr>
              <a:t>نك</a:t>
            </a:r>
            <a:r>
              <a:rPr lang="ar-BH" sz="4400" b="1" dirty="0">
                <a:solidFill>
                  <a:srgbClr val="FF0000"/>
                </a:solidFill>
                <a:latin typeface="Sakkal Majalla" panose="02000000000000000000" pitchFamily="2" charset="-78"/>
                <a:cs typeface="Sakkal Majalla" panose="02000000000000000000" pitchFamily="2" charset="-78"/>
              </a:rPr>
              <a:t>ِ</a:t>
            </a:r>
            <a:r>
              <a:rPr lang="ar-SA" sz="4400" b="1" dirty="0">
                <a:solidFill>
                  <a:srgbClr val="FF0000"/>
                </a:solidFill>
                <a:latin typeface="Sakkal Majalla" panose="02000000000000000000" pitchFamily="2" charset="-78"/>
                <a:cs typeface="Sakkal Majalla" panose="02000000000000000000" pitchFamily="2" charset="-78"/>
              </a:rPr>
              <a:t>ح</a:t>
            </a:r>
            <a:r>
              <a:rPr lang="ar-BH" sz="4400" b="1" dirty="0">
                <a:solidFill>
                  <a:srgbClr val="FF0000"/>
                </a:solidFill>
                <a:latin typeface="Sakkal Majalla" panose="02000000000000000000" pitchFamily="2" charset="-78"/>
                <a:cs typeface="Sakkal Majalla" panose="02000000000000000000" pitchFamily="2" charset="-78"/>
              </a:rPr>
              <a:t>ُ</a:t>
            </a:r>
            <a:r>
              <a:rPr lang="ar-SA" sz="4400" b="1" dirty="0">
                <a:solidFill>
                  <a:srgbClr val="FF0000"/>
                </a:solidFill>
                <a:latin typeface="Sakkal Majalla" panose="02000000000000000000" pitchFamily="2" charset="-78"/>
                <a:cs typeface="Sakkal Majalla" panose="02000000000000000000" pitchFamily="2" charset="-78"/>
              </a:rPr>
              <a:t>ها </a:t>
            </a:r>
            <a:r>
              <a:rPr lang="ar-SA" sz="4400" dirty="0">
                <a:latin typeface="Sakkal Majalla" panose="02000000000000000000" pitchFamily="2" charset="-78"/>
                <a:cs typeface="Sakkal Majalla" panose="02000000000000000000" pitchFamily="2" charset="-78"/>
              </a:rPr>
              <a:t>فهجرت</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ه</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 إلى ما هاجر</a:t>
            </a:r>
            <a:r>
              <a:rPr lang="ar-BH" sz="4400" dirty="0">
                <a:latin typeface="Sakkal Majalla" panose="02000000000000000000" pitchFamily="2" charset="-78"/>
                <a:cs typeface="Sakkal Majalla" panose="02000000000000000000" pitchFamily="2" charset="-78"/>
              </a:rPr>
              <a:t>َ</a:t>
            </a:r>
            <a:r>
              <a:rPr lang="ar-SA" sz="4400" dirty="0">
                <a:latin typeface="Sakkal Majalla" panose="02000000000000000000" pitchFamily="2" charset="-78"/>
                <a:cs typeface="Sakkal Majalla" panose="02000000000000000000" pitchFamily="2" charset="-78"/>
              </a:rPr>
              <a:t> إليه".                                                                           </a:t>
            </a:r>
            <a:endParaRPr lang="ar-BH" sz="4400" dirty="0">
              <a:latin typeface="Sakkal Majalla" panose="02000000000000000000" pitchFamily="2" charset="-78"/>
              <a:cs typeface="Sakkal Majalla" panose="02000000000000000000" pitchFamily="2" charset="-78"/>
            </a:endParaRPr>
          </a:p>
          <a:p>
            <a:pPr algn="justLow" rtl="1"/>
            <a:r>
              <a:rPr lang="ar-BH" dirty="0"/>
              <a:t>                                                                                                                              </a:t>
            </a:r>
            <a:r>
              <a:rPr lang="ar-BH" sz="4000" dirty="0">
                <a:latin typeface="Sakkal Majalla" panose="02000000000000000000" pitchFamily="2" charset="-78"/>
                <a:cs typeface="Sakkal Majalla" panose="02000000000000000000" pitchFamily="2" charset="-78"/>
              </a:rPr>
              <a:t>(متفق عليه)</a:t>
            </a:r>
            <a:r>
              <a:rPr lang="ar-SA" sz="4000" dirty="0">
                <a:latin typeface="Sakkal Majalla" panose="02000000000000000000" pitchFamily="2" charset="-78"/>
                <a:cs typeface="Sakkal Majalla" panose="02000000000000000000" pitchFamily="2" charset="-78"/>
              </a:rPr>
              <a:t>	</a:t>
            </a:r>
            <a:r>
              <a:rPr lang="ar-SA" dirty="0"/>
              <a:t>							</a:t>
            </a:r>
            <a:endParaRPr lang="en-US" sz="3600" dirty="0">
              <a:solidFill>
                <a:srgbClr val="00B050"/>
              </a:solidFill>
            </a:endParaRPr>
          </a:p>
        </p:txBody>
      </p:sp>
      <p:sp>
        <p:nvSpPr>
          <p:cNvPr id="11" name="مستطيل مستدير الزوايا 1">
            <a:extLst>
              <a:ext uri="{FF2B5EF4-FFF2-40B4-BE49-F238E27FC236}">
                <a16:creationId xmlns:a16="http://schemas.microsoft.com/office/drawing/2014/main" id="{85BD107E-7184-4839-AB39-B033689DCC7C}"/>
              </a:ext>
            </a:extLst>
          </p:cNvPr>
          <p:cNvSpPr/>
          <p:nvPr/>
        </p:nvSpPr>
        <p:spPr>
          <a:xfrm>
            <a:off x="779487" y="797437"/>
            <a:ext cx="3033633" cy="776900"/>
          </a:xfrm>
          <a:prstGeom prst="roundRect">
            <a:avLst/>
          </a:prstGeom>
          <a:solidFill>
            <a:schemeClr val="accent4">
              <a:lumMod val="60000"/>
              <a:lumOff val="4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marL="0" marR="0" lvl="0" indent="0" algn="justLow" defTabSz="914400" rtl="1" eaLnBrk="1" fontAlgn="auto" latinLnBrk="0" hangingPunct="1">
              <a:lnSpc>
                <a:spcPct val="100000"/>
              </a:lnSpc>
              <a:spcBef>
                <a:spcPts val="0"/>
              </a:spcBef>
              <a:spcAft>
                <a:spcPts val="0"/>
              </a:spcAft>
              <a:buClrTx/>
              <a:buSzTx/>
              <a:buFontTx/>
              <a:buNone/>
              <a:tabLst/>
              <a:defRPr/>
            </a:pPr>
            <a:r>
              <a:rPr kumimoji="0" lang="ar-BH" sz="4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النشاط (1)</a:t>
            </a:r>
          </a:p>
        </p:txBody>
      </p:sp>
      <p:sp>
        <p:nvSpPr>
          <p:cNvPr id="9" name="مستطيل مستدير الزوايا 1">
            <a:extLst>
              <a:ext uri="{FF2B5EF4-FFF2-40B4-BE49-F238E27FC236}">
                <a16:creationId xmlns:a16="http://schemas.microsoft.com/office/drawing/2014/main" id="{0BE63336-F8C9-4F97-B371-32777B842EF8}"/>
              </a:ext>
            </a:extLst>
          </p:cNvPr>
          <p:cNvSpPr/>
          <p:nvPr/>
        </p:nvSpPr>
        <p:spPr>
          <a:xfrm>
            <a:off x="580142" y="797437"/>
            <a:ext cx="3417757" cy="776900"/>
          </a:xfrm>
          <a:prstGeom prst="roundRect">
            <a:avLst/>
          </a:prstGeom>
          <a:solidFill>
            <a:schemeClr val="accent4">
              <a:lumMod val="60000"/>
              <a:lumOff val="4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marL="0" marR="0" lvl="0" indent="0" algn="r" defTabSz="914400" rtl="1" eaLnBrk="1" fontAlgn="auto" latinLnBrk="0" hangingPunct="1">
              <a:lnSpc>
                <a:spcPct val="100000"/>
              </a:lnSpc>
              <a:spcBef>
                <a:spcPts val="0"/>
              </a:spcBef>
              <a:spcAft>
                <a:spcPts val="0"/>
              </a:spcAft>
              <a:buClrTx/>
              <a:buSzTx/>
              <a:buFontTx/>
              <a:buNone/>
              <a:tabLst/>
              <a:defRPr/>
            </a:pPr>
            <a:r>
              <a:rPr lang="ar-BH" sz="4400" b="1" dirty="0">
                <a:solidFill>
                  <a:srgbClr val="FF0000"/>
                </a:solidFill>
                <a:latin typeface="Sakkal Majalla" panose="02000000000000000000" pitchFamily="2" charset="-78"/>
                <a:cs typeface="Sakkal Majalla" panose="02000000000000000000" pitchFamily="2" charset="-78"/>
              </a:rPr>
              <a:t>  </a:t>
            </a:r>
            <a:r>
              <a:rPr kumimoji="0" lang="ar-BH" sz="44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إجابة النشاط (1)</a:t>
            </a:r>
          </a:p>
        </p:txBody>
      </p:sp>
      <p:sp>
        <p:nvSpPr>
          <p:cNvPr id="10" name="TextBox 9">
            <a:extLst>
              <a:ext uri="{FF2B5EF4-FFF2-40B4-BE49-F238E27FC236}">
                <a16:creationId xmlns:a16="http://schemas.microsoft.com/office/drawing/2014/main" id="{F097C4F8-3BDC-4F27-9BCD-DED652F3A84E}"/>
              </a:ext>
            </a:extLst>
          </p:cNvPr>
          <p:cNvSpPr txBox="1"/>
          <p:nvPr/>
        </p:nvSpPr>
        <p:spPr>
          <a:xfrm>
            <a:off x="211016" y="238116"/>
            <a:ext cx="3418010" cy="400110"/>
          </a:xfrm>
          <a:prstGeom prst="rect">
            <a:avLst/>
          </a:prstGeom>
          <a:solidFill>
            <a:schemeClr val="accent5">
              <a:lumMod val="40000"/>
              <a:lumOff val="60000"/>
            </a:schemeClr>
          </a:solidFill>
        </p:spPr>
        <p:txBody>
          <a:bodyPr wrap="square" rtlCol="0">
            <a:spAutoFit/>
          </a:bodyPr>
          <a:lstStyle/>
          <a:p>
            <a:r>
              <a:rPr lang="ar-BH" sz="2000" b="1" dirty="0">
                <a:solidFill>
                  <a:srgbClr val="C00000"/>
                </a:solidFill>
                <a:latin typeface="Sakkal Majalla" panose="02000000000000000000" pitchFamily="2" charset="-78"/>
                <a:cs typeface="Sakkal Majalla" panose="02000000000000000000" pitchFamily="2" charset="-78"/>
              </a:rPr>
              <a:t>حديث الأعمال بالنيات /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82637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par>
                          <p:cTn id="8" fill="hold">
                            <p:stCondLst>
                              <p:cond delay="2000"/>
                            </p:stCondLst>
                            <p:childTnLst>
                              <p:par>
                                <p:cTn id="9" presetID="42" presetClass="entr" presetSubtype="0" fill="hold" grpId="0" nodeType="afterEffect">
                                  <p:stCondLst>
                                    <p:cond delay="250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2000"/>
                                        <p:tgtEl>
                                          <p:spTgt spid="9"/>
                                        </p:tgtEl>
                                      </p:cBhvr>
                                    </p:animEffect>
                                    <p:anim calcmode="lin" valueType="num">
                                      <p:cBhvr>
                                        <p:cTn id="12" dur="2000" fill="hold"/>
                                        <p:tgtEl>
                                          <p:spTgt spid="9"/>
                                        </p:tgtEl>
                                        <p:attrNameLst>
                                          <p:attrName>ppt_x</p:attrName>
                                        </p:attrNameLst>
                                      </p:cBhvr>
                                      <p:tavLst>
                                        <p:tav tm="0">
                                          <p:val>
                                            <p:strVal val="#ppt_x"/>
                                          </p:val>
                                        </p:tav>
                                        <p:tav tm="100000">
                                          <p:val>
                                            <p:strVal val="#ppt_x"/>
                                          </p:val>
                                        </p:tav>
                                      </p:tavLst>
                                    </p:anim>
                                    <p:anim calcmode="lin" valueType="num">
                                      <p:cBhvr>
                                        <p:cTn id="13" dur="200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6500"/>
                            </p:stCondLst>
                            <p:childTnLst>
                              <p:par>
                                <p:cTn id="15" presetID="16" presetClass="entr" presetSubtype="21" fill="hold" grpId="0" nodeType="afterEffect">
                                  <p:stCondLst>
                                    <p:cond delay="300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7544E5-AC06-49E9-B18C-C48D32684BEC}"/>
              </a:ext>
            </a:extLst>
          </p:cNvPr>
          <p:cNvSpPr txBox="1"/>
          <p:nvPr/>
        </p:nvSpPr>
        <p:spPr>
          <a:xfrm>
            <a:off x="211015" y="238116"/>
            <a:ext cx="3446585" cy="400110"/>
          </a:xfrm>
          <a:prstGeom prst="rect">
            <a:avLst/>
          </a:prstGeom>
          <a:solidFill>
            <a:schemeClr val="accent5">
              <a:lumMod val="40000"/>
              <a:lumOff val="60000"/>
            </a:schemeClr>
          </a:solidFill>
        </p:spPr>
        <p:txBody>
          <a:bodyPr wrap="square" rtlCol="0">
            <a:spAutoFit/>
          </a:bodyPr>
          <a:lstStyle/>
          <a:p>
            <a:pPr algn="ctr" rtl="1"/>
            <a:r>
              <a:rPr lang="ar-BH" sz="2000" b="1" dirty="0">
                <a:solidFill>
                  <a:srgbClr val="C00000"/>
                </a:solidFill>
                <a:latin typeface="Sakkal Majalla" panose="02000000000000000000" pitchFamily="2" charset="-78"/>
                <a:cs typeface="Sakkal Majalla" panose="02000000000000000000" pitchFamily="2" charset="-78"/>
              </a:rPr>
              <a:t>حديث الأعمال بالنيات /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
        <p:nvSpPr>
          <p:cNvPr id="4" name="Text Box 14">
            <a:extLst>
              <a:ext uri="{FF2B5EF4-FFF2-40B4-BE49-F238E27FC236}">
                <a16:creationId xmlns:a16="http://schemas.microsoft.com/office/drawing/2014/main" id="{34DD6DB3-DDA9-4515-98D6-C25A1AAE498E}"/>
              </a:ext>
            </a:extLst>
          </p:cNvPr>
          <p:cNvSpPr txBox="1">
            <a:spLocks noChangeArrowheads="1"/>
          </p:cNvSpPr>
          <p:nvPr/>
        </p:nvSpPr>
        <p:spPr bwMode="auto">
          <a:xfrm>
            <a:off x="211015" y="1580862"/>
            <a:ext cx="11811096" cy="4178067"/>
          </a:xfrm>
          <a:prstGeom prst="rect">
            <a:avLst/>
          </a:prstGeom>
          <a:solidFill>
            <a:schemeClr val="accent4">
              <a:lumMod val="20000"/>
              <a:lumOff val="80000"/>
            </a:schemeClr>
          </a:solidFill>
          <a:ln w="28575">
            <a:solidFill>
              <a:srgbClr val="FF0000"/>
            </a:solidFill>
            <a:prstDash val="sysDash"/>
            <a:headEnd/>
            <a:tailEnd/>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
              <a:lnSpc>
                <a:spcPct val="150000"/>
              </a:lnSpc>
            </a:pPr>
            <a:r>
              <a:rPr lang="ar-SA" sz="3600" dirty="0">
                <a:latin typeface="Sakkal Majalla" panose="02000000000000000000" pitchFamily="2" charset="-78"/>
                <a:cs typeface="Sakkal Majalla" panose="02000000000000000000" pitchFamily="2" charset="-78"/>
              </a:rPr>
              <a:t>هو عمر بن الخطاب العدوي القرشي، أول من لُقِّب بأمير المؤمنين، وثاني الخلفاء الراشدين، كنّاه النبي عليه الصلاة والسلام بأبي حفص، وهو اسم من أسماء الأسد لجرأته في الحق، ولقبه بالفاروق لأن الله تعالى فرق به بين الحق والباطل، أسلم في السنة السادسة من بعثة النبي </a:t>
            </a:r>
            <a:r>
              <a:rPr lang="en-US" sz="3600" dirty="0">
                <a:latin typeface="Sakkal Majalla" panose="02000000000000000000" pitchFamily="2" charset="-78"/>
                <a:cs typeface="Sakkal Majalla" panose="02000000000000000000" pitchFamily="2" charset="-78"/>
                <a:sym typeface="AGA Arabesque" panose="05010101010101010101" pitchFamily="2" charset="2"/>
              </a:rPr>
              <a:t></a:t>
            </a:r>
            <a:r>
              <a:rPr lang="ar-SA" sz="3600" dirty="0">
                <a:latin typeface="Sakkal Majalla" panose="02000000000000000000" pitchFamily="2" charset="-78"/>
                <a:cs typeface="Sakkal Majalla" panose="02000000000000000000" pitchFamily="2" charset="-78"/>
              </a:rPr>
              <a:t>، وكانت له مواقف بطولية في نشر الدعوة، وقام أثناء خلافته بأعمال كثيرة في خدمة الإسلام والمسلمين، وتوفي سنة </a:t>
            </a:r>
            <a:r>
              <a:rPr lang="ar-BH" sz="3600" dirty="0">
                <a:latin typeface="Sakkal Majalla" panose="02000000000000000000" pitchFamily="2" charset="-78"/>
                <a:cs typeface="Sakkal Majalla" panose="02000000000000000000" pitchFamily="2" charset="-78"/>
              </a:rPr>
              <a:t>ثلاث </a:t>
            </a:r>
            <a:r>
              <a:rPr lang="ar-SA" sz="3600" dirty="0">
                <a:latin typeface="Sakkal Majalla" panose="02000000000000000000" pitchFamily="2" charset="-78"/>
                <a:cs typeface="Sakkal Majalla" panose="02000000000000000000" pitchFamily="2" charset="-78"/>
              </a:rPr>
              <a:t>وعشرين هجرية.</a:t>
            </a:r>
            <a:endParaRPr lang="en-GB" sz="3600" dirty="0">
              <a:latin typeface="Sakkal Majalla" panose="02000000000000000000" pitchFamily="2" charset="-78"/>
              <a:cs typeface="Sakkal Majalla" panose="02000000000000000000" pitchFamily="2" charset="-78"/>
            </a:endParaRPr>
          </a:p>
        </p:txBody>
      </p:sp>
      <p:sp>
        <p:nvSpPr>
          <p:cNvPr id="5" name="AutoShape 2">
            <a:extLst>
              <a:ext uri="{FF2B5EF4-FFF2-40B4-BE49-F238E27FC236}">
                <a16:creationId xmlns:a16="http://schemas.microsoft.com/office/drawing/2014/main" id="{B97B6170-35B7-4D68-8FD0-8946E0E94F73}"/>
              </a:ext>
            </a:extLst>
          </p:cNvPr>
          <p:cNvSpPr>
            <a:spLocks noChangeArrowheads="1"/>
          </p:cNvSpPr>
          <p:nvPr/>
        </p:nvSpPr>
        <p:spPr bwMode="auto">
          <a:xfrm>
            <a:off x="4445108" y="336696"/>
            <a:ext cx="7019027" cy="867700"/>
          </a:xfrm>
          <a:prstGeom prst="downArrowCallout">
            <a:avLst>
              <a:gd name="adj1" fmla="val 139015"/>
              <a:gd name="adj2" fmla="val 139015"/>
              <a:gd name="adj3" fmla="val 16667"/>
              <a:gd name="adj4" fmla="val 66667"/>
            </a:avLst>
          </a:prstGeom>
          <a:solidFill>
            <a:schemeClr val="accent5">
              <a:lumMod val="20000"/>
              <a:lumOff val="80000"/>
            </a:schemeClr>
          </a:solidFill>
          <a:ln>
            <a:headEnd/>
            <a:tailEnd/>
          </a:ln>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none" anchor="ct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ar-SA" sz="4400" b="1" dirty="0">
                <a:solidFill>
                  <a:srgbClr val="FF0000"/>
                </a:solidFill>
                <a:latin typeface="Sakkal Majalla" panose="02000000000000000000" pitchFamily="2" charset="-78"/>
                <a:cs typeface="Sakkal Majalla" panose="02000000000000000000" pitchFamily="2" charset="-78"/>
              </a:rPr>
              <a:t>أتعر</a:t>
            </a:r>
            <a:r>
              <a:rPr lang="ar-BH" sz="4400" b="1" dirty="0">
                <a:solidFill>
                  <a:srgbClr val="FF0000"/>
                </a:solidFill>
                <a:latin typeface="Sakkal Majalla" panose="02000000000000000000" pitchFamily="2" charset="-78"/>
                <a:cs typeface="Sakkal Majalla" panose="02000000000000000000" pitchFamily="2" charset="-78"/>
              </a:rPr>
              <a:t>ّ</a:t>
            </a:r>
            <a:r>
              <a:rPr lang="ar-SA" sz="4400" b="1" dirty="0">
                <a:solidFill>
                  <a:srgbClr val="FF0000"/>
                </a:solidFill>
                <a:latin typeface="Sakkal Majalla" panose="02000000000000000000" pitchFamily="2" charset="-78"/>
                <a:cs typeface="Sakkal Majalla" panose="02000000000000000000" pitchFamily="2" charset="-78"/>
              </a:rPr>
              <a:t>ف نبذة مختصرة عن راوي الحديث:</a:t>
            </a:r>
            <a:endParaRPr lang="en-GB" sz="4400"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972470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4">
            <a:extLst>
              <a:ext uri="{FF2B5EF4-FFF2-40B4-BE49-F238E27FC236}">
                <a16:creationId xmlns:a16="http://schemas.microsoft.com/office/drawing/2014/main" id="{34DD6DB3-DDA9-4515-98D6-C25A1AAE498E}"/>
              </a:ext>
            </a:extLst>
          </p:cNvPr>
          <p:cNvSpPr txBox="1">
            <a:spLocks noChangeArrowheads="1"/>
          </p:cNvSpPr>
          <p:nvPr/>
        </p:nvSpPr>
        <p:spPr bwMode="auto">
          <a:xfrm>
            <a:off x="503011" y="2619161"/>
            <a:ext cx="11185977" cy="3231654"/>
          </a:xfrm>
          <a:prstGeom prst="rect">
            <a:avLst/>
          </a:prstGeom>
          <a:solidFill>
            <a:schemeClr val="accent4">
              <a:lumMod val="20000"/>
              <a:lumOff val="80000"/>
            </a:schemeClr>
          </a:solidFill>
          <a:ln w="28575">
            <a:solidFill>
              <a:srgbClr val="FF0000"/>
            </a:solidFill>
            <a:prstDash val="sysDash"/>
            <a:headEnd/>
            <a:tailEnd/>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Low"/>
            <a:r>
              <a:rPr lang="ar-BH" sz="3400" dirty="0">
                <a:latin typeface="Sakkal Majalla" panose="02000000000000000000" pitchFamily="2" charset="-78"/>
                <a:cs typeface="Sakkal Majalla" panose="02000000000000000000" pitchFamily="2" charset="-78"/>
              </a:rPr>
              <a:t>1- (       ) </a:t>
            </a:r>
            <a:r>
              <a:rPr lang="ar-SA" sz="3400" dirty="0">
                <a:latin typeface="Sakkal Majalla" panose="02000000000000000000" pitchFamily="2" charset="-78"/>
                <a:cs typeface="Sakkal Majalla" panose="02000000000000000000" pitchFamily="2" charset="-78"/>
              </a:rPr>
              <a:t>هو عمر بن الخطاب العدوي القرشي، </a:t>
            </a:r>
            <a:r>
              <a:rPr lang="ar-BH" sz="3400" dirty="0">
                <a:latin typeface="Sakkal Majalla" panose="02000000000000000000" pitchFamily="2" charset="-78"/>
                <a:cs typeface="Sakkal Majalla" panose="02000000000000000000" pitchFamily="2" charset="-78"/>
              </a:rPr>
              <a:t>ثاني </a:t>
            </a:r>
            <a:r>
              <a:rPr lang="ar-SA" sz="3400" dirty="0">
                <a:latin typeface="Sakkal Majalla" panose="02000000000000000000" pitchFamily="2" charset="-78"/>
                <a:cs typeface="Sakkal Majalla" panose="02000000000000000000" pitchFamily="2" charset="-78"/>
              </a:rPr>
              <a:t>من لُقِّب بأمير المؤمنين</a:t>
            </a:r>
            <a:r>
              <a:rPr lang="ar-BH" sz="3400" dirty="0">
                <a:latin typeface="Sakkal Majalla" panose="02000000000000000000" pitchFamily="2" charset="-78"/>
                <a:cs typeface="Sakkal Majalla" panose="02000000000000000000" pitchFamily="2" charset="-78"/>
              </a:rPr>
              <a:t>.  </a:t>
            </a:r>
          </a:p>
          <a:p>
            <a:pPr algn="justLow"/>
            <a:r>
              <a:rPr lang="ar-BH" sz="3400" dirty="0">
                <a:latin typeface="Sakkal Majalla" panose="02000000000000000000" pitchFamily="2" charset="-78"/>
                <a:cs typeface="Sakkal Majalla" panose="02000000000000000000" pitchFamily="2" charset="-78"/>
              </a:rPr>
              <a:t>2- (       ) </a:t>
            </a:r>
            <a:r>
              <a:rPr lang="ar-SA" sz="3400" dirty="0">
                <a:latin typeface="Sakkal Majalla" panose="02000000000000000000" pitchFamily="2" charset="-78"/>
                <a:cs typeface="Sakkal Majalla" panose="02000000000000000000" pitchFamily="2" charset="-78"/>
              </a:rPr>
              <a:t>كنّاه النبي عليه الصلاة والسلام بأبي حفص، وهو اسم من أسماء الأسد لجرأته في الحق</a:t>
            </a:r>
            <a:r>
              <a:rPr lang="ar-BH" sz="3400" dirty="0">
                <a:latin typeface="Sakkal Majalla" panose="02000000000000000000" pitchFamily="2" charset="-78"/>
                <a:cs typeface="Sakkal Majalla" panose="02000000000000000000" pitchFamily="2" charset="-78"/>
              </a:rPr>
              <a:t>.</a:t>
            </a:r>
          </a:p>
          <a:p>
            <a:pPr algn="justLow"/>
            <a:r>
              <a:rPr lang="ar-BH" sz="3400" dirty="0">
                <a:latin typeface="Sakkal Majalla" panose="02000000000000000000" pitchFamily="2" charset="-78"/>
                <a:cs typeface="Sakkal Majalla" panose="02000000000000000000" pitchFamily="2" charset="-78"/>
              </a:rPr>
              <a:t>3- (  </a:t>
            </a:r>
            <a:r>
              <a:rPr lang="ar-BH" sz="3400" dirty="0">
                <a:solidFill>
                  <a:srgbClr val="C00000"/>
                </a:solidFill>
                <a:latin typeface="Sakkal Majalla" panose="02000000000000000000" pitchFamily="2" charset="-78"/>
                <a:cs typeface="Sakkal Majalla" panose="02000000000000000000" pitchFamily="2" charset="-78"/>
              </a:rPr>
              <a:t>   </a:t>
            </a:r>
            <a:r>
              <a:rPr lang="ar-BH" sz="3400" b="1" dirty="0">
                <a:solidFill>
                  <a:srgbClr val="C00000"/>
                </a:solidFill>
                <a:latin typeface="Sakkal Majalla" panose="02000000000000000000" pitchFamily="2" charset="-78"/>
                <a:cs typeface="Sakkal Majalla" panose="02000000000000000000" pitchFamily="2" charset="-78"/>
              </a:rPr>
              <a:t> </a:t>
            </a:r>
            <a:r>
              <a:rPr lang="ar-BH" sz="3400" dirty="0">
                <a:latin typeface="Sakkal Majalla" panose="02000000000000000000" pitchFamily="2" charset="-78"/>
                <a:cs typeface="Sakkal Majalla" panose="02000000000000000000" pitchFamily="2" charset="-78"/>
              </a:rPr>
              <a:t> ) </a:t>
            </a:r>
            <a:r>
              <a:rPr lang="ar-SA" sz="3400" dirty="0">
                <a:latin typeface="Sakkal Majalla" panose="02000000000000000000" pitchFamily="2" charset="-78"/>
                <a:cs typeface="Sakkal Majalla" panose="02000000000000000000" pitchFamily="2" charset="-78"/>
              </a:rPr>
              <a:t>أسلم في السنة السا</a:t>
            </a:r>
            <a:r>
              <a:rPr lang="ar-BH" sz="3400" dirty="0">
                <a:latin typeface="Sakkal Majalla" panose="02000000000000000000" pitchFamily="2" charset="-78"/>
                <a:cs typeface="Sakkal Majalla" panose="02000000000000000000" pitchFamily="2" charset="-78"/>
              </a:rPr>
              <a:t>بع</a:t>
            </a:r>
            <a:r>
              <a:rPr lang="ar-SA" sz="3400" dirty="0">
                <a:latin typeface="Sakkal Majalla" panose="02000000000000000000" pitchFamily="2" charset="-78"/>
                <a:cs typeface="Sakkal Majalla" panose="02000000000000000000" pitchFamily="2" charset="-78"/>
              </a:rPr>
              <a:t>ة من بعثة النبي </a:t>
            </a:r>
            <a:r>
              <a:rPr lang="en-US" sz="3400" dirty="0">
                <a:latin typeface="Sakkal Majalla" panose="02000000000000000000" pitchFamily="2" charset="-78"/>
                <a:cs typeface="Sakkal Majalla" panose="02000000000000000000" pitchFamily="2" charset="-78"/>
                <a:sym typeface="AGA Arabesque" panose="05010101010101010101" pitchFamily="2" charset="2"/>
              </a:rPr>
              <a:t></a:t>
            </a:r>
            <a:r>
              <a:rPr lang="ar-BH" sz="3400" dirty="0">
                <a:latin typeface="Sakkal Majalla" panose="02000000000000000000" pitchFamily="2" charset="-78"/>
                <a:cs typeface="Sakkal Majalla" panose="02000000000000000000" pitchFamily="2" charset="-78"/>
                <a:sym typeface="AGA Arabesque" panose="05010101010101010101" pitchFamily="2" charset="2"/>
              </a:rPr>
              <a:t>.</a:t>
            </a:r>
            <a:endParaRPr lang="ar-BH" sz="3400" dirty="0">
              <a:latin typeface="Sakkal Majalla" panose="02000000000000000000" pitchFamily="2" charset="-78"/>
              <a:cs typeface="Sakkal Majalla" panose="02000000000000000000" pitchFamily="2" charset="-78"/>
            </a:endParaRPr>
          </a:p>
          <a:p>
            <a:pPr algn="justLow"/>
            <a:r>
              <a:rPr lang="ar-BH" sz="3400" dirty="0">
                <a:latin typeface="Sakkal Majalla" panose="02000000000000000000" pitchFamily="2" charset="-78"/>
                <a:cs typeface="Sakkal Majalla" panose="02000000000000000000" pitchFamily="2" charset="-78"/>
              </a:rPr>
              <a:t>4- (       ) </a:t>
            </a:r>
            <a:r>
              <a:rPr lang="ar-SA" sz="3400" dirty="0">
                <a:latin typeface="Sakkal Majalla" panose="02000000000000000000" pitchFamily="2" charset="-78"/>
                <a:cs typeface="Sakkal Majalla" panose="02000000000000000000" pitchFamily="2" charset="-78"/>
              </a:rPr>
              <a:t>قام أثناء خلافته بأعمال كثيرة في خدمة الإسلام والمسلمين</a:t>
            </a:r>
            <a:r>
              <a:rPr lang="ar-BH" sz="3400" dirty="0">
                <a:latin typeface="Sakkal Majalla" panose="02000000000000000000" pitchFamily="2" charset="-78"/>
                <a:cs typeface="Sakkal Majalla" panose="02000000000000000000" pitchFamily="2" charset="-78"/>
              </a:rPr>
              <a:t>.</a:t>
            </a:r>
          </a:p>
          <a:p>
            <a:pPr algn="justLow"/>
            <a:r>
              <a:rPr lang="ar-BH" sz="3400" dirty="0">
                <a:latin typeface="Sakkal Majalla" panose="02000000000000000000" pitchFamily="2" charset="-78"/>
                <a:cs typeface="Sakkal Majalla" panose="02000000000000000000" pitchFamily="2" charset="-78"/>
              </a:rPr>
              <a:t>5- (       ) </a:t>
            </a:r>
            <a:r>
              <a:rPr lang="ar-SA" sz="3400" dirty="0">
                <a:latin typeface="Sakkal Majalla" panose="02000000000000000000" pitchFamily="2" charset="-78"/>
                <a:cs typeface="Sakkal Majalla" panose="02000000000000000000" pitchFamily="2" charset="-78"/>
              </a:rPr>
              <a:t>توفي سنة </a:t>
            </a:r>
            <a:r>
              <a:rPr lang="ar-BH" sz="3400" dirty="0">
                <a:latin typeface="Sakkal Majalla" panose="02000000000000000000" pitchFamily="2" charset="-78"/>
                <a:cs typeface="Sakkal Majalla" panose="02000000000000000000" pitchFamily="2" charset="-78"/>
              </a:rPr>
              <a:t>ثلاث </a:t>
            </a:r>
            <a:r>
              <a:rPr lang="ar-SA" sz="3400" dirty="0">
                <a:latin typeface="Sakkal Majalla" panose="02000000000000000000" pitchFamily="2" charset="-78"/>
                <a:cs typeface="Sakkal Majalla" panose="02000000000000000000" pitchFamily="2" charset="-78"/>
              </a:rPr>
              <a:t>وعشرين هجرية.</a:t>
            </a:r>
            <a:endParaRPr lang="ar-BH" sz="3400" dirty="0">
              <a:latin typeface="Sakkal Majalla" panose="02000000000000000000" pitchFamily="2" charset="-78"/>
              <a:cs typeface="Sakkal Majalla" panose="02000000000000000000" pitchFamily="2" charset="-78"/>
            </a:endParaRPr>
          </a:p>
        </p:txBody>
      </p:sp>
      <mc:AlternateContent xmlns:mc="http://schemas.openxmlformats.org/markup-compatibility/2006" xmlns:a14="http://schemas.microsoft.com/office/drawing/2010/main">
        <mc:Choice Requires="a14">
          <p:sp>
            <p:nvSpPr>
              <p:cNvPr id="6" name="مستطيل مستدير الزوايا 1">
                <a:extLst>
                  <a:ext uri="{FF2B5EF4-FFF2-40B4-BE49-F238E27FC236}">
                    <a16:creationId xmlns:a16="http://schemas.microsoft.com/office/drawing/2014/main" id="{C2177DE6-18E1-4A12-8362-B85EEFFE9298}"/>
                  </a:ext>
                </a:extLst>
              </p:cNvPr>
              <p:cNvSpPr/>
              <p:nvPr/>
            </p:nvSpPr>
            <p:spPr>
              <a:xfrm>
                <a:off x="562705" y="787595"/>
                <a:ext cx="11066584" cy="1304326"/>
              </a:xfrm>
              <a:prstGeom prst="roundRect">
                <a:avLst/>
              </a:prstGeom>
              <a:solidFill>
                <a:schemeClr val="accent4">
                  <a:lumMod val="60000"/>
                  <a:lumOff val="4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justLow" rtl="1"/>
                <a:r>
                  <a:rPr lang="ar-BH" sz="4000" b="1" dirty="0">
                    <a:solidFill>
                      <a:srgbClr val="FF0000"/>
                    </a:solidFill>
                    <a:latin typeface="Sakkal Majalla" panose="02000000000000000000" pitchFamily="2" charset="-78"/>
                    <a:cs typeface="Sakkal Majalla" panose="02000000000000000000" pitchFamily="2" charset="-78"/>
                  </a:rPr>
                  <a:t>نشاط (2)</a:t>
                </a:r>
              </a:p>
              <a:p>
                <a:pPr algn="justLow" rtl="1"/>
                <a:r>
                  <a:rPr lang="ar-BH" sz="3300" b="1" dirty="0">
                    <a:solidFill>
                      <a:srgbClr val="FF0000"/>
                    </a:solidFill>
                    <a:latin typeface="Sakkal Majalla" panose="02000000000000000000" pitchFamily="2" charset="-78"/>
                    <a:cs typeface="Sakkal Majalla" panose="02000000000000000000" pitchFamily="2" charset="-78"/>
                  </a:rPr>
                  <a:t>ضع علامة (</a:t>
                </a:r>
                <a14:m>
                  <m:oMath xmlns:m="http://schemas.openxmlformats.org/officeDocument/2006/math">
                    <m:r>
                      <a:rPr lang="ar-BH" sz="3300" b="1">
                        <a:solidFill>
                          <a:srgbClr val="FF0000"/>
                        </a:solidFill>
                        <a:latin typeface="Cambria Math" panose="02040503050406030204" pitchFamily="18" charset="0"/>
                      </a:rPr>
                      <m:t>√</m:t>
                    </m:r>
                  </m:oMath>
                </a14:m>
                <a:r>
                  <a:rPr lang="ar-BH" sz="3300" b="1" dirty="0">
                    <a:solidFill>
                      <a:srgbClr val="FF0000"/>
                    </a:solidFill>
                    <a:latin typeface="Sakkal Majalla" panose="02000000000000000000" pitchFamily="2" charset="-78"/>
                    <a:cs typeface="Sakkal Majalla" panose="02000000000000000000" pitchFamily="2" charset="-78"/>
                  </a:rPr>
                  <a:t>) أمام العبارة الصحيحة وعلامة (</a:t>
                </a:r>
                <a:r>
                  <a:rPr lang="en-US" sz="3300" b="1" dirty="0">
                    <a:solidFill>
                      <a:srgbClr val="FF0000"/>
                    </a:solidFill>
                    <a:latin typeface="Sakkal Majalla" panose="02000000000000000000" pitchFamily="2" charset="-78"/>
                    <a:cs typeface="Sakkal Majalla" panose="02000000000000000000" pitchFamily="2" charset="-78"/>
                  </a:rPr>
                  <a:t>X</a:t>
                </a:r>
                <a:r>
                  <a:rPr lang="ar-BH" sz="3300" b="1" dirty="0">
                    <a:solidFill>
                      <a:srgbClr val="FF0000"/>
                    </a:solidFill>
                    <a:latin typeface="Sakkal Majalla" panose="02000000000000000000" pitchFamily="2" charset="-78"/>
                    <a:cs typeface="Sakkal Majalla" panose="02000000000000000000" pitchFamily="2" charset="-78"/>
                  </a:rPr>
                  <a:t>) أمام العبارة غير الصحيحة فيما يأتي:</a:t>
                </a:r>
                <a:endParaRPr lang="en-US" sz="3300" b="1" dirty="0">
                  <a:solidFill>
                    <a:srgbClr val="FF0000"/>
                  </a:solidFill>
                  <a:latin typeface="Sakkal Majalla" panose="02000000000000000000" pitchFamily="2" charset="-78"/>
                  <a:cs typeface="Sakkal Majalla" panose="02000000000000000000" pitchFamily="2" charset="-78"/>
                </a:endParaRPr>
              </a:p>
            </p:txBody>
          </p:sp>
        </mc:Choice>
        <mc:Fallback xmlns="">
          <p:sp>
            <p:nvSpPr>
              <p:cNvPr id="6" name="مستطيل مستدير الزوايا 1">
                <a:extLst>
                  <a:ext uri="{FF2B5EF4-FFF2-40B4-BE49-F238E27FC236}">
                    <a16:creationId xmlns="" xmlns:a16="http://schemas.microsoft.com/office/drawing/2014/main" id="{C2177DE6-18E1-4A12-8362-B85EEFFE9298}"/>
                  </a:ext>
                </a:extLst>
              </p:cNvPr>
              <p:cNvSpPr>
                <a:spLocks noRot="1" noChangeAspect="1" noMove="1" noResize="1" noEditPoints="1" noAdjustHandles="1" noChangeArrowheads="1" noChangeShapeType="1" noTextEdit="1"/>
              </p:cNvSpPr>
              <p:nvPr/>
            </p:nvSpPr>
            <p:spPr>
              <a:xfrm>
                <a:off x="562705" y="787595"/>
                <a:ext cx="11066584" cy="1304326"/>
              </a:xfrm>
              <a:prstGeom prst="roundRect">
                <a:avLst/>
              </a:prstGeom>
              <a:blipFill>
                <a:blip r:embed="rId2"/>
                <a:stretch>
                  <a:fillRect/>
                </a:stretch>
              </a:blipFill>
              <a:ln w="38100">
                <a:solidFill>
                  <a:srgbClr val="FF0000"/>
                </a:solidFill>
                <a:prstDash val="sysDash"/>
              </a:ln>
              <a:effectLst>
                <a:outerShdw blurRad="50800" dist="38100" dir="5400000" algn="t" rotWithShape="0">
                  <a:prstClr val="black">
                    <a:alpha val="40000"/>
                  </a:prstClr>
                </a:outerShdw>
              </a:effectLst>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 Box 14">
                <a:extLst>
                  <a:ext uri="{FF2B5EF4-FFF2-40B4-BE49-F238E27FC236}">
                    <a16:creationId xmlns:a16="http://schemas.microsoft.com/office/drawing/2014/main" id="{1E2262E5-9B00-4F5C-8E00-8D9FC0AF8301}"/>
                  </a:ext>
                </a:extLst>
              </p:cNvPr>
              <p:cNvSpPr txBox="1">
                <a:spLocks noChangeArrowheads="1"/>
              </p:cNvSpPr>
              <p:nvPr/>
            </p:nvSpPr>
            <p:spPr bwMode="auto">
              <a:xfrm>
                <a:off x="347659" y="2250053"/>
                <a:ext cx="11496675" cy="4125168"/>
              </a:xfrm>
              <a:prstGeom prst="rect">
                <a:avLst/>
              </a:prstGeom>
              <a:solidFill>
                <a:schemeClr val="accent4">
                  <a:lumMod val="20000"/>
                  <a:lumOff val="80000"/>
                </a:schemeClr>
              </a:solidFill>
              <a:ln w="28575">
                <a:solidFill>
                  <a:srgbClr val="FF0000"/>
                </a:solidFill>
                <a:prstDash val="sysDash"/>
                <a:headEnd/>
                <a:tailEnd/>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Low"/>
                <a:r>
                  <a:rPr lang="ar-BH" sz="4000" b="1" dirty="0">
                    <a:solidFill>
                      <a:srgbClr val="FF0000"/>
                    </a:solidFill>
                    <a:latin typeface="Sakkal Majalla" panose="02000000000000000000" pitchFamily="2" charset="-78"/>
                    <a:cs typeface="Sakkal Majalla" panose="02000000000000000000" pitchFamily="2" charset="-78"/>
                  </a:rPr>
                  <a:t>إجابة النشاط (</a:t>
                </a:r>
                <a:r>
                  <a:rPr lang="ar-SA" sz="4000" b="1" dirty="0">
                    <a:solidFill>
                      <a:srgbClr val="FF0000"/>
                    </a:solidFill>
                    <a:latin typeface="Sakkal Majalla" panose="02000000000000000000" pitchFamily="2" charset="-78"/>
                    <a:cs typeface="Sakkal Majalla" panose="02000000000000000000" pitchFamily="2" charset="-78"/>
                  </a:rPr>
                  <a:t>2</a:t>
                </a:r>
                <a:r>
                  <a:rPr lang="ar-BH" sz="4000" b="1" dirty="0">
                    <a:solidFill>
                      <a:srgbClr val="FF0000"/>
                    </a:solidFill>
                    <a:latin typeface="Sakkal Majalla" panose="02000000000000000000" pitchFamily="2" charset="-78"/>
                    <a:cs typeface="Sakkal Majalla" panose="02000000000000000000" pitchFamily="2" charset="-78"/>
                  </a:rPr>
                  <a:t>)</a:t>
                </a:r>
              </a:p>
              <a:p>
                <a:pPr algn="justLow"/>
                <a:r>
                  <a:rPr lang="ar-BH" sz="3400" dirty="0">
                    <a:latin typeface="Sakkal Majalla" panose="02000000000000000000" pitchFamily="2" charset="-78"/>
                    <a:cs typeface="Sakkal Majalla" panose="02000000000000000000" pitchFamily="2" charset="-78"/>
                  </a:rPr>
                  <a:t>1- (  </a:t>
                </a:r>
                <a:r>
                  <a:rPr lang="en-US" sz="3600" dirty="0">
                    <a:solidFill>
                      <a:srgbClr val="C00000"/>
                    </a:solidFill>
                    <a:latin typeface="Sakkal Majalla" panose="02000000000000000000" pitchFamily="2" charset="-78"/>
                    <a:cs typeface="Sakkal Majalla" panose="02000000000000000000" pitchFamily="2" charset="-78"/>
                  </a:rPr>
                  <a:t>X</a:t>
                </a:r>
                <a:r>
                  <a:rPr lang="ar-BH" sz="3400" dirty="0">
                    <a:latin typeface="Sakkal Majalla" panose="02000000000000000000" pitchFamily="2" charset="-78"/>
                    <a:cs typeface="Sakkal Majalla" panose="02000000000000000000" pitchFamily="2" charset="-78"/>
                  </a:rPr>
                  <a:t> ) </a:t>
                </a:r>
                <a:r>
                  <a:rPr lang="ar-SA" sz="3400" dirty="0">
                    <a:latin typeface="Sakkal Majalla" panose="02000000000000000000" pitchFamily="2" charset="-78"/>
                    <a:cs typeface="Sakkal Majalla" panose="02000000000000000000" pitchFamily="2" charset="-78"/>
                  </a:rPr>
                  <a:t>هو عمر بن الخطاب العدوي القرشي، </a:t>
                </a:r>
                <a:r>
                  <a:rPr lang="ar-BH" sz="3400" dirty="0">
                    <a:latin typeface="Sakkal Majalla" panose="02000000000000000000" pitchFamily="2" charset="-78"/>
                    <a:cs typeface="Sakkal Majalla" panose="02000000000000000000" pitchFamily="2" charset="-78"/>
                  </a:rPr>
                  <a:t>ثاني </a:t>
                </a:r>
                <a:r>
                  <a:rPr lang="ar-SA" sz="3400" dirty="0">
                    <a:latin typeface="Sakkal Majalla" panose="02000000000000000000" pitchFamily="2" charset="-78"/>
                    <a:cs typeface="Sakkal Majalla" panose="02000000000000000000" pitchFamily="2" charset="-78"/>
                  </a:rPr>
                  <a:t>من لُقِّب بأمير المؤمنين</a:t>
                </a:r>
                <a:r>
                  <a:rPr lang="ar-BH" sz="3400" dirty="0">
                    <a:latin typeface="Sakkal Majalla" panose="02000000000000000000" pitchFamily="2" charset="-78"/>
                    <a:cs typeface="Sakkal Majalla" panose="02000000000000000000" pitchFamily="2" charset="-78"/>
                  </a:rPr>
                  <a:t>.  </a:t>
                </a:r>
              </a:p>
              <a:p>
                <a:pPr algn="justLow"/>
                <a:r>
                  <a:rPr lang="ar-BH" sz="3400" dirty="0">
                    <a:latin typeface="Sakkal Majalla" panose="02000000000000000000" pitchFamily="2" charset="-78"/>
                    <a:cs typeface="Sakkal Majalla" panose="02000000000000000000" pitchFamily="2" charset="-78"/>
                  </a:rPr>
                  <a:t>2- (  </a:t>
                </a:r>
                <a14:m>
                  <m:oMath xmlns:m="http://schemas.openxmlformats.org/officeDocument/2006/math">
                    <m:r>
                      <a:rPr lang="ar-BH" sz="3600" b="0" i="0" smtClean="0">
                        <a:solidFill>
                          <a:srgbClr val="C00000"/>
                        </a:solidFill>
                        <a:latin typeface="Cambria Math" panose="02040503050406030204" pitchFamily="18" charset="0"/>
                      </a:rPr>
                      <m:t> </m:t>
                    </m:r>
                    <m:r>
                      <a:rPr lang="ar-BH" sz="3600" b="1">
                        <a:solidFill>
                          <a:srgbClr val="C00000"/>
                        </a:solidFill>
                        <a:latin typeface="Cambria Math" panose="02040503050406030204" pitchFamily="18" charset="0"/>
                      </a:rPr>
                      <m:t>√</m:t>
                    </m:r>
                  </m:oMath>
                </a14:m>
                <a:r>
                  <a:rPr lang="ar-BH" sz="3400" dirty="0">
                    <a:latin typeface="Sakkal Majalla" panose="02000000000000000000" pitchFamily="2" charset="-78"/>
                    <a:cs typeface="Sakkal Majalla" panose="02000000000000000000" pitchFamily="2" charset="-78"/>
                  </a:rPr>
                  <a:t> ) </a:t>
                </a:r>
                <a:r>
                  <a:rPr lang="ar-SA" sz="3400" dirty="0">
                    <a:latin typeface="Sakkal Majalla" panose="02000000000000000000" pitchFamily="2" charset="-78"/>
                    <a:cs typeface="Sakkal Majalla" panose="02000000000000000000" pitchFamily="2" charset="-78"/>
                  </a:rPr>
                  <a:t>كنّاه النبي عليه الصلاة والسلام بأبي حفص، وهو اسم من أسماء الأسد لجرأته في الحق</a:t>
                </a:r>
                <a:r>
                  <a:rPr lang="ar-BH" sz="3400" dirty="0">
                    <a:latin typeface="Sakkal Majalla" panose="02000000000000000000" pitchFamily="2" charset="-78"/>
                    <a:cs typeface="Sakkal Majalla" panose="02000000000000000000" pitchFamily="2" charset="-78"/>
                  </a:rPr>
                  <a:t>.</a:t>
                </a:r>
              </a:p>
              <a:p>
                <a:pPr algn="justLow"/>
                <a:r>
                  <a:rPr lang="ar-BH" sz="3400" dirty="0">
                    <a:latin typeface="Sakkal Majalla" panose="02000000000000000000" pitchFamily="2" charset="-78"/>
                    <a:cs typeface="Sakkal Majalla" panose="02000000000000000000" pitchFamily="2" charset="-78"/>
                  </a:rPr>
                  <a:t>3- (  </a:t>
                </a:r>
                <a:r>
                  <a:rPr lang="en-US" sz="3600" dirty="0">
                    <a:solidFill>
                      <a:srgbClr val="C00000"/>
                    </a:solidFill>
                    <a:latin typeface="Sakkal Majalla" panose="02000000000000000000" pitchFamily="2" charset="-78"/>
                    <a:cs typeface="Sakkal Majalla" panose="02000000000000000000" pitchFamily="2" charset="-78"/>
                  </a:rPr>
                  <a:t>X</a:t>
                </a:r>
                <a:r>
                  <a:rPr lang="ar-BH" sz="3400" dirty="0">
                    <a:latin typeface="Sakkal Majalla" panose="02000000000000000000" pitchFamily="2" charset="-78"/>
                    <a:cs typeface="Sakkal Majalla" panose="02000000000000000000" pitchFamily="2" charset="-78"/>
                  </a:rPr>
                  <a:t> ) </a:t>
                </a:r>
                <a:r>
                  <a:rPr lang="ar-SA" sz="3400" dirty="0">
                    <a:latin typeface="Sakkal Majalla" panose="02000000000000000000" pitchFamily="2" charset="-78"/>
                    <a:cs typeface="Sakkal Majalla" panose="02000000000000000000" pitchFamily="2" charset="-78"/>
                  </a:rPr>
                  <a:t>أسلم في السنة السا</a:t>
                </a:r>
                <a:r>
                  <a:rPr lang="ar-BH" sz="3400" dirty="0">
                    <a:latin typeface="Sakkal Majalla" panose="02000000000000000000" pitchFamily="2" charset="-78"/>
                    <a:cs typeface="Sakkal Majalla" panose="02000000000000000000" pitchFamily="2" charset="-78"/>
                  </a:rPr>
                  <a:t>بع</a:t>
                </a:r>
                <a:r>
                  <a:rPr lang="ar-SA" sz="3400" dirty="0">
                    <a:latin typeface="Sakkal Majalla" panose="02000000000000000000" pitchFamily="2" charset="-78"/>
                    <a:cs typeface="Sakkal Majalla" panose="02000000000000000000" pitchFamily="2" charset="-78"/>
                  </a:rPr>
                  <a:t>ة من بعثة النبي </a:t>
                </a:r>
                <a:r>
                  <a:rPr lang="en-US" sz="3400" dirty="0">
                    <a:latin typeface="Sakkal Majalla" panose="02000000000000000000" pitchFamily="2" charset="-78"/>
                    <a:cs typeface="Sakkal Majalla" panose="02000000000000000000" pitchFamily="2" charset="-78"/>
                    <a:sym typeface="AGA Arabesque" panose="05010101010101010101" pitchFamily="2" charset="2"/>
                  </a:rPr>
                  <a:t></a:t>
                </a:r>
                <a:r>
                  <a:rPr lang="ar-BH" sz="3400" dirty="0">
                    <a:latin typeface="Sakkal Majalla" panose="02000000000000000000" pitchFamily="2" charset="-78"/>
                    <a:cs typeface="Sakkal Majalla" panose="02000000000000000000" pitchFamily="2" charset="-78"/>
                    <a:sym typeface="AGA Arabesque" panose="05010101010101010101" pitchFamily="2" charset="2"/>
                  </a:rPr>
                  <a:t>.</a:t>
                </a:r>
                <a:endParaRPr lang="ar-BH" sz="3400" dirty="0">
                  <a:latin typeface="Sakkal Majalla" panose="02000000000000000000" pitchFamily="2" charset="-78"/>
                  <a:cs typeface="Sakkal Majalla" panose="02000000000000000000" pitchFamily="2" charset="-78"/>
                </a:endParaRPr>
              </a:p>
              <a:p>
                <a:pPr algn="justLow"/>
                <a:r>
                  <a:rPr lang="ar-BH" sz="3400" dirty="0">
                    <a:latin typeface="Sakkal Majalla" panose="02000000000000000000" pitchFamily="2" charset="-78"/>
                    <a:cs typeface="Sakkal Majalla" panose="02000000000000000000" pitchFamily="2" charset="-78"/>
                  </a:rPr>
                  <a:t>4- (  </a:t>
                </a:r>
                <a14:m>
                  <m:oMath xmlns:m="http://schemas.openxmlformats.org/officeDocument/2006/math">
                    <m:r>
                      <a:rPr lang="ar-BH" sz="3600" b="1">
                        <a:solidFill>
                          <a:srgbClr val="C00000"/>
                        </a:solidFill>
                        <a:latin typeface="Cambria Math" panose="02040503050406030204" pitchFamily="18" charset="0"/>
                      </a:rPr>
                      <m:t>√</m:t>
                    </m:r>
                  </m:oMath>
                </a14:m>
                <a:r>
                  <a:rPr lang="ar-BH" sz="3400" dirty="0">
                    <a:latin typeface="Sakkal Majalla" panose="02000000000000000000" pitchFamily="2" charset="-78"/>
                    <a:cs typeface="Sakkal Majalla" panose="02000000000000000000" pitchFamily="2" charset="-78"/>
                  </a:rPr>
                  <a:t>  ) </a:t>
                </a:r>
                <a:r>
                  <a:rPr lang="ar-SA" sz="3400" dirty="0">
                    <a:latin typeface="Sakkal Majalla" panose="02000000000000000000" pitchFamily="2" charset="-78"/>
                    <a:cs typeface="Sakkal Majalla" panose="02000000000000000000" pitchFamily="2" charset="-78"/>
                  </a:rPr>
                  <a:t>قام أثناء خلافته بأعمال كثيرة في خدمة الإسلام والمسلمين</a:t>
                </a:r>
                <a:r>
                  <a:rPr lang="ar-BH" sz="3400" dirty="0">
                    <a:latin typeface="Sakkal Majalla" panose="02000000000000000000" pitchFamily="2" charset="-78"/>
                    <a:cs typeface="Sakkal Majalla" panose="02000000000000000000" pitchFamily="2" charset="-78"/>
                  </a:rPr>
                  <a:t>.</a:t>
                </a:r>
              </a:p>
              <a:p>
                <a:pPr algn="justLow"/>
                <a:r>
                  <a:rPr lang="ar-BH" sz="3400" dirty="0">
                    <a:latin typeface="Sakkal Majalla" panose="02000000000000000000" pitchFamily="2" charset="-78"/>
                    <a:cs typeface="Sakkal Majalla" panose="02000000000000000000" pitchFamily="2" charset="-78"/>
                  </a:rPr>
                  <a:t>5- (  </a:t>
                </a:r>
                <a14:m>
                  <m:oMath xmlns:m="http://schemas.openxmlformats.org/officeDocument/2006/math">
                    <m:r>
                      <a:rPr lang="ar-BH" sz="3600" b="0" i="0" smtClean="0">
                        <a:solidFill>
                          <a:srgbClr val="C00000"/>
                        </a:solidFill>
                        <a:latin typeface="Cambria Math" panose="02040503050406030204" pitchFamily="18" charset="0"/>
                      </a:rPr>
                      <m:t> </m:t>
                    </m:r>
                    <m:r>
                      <a:rPr lang="ar-BH" sz="3600" b="1">
                        <a:solidFill>
                          <a:srgbClr val="C00000"/>
                        </a:solidFill>
                        <a:latin typeface="Cambria Math" panose="02040503050406030204" pitchFamily="18" charset="0"/>
                      </a:rPr>
                      <m:t>√</m:t>
                    </m:r>
                  </m:oMath>
                </a14:m>
                <a:r>
                  <a:rPr lang="ar-BH" sz="3400" dirty="0">
                    <a:latin typeface="Sakkal Majalla" panose="02000000000000000000" pitchFamily="2" charset="-78"/>
                    <a:cs typeface="Sakkal Majalla" panose="02000000000000000000" pitchFamily="2" charset="-78"/>
                  </a:rPr>
                  <a:t> ) </a:t>
                </a:r>
                <a:r>
                  <a:rPr lang="ar-SA" sz="3400" dirty="0">
                    <a:latin typeface="Sakkal Majalla" panose="02000000000000000000" pitchFamily="2" charset="-78"/>
                    <a:cs typeface="Sakkal Majalla" panose="02000000000000000000" pitchFamily="2" charset="-78"/>
                  </a:rPr>
                  <a:t>توفي سنة </a:t>
                </a:r>
                <a:r>
                  <a:rPr lang="ar-BH" sz="3400" dirty="0">
                    <a:latin typeface="Sakkal Majalla" panose="02000000000000000000" pitchFamily="2" charset="-78"/>
                    <a:cs typeface="Sakkal Majalla" panose="02000000000000000000" pitchFamily="2" charset="-78"/>
                  </a:rPr>
                  <a:t>ثلاث </a:t>
                </a:r>
                <a:r>
                  <a:rPr lang="ar-SA" sz="3400" dirty="0">
                    <a:latin typeface="Sakkal Majalla" panose="02000000000000000000" pitchFamily="2" charset="-78"/>
                    <a:cs typeface="Sakkal Majalla" panose="02000000000000000000" pitchFamily="2" charset="-78"/>
                  </a:rPr>
                  <a:t>وعشرين هجرية.</a:t>
                </a:r>
                <a:endParaRPr lang="ar-BH" sz="3400" dirty="0">
                  <a:latin typeface="Sakkal Majalla" panose="02000000000000000000" pitchFamily="2" charset="-78"/>
                  <a:cs typeface="Sakkal Majalla" panose="02000000000000000000" pitchFamily="2" charset="-78"/>
                </a:endParaRPr>
              </a:p>
            </p:txBody>
          </p:sp>
        </mc:Choice>
        <mc:Fallback xmlns="">
          <p:sp>
            <p:nvSpPr>
              <p:cNvPr id="7" name="Text Box 14">
                <a:extLst>
                  <a:ext uri="{FF2B5EF4-FFF2-40B4-BE49-F238E27FC236}">
                    <a16:creationId xmlns:a16="http://schemas.microsoft.com/office/drawing/2014/main" id="{1E2262E5-9B00-4F5C-8E00-8D9FC0AF8301}"/>
                  </a:ext>
                </a:extLst>
              </p:cNvPr>
              <p:cNvSpPr txBox="1">
                <a:spLocks noRot="1" noChangeAspect="1" noMove="1" noResize="1" noEditPoints="1" noAdjustHandles="1" noChangeArrowheads="1" noChangeShapeType="1" noTextEdit="1"/>
              </p:cNvSpPr>
              <p:nvPr/>
            </p:nvSpPr>
            <p:spPr bwMode="auto">
              <a:xfrm>
                <a:off x="347659" y="2250053"/>
                <a:ext cx="11496675" cy="4125168"/>
              </a:xfrm>
              <a:prstGeom prst="rect">
                <a:avLst/>
              </a:prstGeom>
              <a:blipFill>
                <a:blip r:embed="rId3"/>
                <a:stretch>
                  <a:fillRect/>
                </a:stretch>
              </a:blipFill>
              <a:ln w="28575">
                <a:solidFill>
                  <a:srgbClr val="FF0000"/>
                </a:solidFill>
                <a:prstDash val="sysDash"/>
                <a:headEnd/>
                <a:tailEnd/>
              </a:ln>
              <a:effectLst>
                <a:outerShdw blurRad="50800" dist="38100" dir="5400000" algn="t" rotWithShape="0">
                  <a:prstClr val="black">
                    <a:alpha val="40000"/>
                  </a:prstClr>
                </a:outerShdw>
              </a:effectLst>
            </p:spPr>
            <p:txBody>
              <a:bodyPr/>
              <a:lstStyle/>
              <a:p>
                <a:r>
                  <a:rPr lang="en-US">
                    <a:noFill/>
                  </a:rPr>
                  <a:t> </a:t>
                </a:r>
              </a:p>
            </p:txBody>
          </p:sp>
        </mc:Fallback>
      </mc:AlternateContent>
      <p:sp>
        <p:nvSpPr>
          <p:cNvPr id="8" name="TextBox 7">
            <a:extLst>
              <a:ext uri="{FF2B5EF4-FFF2-40B4-BE49-F238E27FC236}">
                <a16:creationId xmlns:a16="http://schemas.microsoft.com/office/drawing/2014/main" id="{0B48E98B-61BF-49EB-AD32-193BED5066F2}"/>
              </a:ext>
            </a:extLst>
          </p:cNvPr>
          <p:cNvSpPr txBox="1"/>
          <p:nvPr/>
        </p:nvSpPr>
        <p:spPr>
          <a:xfrm>
            <a:off x="211016" y="238116"/>
            <a:ext cx="3418010" cy="400110"/>
          </a:xfrm>
          <a:prstGeom prst="rect">
            <a:avLst/>
          </a:prstGeom>
          <a:solidFill>
            <a:schemeClr val="accent5">
              <a:lumMod val="40000"/>
              <a:lumOff val="60000"/>
            </a:schemeClr>
          </a:solidFill>
        </p:spPr>
        <p:txBody>
          <a:bodyPr wrap="square" rtlCol="0">
            <a:spAutoFit/>
          </a:bodyPr>
          <a:lstStyle/>
          <a:p>
            <a:r>
              <a:rPr lang="ar-BH" sz="2000" b="1" dirty="0">
                <a:solidFill>
                  <a:srgbClr val="C00000"/>
                </a:solidFill>
                <a:latin typeface="Sakkal Majalla" panose="02000000000000000000" pitchFamily="2" charset="-78"/>
                <a:cs typeface="Sakkal Majalla" panose="02000000000000000000" pitchFamily="2" charset="-78"/>
              </a:rPr>
              <a:t>حديث الأعمال بالنيات /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42275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3FD9A694-F2DC-4293-8CBC-7C90F7DDE2CD}"/>
              </a:ext>
            </a:extLst>
          </p:cNvPr>
          <p:cNvSpPr/>
          <p:nvPr/>
        </p:nvSpPr>
        <p:spPr>
          <a:xfrm>
            <a:off x="7851335" y="607125"/>
            <a:ext cx="3779520" cy="1007534"/>
          </a:xfrm>
          <a:prstGeom prst="roundRect">
            <a:avLst/>
          </a:prstGeo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BH" sz="3600" b="1" dirty="0">
                <a:solidFill>
                  <a:srgbClr val="FF0000"/>
                </a:solidFill>
                <a:latin typeface="Sakkal Majalla" panose="02000000000000000000" pitchFamily="2" charset="-78"/>
                <a:cs typeface="Sakkal Majalla" panose="02000000000000000000" pitchFamily="2" charset="-78"/>
              </a:rPr>
              <a:t>معاني المفردات</a:t>
            </a:r>
          </a:p>
        </p:txBody>
      </p:sp>
      <p:graphicFrame>
        <p:nvGraphicFramePr>
          <p:cNvPr id="5" name="Table 4">
            <a:extLst>
              <a:ext uri="{FF2B5EF4-FFF2-40B4-BE49-F238E27FC236}">
                <a16:creationId xmlns:a16="http://schemas.microsoft.com/office/drawing/2014/main" id="{D99CB70E-CFA7-4A50-B12D-BFF9F7FE7CE6}"/>
              </a:ext>
            </a:extLst>
          </p:cNvPr>
          <p:cNvGraphicFramePr>
            <a:graphicFrameLocks noGrp="1"/>
          </p:cNvGraphicFramePr>
          <p:nvPr>
            <p:extLst>
              <p:ext uri="{D42A27DB-BD31-4B8C-83A1-F6EECF244321}">
                <p14:modId xmlns:p14="http://schemas.microsoft.com/office/powerpoint/2010/main" val="4274906276"/>
              </p:ext>
            </p:extLst>
          </p:nvPr>
        </p:nvGraphicFramePr>
        <p:xfrm>
          <a:off x="770060" y="2074096"/>
          <a:ext cx="10507540" cy="3901440"/>
        </p:xfrm>
        <a:graphic>
          <a:graphicData uri="http://schemas.openxmlformats.org/drawingml/2006/table">
            <a:tbl>
              <a:tblPr rtl="1" firstRow="1" bandRow="1">
                <a:tableStyleId>{5C22544A-7EE6-4342-B048-85BDC9FD1C3A}</a:tableStyleId>
              </a:tblPr>
              <a:tblGrid>
                <a:gridCol w="2752578">
                  <a:extLst>
                    <a:ext uri="{9D8B030D-6E8A-4147-A177-3AD203B41FA5}">
                      <a16:colId xmlns:a16="http://schemas.microsoft.com/office/drawing/2014/main" val="1850569242"/>
                    </a:ext>
                  </a:extLst>
                </a:gridCol>
                <a:gridCol w="7754962">
                  <a:extLst>
                    <a:ext uri="{9D8B030D-6E8A-4147-A177-3AD203B41FA5}">
                      <a16:colId xmlns:a16="http://schemas.microsoft.com/office/drawing/2014/main" val="985989779"/>
                    </a:ext>
                  </a:extLst>
                </a:gridCol>
              </a:tblGrid>
              <a:tr h="370840">
                <a:tc>
                  <a:txBody>
                    <a:bodyPr/>
                    <a:lstStyle/>
                    <a:p>
                      <a:pPr algn="ctr" rtl="1"/>
                      <a:r>
                        <a:rPr lang="ar-BH" sz="4000" b="1" dirty="0">
                          <a:solidFill>
                            <a:srgbClr val="FF0000"/>
                          </a:solidFill>
                          <a:latin typeface="Sakkal Majalla" panose="02000000000000000000" pitchFamily="2" charset="-78"/>
                          <a:cs typeface="Sakkal Majalla" panose="02000000000000000000" pitchFamily="2" charset="-78"/>
                        </a:rPr>
                        <a:t>الكلمة</a:t>
                      </a:r>
                    </a:p>
                  </a:txBody>
                  <a:tcPr>
                    <a:cell3D prstMaterial="dkEdge">
                      <a:bevel/>
                      <a:lightRig rig="flood" dir="t"/>
                    </a:cell3D>
                    <a:solidFill>
                      <a:schemeClr val="accent4">
                        <a:lumMod val="60000"/>
                        <a:lumOff val="40000"/>
                      </a:schemeClr>
                    </a:solidFill>
                  </a:tcPr>
                </a:tc>
                <a:tc>
                  <a:txBody>
                    <a:bodyPr/>
                    <a:lstStyle/>
                    <a:p>
                      <a:pPr algn="ctr" rtl="1"/>
                      <a:r>
                        <a:rPr lang="ar-BH" sz="4000" b="1" dirty="0">
                          <a:solidFill>
                            <a:srgbClr val="FF0000"/>
                          </a:solidFill>
                          <a:latin typeface="Sakkal Majalla" panose="02000000000000000000" pitchFamily="2" charset="-78"/>
                          <a:cs typeface="Sakkal Majalla" panose="02000000000000000000" pitchFamily="2" charset="-78"/>
                        </a:rPr>
                        <a:t>معـناهـا </a:t>
                      </a:r>
                    </a:p>
                  </a:txBody>
                  <a:tcPr>
                    <a:cell3D prstMaterial="dkEdge">
                      <a:bevel/>
                      <a:lightRig rig="flood" dir="t"/>
                    </a:cell3D>
                    <a:solidFill>
                      <a:schemeClr val="accent4">
                        <a:lumMod val="60000"/>
                        <a:lumOff val="40000"/>
                      </a:schemeClr>
                    </a:solidFill>
                  </a:tcPr>
                </a:tc>
                <a:extLst>
                  <a:ext uri="{0D108BD9-81ED-4DB2-BD59-A6C34878D82A}">
                    <a16:rowId xmlns:a16="http://schemas.microsoft.com/office/drawing/2014/main" val="3550146664"/>
                  </a:ext>
                </a:extLst>
              </a:tr>
              <a:tr h="370840">
                <a:tc>
                  <a:txBody>
                    <a:bodyPr/>
                    <a:lstStyle/>
                    <a:p>
                      <a:pPr algn="ctr" rtl="1"/>
                      <a:r>
                        <a:rPr lang="ar-SA" sz="3600" b="1" kern="1200" dirty="0">
                          <a:solidFill>
                            <a:srgbClr val="C00000"/>
                          </a:solidFill>
                          <a:effectLst/>
                          <a:latin typeface="Sakkal Majalla" panose="02000000000000000000" pitchFamily="2" charset="-78"/>
                          <a:ea typeface="+mn-ea"/>
                          <a:cs typeface="Sakkal Majalla" panose="02000000000000000000" pitchFamily="2" charset="-78"/>
                        </a:rPr>
                        <a:t>الأعمال</a:t>
                      </a:r>
                      <a:endParaRPr lang="ar-BH" sz="3600" b="1" dirty="0">
                        <a:solidFill>
                          <a:srgbClr val="C00000"/>
                        </a:solidFill>
                        <a:latin typeface="Sakkal Majalla" panose="02000000000000000000" pitchFamily="2" charset="-78"/>
                        <a:cs typeface="Sakkal Majalla" panose="02000000000000000000" pitchFamily="2" charset="-78"/>
                      </a:endParaRPr>
                    </a:p>
                  </a:txBody>
                  <a:tcPr>
                    <a:cell3D prstMaterial="dkEdge">
                      <a:bevel/>
                      <a:lightRig rig="flood" dir="t"/>
                    </a:cell3D>
                    <a:solidFill>
                      <a:schemeClr val="accent4">
                        <a:lumMod val="40000"/>
                        <a:lumOff val="6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3600" kern="1200" dirty="0">
                          <a:solidFill>
                            <a:schemeClr val="dk1"/>
                          </a:solidFill>
                          <a:effectLst/>
                          <a:latin typeface="Sakkal Majalla" panose="02000000000000000000" pitchFamily="2" charset="-78"/>
                          <a:ea typeface="+mn-ea"/>
                          <a:cs typeface="Sakkal Majalla" panose="02000000000000000000" pitchFamily="2" charset="-78"/>
                        </a:rPr>
                        <a:t>كل ما يصدر عن الإنسان من قول أو فعل</a:t>
                      </a:r>
                      <a:endParaRPr lang="ar-BH" sz="3600" b="1" dirty="0">
                        <a:latin typeface="Sakkal Majalla" panose="02000000000000000000" pitchFamily="2" charset="-78"/>
                        <a:cs typeface="Sakkal Majalla" panose="02000000000000000000" pitchFamily="2" charset="-78"/>
                      </a:endParaRPr>
                    </a:p>
                  </a:txBody>
                  <a:tcPr>
                    <a:cell3D prstMaterial="dkEdge">
                      <a:bevel/>
                      <a:lightRig rig="flood" dir="t"/>
                    </a:cell3D>
                    <a:solidFill>
                      <a:schemeClr val="accent4">
                        <a:lumMod val="40000"/>
                        <a:lumOff val="60000"/>
                      </a:schemeClr>
                    </a:solidFill>
                  </a:tcPr>
                </a:tc>
                <a:extLst>
                  <a:ext uri="{0D108BD9-81ED-4DB2-BD59-A6C34878D82A}">
                    <a16:rowId xmlns:a16="http://schemas.microsoft.com/office/drawing/2014/main" val="1211726689"/>
                  </a:ext>
                </a:extLst>
              </a:tr>
              <a:tr h="370840">
                <a:tc>
                  <a:txBody>
                    <a:bodyPr/>
                    <a:lstStyle/>
                    <a:p>
                      <a:pPr algn="ctr" rtl="1"/>
                      <a:r>
                        <a:rPr lang="ar-SA" sz="3600" b="1" kern="1200" dirty="0">
                          <a:solidFill>
                            <a:srgbClr val="C00000"/>
                          </a:solidFill>
                          <a:effectLst/>
                          <a:latin typeface="Sakkal Majalla" panose="02000000000000000000" pitchFamily="2" charset="-78"/>
                          <a:ea typeface="+mn-ea"/>
                          <a:cs typeface="Sakkal Majalla" panose="02000000000000000000" pitchFamily="2" charset="-78"/>
                        </a:rPr>
                        <a:t>النيّ</a:t>
                      </a:r>
                      <a:r>
                        <a:rPr lang="ar-BH" sz="3600" b="1" kern="1200" dirty="0">
                          <a:solidFill>
                            <a:srgbClr val="C00000"/>
                          </a:solidFill>
                          <a:effectLst/>
                          <a:latin typeface="Sakkal Majalla" panose="02000000000000000000" pitchFamily="2" charset="-78"/>
                          <a:ea typeface="+mn-ea"/>
                          <a:cs typeface="Sakkal Majalla" panose="02000000000000000000" pitchFamily="2" charset="-78"/>
                        </a:rPr>
                        <a:t>َ</a:t>
                      </a:r>
                      <a:r>
                        <a:rPr lang="ar-SA" sz="3600" b="1" kern="1200" dirty="0">
                          <a:solidFill>
                            <a:srgbClr val="C00000"/>
                          </a:solidFill>
                          <a:effectLst/>
                          <a:latin typeface="Sakkal Majalla" panose="02000000000000000000" pitchFamily="2" charset="-78"/>
                          <a:ea typeface="+mn-ea"/>
                          <a:cs typeface="Sakkal Majalla" panose="02000000000000000000" pitchFamily="2" charset="-78"/>
                        </a:rPr>
                        <a:t>ات</a:t>
                      </a:r>
                      <a:endParaRPr lang="ar-BH" sz="3600" b="1" dirty="0">
                        <a:solidFill>
                          <a:srgbClr val="C00000"/>
                        </a:solidFill>
                        <a:latin typeface="Sakkal Majalla" panose="02000000000000000000" pitchFamily="2" charset="-78"/>
                        <a:cs typeface="Sakkal Majalla" panose="02000000000000000000" pitchFamily="2" charset="-78"/>
                      </a:endParaRPr>
                    </a:p>
                  </a:txBody>
                  <a:tcPr>
                    <a:cell3D prstMaterial="dkEdge">
                      <a:bevel/>
                      <a:lightRig rig="flood" dir="t"/>
                    </a:cell3D>
                    <a:solidFill>
                      <a:schemeClr val="accent4">
                        <a:lumMod val="40000"/>
                        <a:lumOff val="60000"/>
                      </a:schemeClr>
                    </a:solidFill>
                  </a:tcPr>
                </a:tc>
                <a:tc>
                  <a:txBody>
                    <a:bodyPr/>
                    <a:lstStyle/>
                    <a:p>
                      <a:pPr algn="ctr" rtl="1"/>
                      <a:r>
                        <a:rPr lang="ar-SA" sz="3600" kern="1200" dirty="0">
                          <a:solidFill>
                            <a:schemeClr val="dk1"/>
                          </a:solidFill>
                          <a:effectLst/>
                          <a:latin typeface="Sakkal Majalla" panose="02000000000000000000" pitchFamily="2" charset="-78"/>
                          <a:ea typeface="+mn-ea"/>
                          <a:cs typeface="Sakkal Majalla" panose="02000000000000000000" pitchFamily="2" charset="-78"/>
                        </a:rPr>
                        <a:t>جمع ني</a:t>
                      </a:r>
                      <a:r>
                        <a:rPr lang="ar-BH" sz="3600" kern="1200" dirty="0">
                          <a:solidFill>
                            <a:schemeClr val="dk1"/>
                          </a:solidFill>
                          <a:effectLst/>
                          <a:latin typeface="Sakkal Majalla" panose="02000000000000000000" pitchFamily="2" charset="-78"/>
                          <a:ea typeface="+mn-ea"/>
                          <a:cs typeface="Sakkal Majalla" panose="02000000000000000000" pitchFamily="2" charset="-78"/>
                        </a:rPr>
                        <a:t>ّ</a:t>
                      </a:r>
                      <a:r>
                        <a:rPr lang="ar-SA" sz="3600" kern="1200" dirty="0">
                          <a:solidFill>
                            <a:schemeClr val="dk1"/>
                          </a:solidFill>
                          <a:effectLst/>
                          <a:latin typeface="Sakkal Majalla" panose="02000000000000000000" pitchFamily="2" charset="-78"/>
                          <a:ea typeface="+mn-ea"/>
                          <a:cs typeface="Sakkal Majalla" panose="02000000000000000000" pitchFamily="2" charset="-78"/>
                        </a:rPr>
                        <a:t>ة وهي عزم القلب على ال</a:t>
                      </a:r>
                      <a:r>
                        <a:rPr lang="ar-BH" sz="3600" kern="1200" dirty="0">
                          <a:solidFill>
                            <a:schemeClr val="dk1"/>
                          </a:solidFill>
                          <a:effectLst/>
                          <a:latin typeface="Sakkal Majalla" panose="02000000000000000000" pitchFamily="2" charset="-78"/>
                          <a:ea typeface="+mn-ea"/>
                          <a:cs typeface="Sakkal Majalla" panose="02000000000000000000" pitchFamily="2" charset="-78"/>
                        </a:rPr>
                        <a:t>عم</a:t>
                      </a:r>
                      <a:r>
                        <a:rPr lang="ar-SA" sz="3600" kern="1200" dirty="0">
                          <a:solidFill>
                            <a:schemeClr val="dk1"/>
                          </a:solidFill>
                          <a:effectLst/>
                          <a:latin typeface="Sakkal Majalla" panose="02000000000000000000" pitchFamily="2" charset="-78"/>
                          <a:ea typeface="+mn-ea"/>
                          <a:cs typeface="Sakkal Majalla" panose="02000000000000000000" pitchFamily="2" charset="-78"/>
                        </a:rPr>
                        <a:t>ل</a:t>
                      </a:r>
                      <a:r>
                        <a:rPr lang="ar-BH" sz="3600" b="1" dirty="0">
                          <a:latin typeface="Sakkal Majalla" panose="02000000000000000000" pitchFamily="2" charset="-78"/>
                          <a:cs typeface="Sakkal Majalla" panose="02000000000000000000" pitchFamily="2" charset="-78"/>
                        </a:rPr>
                        <a:t> </a:t>
                      </a:r>
                    </a:p>
                  </a:txBody>
                  <a:tcPr>
                    <a:cell3D prstMaterial="dkEdge">
                      <a:bevel/>
                      <a:lightRig rig="flood" dir="t"/>
                    </a:cell3D>
                    <a:solidFill>
                      <a:schemeClr val="accent4">
                        <a:lumMod val="40000"/>
                        <a:lumOff val="60000"/>
                      </a:schemeClr>
                    </a:solidFill>
                  </a:tcPr>
                </a:tc>
                <a:extLst>
                  <a:ext uri="{0D108BD9-81ED-4DB2-BD59-A6C34878D82A}">
                    <a16:rowId xmlns:a16="http://schemas.microsoft.com/office/drawing/2014/main" val="4136352086"/>
                  </a:ext>
                </a:extLst>
              </a:tr>
              <a:tr h="370840">
                <a:tc>
                  <a:txBody>
                    <a:bodyPr/>
                    <a:lstStyle/>
                    <a:p>
                      <a:pPr algn="ctr" rtl="1"/>
                      <a:r>
                        <a:rPr lang="ar-SA" sz="3600" b="1" kern="1200" dirty="0">
                          <a:solidFill>
                            <a:srgbClr val="C00000"/>
                          </a:solidFill>
                          <a:effectLst/>
                          <a:latin typeface="Sakkal Majalla" panose="02000000000000000000" pitchFamily="2" charset="-78"/>
                          <a:ea typeface="+mn-ea"/>
                          <a:cs typeface="Sakkal Majalla" panose="02000000000000000000" pitchFamily="2" charset="-78"/>
                        </a:rPr>
                        <a:t>لكل امرئ ما نوى</a:t>
                      </a:r>
                      <a:endParaRPr lang="ar-BH" sz="3600" b="1" dirty="0">
                        <a:solidFill>
                          <a:srgbClr val="C00000"/>
                        </a:solidFill>
                        <a:latin typeface="Sakkal Majalla" panose="02000000000000000000" pitchFamily="2" charset="-78"/>
                        <a:cs typeface="Sakkal Majalla" panose="02000000000000000000" pitchFamily="2" charset="-78"/>
                      </a:endParaRPr>
                    </a:p>
                  </a:txBody>
                  <a:tcPr>
                    <a:cell3D prstMaterial="dkEdge">
                      <a:bevel/>
                      <a:lightRig rig="flood" dir="t"/>
                    </a:cell3D>
                    <a:solidFill>
                      <a:schemeClr val="accent4">
                        <a:lumMod val="40000"/>
                        <a:lumOff val="60000"/>
                      </a:schemeClr>
                    </a:solidFill>
                  </a:tcPr>
                </a:tc>
                <a:tc>
                  <a:txBody>
                    <a:bodyPr/>
                    <a:lstStyle/>
                    <a:p>
                      <a:pPr algn="ctr" rtl="1"/>
                      <a:r>
                        <a:rPr lang="ar-SA" sz="3600" kern="1200" dirty="0">
                          <a:solidFill>
                            <a:schemeClr val="dk1"/>
                          </a:solidFill>
                          <a:effectLst/>
                          <a:latin typeface="Sakkal Majalla" panose="02000000000000000000" pitchFamily="2" charset="-78"/>
                          <a:ea typeface="+mn-ea"/>
                          <a:cs typeface="Sakkal Majalla" panose="02000000000000000000" pitchFamily="2" charset="-78"/>
                        </a:rPr>
                        <a:t>لكل إنسان جزاء ما عزم عليه</a:t>
                      </a:r>
                      <a:endParaRPr lang="ar-BH" sz="3600" b="1" dirty="0">
                        <a:latin typeface="Sakkal Majalla" panose="02000000000000000000" pitchFamily="2" charset="-78"/>
                        <a:cs typeface="Sakkal Majalla" panose="02000000000000000000" pitchFamily="2" charset="-78"/>
                      </a:endParaRPr>
                    </a:p>
                  </a:txBody>
                  <a:tcPr>
                    <a:cell3D prstMaterial="dkEdge">
                      <a:bevel/>
                      <a:lightRig rig="flood" dir="t"/>
                    </a:cell3D>
                    <a:solidFill>
                      <a:schemeClr val="accent4">
                        <a:lumMod val="40000"/>
                        <a:lumOff val="60000"/>
                      </a:schemeClr>
                    </a:solidFill>
                  </a:tcPr>
                </a:tc>
                <a:extLst>
                  <a:ext uri="{0D108BD9-81ED-4DB2-BD59-A6C34878D82A}">
                    <a16:rowId xmlns:a16="http://schemas.microsoft.com/office/drawing/2014/main" val="2832450808"/>
                  </a:ext>
                </a:extLst>
              </a:tr>
              <a:tr h="370840">
                <a:tc>
                  <a:txBody>
                    <a:bodyPr/>
                    <a:lstStyle/>
                    <a:p>
                      <a:pPr algn="ctr" rtl="1"/>
                      <a:r>
                        <a:rPr lang="ar-SA" sz="3600" b="1" kern="1200" dirty="0">
                          <a:solidFill>
                            <a:srgbClr val="C00000"/>
                          </a:solidFill>
                          <a:effectLst/>
                          <a:latin typeface="Sakkal Majalla" panose="02000000000000000000" pitchFamily="2" charset="-78"/>
                          <a:ea typeface="+mn-ea"/>
                          <a:cs typeface="Sakkal Majalla" panose="02000000000000000000" pitchFamily="2" charset="-78"/>
                        </a:rPr>
                        <a:t>هجرته</a:t>
                      </a:r>
                      <a:endParaRPr lang="ar-BH" sz="3600" b="1" dirty="0">
                        <a:solidFill>
                          <a:srgbClr val="C00000"/>
                        </a:solidFill>
                        <a:latin typeface="Sakkal Majalla" panose="02000000000000000000" pitchFamily="2" charset="-78"/>
                        <a:cs typeface="Sakkal Majalla" panose="02000000000000000000" pitchFamily="2" charset="-78"/>
                      </a:endParaRPr>
                    </a:p>
                  </a:txBody>
                  <a:tcPr>
                    <a:cell3D prstMaterial="dkEdge">
                      <a:bevel/>
                      <a:lightRig rig="flood" dir="t"/>
                    </a:cell3D>
                    <a:solidFill>
                      <a:schemeClr val="accent4">
                        <a:lumMod val="40000"/>
                        <a:lumOff val="60000"/>
                      </a:schemeClr>
                    </a:solidFill>
                  </a:tcPr>
                </a:tc>
                <a:tc>
                  <a:txBody>
                    <a:bodyPr/>
                    <a:lstStyle/>
                    <a:p>
                      <a:pPr algn="ctr" rtl="1"/>
                      <a:r>
                        <a:rPr lang="ar-SA" sz="3600" kern="1200" dirty="0">
                          <a:solidFill>
                            <a:schemeClr val="dk1"/>
                          </a:solidFill>
                          <a:effectLst/>
                          <a:latin typeface="Sakkal Majalla" panose="02000000000000000000" pitchFamily="2" charset="-78"/>
                          <a:ea typeface="+mn-ea"/>
                          <a:cs typeface="Sakkal Majalla" panose="02000000000000000000" pitchFamily="2" charset="-78"/>
                        </a:rPr>
                        <a:t>انتقاله من دار الشرك إلى دار الإيمان</a:t>
                      </a:r>
                      <a:endParaRPr lang="ar-BH" sz="3600" b="1" dirty="0">
                        <a:latin typeface="Sakkal Majalla" panose="02000000000000000000" pitchFamily="2" charset="-78"/>
                        <a:cs typeface="Sakkal Majalla" panose="02000000000000000000" pitchFamily="2" charset="-78"/>
                      </a:endParaRPr>
                    </a:p>
                  </a:txBody>
                  <a:tcPr>
                    <a:cell3D prstMaterial="dkEdge">
                      <a:bevel/>
                      <a:lightRig rig="flood" dir="t"/>
                    </a:cell3D>
                    <a:solidFill>
                      <a:schemeClr val="accent4">
                        <a:lumMod val="40000"/>
                        <a:lumOff val="60000"/>
                      </a:schemeClr>
                    </a:solidFill>
                  </a:tcPr>
                </a:tc>
                <a:extLst>
                  <a:ext uri="{0D108BD9-81ED-4DB2-BD59-A6C34878D82A}">
                    <a16:rowId xmlns:a16="http://schemas.microsoft.com/office/drawing/2014/main" val="1330930475"/>
                  </a:ext>
                </a:extLst>
              </a:tr>
              <a:tr h="370840">
                <a:tc>
                  <a:txBody>
                    <a:bodyPr/>
                    <a:lstStyle/>
                    <a:p>
                      <a:pPr algn="ctr" rtl="1"/>
                      <a:r>
                        <a:rPr lang="ar-SA" sz="3600" b="1" kern="1200" dirty="0">
                          <a:solidFill>
                            <a:srgbClr val="C00000"/>
                          </a:solidFill>
                          <a:effectLst/>
                          <a:latin typeface="Sakkal Majalla" panose="02000000000000000000" pitchFamily="2" charset="-78"/>
                          <a:ea typeface="+mn-ea"/>
                          <a:cs typeface="Sakkal Majalla" panose="02000000000000000000" pitchFamily="2" charset="-78"/>
                        </a:rPr>
                        <a:t>ينكحها</a:t>
                      </a:r>
                      <a:endParaRPr lang="ar-BH" sz="3600" b="1" dirty="0">
                        <a:solidFill>
                          <a:srgbClr val="C00000"/>
                        </a:solidFill>
                        <a:latin typeface="Sakkal Majalla" panose="02000000000000000000" pitchFamily="2" charset="-78"/>
                        <a:cs typeface="Sakkal Majalla" panose="02000000000000000000" pitchFamily="2" charset="-78"/>
                      </a:endParaRPr>
                    </a:p>
                  </a:txBody>
                  <a:tcPr>
                    <a:cell3D prstMaterial="dkEdge">
                      <a:bevel/>
                      <a:lightRig rig="flood" dir="t"/>
                    </a:cell3D>
                    <a:solidFill>
                      <a:schemeClr val="accent4">
                        <a:lumMod val="40000"/>
                        <a:lumOff val="60000"/>
                      </a:schemeClr>
                    </a:solidFill>
                  </a:tcPr>
                </a:tc>
                <a:tc>
                  <a:txBody>
                    <a:bodyPr/>
                    <a:lstStyle/>
                    <a:p>
                      <a:pPr algn="ctr" rtl="1"/>
                      <a:r>
                        <a:rPr lang="ar-BH" sz="3600" b="1" dirty="0">
                          <a:latin typeface="Sakkal Majalla" panose="02000000000000000000" pitchFamily="2" charset="-78"/>
                          <a:cs typeface="Sakkal Majalla" panose="02000000000000000000" pitchFamily="2" charset="-78"/>
                        </a:rPr>
                        <a:t> </a:t>
                      </a:r>
                      <a:r>
                        <a:rPr lang="ar-SA" sz="3600" kern="1200" dirty="0">
                          <a:solidFill>
                            <a:schemeClr val="dk1"/>
                          </a:solidFill>
                          <a:effectLst/>
                          <a:latin typeface="Sakkal Majalla" panose="02000000000000000000" pitchFamily="2" charset="-78"/>
                          <a:ea typeface="+mn-ea"/>
                          <a:cs typeface="Sakkal Majalla" panose="02000000000000000000" pitchFamily="2" charset="-78"/>
                        </a:rPr>
                        <a:t>يتزوجها</a:t>
                      </a:r>
                      <a:endParaRPr lang="ar-BH" sz="3600" b="1" dirty="0">
                        <a:latin typeface="Sakkal Majalla" panose="02000000000000000000" pitchFamily="2" charset="-78"/>
                        <a:cs typeface="Sakkal Majalla" panose="02000000000000000000" pitchFamily="2" charset="-78"/>
                      </a:endParaRPr>
                    </a:p>
                  </a:txBody>
                  <a:tcPr>
                    <a:cell3D prstMaterial="dkEdge">
                      <a:bevel/>
                      <a:lightRig rig="flood" dir="t"/>
                    </a:cell3D>
                    <a:solidFill>
                      <a:schemeClr val="accent4">
                        <a:lumMod val="40000"/>
                        <a:lumOff val="60000"/>
                      </a:schemeClr>
                    </a:solidFill>
                  </a:tcPr>
                </a:tc>
                <a:extLst>
                  <a:ext uri="{0D108BD9-81ED-4DB2-BD59-A6C34878D82A}">
                    <a16:rowId xmlns:a16="http://schemas.microsoft.com/office/drawing/2014/main" val="2927318617"/>
                  </a:ext>
                </a:extLst>
              </a:tr>
            </a:tbl>
          </a:graphicData>
        </a:graphic>
      </p:graphicFrame>
      <p:sp>
        <p:nvSpPr>
          <p:cNvPr id="7" name="TextBox 6">
            <a:extLst>
              <a:ext uri="{FF2B5EF4-FFF2-40B4-BE49-F238E27FC236}">
                <a16:creationId xmlns:a16="http://schemas.microsoft.com/office/drawing/2014/main" id="{9F61C962-32C8-4A3C-8C9C-C5E3FA4EAE17}"/>
              </a:ext>
            </a:extLst>
          </p:cNvPr>
          <p:cNvSpPr txBox="1"/>
          <p:nvPr/>
        </p:nvSpPr>
        <p:spPr>
          <a:xfrm>
            <a:off x="211016" y="238116"/>
            <a:ext cx="3418010" cy="400110"/>
          </a:xfrm>
          <a:prstGeom prst="rect">
            <a:avLst/>
          </a:prstGeom>
          <a:solidFill>
            <a:schemeClr val="accent5">
              <a:lumMod val="40000"/>
              <a:lumOff val="60000"/>
            </a:schemeClr>
          </a:solidFill>
        </p:spPr>
        <p:txBody>
          <a:bodyPr wrap="square" rtlCol="0">
            <a:spAutoFit/>
          </a:bodyPr>
          <a:lstStyle/>
          <a:p>
            <a:r>
              <a:rPr lang="ar-BH" sz="2000" b="1" dirty="0">
                <a:solidFill>
                  <a:srgbClr val="C00000"/>
                </a:solidFill>
                <a:latin typeface="Sakkal Majalla" panose="02000000000000000000" pitchFamily="2" charset="-78"/>
                <a:cs typeface="Sakkal Majalla" panose="02000000000000000000" pitchFamily="2" charset="-78"/>
              </a:rPr>
              <a:t>حديث الأعمال بالنيات /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685775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a:extLst>
              <a:ext uri="{FF2B5EF4-FFF2-40B4-BE49-F238E27FC236}">
                <a16:creationId xmlns:a16="http://schemas.microsoft.com/office/drawing/2014/main" id="{FBCDDABB-352C-4F91-90A1-17F528F69518}"/>
              </a:ext>
            </a:extLst>
          </p:cNvPr>
          <p:cNvSpPr/>
          <p:nvPr/>
        </p:nvSpPr>
        <p:spPr>
          <a:xfrm>
            <a:off x="3661115" y="384703"/>
            <a:ext cx="8419274" cy="811051"/>
          </a:xfrm>
          <a:prstGeom prst="roundRect">
            <a:avLst/>
          </a:prstGeom>
          <a:solidFill>
            <a:schemeClr val="accent4">
              <a:lumMod val="60000"/>
              <a:lumOff val="4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BH" sz="3800" b="1" dirty="0">
                <a:solidFill>
                  <a:srgbClr val="FF0000"/>
                </a:solidFill>
                <a:latin typeface="Sakkal Majalla" panose="02000000000000000000" pitchFamily="2" charset="-78"/>
                <a:cs typeface="Sakkal Majalla" panose="02000000000000000000" pitchFamily="2" charset="-78"/>
              </a:rPr>
              <a:t>نشاط (3) اختر الكلمة المناسبة للمعاني في الجدول أدناه:</a:t>
            </a:r>
          </a:p>
        </p:txBody>
      </p:sp>
      <p:sp>
        <p:nvSpPr>
          <p:cNvPr id="4" name="مستطيل 1">
            <a:extLst>
              <a:ext uri="{FF2B5EF4-FFF2-40B4-BE49-F238E27FC236}">
                <a16:creationId xmlns:a16="http://schemas.microsoft.com/office/drawing/2014/main" id="{F0046E9B-60C9-495F-86FD-1C94477B1B0D}"/>
              </a:ext>
            </a:extLst>
          </p:cNvPr>
          <p:cNvSpPr/>
          <p:nvPr/>
        </p:nvSpPr>
        <p:spPr>
          <a:xfrm>
            <a:off x="891623" y="1565903"/>
            <a:ext cx="2451597" cy="685800"/>
          </a:xfrm>
          <a:prstGeom prst="rect">
            <a:avLst/>
          </a:prstGeom>
          <a:solidFill>
            <a:schemeClr val="accent5">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rtl="1"/>
            <a:r>
              <a:rPr lang="ar-SA" sz="3200" b="1" dirty="0">
                <a:solidFill>
                  <a:srgbClr val="C00000"/>
                </a:solidFill>
                <a:latin typeface="Sakkal Majalla" panose="02000000000000000000" pitchFamily="2" charset="-78"/>
                <a:cs typeface="Sakkal Majalla" panose="02000000000000000000" pitchFamily="2" charset="-78"/>
              </a:rPr>
              <a:t>لكل امرئ ما نوى</a:t>
            </a:r>
            <a:endParaRPr lang="ar-BH" sz="3200" b="1" dirty="0">
              <a:solidFill>
                <a:srgbClr val="C00000"/>
              </a:solidFill>
              <a:latin typeface="Sakkal Majalla" panose="02000000000000000000" pitchFamily="2" charset="-78"/>
              <a:cs typeface="Sakkal Majalla" panose="02000000000000000000" pitchFamily="2" charset="-78"/>
            </a:endParaRPr>
          </a:p>
        </p:txBody>
      </p:sp>
      <p:sp>
        <p:nvSpPr>
          <p:cNvPr id="5" name="مستطيل 1">
            <a:extLst>
              <a:ext uri="{FF2B5EF4-FFF2-40B4-BE49-F238E27FC236}">
                <a16:creationId xmlns:a16="http://schemas.microsoft.com/office/drawing/2014/main" id="{FB2F90DE-D96B-41CE-9854-61BE98F1AFAE}"/>
              </a:ext>
            </a:extLst>
          </p:cNvPr>
          <p:cNvSpPr/>
          <p:nvPr/>
        </p:nvSpPr>
        <p:spPr>
          <a:xfrm>
            <a:off x="5714964" y="1556874"/>
            <a:ext cx="1688036" cy="685800"/>
          </a:xfrm>
          <a:prstGeom prst="rect">
            <a:avLst/>
          </a:prstGeom>
          <a:solidFill>
            <a:schemeClr val="accent5">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rtl="1"/>
            <a:r>
              <a:rPr lang="ar-SA" sz="3200" b="1" dirty="0">
                <a:solidFill>
                  <a:srgbClr val="C00000"/>
                </a:solidFill>
                <a:latin typeface="Sakkal Majalla" panose="02000000000000000000" pitchFamily="2" charset="-78"/>
                <a:cs typeface="Sakkal Majalla" panose="02000000000000000000" pitchFamily="2" charset="-78"/>
              </a:rPr>
              <a:t>الأعمال</a:t>
            </a:r>
            <a:endParaRPr lang="ar-BH" sz="3200" b="1" dirty="0">
              <a:solidFill>
                <a:srgbClr val="C00000"/>
              </a:solidFill>
              <a:latin typeface="Sakkal Majalla" panose="02000000000000000000" pitchFamily="2" charset="-78"/>
              <a:cs typeface="Sakkal Majalla" panose="02000000000000000000" pitchFamily="2" charset="-78"/>
            </a:endParaRPr>
          </a:p>
        </p:txBody>
      </p:sp>
      <p:sp>
        <p:nvSpPr>
          <p:cNvPr id="6" name="مستطيل 1">
            <a:extLst>
              <a:ext uri="{FF2B5EF4-FFF2-40B4-BE49-F238E27FC236}">
                <a16:creationId xmlns:a16="http://schemas.microsoft.com/office/drawing/2014/main" id="{478630DC-D6A9-4939-8223-74EE206CDEB6}"/>
              </a:ext>
            </a:extLst>
          </p:cNvPr>
          <p:cNvSpPr/>
          <p:nvPr/>
        </p:nvSpPr>
        <p:spPr>
          <a:xfrm>
            <a:off x="9774743" y="1556874"/>
            <a:ext cx="1688036" cy="685800"/>
          </a:xfrm>
          <a:prstGeom prst="rect">
            <a:avLst/>
          </a:prstGeom>
          <a:solidFill>
            <a:schemeClr val="accent5">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rtl="1"/>
            <a:r>
              <a:rPr lang="ar-SA" sz="3200" b="1" dirty="0">
                <a:solidFill>
                  <a:srgbClr val="C00000"/>
                </a:solidFill>
                <a:latin typeface="Sakkal Majalla" panose="02000000000000000000" pitchFamily="2" charset="-78"/>
                <a:cs typeface="Sakkal Majalla" panose="02000000000000000000" pitchFamily="2" charset="-78"/>
              </a:rPr>
              <a:t>ينكحها</a:t>
            </a:r>
            <a:endParaRPr lang="ar-BH" sz="3200" b="1" dirty="0">
              <a:solidFill>
                <a:srgbClr val="C00000"/>
              </a:solidFill>
              <a:latin typeface="Sakkal Majalla" panose="02000000000000000000" pitchFamily="2" charset="-78"/>
              <a:cs typeface="Sakkal Majalla" panose="02000000000000000000" pitchFamily="2" charset="-78"/>
            </a:endParaRPr>
          </a:p>
        </p:txBody>
      </p:sp>
      <p:graphicFrame>
        <p:nvGraphicFramePr>
          <p:cNvPr id="7" name="جدول 2">
            <a:extLst>
              <a:ext uri="{FF2B5EF4-FFF2-40B4-BE49-F238E27FC236}">
                <a16:creationId xmlns:a16="http://schemas.microsoft.com/office/drawing/2014/main" id="{9699B947-F6AF-4502-9BFE-07E2647A7A34}"/>
              </a:ext>
            </a:extLst>
          </p:cNvPr>
          <p:cNvGraphicFramePr>
            <a:graphicFrameLocks noGrp="1"/>
          </p:cNvGraphicFramePr>
          <p:nvPr>
            <p:extLst>
              <p:ext uri="{D42A27DB-BD31-4B8C-83A1-F6EECF244321}">
                <p14:modId xmlns:p14="http://schemas.microsoft.com/office/powerpoint/2010/main" val="731565613"/>
              </p:ext>
            </p:extLst>
          </p:nvPr>
        </p:nvGraphicFramePr>
        <p:xfrm>
          <a:off x="1030793" y="2452481"/>
          <a:ext cx="10282813" cy="3862675"/>
        </p:xfrm>
        <a:graphic>
          <a:graphicData uri="http://schemas.openxmlformats.org/drawingml/2006/table">
            <a:tbl>
              <a:tblPr rtl="1" firstRow="1" bandRow="1">
                <a:tableStyleId>{F5AB1C69-6EDB-4FF4-983F-18BD219EF322}</a:tableStyleId>
              </a:tblPr>
              <a:tblGrid>
                <a:gridCol w="2782277">
                  <a:extLst>
                    <a:ext uri="{9D8B030D-6E8A-4147-A177-3AD203B41FA5}">
                      <a16:colId xmlns:a16="http://schemas.microsoft.com/office/drawing/2014/main" val="661141545"/>
                    </a:ext>
                  </a:extLst>
                </a:gridCol>
                <a:gridCol w="7500536">
                  <a:extLst>
                    <a:ext uri="{9D8B030D-6E8A-4147-A177-3AD203B41FA5}">
                      <a16:colId xmlns:a16="http://schemas.microsoft.com/office/drawing/2014/main" val="1368387956"/>
                    </a:ext>
                  </a:extLst>
                </a:gridCol>
              </a:tblGrid>
              <a:tr h="609600">
                <a:tc>
                  <a:txBody>
                    <a:bodyPr/>
                    <a:lstStyle/>
                    <a:p>
                      <a:pPr marL="0" algn="justLow" defTabSz="685800" rtl="1" eaLnBrk="1" latinLnBrk="0" hangingPunct="1"/>
                      <a:r>
                        <a:rPr lang="ar-BH" sz="3600" b="1" kern="1200" dirty="0">
                          <a:solidFill>
                            <a:schemeClr val="lt1"/>
                          </a:solidFill>
                          <a:latin typeface="+mn-lt"/>
                          <a:ea typeface="+mn-ea"/>
                          <a:cs typeface="+mn-cs"/>
                        </a:rPr>
                        <a:t>       </a:t>
                      </a:r>
                      <a:r>
                        <a:rPr lang="ar-BH" sz="3600" b="1" kern="1200" dirty="0">
                          <a:solidFill>
                            <a:schemeClr val="lt1"/>
                          </a:solidFill>
                          <a:latin typeface="Sakkal Majalla" panose="02000000000000000000" pitchFamily="2" charset="-78"/>
                          <a:ea typeface="+mn-ea"/>
                          <a:cs typeface="Sakkal Majalla" panose="02000000000000000000" pitchFamily="2" charset="-78"/>
                        </a:rPr>
                        <a:t>الكلمة</a:t>
                      </a:r>
                      <a:r>
                        <a:rPr lang="ar-BH" sz="3600" b="1" kern="1200" dirty="0">
                          <a:solidFill>
                            <a:schemeClr val="lt1"/>
                          </a:solidFill>
                          <a:latin typeface="+mn-lt"/>
                          <a:ea typeface="+mn-ea"/>
                          <a:cs typeface="+mn-cs"/>
                        </a:rPr>
                        <a:t>   </a:t>
                      </a:r>
                    </a:p>
                  </a:txBody>
                  <a:tcPr marL="121920" marR="121920" anchor="ctr">
                    <a:solidFill>
                      <a:schemeClr val="bg2">
                        <a:lumMod val="50000"/>
                      </a:schemeClr>
                    </a:solidFill>
                  </a:tcPr>
                </a:tc>
                <a:tc>
                  <a:txBody>
                    <a:bodyPr/>
                    <a:lstStyle/>
                    <a:p>
                      <a:pPr marL="0" algn="r" defTabSz="685800" rtl="1" eaLnBrk="1" latinLnBrk="0" hangingPunct="1"/>
                      <a:r>
                        <a:rPr lang="ar-BH" sz="3600" b="1" kern="1200" dirty="0">
                          <a:solidFill>
                            <a:schemeClr val="lt1"/>
                          </a:solidFill>
                          <a:latin typeface="Sakkal Majalla" panose="02000000000000000000" pitchFamily="2" charset="-78"/>
                          <a:ea typeface="+mn-ea"/>
                          <a:cs typeface="Sakkal Majalla" panose="02000000000000000000" pitchFamily="2" charset="-78"/>
                        </a:rPr>
                        <a:t>         المعنى</a:t>
                      </a:r>
                    </a:p>
                  </a:txBody>
                  <a:tcPr marL="121920" marR="121920" anchor="ctr">
                    <a:solidFill>
                      <a:schemeClr val="bg2">
                        <a:lumMod val="50000"/>
                      </a:schemeClr>
                    </a:solidFill>
                  </a:tcPr>
                </a:tc>
                <a:extLst>
                  <a:ext uri="{0D108BD9-81ED-4DB2-BD59-A6C34878D82A}">
                    <a16:rowId xmlns:a16="http://schemas.microsoft.com/office/drawing/2014/main" val="1217499086"/>
                  </a:ext>
                </a:extLst>
              </a:tr>
              <a:tr h="644519">
                <a:tc>
                  <a:txBody>
                    <a:bodyPr/>
                    <a:lstStyle/>
                    <a:p>
                      <a:pPr algn="r" rtl="1"/>
                      <a:endParaRPr lang="ar-BH" dirty="0">
                        <a:solidFill>
                          <a:srgbClr val="FF0000"/>
                        </a:solidFill>
                      </a:endParaRPr>
                    </a:p>
                  </a:txBody>
                  <a:tcPr marL="121920" marR="121920">
                    <a:solidFill>
                      <a:schemeClr val="accent4">
                        <a:lumMod val="20000"/>
                        <a:lumOff val="80000"/>
                      </a:schemeClr>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2800" kern="1200" dirty="0">
                          <a:solidFill>
                            <a:schemeClr val="dk1"/>
                          </a:solidFill>
                          <a:effectLst/>
                          <a:latin typeface="Sakkal Majalla" panose="02000000000000000000" pitchFamily="2" charset="-78"/>
                          <a:ea typeface="+mn-ea"/>
                          <a:cs typeface="Sakkal Majalla" panose="02000000000000000000" pitchFamily="2" charset="-78"/>
                        </a:rPr>
                        <a:t>انتقاله من دار الشرك إلى دار الإيمان</a:t>
                      </a:r>
                      <a:endParaRPr lang="ar-BH" sz="2800" b="1" dirty="0">
                        <a:latin typeface="Sakkal Majalla" panose="02000000000000000000" pitchFamily="2" charset="-78"/>
                        <a:cs typeface="Sakkal Majalla" panose="02000000000000000000" pitchFamily="2" charset="-78"/>
                      </a:endParaRPr>
                    </a:p>
                  </a:txBody>
                  <a:tcPr marL="121920" marR="121920">
                    <a:solidFill>
                      <a:schemeClr val="accent4">
                        <a:lumMod val="20000"/>
                        <a:lumOff val="80000"/>
                      </a:schemeClr>
                    </a:solidFill>
                  </a:tcPr>
                </a:tc>
                <a:extLst>
                  <a:ext uri="{0D108BD9-81ED-4DB2-BD59-A6C34878D82A}">
                    <a16:rowId xmlns:a16="http://schemas.microsoft.com/office/drawing/2014/main" val="2701470500"/>
                  </a:ext>
                </a:extLst>
              </a:tr>
              <a:tr h="644519">
                <a:tc>
                  <a:txBody>
                    <a:bodyPr/>
                    <a:lstStyle/>
                    <a:p>
                      <a:pPr algn="r" rtl="1"/>
                      <a:endParaRPr lang="ar-BH" dirty="0">
                        <a:solidFill>
                          <a:srgbClr val="FF0000"/>
                        </a:solidFill>
                      </a:endParaRPr>
                    </a:p>
                  </a:txBody>
                  <a:tcPr marL="121920" marR="121920">
                    <a:solidFill>
                      <a:schemeClr val="accent4">
                        <a:lumMod val="20000"/>
                        <a:lumOff val="80000"/>
                      </a:schemeClr>
                    </a:solidFill>
                  </a:tcPr>
                </a:tc>
                <a:tc>
                  <a:txBody>
                    <a:bodyPr/>
                    <a:lstStyle/>
                    <a:p>
                      <a:pPr marL="0" marR="0" lvl="0" indent="0" algn="r" defTabSz="685800" rtl="1" eaLnBrk="1" fontAlgn="auto" latinLnBrk="0" hangingPunct="1">
                        <a:lnSpc>
                          <a:spcPct val="100000"/>
                        </a:lnSpc>
                        <a:spcBef>
                          <a:spcPts val="0"/>
                        </a:spcBef>
                        <a:spcAft>
                          <a:spcPts val="0"/>
                        </a:spcAft>
                        <a:buClrTx/>
                        <a:buSzTx/>
                        <a:buFontTx/>
                        <a:buNone/>
                        <a:tabLst/>
                        <a:defRPr/>
                      </a:pPr>
                      <a:r>
                        <a:rPr lang="ar-SA" sz="2800" kern="1200" dirty="0">
                          <a:solidFill>
                            <a:schemeClr val="dk1"/>
                          </a:solidFill>
                          <a:effectLst/>
                          <a:latin typeface="Sakkal Majalla" panose="02000000000000000000" pitchFamily="2" charset="-78"/>
                          <a:ea typeface="+mn-ea"/>
                          <a:cs typeface="Sakkal Majalla" panose="02000000000000000000" pitchFamily="2" charset="-78"/>
                        </a:rPr>
                        <a:t>لكل إنسان جزاء ما عزم عليه</a:t>
                      </a:r>
                      <a:endParaRPr lang="ar-BH" sz="2800" b="1" dirty="0">
                        <a:latin typeface="Sakkal Majalla" panose="02000000000000000000" pitchFamily="2" charset="-78"/>
                        <a:cs typeface="Sakkal Majalla" panose="02000000000000000000" pitchFamily="2" charset="-78"/>
                      </a:endParaRPr>
                    </a:p>
                  </a:txBody>
                  <a:tcPr marL="121920" marR="121920">
                    <a:solidFill>
                      <a:schemeClr val="accent4">
                        <a:lumMod val="20000"/>
                        <a:lumOff val="80000"/>
                      </a:schemeClr>
                    </a:solidFill>
                  </a:tcPr>
                </a:tc>
                <a:extLst>
                  <a:ext uri="{0D108BD9-81ED-4DB2-BD59-A6C34878D82A}">
                    <a16:rowId xmlns:a16="http://schemas.microsoft.com/office/drawing/2014/main" val="1655572362"/>
                  </a:ext>
                </a:extLst>
              </a:tr>
              <a:tr h="644519">
                <a:tc>
                  <a:txBody>
                    <a:bodyPr/>
                    <a:lstStyle/>
                    <a:p>
                      <a:pPr algn="r" rtl="1"/>
                      <a:endParaRPr lang="ar-BH" dirty="0">
                        <a:solidFill>
                          <a:srgbClr val="FF0000"/>
                        </a:solidFill>
                      </a:endParaRPr>
                    </a:p>
                  </a:txBody>
                  <a:tcPr marL="121920" marR="121920">
                    <a:solidFill>
                      <a:schemeClr val="accent4">
                        <a:lumMod val="20000"/>
                        <a:lumOff val="80000"/>
                      </a:schemeClr>
                    </a:solidFill>
                  </a:tcPr>
                </a:tc>
                <a:tc>
                  <a:txBody>
                    <a:bodyPr/>
                    <a:lstStyle/>
                    <a:p>
                      <a:pPr marL="0" marR="0" lvl="0" indent="0" algn="r" defTabSz="685800" rtl="1" eaLnBrk="1" fontAlgn="auto" latinLnBrk="0" hangingPunct="1">
                        <a:lnSpc>
                          <a:spcPct val="100000"/>
                        </a:lnSpc>
                        <a:spcBef>
                          <a:spcPts val="0"/>
                        </a:spcBef>
                        <a:spcAft>
                          <a:spcPts val="0"/>
                        </a:spcAft>
                        <a:buClrTx/>
                        <a:buSzTx/>
                        <a:buFontTx/>
                        <a:buNone/>
                        <a:tabLst/>
                        <a:defRPr/>
                      </a:pPr>
                      <a:r>
                        <a:rPr lang="ar-SA" sz="2800" kern="1200" dirty="0">
                          <a:solidFill>
                            <a:schemeClr val="dk1"/>
                          </a:solidFill>
                          <a:effectLst/>
                          <a:latin typeface="Sakkal Majalla" panose="02000000000000000000" pitchFamily="2" charset="-78"/>
                          <a:ea typeface="+mn-ea"/>
                          <a:cs typeface="Sakkal Majalla" panose="02000000000000000000" pitchFamily="2" charset="-78"/>
                        </a:rPr>
                        <a:t>كل ما يصدر عن الإنسان من قول أو فعل</a:t>
                      </a:r>
                      <a:endParaRPr lang="ar-BH" sz="2800" b="1" dirty="0">
                        <a:latin typeface="Sakkal Majalla" panose="02000000000000000000" pitchFamily="2" charset="-78"/>
                        <a:cs typeface="Sakkal Majalla" panose="02000000000000000000" pitchFamily="2" charset="-78"/>
                      </a:endParaRPr>
                    </a:p>
                  </a:txBody>
                  <a:tcPr marL="121920" marR="121920">
                    <a:solidFill>
                      <a:schemeClr val="accent4">
                        <a:lumMod val="20000"/>
                        <a:lumOff val="80000"/>
                      </a:schemeClr>
                    </a:solidFill>
                  </a:tcPr>
                </a:tc>
                <a:extLst>
                  <a:ext uri="{0D108BD9-81ED-4DB2-BD59-A6C34878D82A}">
                    <a16:rowId xmlns:a16="http://schemas.microsoft.com/office/drawing/2014/main" val="2711771504"/>
                  </a:ext>
                </a:extLst>
              </a:tr>
              <a:tr h="644519">
                <a:tc>
                  <a:txBody>
                    <a:bodyPr/>
                    <a:lstStyle/>
                    <a:p>
                      <a:pPr algn="r" rtl="1"/>
                      <a:endParaRPr lang="ar-BH" dirty="0">
                        <a:solidFill>
                          <a:srgbClr val="FF0000"/>
                        </a:solidFill>
                      </a:endParaRPr>
                    </a:p>
                  </a:txBody>
                  <a:tcPr marL="121920" marR="121920">
                    <a:solidFill>
                      <a:schemeClr val="accent4">
                        <a:lumMod val="20000"/>
                        <a:lumOff val="80000"/>
                      </a:schemeClr>
                    </a:solidFill>
                  </a:tcPr>
                </a:tc>
                <a:tc>
                  <a:txBody>
                    <a:bodyPr/>
                    <a:lstStyle/>
                    <a:p>
                      <a:pPr marL="0" marR="0" indent="0" algn="r" defTabSz="685800" rtl="1" eaLnBrk="1" fontAlgn="auto" latinLnBrk="0" hangingPunct="1">
                        <a:lnSpc>
                          <a:spcPct val="100000"/>
                        </a:lnSpc>
                        <a:spcBef>
                          <a:spcPts val="0"/>
                        </a:spcBef>
                        <a:spcAft>
                          <a:spcPts val="0"/>
                        </a:spcAft>
                        <a:buClrTx/>
                        <a:buSzTx/>
                        <a:buFontTx/>
                        <a:buNone/>
                        <a:tabLst/>
                        <a:defRPr/>
                      </a:pPr>
                      <a:r>
                        <a:rPr lang="ar-SA" sz="2800" kern="1200" dirty="0">
                          <a:solidFill>
                            <a:schemeClr val="dk1"/>
                          </a:solidFill>
                          <a:effectLst/>
                          <a:latin typeface="Sakkal Majalla" panose="02000000000000000000" pitchFamily="2" charset="-78"/>
                          <a:ea typeface="+mn-ea"/>
                          <a:cs typeface="Sakkal Majalla" panose="02000000000000000000" pitchFamily="2" charset="-78"/>
                        </a:rPr>
                        <a:t>يتزوجها</a:t>
                      </a:r>
                      <a:endParaRPr lang="ar-BH" sz="2800" b="1" dirty="0">
                        <a:solidFill>
                          <a:schemeClr val="accent5">
                            <a:lumMod val="50000"/>
                          </a:schemeClr>
                        </a:solidFill>
                      </a:endParaRPr>
                    </a:p>
                  </a:txBody>
                  <a:tcPr marL="121920" marR="121920">
                    <a:solidFill>
                      <a:schemeClr val="accent4">
                        <a:lumMod val="20000"/>
                        <a:lumOff val="80000"/>
                      </a:schemeClr>
                    </a:solidFill>
                  </a:tcPr>
                </a:tc>
                <a:extLst>
                  <a:ext uri="{0D108BD9-81ED-4DB2-BD59-A6C34878D82A}">
                    <a16:rowId xmlns:a16="http://schemas.microsoft.com/office/drawing/2014/main" val="555013272"/>
                  </a:ext>
                </a:extLst>
              </a:tr>
              <a:tr h="644519">
                <a:tc>
                  <a:txBody>
                    <a:bodyPr/>
                    <a:lstStyle/>
                    <a:p>
                      <a:pPr algn="r" rtl="1"/>
                      <a:endParaRPr lang="ar-BH" dirty="0">
                        <a:solidFill>
                          <a:srgbClr val="FF0000"/>
                        </a:solidFill>
                      </a:endParaRPr>
                    </a:p>
                  </a:txBody>
                  <a:tcPr marL="121920" marR="121920">
                    <a:solidFill>
                      <a:schemeClr val="accent4">
                        <a:lumMod val="20000"/>
                        <a:lumOff val="80000"/>
                      </a:schemeClr>
                    </a:solidFill>
                  </a:tcPr>
                </a:tc>
                <a:tc>
                  <a:txBody>
                    <a:bodyPr/>
                    <a:lstStyle/>
                    <a:p>
                      <a:pPr marL="0" marR="0" lvl="0" indent="0" algn="r" defTabSz="685800" rtl="1" eaLnBrk="1" fontAlgn="auto" latinLnBrk="0" hangingPunct="1">
                        <a:lnSpc>
                          <a:spcPct val="100000"/>
                        </a:lnSpc>
                        <a:spcBef>
                          <a:spcPts val="0"/>
                        </a:spcBef>
                        <a:spcAft>
                          <a:spcPts val="0"/>
                        </a:spcAft>
                        <a:buClrTx/>
                        <a:buSzTx/>
                        <a:buFontTx/>
                        <a:buNone/>
                        <a:tabLst/>
                        <a:defRPr/>
                      </a:pPr>
                      <a:r>
                        <a:rPr lang="ar-SA" sz="2800" kern="1200" dirty="0">
                          <a:solidFill>
                            <a:schemeClr val="dk1"/>
                          </a:solidFill>
                          <a:effectLst/>
                          <a:latin typeface="Sakkal Majalla" panose="02000000000000000000" pitchFamily="2" charset="-78"/>
                          <a:ea typeface="+mn-ea"/>
                          <a:cs typeface="Sakkal Majalla" panose="02000000000000000000" pitchFamily="2" charset="-78"/>
                        </a:rPr>
                        <a:t>جمع ني</a:t>
                      </a:r>
                      <a:r>
                        <a:rPr lang="ar-BH" sz="2800" kern="1200" dirty="0">
                          <a:solidFill>
                            <a:schemeClr val="dk1"/>
                          </a:solidFill>
                          <a:effectLst/>
                          <a:latin typeface="Sakkal Majalla" panose="02000000000000000000" pitchFamily="2" charset="-78"/>
                          <a:ea typeface="+mn-ea"/>
                          <a:cs typeface="Sakkal Majalla" panose="02000000000000000000" pitchFamily="2" charset="-78"/>
                        </a:rPr>
                        <a:t>ّ</a:t>
                      </a:r>
                      <a:r>
                        <a:rPr lang="ar-SA" sz="2800" kern="1200" dirty="0">
                          <a:solidFill>
                            <a:schemeClr val="dk1"/>
                          </a:solidFill>
                          <a:effectLst/>
                          <a:latin typeface="Sakkal Majalla" panose="02000000000000000000" pitchFamily="2" charset="-78"/>
                          <a:ea typeface="+mn-ea"/>
                          <a:cs typeface="Sakkal Majalla" panose="02000000000000000000" pitchFamily="2" charset="-78"/>
                        </a:rPr>
                        <a:t>ة وهي عزم القلب على ال</a:t>
                      </a:r>
                      <a:r>
                        <a:rPr lang="ar-BH" sz="2800" kern="1200" dirty="0">
                          <a:solidFill>
                            <a:schemeClr val="dk1"/>
                          </a:solidFill>
                          <a:effectLst/>
                          <a:latin typeface="Sakkal Majalla" panose="02000000000000000000" pitchFamily="2" charset="-78"/>
                          <a:ea typeface="+mn-ea"/>
                          <a:cs typeface="Sakkal Majalla" panose="02000000000000000000" pitchFamily="2" charset="-78"/>
                        </a:rPr>
                        <a:t>عم</a:t>
                      </a:r>
                      <a:r>
                        <a:rPr lang="ar-SA" sz="2800" kern="1200" dirty="0">
                          <a:solidFill>
                            <a:schemeClr val="dk1"/>
                          </a:solidFill>
                          <a:effectLst/>
                          <a:latin typeface="Sakkal Majalla" panose="02000000000000000000" pitchFamily="2" charset="-78"/>
                          <a:ea typeface="+mn-ea"/>
                          <a:cs typeface="Sakkal Majalla" panose="02000000000000000000" pitchFamily="2" charset="-78"/>
                        </a:rPr>
                        <a:t>ل</a:t>
                      </a:r>
                      <a:r>
                        <a:rPr lang="ar-BH" sz="2800" b="1" dirty="0">
                          <a:latin typeface="Sakkal Majalla" panose="02000000000000000000" pitchFamily="2" charset="-78"/>
                          <a:cs typeface="Sakkal Majalla" panose="02000000000000000000" pitchFamily="2" charset="-78"/>
                        </a:rPr>
                        <a:t> </a:t>
                      </a:r>
                    </a:p>
                  </a:txBody>
                  <a:tcPr marL="121920" marR="121920">
                    <a:solidFill>
                      <a:schemeClr val="accent4">
                        <a:lumMod val="20000"/>
                        <a:lumOff val="80000"/>
                      </a:schemeClr>
                    </a:solidFill>
                  </a:tcPr>
                </a:tc>
                <a:extLst>
                  <a:ext uri="{0D108BD9-81ED-4DB2-BD59-A6C34878D82A}">
                    <a16:rowId xmlns:a16="http://schemas.microsoft.com/office/drawing/2014/main" val="1413269353"/>
                  </a:ext>
                </a:extLst>
              </a:tr>
            </a:tbl>
          </a:graphicData>
        </a:graphic>
      </p:graphicFrame>
      <p:sp>
        <p:nvSpPr>
          <p:cNvPr id="9" name="مستطيل 1">
            <a:extLst>
              <a:ext uri="{FF2B5EF4-FFF2-40B4-BE49-F238E27FC236}">
                <a16:creationId xmlns:a16="http://schemas.microsoft.com/office/drawing/2014/main" id="{2B500054-0C1E-4673-984B-C3DA98D0D9D9}"/>
              </a:ext>
            </a:extLst>
          </p:cNvPr>
          <p:cNvSpPr/>
          <p:nvPr/>
        </p:nvSpPr>
        <p:spPr>
          <a:xfrm>
            <a:off x="3661115" y="1556874"/>
            <a:ext cx="1756172" cy="685800"/>
          </a:xfrm>
          <a:prstGeom prst="rect">
            <a:avLst/>
          </a:prstGeom>
          <a:solidFill>
            <a:schemeClr val="accent5">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rtl="1"/>
            <a:r>
              <a:rPr lang="ar-SA" sz="3200" b="1" dirty="0">
                <a:solidFill>
                  <a:srgbClr val="C00000"/>
                </a:solidFill>
                <a:latin typeface="Sakkal Majalla" panose="02000000000000000000" pitchFamily="2" charset="-78"/>
                <a:cs typeface="Sakkal Majalla" panose="02000000000000000000" pitchFamily="2" charset="-78"/>
              </a:rPr>
              <a:t>النيّ</a:t>
            </a:r>
            <a:r>
              <a:rPr lang="ar-BH" sz="3200" b="1" dirty="0">
                <a:solidFill>
                  <a:srgbClr val="C00000"/>
                </a:solidFill>
                <a:latin typeface="Sakkal Majalla" panose="02000000000000000000" pitchFamily="2" charset="-78"/>
                <a:cs typeface="Sakkal Majalla" panose="02000000000000000000" pitchFamily="2" charset="-78"/>
              </a:rPr>
              <a:t>َ</a:t>
            </a:r>
            <a:r>
              <a:rPr lang="ar-SA" sz="3200" b="1" dirty="0">
                <a:solidFill>
                  <a:srgbClr val="C00000"/>
                </a:solidFill>
                <a:latin typeface="Sakkal Majalla" panose="02000000000000000000" pitchFamily="2" charset="-78"/>
                <a:cs typeface="Sakkal Majalla" panose="02000000000000000000" pitchFamily="2" charset="-78"/>
              </a:rPr>
              <a:t>ات</a:t>
            </a:r>
            <a:endParaRPr lang="ar-BH" sz="3200" b="1" dirty="0">
              <a:solidFill>
                <a:srgbClr val="C00000"/>
              </a:solidFill>
              <a:latin typeface="Sakkal Majalla" panose="02000000000000000000" pitchFamily="2" charset="-78"/>
              <a:cs typeface="Sakkal Majalla" panose="02000000000000000000" pitchFamily="2" charset="-78"/>
            </a:endParaRPr>
          </a:p>
        </p:txBody>
      </p:sp>
      <p:sp>
        <p:nvSpPr>
          <p:cNvPr id="10" name="مستطيل 1">
            <a:extLst>
              <a:ext uri="{FF2B5EF4-FFF2-40B4-BE49-F238E27FC236}">
                <a16:creationId xmlns:a16="http://schemas.microsoft.com/office/drawing/2014/main" id="{A8564170-8AE4-4D7A-A3AE-BC212D1279EA}"/>
              </a:ext>
            </a:extLst>
          </p:cNvPr>
          <p:cNvSpPr/>
          <p:nvPr/>
        </p:nvSpPr>
        <p:spPr>
          <a:xfrm>
            <a:off x="7720895" y="1556874"/>
            <a:ext cx="1756171" cy="685800"/>
          </a:xfrm>
          <a:prstGeom prst="rect">
            <a:avLst/>
          </a:prstGeom>
          <a:solidFill>
            <a:schemeClr val="accent5">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ctr" rtl="1"/>
            <a:r>
              <a:rPr lang="ar-SA" sz="3200" b="1" dirty="0">
                <a:solidFill>
                  <a:srgbClr val="C00000"/>
                </a:solidFill>
                <a:latin typeface="Sakkal Majalla" panose="02000000000000000000" pitchFamily="2" charset="-78"/>
                <a:cs typeface="Sakkal Majalla" panose="02000000000000000000" pitchFamily="2" charset="-78"/>
              </a:rPr>
              <a:t>هجرته</a:t>
            </a:r>
            <a:endParaRPr lang="ar-BH" sz="3200" b="1" dirty="0">
              <a:solidFill>
                <a:srgbClr val="C00000"/>
              </a:solidFill>
              <a:latin typeface="Sakkal Majalla" panose="02000000000000000000" pitchFamily="2" charset="-78"/>
              <a:cs typeface="Sakkal Majalla" panose="02000000000000000000" pitchFamily="2" charset="-78"/>
            </a:endParaRPr>
          </a:p>
        </p:txBody>
      </p:sp>
      <p:sp>
        <p:nvSpPr>
          <p:cNvPr id="11" name="Rectangle 10">
            <a:extLst>
              <a:ext uri="{FF2B5EF4-FFF2-40B4-BE49-F238E27FC236}">
                <a16:creationId xmlns:a16="http://schemas.microsoft.com/office/drawing/2014/main" id="{DB44142D-DB41-4917-B7A8-DE2EED6F0B5B}"/>
              </a:ext>
            </a:extLst>
          </p:cNvPr>
          <p:cNvSpPr/>
          <p:nvPr/>
        </p:nvSpPr>
        <p:spPr>
          <a:xfrm>
            <a:off x="8598981" y="3086100"/>
            <a:ext cx="2647950" cy="3229056"/>
          </a:xfrm>
          <a:prstGeom prst="rect">
            <a:avLst/>
          </a:prstGeom>
          <a:solidFill>
            <a:schemeClr val="accent4">
              <a:lumMod val="20000"/>
              <a:lumOff val="80000"/>
            </a:schemeClr>
          </a:solidFill>
        </p:spPr>
        <p:style>
          <a:lnRef idx="2">
            <a:schemeClr val="accent4"/>
          </a:lnRef>
          <a:fillRef idx="1">
            <a:schemeClr val="lt1"/>
          </a:fillRef>
          <a:effectRef idx="0">
            <a:schemeClr val="accent4"/>
          </a:effectRef>
          <a:fontRef idx="minor">
            <a:schemeClr val="dk1"/>
          </a:fontRef>
        </p:style>
        <p:txBody>
          <a:bodyPr rtlCol="0" anchor="ctr"/>
          <a:lstStyle/>
          <a:p>
            <a:pPr algn="ctr"/>
            <a:r>
              <a:rPr lang="ar-BH" sz="3800" b="1" dirty="0">
                <a:solidFill>
                  <a:srgbClr val="FF0000"/>
                </a:solidFill>
                <a:latin typeface="Sakkal Majalla" panose="02000000000000000000" pitchFamily="2" charset="-78"/>
                <a:cs typeface="Sakkal Majalla" panose="02000000000000000000" pitchFamily="2" charset="-78"/>
              </a:rPr>
              <a:t>هجرته</a:t>
            </a:r>
          </a:p>
          <a:p>
            <a:pPr algn="ctr"/>
            <a:r>
              <a:rPr lang="ar-BH" sz="3800" b="1" dirty="0">
                <a:solidFill>
                  <a:srgbClr val="FF0000"/>
                </a:solidFill>
                <a:latin typeface="Sakkal Majalla" panose="02000000000000000000" pitchFamily="2" charset="-78"/>
                <a:cs typeface="Sakkal Majalla" panose="02000000000000000000" pitchFamily="2" charset="-78"/>
              </a:rPr>
              <a:t>لكل امرئ ما نوى</a:t>
            </a:r>
          </a:p>
          <a:p>
            <a:pPr algn="ctr"/>
            <a:r>
              <a:rPr lang="ar-BH" sz="3800" b="1" dirty="0">
                <a:solidFill>
                  <a:srgbClr val="FF0000"/>
                </a:solidFill>
                <a:latin typeface="Sakkal Majalla" panose="02000000000000000000" pitchFamily="2" charset="-78"/>
                <a:cs typeface="Sakkal Majalla" panose="02000000000000000000" pitchFamily="2" charset="-78"/>
              </a:rPr>
              <a:t>الأعمال</a:t>
            </a:r>
          </a:p>
          <a:p>
            <a:pPr algn="ctr"/>
            <a:r>
              <a:rPr lang="ar-BH" sz="3800" b="1" dirty="0">
                <a:solidFill>
                  <a:srgbClr val="FF0000"/>
                </a:solidFill>
                <a:latin typeface="Sakkal Majalla" panose="02000000000000000000" pitchFamily="2" charset="-78"/>
                <a:cs typeface="Sakkal Majalla" panose="02000000000000000000" pitchFamily="2" charset="-78"/>
              </a:rPr>
              <a:t>ينكحها</a:t>
            </a:r>
          </a:p>
          <a:p>
            <a:pPr algn="ctr"/>
            <a:r>
              <a:rPr lang="ar-BH" sz="3800" b="1" dirty="0">
                <a:solidFill>
                  <a:srgbClr val="FF0000"/>
                </a:solidFill>
                <a:latin typeface="Sakkal Majalla" panose="02000000000000000000" pitchFamily="2" charset="-78"/>
                <a:cs typeface="Sakkal Majalla" panose="02000000000000000000" pitchFamily="2" charset="-78"/>
              </a:rPr>
              <a:t>النيَّات</a:t>
            </a:r>
            <a:endParaRPr lang="en-GB" sz="3800" b="1" dirty="0">
              <a:solidFill>
                <a:srgbClr val="FF0000"/>
              </a:solidFill>
              <a:latin typeface="Sakkal Majalla" panose="02000000000000000000" pitchFamily="2" charset="-78"/>
              <a:cs typeface="Sakkal Majalla" panose="02000000000000000000" pitchFamily="2" charset="-78"/>
            </a:endParaRPr>
          </a:p>
        </p:txBody>
      </p:sp>
      <p:sp>
        <p:nvSpPr>
          <p:cNvPr id="12" name="TextBox 11">
            <a:extLst>
              <a:ext uri="{FF2B5EF4-FFF2-40B4-BE49-F238E27FC236}">
                <a16:creationId xmlns:a16="http://schemas.microsoft.com/office/drawing/2014/main" id="{C8B44282-256A-4954-AFD0-62883519A77A}"/>
              </a:ext>
            </a:extLst>
          </p:cNvPr>
          <p:cNvSpPr txBox="1"/>
          <p:nvPr/>
        </p:nvSpPr>
        <p:spPr>
          <a:xfrm>
            <a:off x="211016" y="238116"/>
            <a:ext cx="3418010" cy="400110"/>
          </a:xfrm>
          <a:prstGeom prst="rect">
            <a:avLst/>
          </a:prstGeom>
          <a:solidFill>
            <a:schemeClr val="accent5">
              <a:lumMod val="40000"/>
              <a:lumOff val="60000"/>
            </a:schemeClr>
          </a:solidFill>
        </p:spPr>
        <p:txBody>
          <a:bodyPr wrap="square" rtlCol="0">
            <a:spAutoFit/>
          </a:bodyPr>
          <a:lstStyle/>
          <a:p>
            <a:r>
              <a:rPr lang="ar-BH" sz="2000" b="1" dirty="0">
                <a:solidFill>
                  <a:srgbClr val="C00000"/>
                </a:solidFill>
                <a:latin typeface="Sakkal Majalla" panose="02000000000000000000" pitchFamily="2" charset="-78"/>
                <a:cs typeface="Sakkal Majalla" panose="02000000000000000000" pitchFamily="2" charset="-78"/>
              </a:rPr>
              <a:t>حديث الأعمال بالنيات /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21546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a:extLst>
              <a:ext uri="{FF2B5EF4-FFF2-40B4-BE49-F238E27FC236}">
                <a16:creationId xmlns:a16="http://schemas.microsoft.com/office/drawing/2014/main" id="{A3310AC6-B125-4ACA-9A8B-1C27A3A71659}"/>
              </a:ext>
            </a:extLst>
          </p:cNvPr>
          <p:cNvSpPr>
            <a:spLocks noChangeArrowheads="1"/>
          </p:cNvSpPr>
          <p:nvPr/>
        </p:nvSpPr>
        <p:spPr bwMode="auto">
          <a:xfrm>
            <a:off x="3854451" y="294551"/>
            <a:ext cx="4775201" cy="990600"/>
          </a:xfrm>
          <a:prstGeom prst="downArrowCallout">
            <a:avLst>
              <a:gd name="adj1" fmla="val 139015"/>
              <a:gd name="adj2" fmla="val 139015"/>
              <a:gd name="adj3" fmla="val 16667"/>
              <a:gd name="adj4" fmla="val 66667"/>
            </a:avLst>
          </a:prstGeom>
          <a:solidFill>
            <a:schemeClr val="accent5">
              <a:lumMod val="20000"/>
              <a:lumOff val="80000"/>
            </a:schemeClr>
          </a:solidFill>
          <a:ln>
            <a:headEnd/>
            <a:tailEnd/>
          </a:ln>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none" anchor="ct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endParaRPr lang="ar-BH" sz="3200" b="1" dirty="0"/>
          </a:p>
          <a:p>
            <a:pPr algn="ctr"/>
            <a:r>
              <a:rPr lang="ar-BH" sz="4000" b="1" dirty="0">
                <a:solidFill>
                  <a:srgbClr val="FF0000"/>
                </a:solidFill>
                <a:latin typeface="Sakkal Majalla" panose="02000000000000000000" pitchFamily="2" charset="-78"/>
                <a:cs typeface="Sakkal Majalla" panose="02000000000000000000" pitchFamily="2" charset="-78"/>
              </a:rPr>
              <a:t>المعنى الإجمالي للحديث</a:t>
            </a:r>
            <a:endParaRPr lang="en-US" sz="4000" dirty="0">
              <a:solidFill>
                <a:srgbClr val="FF0000"/>
              </a:solidFill>
              <a:latin typeface="Sakkal Majalla" panose="02000000000000000000" pitchFamily="2" charset="-78"/>
              <a:cs typeface="Sakkal Majalla" panose="02000000000000000000" pitchFamily="2" charset="-78"/>
            </a:endParaRPr>
          </a:p>
          <a:p>
            <a:pPr algn="ctr"/>
            <a:endParaRPr lang="en-US" altLang="en-US" sz="3200" b="1" dirty="0"/>
          </a:p>
        </p:txBody>
      </p:sp>
      <p:sp>
        <p:nvSpPr>
          <p:cNvPr id="3" name="Text Box 14">
            <a:extLst>
              <a:ext uri="{FF2B5EF4-FFF2-40B4-BE49-F238E27FC236}">
                <a16:creationId xmlns:a16="http://schemas.microsoft.com/office/drawing/2014/main" id="{33CE48CE-B497-4C3B-8FA2-4203CFBCEA42}"/>
              </a:ext>
            </a:extLst>
          </p:cNvPr>
          <p:cNvSpPr txBox="1">
            <a:spLocks noChangeArrowheads="1"/>
          </p:cNvSpPr>
          <p:nvPr/>
        </p:nvSpPr>
        <p:spPr bwMode="auto">
          <a:xfrm>
            <a:off x="503011" y="1428751"/>
            <a:ext cx="11185977" cy="4801314"/>
          </a:xfrm>
          <a:prstGeom prst="rect">
            <a:avLst/>
          </a:prstGeom>
          <a:solidFill>
            <a:schemeClr val="accent4">
              <a:lumMod val="20000"/>
              <a:lumOff val="80000"/>
            </a:schemeClr>
          </a:solidFill>
          <a:ln w="28575">
            <a:solidFill>
              <a:srgbClr val="FF0000"/>
            </a:solidFill>
            <a:prstDash val="sysDash"/>
            <a:headEnd/>
            <a:tailEnd/>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ar-SA" sz="3200" dirty="0">
                <a:latin typeface="Sakkal Majalla" panose="02000000000000000000" pitchFamily="2" charset="-78"/>
                <a:cs typeface="Sakkal Majalla" panose="02000000000000000000" pitchFamily="2" charset="-78"/>
              </a:rPr>
              <a:t>يُبيّن الحديث الشريف أساس قبول أعمال المسلم وهو الني</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ة، ويتضح ذلك من خلال ما ي</a:t>
            </a:r>
            <a:r>
              <a:rPr lang="ar-BH" sz="3200" dirty="0">
                <a:latin typeface="Sakkal Majalla" panose="02000000000000000000" pitchFamily="2" charset="-78"/>
                <a:cs typeface="Sakkal Majalla" panose="02000000000000000000" pitchFamily="2" charset="-78"/>
              </a:rPr>
              <a:t>أت</a:t>
            </a:r>
            <a:r>
              <a:rPr lang="ar-SA" sz="3200" dirty="0">
                <a:latin typeface="Sakkal Majalla" panose="02000000000000000000" pitchFamily="2" charset="-78"/>
                <a:cs typeface="Sakkal Majalla" panose="02000000000000000000" pitchFamily="2" charset="-78"/>
              </a:rPr>
              <a:t>ي:</a:t>
            </a:r>
            <a:endParaRPr lang="en-GB" sz="3200" dirty="0">
              <a:latin typeface="Sakkal Majalla" panose="02000000000000000000" pitchFamily="2" charset="-78"/>
              <a:cs typeface="Sakkal Majalla" panose="02000000000000000000" pitchFamily="2" charset="-78"/>
            </a:endParaRPr>
          </a:p>
          <a:p>
            <a:r>
              <a:rPr lang="ar-SA" sz="3200" b="1" dirty="0">
                <a:solidFill>
                  <a:srgbClr val="FF0000"/>
                </a:solidFill>
                <a:latin typeface="Sakkal Majalla" panose="02000000000000000000" pitchFamily="2" charset="-78"/>
                <a:cs typeface="Sakkal Majalla" panose="02000000000000000000" pitchFamily="2" charset="-78"/>
              </a:rPr>
              <a:t>1- الأعمال بالني</a:t>
            </a:r>
            <a:r>
              <a:rPr lang="ar-BH" sz="3200" b="1" dirty="0">
                <a:solidFill>
                  <a:srgbClr val="FF0000"/>
                </a:solidFill>
                <a:latin typeface="Sakkal Majalla" panose="02000000000000000000" pitchFamily="2" charset="-78"/>
                <a:cs typeface="Sakkal Majalla" panose="02000000000000000000" pitchFamily="2" charset="-78"/>
              </a:rPr>
              <a:t>ّ</a:t>
            </a:r>
            <a:r>
              <a:rPr lang="ar-SA" sz="3200" b="1" dirty="0">
                <a:solidFill>
                  <a:srgbClr val="FF0000"/>
                </a:solidFill>
                <a:latin typeface="Sakkal Majalla" panose="02000000000000000000" pitchFamily="2" charset="-78"/>
                <a:cs typeface="Sakkal Majalla" panose="02000000000000000000" pitchFamily="2" charset="-78"/>
              </a:rPr>
              <a:t>ات:</a:t>
            </a:r>
            <a:endParaRPr lang="en-GB" sz="3200" b="1" dirty="0">
              <a:solidFill>
                <a:srgbClr val="FF0000"/>
              </a:solidFill>
              <a:latin typeface="Sakkal Majalla" panose="02000000000000000000" pitchFamily="2" charset="-78"/>
              <a:cs typeface="Sakkal Majalla" panose="02000000000000000000" pitchFamily="2" charset="-78"/>
            </a:endParaRPr>
          </a:p>
          <a:p>
            <a:r>
              <a:rPr lang="ar-SA" sz="3200" dirty="0">
                <a:latin typeface="Sakkal Majalla" panose="02000000000000000000" pitchFamily="2" charset="-78"/>
                <a:cs typeface="Sakkal Majalla" panose="02000000000000000000" pitchFamily="2" charset="-78"/>
              </a:rPr>
              <a:t>كل عمل يصدر عن المؤمن البالغ العاقل، لا يُعتد به إلا إذا كان مصحوبًا بالنية ومحلها (القلب)، فمن </a:t>
            </a:r>
            <a:r>
              <a:rPr lang="ar-BH" sz="3200" dirty="0">
                <a:latin typeface="Sakkal Majalla" panose="02000000000000000000" pitchFamily="2" charset="-78"/>
                <a:cs typeface="Sakkal Majalla" panose="02000000000000000000" pitchFamily="2" charset="-78"/>
              </a:rPr>
              <a:t>صلّى</a:t>
            </a:r>
            <a:r>
              <a:rPr lang="ar-SA" sz="3200" dirty="0">
                <a:latin typeface="Sakkal Majalla" panose="02000000000000000000" pitchFamily="2" charset="-78"/>
                <a:cs typeface="Sakkal Majalla" panose="02000000000000000000" pitchFamily="2" charset="-78"/>
              </a:rPr>
              <a:t> بنية طاعة الله تعالى والتقرب إليه</a:t>
            </a:r>
            <a:r>
              <a:rPr lang="ar-BH" sz="3200" dirty="0">
                <a:latin typeface="Sakkal Majalla" panose="02000000000000000000" pitchFamily="2" charset="-78"/>
                <a:cs typeface="Sakkal Majalla" panose="02000000000000000000" pitchFamily="2" charset="-78"/>
              </a:rPr>
              <a:t> لا </a:t>
            </a:r>
            <a:r>
              <a:rPr lang="ar-SA" sz="3200" dirty="0">
                <a:latin typeface="Sakkal Majalla" panose="02000000000000000000" pitchFamily="2" charset="-78"/>
                <a:cs typeface="Sakkal Majalla" panose="02000000000000000000" pitchFamily="2" charset="-78"/>
              </a:rPr>
              <a:t>بقصد التظاهر أمام الناس</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 </a:t>
            </a:r>
            <a:r>
              <a:rPr lang="ar-BH" sz="3200" dirty="0">
                <a:latin typeface="Sakkal Majalla" panose="02000000000000000000" pitchFamily="2" charset="-78"/>
                <a:cs typeface="Sakkal Majalla" panose="02000000000000000000" pitchFamily="2" charset="-78"/>
              </a:rPr>
              <a:t>كانت </a:t>
            </a:r>
            <a:r>
              <a:rPr lang="ar-SA" sz="3200" dirty="0">
                <a:latin typeface="Sakkal Majalla" panose="02000000000000000000" pitchFamily="2" charset="-78"/>
                <a:cs typeface="Sakkal Majalla" panose="02000000000000000000" pitchFamily="2" charset="-78"/>
              </a:rPr>
              <a:t>صلاته</a:t>
            </a:r>
            <a:r>
              <a:rPr lang="ar-BH" sz="3200" dirty="0">
                <a:latin typeface="Sakkal Majalla" panose="02000000000000000000" pitchFamily="2" charset="-78"/>
                <a:cs typeface="Sakkal Majalla" panose="02000000000000000000" pitchFamily="2" charset="-78"/>
              </a:rPr>
              <a:t> مقبولة، </a:t>
            </a:r>
            <a:r>
              <a:rPr lang="ar-SA" sz="3200" dirty="0">
                <a:latin typeface="Sakkal Majalla" panose="02000000000000000000" pitchFamily="2" charset="-78"/>
                <a:cs typeface="Sakkal Majalla" panose="02000000000000000000" pitchFamily="2" charset="-78"/>
              </a:rPr>
              <a:t> وله </a:t>
            </a:r>
            <a:r>
              <a:rPr lang="ar-BH" sz="3200" dirty="0">
                <a:latin typeface="Sakkal Majalla" panose="02000000000000000000" pitchFamily="2" charset="-78"/>
                <a:cs typeface="Sakkal Majalla" panose="02000000000000000000" pitchFamily="2" charset="-78"/>
              </a:rPr>
              <a:t>أ</a:t>
            </a:r>
            <a:r>
              <a:rPr lang="ar-SA" sz="3200" dirty="0">
                <a:latin typeface="Sakkal Majalla" panose="02000000000000000000" pitchFamily="2" charset="-78"/>
                <a:cs typeface="Sakkal Majalla" panose="02000000000000000000" pitchFamily="2" charset="-78"/>
              </a:rPr>
              <a:t>جر</a:t>
            </a:r>
            <a:r>
              <a:rPr lang="ar-BH" sz="3200" dirty="0">
                <a:latin typeface="Sakkal Majalla" panose="02000000000000000000" pitchFamily="2" charset="-78"/>
                <a:cs typeface="Sakkal Majalla" panose="02000000000000000000" pitchFamily="2" charset="-78"/>
              </a:rPr>
              <a:t>ها وثوابها</a:t>
            </a:r>
            <a:r>
              <a:rPr lang="ar-SA" sz="3200" dirty="0">
                <a:latin typeface="Sakkal Majalla" panose="02000000000000000000" pitchFamily="2" charset="-78"/>
                <a:cs typeface="Sakkal Majalla" panose="02000000000000000000" pitchFamily="2" charset="-78"/>
              </a:rPr>
              <a:t>. </a:t>
            </a:r>
            <a:endParaRPr lang="en-GB" sz="3200" dirty="0">
              <a:latin typeface="Sakkal Majalla" panose="02000000000000000000" pitchFamily="2" charset="-78"/>
              <a:cs typeface="Sakkal Majalla" panose="02000000000000000000" pitchFamily="2" charset="-78"/>
            </a:endParaRPr>
          </a:p>
          <a:p>
            <a:r>
              <a:rPr lang="ar-SA" sz="3200" dirty="0">
                <a:latin typeface="Sakkal Majalla" panose="02000000000000000000" pitchFamily="2" charset="-78"/>
                <a:cs typeface="Sakkal Majalla" panose="02000000000000000000" pitchFamily="2" charset="-78"/>
              </a:rPr>
              <a:t>ومن تصدق على الفقراء امتثال</a:t>
            </a:r>
            <a:r>
              <a:rPr lang="ar-BH" sz="3200" dirty="0">
                <a:latin typeface="Sakkal Majalla" panose="02000000000000000000" pitchFamily="2" charset="-78"/>
                <a:cs typeface="Sakkal Majalla" panose="02000000000000000000" pitchFamily="2" charset="-78"/>
              </a:rPr>
              <a:t>ًا لأمر الله</a:t>
            </a:r>
            <a:r>
              <a:rPr lang="ar-SA" sz="3200" dirty="0">
                <a:latin typeface="Sakkal Majalla" panose="02000000000000000000" pitchFamily="2" charset="-78"/>
                <a:cs typeface="Sakkal Majalla" panose="02000000000000000000" pitchFamily="2" charset="-78"/>
              </a:rPr>
              <a:t> تعالى وتقربًا إليه، </a:t>
            </a:r>
            <a:r>
              <a:rPr lang="ar-BH" sz="3200" dirty="0">
                <a:latin typeface="Sakkal Majalla" panose="02000000000000000000" pitchFamily="2" charset="-78"/>
                <a:cs typeface="Sakkal Majalla" panose="02000000000000000000" pitchFamily="2" charset="-78"/>
              </a:rPr>
              <a:t>لا </a:t>
            </a:r>
            <a:r>
              <a:rPr lang="ar-SA" sz="3200" dirty="0">
                <a:latin typeface="Sakkal Majalla" panose="02000000000000000000" pitchFamily="2" charset="-78"/>
                <a:cs typeface="Sakkal Majalla" panose="02000000000000000000" pitchFamily="2" charset="-78"/>
              </a:rPr>
              <a:t>ليُقال عنه م</a:t>
            </a:r>
            <a:r>
              <a:rPr lang="ar-BH" sz="3200" dirty="0">
                <a:latin typeface="Sakkal Majalla" panose="02000000000000000000" pitchFamily="2" charset="-78"/>
                <a:cs typeface="Sakkal Majalla" panose="02000000000000000000" pitchFamily="2" charset="-78"/>
              </a:rPr>
              <a:t>ح</a:t>
            </a:r>
            <a:r>
              <a:rPr lang="ar-SA" sz="3200" dirty="0">
                <a:latin typeface="Sakkal Majalla" panose="02000000000000000000" pitchFamily="2" charset="-78"/>
                <a:cs typeface="Sakkal Majalla" panose="02000000000000000000" pitchFamily="2" charset="-78"/>
              </a:rPr>
              <a:t>سن</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 أو كريم</a:t>
            </a:r>
            <a:r>
              <a:rPr lang="ar-BH" sz="3200" dirty="0">
                <a:latin typeface="Sakkal Majalla" panose="02000000000000000000" pitchFamily="2" charset="-78"/>
                <a:cs typeface="Sakkal Majalla" panose="02000000000000000000" pitchFamily="2" charset="-78"/>
              </a:rPr>
              <a:t>؛</a:t>
            </a:r>
            <a:r>
              <a:rPr lang="ar-SA" sz="3200" dirty="0">
                <a:latin typeface="Sakkal Majalla" panose="02000000000000000000" pitchFamily="2" charset="-78"/>
                <a:cs typeface="Sakkal Majalla" panose="02000000000000000000" pitchFamily="2" charset="-78"/>
              </a:rPr>
              <a:t> </a:t>
            </a:r>
            <a:r>
              <a:rPr lang="ar-BH" sz="3200" dirty="0">
                <a:latin typeface="Sakkal Majalla" panose="02000000000000000000" pitchFamily="2" charset="-78"/>
                <a:cs typeface="Sakkal Majalla" panose="02000000000000000000" pitchFamily="2" charset="-78"/>
              </a:rPr>
              <a:t>كانت </a:t>
            </a:r>
            <a:r>
              <a:rPr lang="ar-SA" sz="3200" dirty="0">
                <a:latin typeface="Sakkal Majalla" panose="02000000000000000000" pitchFamily="2" charset="-78"/>
                <a:cs typeface="Sakkal Majalla" panose="02000000000000000000" pitchFamily="2" charset="-78"/>
              </a:rPr>
              <a:t>صدقته</a:t>
            </a:r>
            <a:r>
              <a:rPr lang="ar-BH" sz="3200" dirty="0">
                <a:latin typeface="Sakkal Majalla" panose="02000000000000000000" pitchFamily="2" charset="-78"/>
                <a:cs typeface="Sakkal Majalla" panose="02000000000000000000" pitchFamily="2" charset="-78"/>
              </a:rPr>
              <a:t> مقبولة،</a:t>
            </a:r>
            <a:r>
              <a:rPr lang="ar-SA" sz="3200" dirty="0">
                <a:latin typeface="Sakkal Majalla" panose="02000000000000000000" pitchFamily="2" charset="-78"/>
                <a:cs typeface="Sakkal Majalla" panose="02000000000000000000" pitchFamily="2" charset="-78"/>
              </a:rPr>
              <a:t> وله أجر</a:t>
            </a:r>
            <a:r>
              <a:rPr lang="ar-BH" sz="3200" dirty="0">
                <a:latin typeface="Sakkal Majalla" panose="02000000000000000000" pitchFamily="2" charset="-78"/>
                <a:cs typeface="Sakkal Majalla" panose="02000000000000000000" pitchFamily="2" charset="-78"/>
              </a:rPr>
              <a:t>ها وثوابها</a:t>
            </a:r>
            <a:r>
              <a:rPr lang="ar-SA" sz="3200" dirty="0">
                <a:latin typeface="Sakkal Majalla" panose="02000000000000000000" pitchFamily="2" charset="-78"/>
                <a:cs typeface="Sakkal Majalla" panose="02000000000000000000" pitchFamily="2" charset="-78"/>
              </a:rPr>
              <a:t>.</a:t>
            </a:r>
            <a:endParaRPr lang="ar-BH" sz="3200" dirty="0">
              <a:latin typeface="Sakkal Majalla" panose="02000000000000000000" pitchFamily="2" charset="-78"/>
              <a:cs typeface="Sakkal Majalla" panose="02000000000000000000" pitchFamily="2" charset="-78"/>
            </a:endParaRPr>
          </a:p>
          <a:p>
            <a:r>
              <a:rPr lang="ar-SA" sz="3200" dirty="0">
                <a:latin typeface="Sakkal Majalla" panose="02000000000000000000" pitchFamily="2" charset="-78"/>
                <a:cs typeface="Sakkal Majalla" panose="02000000000000000000" pitchFamily="2" charset="-78"/>
              </a:rPr>
              <a:t>وعلى هذا فكل عمل يصلح أن يكون من أعمال الخير وينال عليه صاحبه الأجر والثواب إذا صحبته النية الحسنة، ولو كان أمرًا دنيويًا كالأكل والشرب والنوم، إن نوى بها التقوّي على طاعة الله تعالى.</a:t>
            </a:r>
            <a:endParaRPr lang="en-GB" sz="3200" dirty="0">
              <a:latin typeface="Sakkal Majalla" panose="02000000000000000000" pitchFamily="2" charset="-78"/>
              <a:cs typeface="Sakkal Majalla" panose="02000000000000000000" pitchFamily="2" charset="-78"/>
            </a:endParaRPr>
          </a:p>
          <a:p>
            <a:endParaRPr lang="en-GB" dirty="0"/>
          </a:p>
        </p:txBody>
      </p:sp>
      <p:sp>
        <p:nvSpPr>
          <p:cNvPr id="5" name="TextBox 4">
            <a:extLst>
              <a:ext uri="{FF2B5EF4-FFF2-40B4-BE49-F238E27FC236}">
                <a16:creationId xmlns:a16="http://schemas.microsoft.com/office/drawing/2014/main" id="{D125406B-3FF8-480B-82BF-53E6B038D121}"/>
              </a:ext>
            </a:extLst>
          </p:cNvPr>
          <p:cNvSpPr txBox="1"/>
          <p:nvPr/>
        </p:nvSpPr>
        <p:spPr>
          <a:xfrm>
            <a:off x="211016" y="238116"/>
            <a:ext cx="3418010" cy="400110"/>
          </a:xfrm>
          <a:prstGeom prst="rect">
            <a:avLst/>
          </a:prstGeom>
          <a:solidFill>
            <a:schemeClr val="accent5">
              <a:lumMod val="40000"/>
              <a:lumOff val="60000"/>
            </a:schemeClr>
          </a:solidFill>
        </p:spPr>
        <p:txBody>
          <a:bodyPr wrap="square" rtlCol="0">
            <a:spAutoFit/>
          </a:bodyPr>
          <a:lstStyle/>
          <a:p>
            <a:r>
              <a:rPr lang="ar-BH" sz="2000" b="1" dirty="0">
                <a:solidFill>
                  <a:srgbClr val="C00000"/>
                </a:solidFill>
                <a:latin typeface="Sakkal Majalla" panose="02000000000000000000" pitchFamily="2" charset="-78"/>
                <a:cs typeface="Sakkal Majalla" panose="02000000000000000000" pitchFamily="2" charset="-78"/>
              </a:rPr>
              <a:t>حديث الأعمال بالنيات /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25927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1841</Words>
  <Application>Microsoft Office PowerPoint</Application>
  <PresentationFormat>Widescreen</PresentationFormat>
  <Paragraphs>152</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Cambria Math</vt:lpstr>
      <vt:lpstr>Sakkal Majalla</vt:lpstr>
      <vt:lpstr>Tahoma</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Abdulrahim Alsharifi</dc:creator>
  <cp:lastModifiedBy>Abdulrahim Alsharifi</cp:lastModifiedBy>
  <cp:revision>40</cp:revision>
  <dcterms:created xsi:type="dcterms:W3CDTF">2021-01-20T05:08:23Z</dcterms:created>
  <dcterms:modified xsi:type="dcterms:W3CDTF">2021-03-03T09:00:15Z</dcterms:modified>
</cp:coreProperties>
</file>