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74" r:id="rId6"/>
    <p:sldId id="260" r:id="rId7"/>
    <p:sldId id="275" r:id="rId8"/>
    <p:sldId id="272" r:id="rId9"/>
    <p:sldId id="276" r:id="rId10"/>
    <p:sldId id="27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2866-A006-48FE-9190-69207BBE1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FD99-DA8D-45B3-B3EA-E37350F93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EACEA-D1E0-4DCD-9F4D-43B5DA0EA267}"/>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0737853F-BF5C-4368-B7F9-52973F7C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BDB07-3ACF-4AAB-8849-429BF86897B8}"/>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35912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DC61-567A-4A5A-AED5-E6478620D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63B5C-1051-4DAE-B2F1-6DFF8CA97E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56DDF-03DC-42AB-8039-EFB9B0161BA7}"/>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3EA8AC8B-A49C-4885-B6F3-D3581E797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D4EE2-B5C6-45DF-9E0D-8C21E42E3BE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300788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39C42-A724-4269-B446-B7E7A08DF8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3BB90C-BAD3-46B0-A4E4-80D1E2000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86F84-4A62-4507-8AC1-B310F5B207E8}"/>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7AF359D5-08A4-4E27-BFAC-6D1F96C09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10A86-1FFF-45AD-BC37-BCE10938AD69}"/>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226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8860-7BA9-4371-8BB2-BB0823DB87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F20D85-08A1-414B-A923-82A63F999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3D043-895B-4277-A220-3640CD268ED9}"/>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143F5785-2941-4888-9970-2B3B6881C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42490-2BAC-4793-8582-F105B287FA5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7902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BBDE1-EBB8-462D-99BE-ED36FB2AB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61C2-08C3-46BA-8F49-D9A3A8F27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A3A18-D448-46EF-9476-43E5D076F39B}"/>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7BE5451F-A659-4BBE-96C5-3B5C7918D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F3FE0-6678-4EF3-AE55-9DE32067C623}"/>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415804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6203-8588-4F82-8A0F-0EA76B3ECC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C9E67-5052-4531-B23F-30BE7B8493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16815-68E8-4925-931B-397A12890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DA8FC5-E9A1-44AA-B529-5DB8CEC1AA83}"/>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6" name="Footer Placeholder 5">
            <a:extLst>
              <a:ext uri="{FF2B5EF4-FFF2-40B4-BE49-F238E27FC236}">
                <a16:creationId xmlns:a16="http://schemas.microsoft.com/office/drawing/2014/main" id="{A333E088-ED4F-4A94-8DE1-E89600134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FEC1C-C6B2-4432-B029-7EAAD59CDAF0}"/>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42161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37FB-2D18-43A5-B2A9-E1178E09C2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317A06-FBFF-4699-8C94-A475A7386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41A0E-B393-4124-A727-9D7C2EBEA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FA747B-3969-4DEF-A56D-FADB894C2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83DDC0-165D-4788-8C5C-1AD12A198A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D4050D-6157-43DD-9F3D-8ED24B3C67F3}"/>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8" name="Footer Placeholder 7">
            <a:extLst>
              <a:ext uri="{FF2B5EF4-FFF2-40B4-BE49-F238E27FC236}">
                <a16:creationId xmlns:a16="http://schemas.microsoft.com/office/drawing/2014/main" id="{304EEDF2-AB9D-45FF-8BB5-FC3FE6526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AE0320-2EB9-49FF-8B03-45B08A1EB26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24064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0D1C-9E81-466A-ACFA-F53030142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13816-254E-4EBD-A822-1F5ABA23C2A6}"/>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4" name="Footer Placeholder 3">
            <a:extLst>
              <a:ext uri="{FF2B5EF4-FFF2-40B4-BE49-F238E27FC236}">
                <a16:creationId xmlns:a16="http://schemas.microsoft.com/office/drawing/2014/main" id="{42D0DA8A-79DB-4D2E-884B-4B7E9CDC8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8D806-B5AA-499A-89AA-41B8BE83F84E}"/>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3501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382DDB-D360-4AD8-8D2E-77985024E029}"/>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3" name="Footer Placeholder 2">
            <a:extLst>
              <a:ext uri="{FF2B5EF4-FFF2-40B4-BE49-F238E27FC236}">
                <a16:creationId xmlns:a16="http://schemas.microsoft.com/office/drawing/2014/main" id="{625DAAF5-1B65-48A9-A5EF-D1B7D9DC7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9D7381-B7C9-4E5F-B754-0A4F5272A1CD}"/>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38958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0D0A-A893-48A1-A0B4-93673A8B9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F3EC8C-9046-48BA-9D73-CA215B601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791389-1159-4406-8A75-6CD800CFE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153B2-ACE5-42D2-93F7-29FAF6EDA6C1}"/>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6" name="Footer Placeholder 5">
            <a:extLst>
              <a:ext uri="{FF2B5EF4-FFF2-40B4-BE49-F238E27FC236}">
                <a16:creationId xmlns:a16="http://schemas.microsoft.com/office/drawing/2014/main" id="{54BF5D6A-5DBD-4D28-8223-169F1B107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AEE26-D199-4784-A75C-6A0DD3FB44B4}"/>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40891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D5F6-C85A-4B3A-9C26-464329BCC4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6CCD14-5891-4194-AE6B-D4AE49853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EA9BED-BFF0-427D-8CC0-37EA3DF31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AC850-2883-45E8-AE7B-DECBA2D17A01}"/>
              </a:ext>
            </a:extLst>
          </p:cNvPr>
          <p:cNvSpPr>
            <a:spLocks noGrp="1"/>
          </p:cNvSpPr>
          <p:nvPr>
            <p:ph type="dt" sz="half" idx="10"/>
          </p:nvPr>
        </p:nvSpPr>
        <p:spPr/>
        <p:txBody>
          <a:bodyPr/>
          <a:lstStyle/>
          <a:p>
            <a:fld id="{9945CF5F-3501-4D57-B73B-65096119FBCC}" type="datetimeFigureOut">
              <a:rPr lang="en-US" smtClean="0"/>
              <a:t>2/23/2021</a:t>
            </a:fld>
            <a:endParaRPr lang="en-US"/>
          </a:p>
        </p:txBody>
      </p:sp>
      <p:sp>
        <p:nvSpPr>
          <p:cNvPr id="6" name="Footer Placeholder 5">
            <a:extLst>
              <a:ext uri="{FF2B5EF4-FFF2-40B4-BE49-F238E27FC236}">
                <a16:creationId xmlns:a16="http://schemas.microsoft.com/office/drawing/2014/main" id="{FA925697-F55F-4A37-B3C6-570298D77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97FC9-1DBD-4944-9127-FFE1E50DF81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340328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31C2A-92B3-408B-99C0-969B485C5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9E799-E122-4B28-A3BA-CB0C39B81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2938E-C8D9-4345-B628-2BC50AB4E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CF5F-3501-4D57-B73B-65096119FBCC}" type="datetimeFigureOut">
              <a:rPr lang="en-US" smtClean="0"/>
              <a:t>2/23/2021</a:t>
            </a:fld>
            <a:endParaRPr lang="en-US"/>
          </a:p>
        </p:txBody>
      </p:sp>
      <p:sp>
        <p:nvSpPr>
          <p:cNvPr id="5" name="Footer Placeholder 4">
            <a:extLst>
              <a:ext uri="{FF2B5EF4-FFF2-40B4-BE49-F238E27FC236}">
                <a16:creationId xmlns:a16="http://schemas.microsoft.com/office/drawing/2014/main" id="{4BA162DF-610F-4DE2-978A-2B4FD7CFB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1759E-7DCB-4F53-8255-088FD9E55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4421-D528-49DD-8A8F-7F0971C18E3A}" type="slidenum">
              <a:rPr lang="en-US" smtClean="0"/>
              <a:t>‹#›</a:t>
            </a:fld>
            <a:endParaRPr lang="en-US"/>
          </a:p>
        </p:txBody>
      </p:sp>
    </p:spTree>
    <p:extLst>
      <p:ext uri="{BB962C8B-B14F-4D97-AF65-F5344CB8AC3E}">
        <p14:creationId xmlns:p14="http://schemas.microsoft.com/office/powerpoint/2010/main" val="193989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C2841B-BFE1-466A-A82E-6A17E2F0CC18}"/>
              </a:ext>
            </a:extLst>
          </p:cNvPr>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600" y="204019"/>
            <a:ext cx="7162800" cy="1182210"/>
          </a:xfrm>
          <a:prstGeom prst="rect">
            <a:avLst/>
          </a:prstGeom>
        </p:spPr>
      </p:pic>
      <p:sp>
        <p:nvSpPr>
          <p:cNvPr id="3" name="Rectangle 2">
            <a:extLst>
              <a:ext uri="{FF2B5EF4-FFF2-40B4-BE49-F238E27FC236}">
                <a16:creationId xmlns:a16="http://schemas.microsoft.com/office/drawing/2014/main" id="{37067631-BCD5-4CA9-AC08-05C478B88659}"/>
              </a:ext>
            </a:extLst>
          </p:cNvPr>
          <p:cNvSpPr/>
          <p:nvPr/>
        </p:nvSpPr>
        <p:spPr>
          <a:xfrm>
            <a:off x="3978681" y="1859340"/>
            <a:ext cx="4234638" cy="1631216"/>
          </a:xfrm>
          <a:prstGeom prst="rect">
            <a:avLst/>
          </a:prstGeom>
        </p:spPr>
        <p:txBody>
          <a:bodyPr wrap="square">
            <a:spAutoFit/>
          </a:bodyPr>
          <a:lstStyle/>
          <a:p>
            <a:pPr algn="ctr"/>
            <a:r>
              <a:rPr lang="ar-BH" sz="10000" b="1" dirty="0">
                <a:solidFill>
                  <a:srgbClr val="C00000"/>
                </a:solidFill>
                <a:latin typeface="Sakkal Majalla" panose="02000000000000000000" pitchFamily="2" charset="-78"/>
                <a:cs typeface="Sakkal Majalla" panose="02000000000000000000" pitchFamily="2" charset="-78"/>
              </a:rPr>
              <a:t>الإخلاص</a:t>
            </a:r>
          </a:p>
        </p:txBody>
      </p:sp>
      <p:sp>
        <p:nvSpPr>
          <p:cNvPr id="5" name="Rectangle 4">
            <a:extLst>
              <a:ext uri="{FF2B5EF4-FFF2-40B4-BE49-F238E27FC236}">
                <a16:creationId xmlns:a16="http://schemas.microsoft.com/office/drawing/2014/main" id="{9FEE5267-B3FC-46E4-9829-9BC04C635C88}"/>
              </a:ext>
            </a:extLst>
          </p:cNvPr>
          <p:cNvSpPr/>
          <p:nvPr/>
        </p:nvSpPr>
        <p:spPr>
          <a:xfrm>
            <a:off x="3978681" y="4154122"/>
            <a:ext cx="4124475" cy="1977464"/>
          </a:xfrm>
          <a:prstGeom prst="rect">
            <a:avLst/>
          </a:prstGeom>
          <a:noFill/>
          <a:ln>
            <a:noFill/>
          </a:ln>
        </p:spPr>
        <p:txBody>
          <a:bodyPr wrap="square" lIns="91440" tIns="45720" rIns="91440" bIns="4572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BH"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التربية الإسلامية – الجزء</a:t>
            </a:r>
            <a:r>
              <a:rPr kumimoji="0" lang="ar-BH" sz="2800" b="1" i="0" u="none" strike="noStrike" kern="1200" cap="none" spc="0" normalizeH="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 الثاني</a:t>
            </a:r>
            <a:endParaRPr kumimoji="0" lang="ar-BH"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a:t>
            </a:r>
            <a:r>
              <a:rPr kumimoji="0" lang="ar-BH"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لصف </a:t>
            </a:r>
            <a:r>
              <a:rPr kumimoji="0" lang="ar-SA"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a:t>
            </a:r>
            <a:r>
              <a:rPr lang="ar-BH" sz="2800" b="1" noProof="0" dirty="0">
                <a:ln w="0"/>
                <a:solidFill>
                  <a:schemeClr val="accent5">
                    <a:lumMod val="75000"/>
                  </a:scheme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سادس</a:t>
            </a:r>
            <a:r>
              <a:rPr kumimoji="0" lang="ar-SA"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 </a:t>
            </a:r>
            <a:r>
              <a:rPr kumimoji="0" lang="ar-BH"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الابتدائي</a:t>
            </a:r>
            <a:endParaRPr kumimoji="0" lang="ar-SA" sz="2800" b="1" i="0" u="none" strike="noStrike" kern="1200" cap="none" spc="0" normalizeH="0" baseline="0" noProof="0" dirty="0">
              <a:ln w="0"/>
              <a:solidFill>
                <a:schemeClr val="accent5">
                  <a:lumMod val="75000"/>
                </a:schemeClr>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ar-BH" sz="2800" b="1" dirty="0">
                <a:ln w="0"/>
                <a:solidFill>
                  <a:schemeClr val="accent5">
                    <a:lumMod val="75000"/>
                  </a:scheme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sym typeface="Arial"/>
              </a:rPr>
              <a:t>الفصل الدراسي الثاني </a:t>
            </a:r>
            <a:endParaRPr lang="ar-BH" sz="2800" b="1" dirty="0">
              <a:ln w="0"/>
              <a:solidFill>
                <a:schemeClr val="accent5">
                  <a:lumMod val="75000"/>
                </a:scheme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412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1"/>
          <p:cNvSpPr/>
          <p:nvPr/>
        </p:nvSpPr>
        <p:spPr>
          <a:xfrm>
            <a:off x="8364048" y="430142"/>
            <a:ext cx="3228975" cy="757033"/>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النشاط الختامي</a:t>
            </a:r>
          </a:p>
        </p:txBody>
      </p:sp>
      <p:sp>
        <p:nvSpPr>
          <p:cNvPr id="8" name="مستطيل مستدير الزوايا 1"/>
          <p:cNvSpPr/>
          <p:nvPr/>
        </p:nvSpPr>
        <p:spPr>
          <a:xfrm>
            <a:off x="7210425" y="430142"/>
            <a:ext cx="4382598" cy="83254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إجابة النشاط الختامي</a:t>
            </a:r>
          </a:p>
        </p:txBody>
      </p:sp>
      <p:sp>
        <p:nvSpPr>
          <p:cNvPr id="9" name="مستطيل 11"/>
          <p:cNvSpPr/>
          <p:nvPr/>
        </p:nvSpPr>
        <p:spPr>
          <a:xfrm>
            <a:off x="509047" y="1632155"/>
            <a:ext cx="11083976" cy="4627203"/>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r>
              <a:rPr lang="ar-BH" sz="3400" b="1" dirty="0">
                <a:solidFill>
                  <a:srgbClr val="FF0000"/>
                </a:solidFill>
                <a:latin typeface="Sakkal Majalla" panose="02000000000000000000" pitchFamily="2" charset="-78"/>
                <a:cs typeface="Sakkal Majalla" panose="02000000000000000000" pitchFamily="2" charset="-78"/>
              </a:rPr>
              <a:t>1-</a:t>
            </a:r>
            <a:r>
              <a:rPr lang="ar-BH" sz="3400" b="1" dirty="0">
                <a:latin typeface="Sakkal Majalla" panose="02000000000000000000" pitchFamily="2" charset="-78"/>
                <a:cs typeface="Sakkal Majalla" panose="02000000000000000000" pitchFamily="2" charset="-78"/>
              </a:rPr>
              <a:t> </a:t>
            </a:r>
            <a:r>
              <a:rPr lang="ar-BH" sz="3400" b="1" dirty="0">
                <a:solidFill>
                  <a:srgbClr val="FF0000"/>
                </a:solidFill>
                <a:latin typeface="Sakkal Majalla" panose="02000000000000000000" pitchFamily="2" charset="-78"/>
                <a:cs typeface="Sakkal Majalla" panose="02000000000000000000" pitchFamily="2" charset="-78"/>
              </a:rPr>
              <a:t>ما المقصود بالإخلاص؟</a:t>
            </a:r>
          </a:p>
          <a:p>
            <a:pPr algn="justLow" rtl="1"/>
            <a:r>
              <a:rPr lang="ar-BH" sz="3200" dirty="0">
                <a:solidFill>
                  <a:schemeClr val="tx1"/>
                </a:solidFill>
                <a:latin typeface="Sakkal Majalla" panose="02000000000000000000" pitchFamily="2" charset="-78"/>
                <a:cs typeface="Sakkal Majalla" panose="02000000000000000000" pitchFamily="2" charset="-78"/>
              </a:rPr>
              <a:t>......................................................................................................................................................................................................................................................................................................................................</a:t>
            </a:r>
          </a:p>
          <a:p>
            <a:pPr algn="justLow" rtl="1"/>
            <a:endParaRPr lang="ar-BH" sz="3200" b="1" dirty="0">
              <a:solidFill>
                <a:schemeClr val="tx1"/>
              </a:solidFill>
              <a:latin typeface="Sakkal Majalla" panose="02000000000000000000" pitchFamily="2" charset="-78"/>
              <a:cs typeface="Sakkal Majalla" panose="02000000000000000000" pitchFamily="2" charset="-78"/>
            </a:endParaRPr>
          </a:p>
          <a:p>
            <a:pPr algn="justLow" rtl="1"/>
            <a:r>
              <a:rPr lang="ar-BH" sz="3400" b="1" dirty="0">
                <a:solidFill>
                  <a:srgbClr val="FF0000"/>
                </a:solidFill>
                <a:latin typeface="Sakkal Majalla" panose="02000000000000000000" pitchFamily="2" charset="-78"/>
                <a:cs typeface="Sakkal Majalla" panose="02000000000000000000" pitchFamily="2" charset="-78"/>
              </a:rPr>
              <a:t>2- أكمل الفقرة الآتية:</a:t>
            </a:r>
          </a:p>
          <a:p>
            <a:pPr algn="justLow" rtl="1"/>
            <a:r>
              <a:rPr lang="ar-BH" sz="3200" dirty="0">
                <a:latin typeface="Sakkal Majalla" panose="02000000000000000000" pitchFamily="2" charset="-78"/>
                <a:cs typeface="Sakkal Majalla" panose="02000000000000000000" pitchFamily="2" charset="-78"/>
              </a:rPr>
              <a:t>....................عكس الإخلاص، وهو أن يقصد الإنسان ................... أو .................إعجاب الناس به ورضاهم عنه، غافلًا عن رضا ...........................................، فهذا أمر .................الإسلام ويعدُّه نوعًا من ........................  المُحبط للعمل، ............................. صاحبه ثمرة أعماله؛ وذلك لأنه قصد .................................... ولم يقصد ..............................................</a:t>
            </a:r>
          </a:p>
          <a:p>
            <a:pPr algn="justLow" rtl="1"/>
            <a:endParaRPr lang="ar-BH" sz="3200" dirty="0">
              <a:latin typeface="Sakkal Majalla" panose="02000000000000000000" pitchFamily="2" charset="-78"/>
              <a:cs typeface="Sakkal Majalla" panose="02000000000000000000" pitchFamily="2" charset="-78"/>
            </a:endParaRPr>
          </a:p>
        </p:txBody>
      </p:sp>
      <p:sp>
        <p:nvSpPr>
          <p:cNvPr id="10" name="Rectangle 9"/>
          <p:cNvSpPr/>
          <p:nvPr/>
        </p:nvSpPr>
        <p:spPr>
          <a:xfrm>
            <a:off x="509047" y="1632155"/>
            <a:ext cx="11083976" cy="4607539"/>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r>
              <a:rPr lang="ar-BH" sz="3400" b="1" dirty="0">
                <a:solidFill>
                  <a:srgbClr val="FF0000"/>
                </a:solidFill>
                <a:latin typeface="Sakkal Majalla" panose="02000000000000000000" pitchFamily="2" charset="-78"/>
                <a:cs typeface="Sakkal Majalla" panose="02000000000000000000" pitchFamily="2" charset="-78"/>
              </a:rPr>
              <a:t>1-</a:t>
            </a:r>
            <a:r>
              <a:rPr lang="ar-BH" sz="3400" b="1" dirty="0">
                <a:latin typeface="Sakkal Majalla" panose="02000000000000000000" pitchFamily="2" charset="-78"/>
                <a:cs typeface="Sakkal Majalla" panose="02000000000000000000" pitchFamily="2" charset="-78"/>
              </a:rPr>
              <a:t> </a:t>
            </a:r>
            <a:r>
              <a:rPr lang="ar-BH" sz="3400" b="1" dirty="0">
                <a:solidFill>
                  <a:srgbClr val="FF0000"/>
                </a:solidFill>
                <a:latin typeface="Sakkal Majalla" panose="02000000000000000000" pitchFamily="2" charset="-78"/>
                <a:cs typeface="Sakkal Majalla" panose="02000000000000000000" pitchFamily="2" charset="-78"/>
              </a:rPr>
              <a:t>ما المقصود بالإخلاص؟</a:t>
            </a:r>
          </a:p>
          <a:p>
            <a:pPr algn="justLow" rtl="1"/>
            <a:r>
              <a:rPr lang="ar-BH" sz="3200" dirty="0">
                <a:latin typeface="Sakkal Majalla" panose="02000000000000000000" pitchFamily="2" charset="-78"/>
                <a:cs typeface="Sakkal Majalla" panose="02000000000000000000" pitchFamily="2" charset="-78"/>
              </a:rPr>
              <a:t>الإخلاص هو: أن يقصد الإنسان بقوله وعمله وجه الله تعالى ورضاه، من غير نظر إلى مغنم، </a:t>
            </a:r>
          </a:p>
          <a:p>
            <a:pPr algn="justLow" rtl="1"/>
            <a:r>
              <a:rPr lang="ar-BH" sz="3200" dirty="0">
                <a:latin typeface="Sakkal Majalla" panose="02000000000000000000" pitchFamily="2" charset="-78"/>
                <a:cs typeface="Sakkal Majalla" panose="02000000000000000000" pitchFamily="2" charset="-78"/>
              </a:rPr>
              <a:t>أو منصب، أو جاه.</a:t>
            </a:r>
          </a:p>
          <a:p>
            <a:pPr algn="justLow" rtl="1"/>
            <a:endParaRPr lang="ar-BH" sz="3200" b="1" dirty="0">
              <a:solidFill>
                <a:srgbClr val="FF0000"/>
              </a:solidFill>
              <a:latin typeface="Sakkal Majalla" panose="02000000000000000000" pitchFamily="2" charset="-78"/>
              <a:cs typeface="Sakkal Majalla" panose="02000000000000000000" pitchFamily="2" charset="-78"/>
            </a:endParaRPr>
          </a:p>
          <a:p>
            <a:pPr algn="justLow" rtl="1"/>
            <a:r>
              <a:rPr lang="ar-BH" sz="3400" b="1" dirty="0">
                <a:solidFill>
                  <a:srgbClr val="FF0000"/>
                </a:solidFill>
                <a:latin typeface="Sakkal Majalla" panose="02000000000000000000" pitchFamily="2" charset="-78"/>
                <a:cs typeface="Sakkal Majalla" panose="02000000000000000000" pitchFamily="2" charset="-78"/>
              </a:rPr>
              <a:t>2- أكمل الفقرة الآتية:</a:t>
            </a:r>
          </a:p>
          <a:p>
            <a:pPr algn="justLow" rtl="1"/>
            <a:r>
              <a:rPr lang="ar-BH" sz="3200" b="1" dirty="0">
                <a:solidFill>
                  <a:srgbClr val="FF0000"/>
                </a:solidFill>
                <a:latin typeface="Sakkal Majalla" panose="02000000000000000000" pitchFamily="2" charset="-78"/>
                <a:cs typeface="Sakkal Majalla" panose="02000000000000000000" pitchFamily="2" charset="-78"/>
              </a:rPr>
              <a:t>الرياء</a:t>
            </a:r>
            <a:r>
              <a:rPr lang="ar-BH" sz="3200" dirty="0">
                <a:latin typeface="Sakkal Majalla" panose="02000000000000000000" pitchFamily="2" charset="-78"/>
                <a:cs typeface="Sakkal Majalla" panose="02000000000000000000" pitchFamily="2" charset="-78"/>
              </a:rPr>
              <a:t> عكس الإخلاص، وهو أن يقصد الإنسان </a:t>
            </a:r>
            <a:r>
              <a:rPr lang="ar-BH" sz="3200" b="1" dirty="0">
                <a:solidFill>
                  <a:srgbClr val="FF0000"/>
                </a:solidFill>
                <a:latin typeface="Sakkal Majalla" panose="02000000000000000000" pitchFamily="2" charset="-78"/>
                <a:cs typeface="Sakkal Majalla" panose="02000000000000000000" pitchFamily="2" charset="-78"/>
              </a:rPr>
              <a:t>بقوله</a:t>
            </a:r>
            <a:r>
              <a:rPr lang="ar-BH" sz="3200" dirty="0">
                <a:latin typeface="Sakkal Majalla" panose="02000000000000000000" pitchFamily="2" charset="-78"/>
                <a:cs typeface="Sakkal Majalla" panose="02000000000000000000" pitchFamily="2" charset="-78"/>
              </a:rPr>
              <a:t> أو </a:t>
            </a:r>
            <a:r>
              <a:rPr lang="ar-BH" sz="3200" b="1" dirty="0">
                <a:solidFill>
                  <a:srgbClr val="FF0000"/>
                </a:solidFill>
                <a:latin typeface="Sakkal Majalla" panose="02000000000000000000" pitchFamily="2" charset="-78"/>
                <a:cs typeface="Sakkal Majalla" panose="02000000000000000000" pitchFamily="2" charset="-78"/>
              </a:rPr>
              <a:t>فعله</a:t>
            </a:r>
            <a:r>
              <a:rPr lang="ar-BH" sz="3200" dirty="0">
                <a:latin typeface="Sakkal Majalla" panose="02000000000000000000" pitchFamily="2" charset="-78"/>
                <a:cs typeface="Sakkal Majalla" panose="02000000000000000000" pitchFamily="2" charset="-78"/>
              </a:rPr>
              <a:t> إعجاب الناس به ورضاهم عنه، غافلًا عن رضا </a:t>
            </a:r>
            <a:r>
              <a:rPr lang="ar-BH" sz="3200" b="1" dirty="0">
                <a:solidFill>
                  <a:srgbClr val="FF0000"/>
                </a:solidFill>
                <a:latin typeface="Sakkal Majalla" panose="02000000000000000000" pitchFamily="2" charset="-78"/>
                <a:cs typeface="Sakkal Majalla" panose="02000000000000000000" pitchFamily="2" charset="-78"/>
              </a:rPr>
              <a:t>الله سبحانه وتعالى</a:t>
            </a:r>
            <a:r>
              <a:rPr lang="ar-BH" sz="3200" dirty="0">
                <a:latin typeface="Sakkal Majalla" panose="02000000000000000000" pitchFamily="2" charset="-78"/>
                <a:cs typeface="Sakkal Majalla" panose="02000000000000000000" pitchFamily="2" charset="-78"/>
              </a:rPr>
              <a:t>، فهذا أمر </a:t>
            </a:r>
            <a:r>
              <a:rPr lang="ar-BH" sz="3200" b="1" dirty="0">
                <a:solidFill>
                  <a:srgbClr val="FF0000"/>
                </a:solidFill>
                <a:latin typeface="Sakkal Majalla" panose="02000000000000000000" pitchFamily="2" charset="-78"/>
                <a:cs typeface="Sakkal Majalla" panose="02000000000000000000" pitchFamily="2" charset="-78"/>
              </a:rPr>
              <a:t>يُحرّمه</a:t>
            </a:r>
            <a:r>
              <a:rPr lang="ar-BH" sz="3200" dirty="0">
                <a:latin typeface="Sakkal Majalla" panose="02000000000000000000" pitchFamily="2" charset="-78"/>
                <a:cs typeface="Sakkal Majalla" panose="02000000000000000000" pitchFamily="2" charset="-78"/>
              </a:rPr>
              <a:t> الإسلام ويعدُّه نوعًا من </a:t>
            </a:r>
            <a:r>
              <a:rPr lang="ar-BH" sz="3200" b="1" dirty="0">
                <a:solidFill>
                  <a:srgbClr val="FF0000"/>
                </a:solidFill>
                <a:latin typeface="Sakkal Majalla" panose="02000000000000000000" pitchFamily="2" charset="-78"/>
                <a:cs typeface="Sakkal Majalla" panose="02000000000000000000" pitchFamily="2" charset="-78"/>
              </a:rPr>
              <a:t>الشرك</a:t>
            </a:r>
            <a:r>
              <a:rPr lang="ar-BH" sz="3200" dirty="0">
                <a:latin typeface="Sakkal Majalla" panose="02000000000000000000" pitchFamily="2" charset="-78"/>
                <a:cs typeface="Sakkal Majalla" panose="02000000000000000000" pitchFamily="2" charset="-78"/>
              </a:rPr>
              <a:t> المُحبط للعمل، </a:t>
            </a:r>
            <a:r>
              <a:rPr lang="ar-BH" sz="3200" b="1" dirty="0">
                <a:solidFill>
                  <a:srgbClr val="FF0000"/>
                </a:solidFill>
                <a:latin typeface="Sakkal Majalla" panose="02000000000000000000" pitchFamily="2" charset="-78"/>
                <a:cs typeface="Sakkal Majalla" panose="02000000000000000000" pitchFamily="2" charset="-78"/>
              </a:rPr>
              <a:t>فيخسر</a:t>
            </a:r>
            <a:r>
              <a:rPr lang="ar-BH" sz="3200" dirty="0">
                <a:latin typeface="Sakkal Majalla" panose="02000000000000000000" pitchFamily="2" charset="-78"/>
                <a:cs typeface="Sakkal Majalla" panose="02000000000000000000" pitchFamily="2" charset="-78"/>
              </a:rPr>
              <a:t> صاحبه ثمرة أعماله؛ وذلك لأنه قصد </a:t>
            </a:r>
            <a:r>
              <a:rPr lang="ar-BH" sz="3200" b="1" dirty="0">
                <a:solidFill>
                  <a:srgbClr val="FF0000"/>
                </a:solidFill>
                <a:latin typeface="Sakkal Majalla" panose="02000000000000000000" pitchFamily="2" charset="-78"/>
                <a:cs typeface="Sakkal Majalla" panose="02000000000000000000" pitchFamily="2" charset="-78"/>
              </a:rPr>
              <a:t>رضا الناس </a:t>
            </a:r>
            <a:r>
              <a:rPr lang="ar-BH" sz="3200" dirty="0">
                <a:latin typeface="Sakkal Majalla" panose="02000000000000000000" pitchFamily="2" charset="-78"/>
                <a:cs typeface="Sakkal Majalla" panose="02000000000000000000" pitchFamily="2" charset="-78"/>
              </a:rPr>
              <a:t>ولم يقصد </a:t>
            </a:r>
            <a:r>
              <a:rPr lang="ar-BH" sz="3200" b="1" dirty="0">
                <a:solidFill>
                  <a:srgbClr val="FF0000"/>
                </a:solidFill>
                <a:latin typeface="Sakkal Majalla" panose="02000000000000000000" pitchFamily="2" charset="-78"/>
                <a:cs typeface="Sakkal Majalla" panose="02000000000000000000" pitchFamily="2" charset="-78"/>
              </a:rPr>
              <a:t>رضا الله تعالى.</a:t>
            </a:r>
          </a:p>
          <a:p>
            <a:pPr algn="justLow" rtl="1"/>
            <a:endParaRPr lang="ar-BH" sz="3200" b="1" dirty="0">
              <a:solidFill>
                <a:srgbClr val="FF0000"/>
              </a:solidFill>
              <a:latin typeface="Arial" panose="020B0604020202020204" pitchFamily="34" charset="0"/>
            </a:endParaRPr>
          </a:p>
        </p:txBody>
      </p:sp>
      <p:sp>
        <p:nvSpPr>
          <p:cNvPr id="12" name="TextBox 11">
            <a:extLst>
              <a:ext uri="{FF2B5EF4-FFF2-40B4-BE49-F238E27FC236}">
                <a16:creationId xmlns:a16="http://schemas.microsoft.com/office/drawing/2014/main" id="{4B7F96D5-AB92-4949-8A22-8B4DA666657A}"/>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1381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F7572C0-5EB8-4FEA-A632-BCE7CA3B32DE}"/>
              </a:ext>
            </a:extLst>
          </p:cNvPr>
          <p:cNvGrpSpPr>
            <a:grpSpLocks/>
          </p:cNvGrpSpPr>
          <p:nvPr/>
        </p:nvGrpSpPr>
        <p:grpSpPr bwMode="auto">
          <a:xfrm>
            <a:off x="873760" y="2438400"/>
            <a:ext cx="10200640" cy="1889759"/>
            <a:chOff x="3635896" y="4419110"/>
            <a:chExt cx="5256584" cy="1512168"/>
          </a:xfrm>
          <a:solidFill>
            <a:schemeClr val="accent4">
              <a:lumMod val="60000"/>
              <a:lumOff val="40000"/>
            </a:schemeClr>
          </a:solidFill>
        </p:grpSpPr>
        <p:sp>
          <p:nvSpPr>
            <p:cNvPr id="3" name="Down Ribbon 5">
              <a:extLst>
                <a:ext uri="{FF2B5EF4-FFF2-40B4-BE49-F238E27FC236}">
                  <a16:creationId xmlns:a16="http://schemas.microsoft.com/office/drawing/2014/main" id="{6B1670B6-A68E-4C2E-90BB-67E4C0495B09}"/>
                </a:ext>
              </a:extLst>
            </p:cNvPr>
            <p:cNvSpPr/>
            <p:nvPr/>
          </p:nvSpPr>
          <p:spPr>
            <a:xfrm>
              <a:off x="3635896" y="4419110"/>
              <a:ext cx="5256584" cy="1512168"/>
            </a:xfrm>
            <a:prstGeom prst="ribbon">
              <a:avLst/>
            </a:prstGeom>
            <a:grpFill/>
          </p:spPr>
          <p:style>
            <a:lnRef idx="1">
              <a:schemeClr val="accent1"/>
            </a:lnRef>
            <a:fillRef idx="3">
              <a:schemeClr val="accent1"/>
            </a:fillRef>
            <a:effectRef idx="2">
              <a:schemeClr val="accent1"/>
            </a:effectRef>
            <a:fontRef idx="minor">
              <a:schemeClr val="lt1"/>
            </a:fontRef>
          </p:style>
          <p:txBody>
            <a:bodyPr rtlCol="1" anchor="ctr"/>
            <a:lstStyle/>
            <a:p>
              <a:pPr algn="ctr" rtl="1" fontAlgn="auto">
                <a:spcBef>
                  <a:spcPts val="0"/>
                </a:spcBef>
                <a:spcAft>
                  <a:spcPts val="0"/>
                </a:spcAft>
                <a:defRPr/>
              </a:pPr>
              <a:endParaRPr lang="ar-BH"/>
            </a:p>
          </p:txBody>
        </p:sp>
        <p:sp>
          <p:nvSpPr>
            <p:cNvPr id="4" name="TextBox 3">
              <a:extLst>
                <a:ext uri="{FF2B5EF4-FFF2-40B4-BE49-F238E27FC236}">
                  <a16:creationId xmlns:a16="http://schemas.microsoft.com/office/drawing/2014/main" id="{2D483AA1-420A-43BE-8EA1-A2919AB9FF7F}"/>
                </a:ext>
              </a:extLst>
            </p:cNvPr>
            <p:cNvSpPr txBox="1"/>
            <p:nvPr/>
          </p:nvSpPr>
          <p:spPr>
            <a:xfrm>
              <a:off x="4326155" y="4831030"/>
              <a:ext cx="3929164" cy="992508"/>
            </a:xfrm>
            <a:prstGeom prst="rect">
              <a:avLst/>
            </a:prstGeom>
            <a:grpFill/>
            <a:ln>
              <a:noFill/>
            </a:ln>
          </p:spPr>
          <p:style>
            <a:lnRef idx="1">
              <a:schemeClr val="accent4"/>
            </a:lnRef>
            <a:fillRef idx="2">
              <a:schemeClr val="accent4"/>
            </a:fillRef>
            <a:effectRef idx="1">
              <a:schemeClr val="accent4"/>
            </a:effectRef>
            <a:fontRef idx="minor">
              <a:schemeClr val="dk1"/>
            </a:fontRef>
          </p:style>
          <p:txBody>
            <a:bodyPr rtlCol="1">
              <a:spAutoFit/>
            </a:bodyPr>
            <a:lstStyle/>
            <a:p>
              <a:pPr algn="ctr" rtl="1" fontAlgn="auto">
                <a:spcBef>
                  <a:spcPts val="0"/>
                </a:spcBef>
                <a:spcAft>
                  <a:spcPts val="0"/>
                </a:spcAft>
                <a:defRPr/>
              </a:pPr>
              <a:r>
                <a:rPr lang="ar-SA" sz="3600" b="1" dirty="0">
                  <a:solidFill>
                    <a:srgbClr val="C00000"/>
                  </a:solidFill>
                  <a:latin typeface="Arial" panose="020B0604020202020204" pitchFamily="34" charset="0"/>
                  <a:cs typeface="Arial" panose="020B0604020202020204" pitchFamily="34" charset="0"/>
                </a:rPr>
                <a:t>انتهى الدرس </a:t>
              </a:r>
            </a:p>
            <a:p>
              <a:pPr algn="ctr" rtl="1" fontAlgn="auto">
                <a:spcBef>
                  <a:spcPts val="0"/>
                </a:spcBef>
                <a:spcAft>
                  <a:spcPts val="0"/>
                </a:spcAft>
                <a:defRPr/>
              </a:pPr>
              <a:r>
                <a:rPr lang="ar-BH" sz="3600" b="1" dirty="0">
                  <a:solidFill>
                    <a:srgbClr val="C00000"/>
                  </a:solidFill>
                  <a:latin typeface="Arial" panose="020B0604020202020204" pitchFamily="34" charset="0"/>
                  <a:cs typeface="Arial" panose="020B0604020202020204" pitchFamily="34" charset="0"/>
                </a:rPr>
                <a:t>مع تمنياتنا لكم بدوام النجاح والتوفيق</a:t>
              </a:r>
            </a:p>
          </p:txBody>
        </p:sp>
      </p:grpSp>
    </p:spTree>
    <p:extLst>
      <p:ext uri="{BB962C8B-B14F-4D97-AF65-F5344CB8AC3E}">
        <p14:creationId xmlns:p14="http://schemas.microsoft.com/office/powerpoint/2010/main" val="54404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DAA1AD-602D-43E5-B1FC-33C96843C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3" name="Rectangle 8">
            <a:extLst>
              <a:ext uri="{FF2B5EF4-FFF2-40B4-BE49-F238E27FC236}">
                <a16:creationId xmlns:a16="http://schemas.microsoft.com/office/drawing/2014/main" id="{91366306-9F91-46FA-879A-0C79B8F73C2C}"/>
              </a:ext>
            </a:extLst>
          </p:cNvPr>
          <p:cNvSpPr/>
          <p:nvPr/>
        </p:nvSpPr>
        <p:spPr>
          <a:xfrm>
            <a:off x="1063854" y="1935326"/>
            <a:ext cx="8772528" cy="1138773"/>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r"/>
            <a:r>
              <a:rPr lang="ar-SA" sz="3600" b="1" dirty="0">
                <a:latin typeface="Sakkal Majalla" panose="02000000000000000000" pitchFamily="2" charset="-78"/>
                <a:cs typeface="Sakkal Majalla" panose="02000000000000000000" pitchFamily="2" charset="-78"/>
              </a:rPr>
              <a:t>ت</a:t>
            </a:r>
            <a:r>
              <a:rPr lang="ar-BH" sz="3600" b="1" dirty="0">
                <a:latin typeface="Sakkal Majalla" panose="02000000000000000000" pitchFamily="2" charset="-78"/>
                <a:cs typeface="Sakkal Majalla" panose="02000000000000000000" pitchFamily="2" charset="-78"/>
              </a:rPr>
              <a:t>عرُّف</a:t>
            </a:r>
            <a:r>
              <a:rPr lang="ar-SA" sz="3600" b="1" dirty="0">
                <a:latin typeface="Sakkal Majalla" panose="02000000000000000000" pitchFamily="2" charset="-78"/>
                <a:cs typeface="Sakkal Majalla" panose="02000000000000000000" pitchFamily="2" charset="-78"/>
              </a:rPr>
              <a:t> مفهوم ال</a:t>
            </a:r>
            <a:r>
              <a:rPr lang="ar-BH" sz="3600" b="1" dirty="0">
                <a:latin typeface="Sakkal Majalla" panose="02000000000000000000" pitchFamily="2" charset="-78"/>
                <a:cs typeface="Sakkal Majalla" panose="02000000000000000000" pitchFamily="2" charset="-78"/>
              </a:rPr>
              <a:t>إخلاص.</a:t>
            </a:r>
          </a:p>
          <a:p>
            <a:pPr algn="r"/>
            <a:r>
              <a:rPr lang="ar-SA" sz="3200" b="1" dirty="0">
                <a:latin typeface="Arial" panose="020B0604020202020204" pitchFamily="34" charset="0"/>
                <a:cs typeface="Arial" panose="020B0604020202020204" pitchFamily="34" charset="0"/>
              </a:rPr>
              <a:t> </a:t>
            </a:r>
            <a:endParaRPr lang="ar-BH" sz="3200" b="1" dirty="0">
              <a:latin typeface="Arial" panose="020B0604020202020204" pitchFamily="34" charset="0"/>
              <a:cs typeface="Arial" panose="020B0604020202020204" pitchFamily="34" charset="0"/>
            </a:endParaRPr>
          </a:p>
        </p:txBody>
      </p:sp>
      <p:sp>
        <p:nvSpPr>
          <p:cNvPr id="5" name="Rectangle 8">
            <a:extLst>
              <a:ext uri="{FF2B5EF4-FFF2-40B4-BE49-F238E27FC236}">
                <a16:creationId xmlns:a16="http://schemas.microsoft.com/office/drawing/2014/main" id="{6E968721-BA59-4AA4-A3CF-5E90F31B3BD8}"/>
              </a:ext>
            </a:extLst>
          </p:cNvPr>
          <p:cNvSpPr/>
          <p:nvPr/>
        </p:nvSpPr>
        <p:spPr>
          <a:xfrm>
            <a:off x="1046918" y="3379172"/>
            <a:ext cx="8863550" cy="1138773"/>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r"/>
            <a:r>
              <a:rPr lang="ar-BH" sz="3600" b="1" dirty="0">
                <a:latin typeface="Sakkal Majalla" panose="02000000000000000000" pitchFamily="2" charset="-78"/>
                <a:cs typeface="Sakkal Majalla" panose="02000000000000000000" pitchFamily="2" charset="-78"/>
              </a:rPr>
              <a:t>توضيح فضل الإخلاص.</a:t>
            </a:r>
          </a:p>
          <a:p>
            <a:pPr algn="r"/>
            <a:endParaRPr lang="ar-BH" sz="3200" b="1" dirty="0">
              <a:latin typeface="Arial" panose="020B0604020202020204" pitchFamily="34" charset="0"/>
              <a:cs typeface="Arial" panose="020B0604020202020204" pitchFamily="34" charset="0"/>
            </a:endParaRPr>
          </a:p>
        </p:txBody>
      </p:sp>
      <p:sp>
        <p:nvSpPr>
          <p:cNvPr id="6" name="Rectangle 8">
            <a:extLst>
              <a:ext uri="{FF2B5EF4-FFF2-40B4-BE49-F238E27FC236}">
                <a16:creationId xmlns:a16="http://schemas.microsoft.com/office/drawing/2014/main" id="{2ECCCE51-A613-4ACF-9132-66F5C5FAB31D}"/>
              </a:ext>
            </a:extLst>
          </p:cNvPr>
          <p:cNvSpPr/>
          <p:nvPr/>
        </p:nvSpPr>
        <p:spPr>
          <a:xfrm>
            <a:off x="1063854" y="4894322"/>
            <a:ext cx="8846613" cy="923330"/>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r"/>
            <a:r>
              <a:rPr lang="ar-BH" sz="3200" dirty="0">
                <a:sym typeface="AGA Arabesque" panose="05010101010101010101" pitchFamily="2" charset="2"/>
              </a:rPr>
              <a:t> </a:t>
            </a:r>
            <a:r>
              <a:rPr lang="ar-BH" sz="3600" b="1" dirty="0">
                <a:latin typeface="Sakkal Majalla" panose="02000000000000000000" pitchFamily="2" charset="-78"/>
                <a:cs typeface="Sakkal Majalla" panose="02000000000000000000" pitchFamily="2" charset="-78"/>
                <a:sym typeface="AGA Arabesque" panose="05010101010101010101" pitchFamily="2" charset="2"/>
              </a:rPr>
              <a:t>والصحابة.</a:t>
            </a:r>
            <a:r>
              <a:rPr lang="en-US" sz="3600" dirty="0">
                <a:sym typeface="AGA Arabesque" panose="05010101010101010101" pitchFamily="2" charset="2"/>
              </a:rPr>
              <a:t></a:t>
            </a:r>
            <a:r>
              <a:rPr lang="ar-SA" sz="3600" b="1" dirty="0">
                <a:latin typeface="Arial" panose="020B0604020202020204" pitchFamily="34" charset="0"/>
              </a:rPr>
              <a:t> </a:t>
            </a:r>
            <a:r>
              <a:rPr lang="ar-SA" sz="3600" b="1" dirty="0">
                <a:latin typeface="Sakkal Majalla" panose="02000000000000000000" pitchFamily="2" charset="-78"/>
                <a:cs typeface="Sakkal Majalla" panose="02000000000000000000" pitchFamily="2" charset="-78"/>
              </a:rPr>
              <a:t>تبيّن</a:t>
            </a:r>
            <a:r>
              <a:rPr lang="ar-BH" sz="3600" b="1" dirty="0">
                <a:latin typeface="Sakkal Majalla" panose="02000000000000000000" pitchFamily="2" charset="-78"/>
                <a:cs typeface="Sakkal Majalla" panose="02000000000000000000" pitchFamily="2" charset="-78"/>
              </a:rPr>
              <a:t> نماذج من قصص المخلصين في حياة الرسول </a:t>
            </a:r>
            <a:endParaRPr lang="en-GB" sz="3600" dirty="0">
              <a:latin typeface="Sakkal Majalla" panose="02000000000000000000" pitchFamily="2" charset="-78"/>
              <a:cs typeface="Sakkal Majalla" panose="02000000000000000000" pitchFamily="2" charset="-78"/>
            </a:endParaRPr>
          </a:p>
          <a:p>
            <a:pPr algn="r"/>
            <a:endParaRPr lang="en-GB" dirty="0"/>
          </a:p>
        </p:txBody>
      </p:sp>
      <p:sp>
        <p:nvSpPr>
          <p:cNvPr id="8" name="Rectangle 2">
            <a:extLst>
              <a:ext uri="{FF2B5EF4-FFF2-40B4-BE49-F238E27FC236}">
                <a16:creationId xmlns:a16="http://schemas.microsoft.com/office/drawing/2014/main" id="{37EBB6FE-90B3-4131-BA43-D9DDE9F74E20}"/>
              </a:ext>
            </a:extLst>
          </p:cNvPr>
          <p:cNvSpPr txBox="1">
            <a:spLocks noChangeArrowheads="1"/>
          </p:cNvSpPr>
          <p:nvPr/>
        </p:nvSpPr>
        <p:spPr>
          <a:xfrm>
            <a:off x="3859427" y="594547"/>
            <a:ext cx="4473146" cy="792162"/>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lstStyle/>
          <a:p>
            <a:pPr marL="342900" indent="-342900" algn="ctr">
              <a:spcBef>
                <a:spcPct val="20000"/>
              </a:spcBef>
              <a:defRPr/>
            </a:pPr>
            <a:r>
              <a:rPr lang="ar-BH" sz="4400" b="1" kern="0" dirty="0">
                <a:solidFill>
                  <a:srgbClr val="FF0000"/>
                </a:solidFill>
                <a:latin typeface="Sakkal Majalla" panose="02000000000000000000" pitchFamily="2" charset="-78"/>
                <a:cs typeface="Sakkal Majalla" panose="02000000000000000000" pitchFamily="2" charset="-78"/>
              </a:rPr>
              <a:t> أهداف الدرس</a:t>
            </a:r>
            <a:endParaRPr lang="en-US" sz="3600" b="1" kern="0" dirty="0">
              <a:solidFill>
                <a:srgbClr val="FF0000"/>
              </a:solidFill>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A523504E-DAA2-48EC-BD17-15D76C0D469B}"/>
              </a:ext>
            </a:extLst>
          </p:cNvPr>
          <p:cNvSpPr txBox="1"/>
          <p:nvPr/>
        </p:nvSpPr>
        <p:spPr>
          <a:xfrm>
            <a:off x="185351" y="270629"/>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
        <p:nvSpPr>
          <p:cNvPr id="10" name="AutoShape 92">
            <a:extLst>
              <a:ext uri="{FF2B5EF4-FFF2-40B4-BE49-F238E27FC236}">
                <a16:creationId xmlns:a16="http://schemas.microsoft.com/office/drawing/2014/main" id="{B4708127-3F8B-4BB2-BDD8-FB6246B0606F}"/>
              </a:ext>
            </a:extLst>
          </p:cNvPr>
          <p:cNvSpPr>
            <a:spLocks noChangeArrowheads="1"/>
          </p:cNvSpPr>
          <p:nvPr/>
        </p:nvSpPr>
        <p:spPr bwMode="auto">
          <a:xfrm flipH="1">
            <a:off x="10386331" y="1935326"/>
            <a:ext cx="758752" cy="975625"/>
          </a:xfrm>
          <a:prstGeom prst="rect">
            <a:avLst/>
          </a:prstGeom>
          <a:solidFill>
            <a:schemeClr val="accent2">
              <a:lumMod val="60000"/>
              <a:lumOff val="40000"/>
            </a:schemeClr>
          </a:solidFill>
          <a:ln w="2540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rPr>
              <a:t>1</a:t>
            </a:r>
            <a:endParaRPr lang="ko-KR" altLang="en-US"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1" name="AutoShape 92">
            <a:extLst>
              <a:ext uri="{FF2B5EF4-FFF2-40B4-BE49-F238E27FC236}">
                <a16:creationId xmlns:a16="http://schemas.microsoft.com/office/drawing/2014/main" id="{9A87044E-5C7B-4786-9D56-BA34E93C594B}"/>
              </a:ext>
            </a:extLst>
          </p:cNvPr>
          <p:cNvSpPr>
            <a:spLocks noChangeArrowheads="1"/>
          </p:cNvSpPr>
          <p:nvPr/>
        </p:nvSpPr>
        <p:spPr bwMode="auto">
          <a:xfrm flipH="1">
            <a:off x="10386331" y="3429000"/>
            <a:ext cx="758752" cy="1039118"/>
          </a:xfrm>
          <a:prstGeom prst="rect">
            <a:avLst/>
          </a:prstGeom>
          <a:solidFill>
            <a:schemeClr val="accent2">
              <a:lumMod val="60000"/>
              <a:lumOff val="40000"/>
            </a:schemeClr>
          </a:solidFill>
          <a:ln w="2540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rPr>
              <a:t>2</a:t>
            </a:r>
            <a:endParaRPr lang="ko-KR" altLang="en-US"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2" name="AutoShape 92">
            <a:extLst>
              <a:ext uri="{FF2B5EF4-FFF2-40B4-BE49-F238E27FC236}">
                <a16:creationId xmlns:a16="http://schemas.microsoft.com/office/drawing/2014/main" id="{1E924386-69EE-42DC-9C71-F10EA05F91DA}"/>
              </a:ext>
            </a:extLst>
          </p:cNvPr>
          <p:cNvSpPr>
            <a:spLocks noChangeArrowheads="1"/>
          </p:cNvSpPr>
          <p:nvPr/>
        </p:nvSpPr>
        <p:spPr bwMode="auto">
          <a:xfrm flipH="1">
            <a:off x="10395857" y="4894322"/>
            <a:ext cx="758752" cy="944503"/>
          </a:xfrm>
          <a:prstGeom prst="rect">
            <a:avLst/>
          </a:prstGeom>
          <a:solidFill>
            <a:schemeClr val="accent2">
              <a:lumMod val="60000"/>
              <a:lumOff val="40000"/>
            </a:schemeClr>
          </a:solidFill>
          <a:ln w="2540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rPr>
              <a:t>3</a:t>
            </a:r>
            <a:endParaRPr lang="ko-KR" altLang="en-US" sz="4400" b="1" dirty="0">
              <a:solidFill>
                <a:srgbClr val="C0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Tree>
    <p:extLst>
      <p:ext uri="{BB962C8B-B14F-4D97-AF65-F5344CB8AC3E}">
        <p14:creationId xmlns:p14="http://schemas.microsoft.com/office/powerpoint/2010/main" val="270267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0">
            <a:extLst>
              <a:ext uri="{FF2B5EF4-FFF2-40B4-BE49-F238E27FC236}">
                <a16:creationId xmlns:a16="http://schemas.microsoft.com/office/drawing/2014/main" id="{C6F9A381-5E6B-4F2A-93C2-C22AA1ADEDB9}"/>
              </a:ext>
            </a:extLst>
          </p:cNvPr>
          <p:cNvSpPr>
            <a:spLocks noChangeArrowheads="1"/>
          </p:cNvSpPr>
          <p:nvPr/>
        </p:nvSpPr>
        <p:spPr bwMode="auto">
          <a:xfrm>
            <a:off x="3958280" y="342844"/>
            <a:ext cx="4275438" cy="907375"/>
          </a:xfrm>
          <a:prstGeom prst="downArrowCallout">
            <a:avLst>
              <a:gd name="adj1" fmla="val 148419"/>
              <a:gd name="adj2" fmla="val 148419"/>
              <a:gd name="adj3" fmla="val 16667"/>
              <a:gd name="adj4" fmla="val 66667"/>
            </a:avLst>
          </a:prstGeom>
          <a:solidFill>
            <a:schemeClr val="accent2">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400" b="1" dirty="0">
                <a:solidFill>
                  <a:srgbClr val="C00000"/>
                </a:solidFill>
                <a:latin typeface="Sakkal Majalla" panose="02000000000000000000" pitchFamily="2" charset="-78"/>
                <a:cs typeface="Sakkal Majalla" panose="02000000000000000000" pitchFamily="2" charset="-78"/>
              </a:rPr>
              <a:t>مفهوم الإخلاص</a:t>
            </a:r>
            <a:endParaRPr lang="en-US" altLang="en-US" sz="4400" b="1" dirty="0">
              <a:solidFill>
                <a:srgbClr val="C00000"/>
              </a:solidFill>
              <a:latin typeface="Sakkal Majalla" panose="02000000000000000000" pitchFamily="2" charset="-78"/>
              <a:cs typeface="Sakkal Majalla" panose="02000000000000000000" pitchFamily="2" charset="-78"/>
            </a:endParaRPr>
          </a:p>
        </p:txBody>
      </p:sp>
      <p:sp>
        <p:nvSpPr>
          <p:cNvPr id="6" name="Text Box 11">
            <a:extLst>
              <a:ext uri="{FF2B5EF4-FFF2-40B4-BE49-F238E27FC236}">
                <a16:creationId xmlns:a16="http://schemas.microsoft.com/office/drawing/2014/main" id="{37130D2D-937D-4A1B-99FC-9E9E7BC88656}"/>
              </a:ext>
            </a:extLst>
          </p:cNvPr>
          <p:cNvSpPr txBox="1">
            <a:spLocks noChangeArrowheads="1"/>
          </p:cNvSpPr>
          <p:nvPr/>
        </p:nvSpPr>
        <p:spPr bwMode="auto">
          <a:xfrm>
            <a:off x="493134" y="1508102"/>
            <a:ext cx="11205731" cy="1477328"/>
          </a:xfrm>
          <a:prstGeom prst="rect">
            <a:avLst/>
          </a:prstGeom>
          <a:solidFill>
            <a:schemeClr val="accent4">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3600" dirty="0">
                <a:latin typeface="Sakkal Majalla" panose="02000000000000000000" pitchFamily="2" charset="-78"/>
                <a:cs typeface="Sakkal Majalla" panose="02000000000000000000" pitchFamily="2" charset="-78"/>
              </a:rPr>
              <a:t>   الإخلاص هو: أن يقصد الإنسان بقوله وعمله وجه الله تعالى ورضاه، من غير نظر إلى مغنم، أو منصب، أو جاه.</a:t>
            </a:r>
            <a:endParaRPr lang="en-US" sz="3600" dirty="0">
              <a:latin typeface="Sakkal Majalla" panose="02000000000000000000" pitchFamily="2" charset="-78"/>
              <a:cs typeface="Sakkal Majalla" panose="02000000000000000000" pitchFamily="2" charset="-78"/>
            </a:endParaRPr>
          </a:p>
          <a:p>
            <a:r>
              <a:rPr lang="ar-BH" dirty="0"/>
              <a:t> </a:t>
            </a:r>
            <a:endParaRPr lang="en-US" dirty="0"/>
          </a:p>
        </p:txBody>
      </p:sp>
      <p:sp>
        <p:nvSpPr>
          <p:cNvPr id="7" name="Text Box 11">
            <a:extLst>
              <a:ext uri="{FF2B5EF4-FFF2-40B4-BE49-F238E27FC236}">
                <a16:creationId xmlns:a16="http://schemas.microsoft.com/office/drawing/2014/main" id="{39551B74-4266-4BF8-9CCA-02F8D82F5025}"/>
              </a:ext>
            </a:extLst>
          </p:cNvPr>
          <p:cNvSpPr txBox="1">
            <a:spLocks noChangeArrowheads="1"/>
          </p:cNvSpPr>
          <p:nvPr/>
        </p:nvSpPr>
        <p:spPr bwMode="auto">
          <a:xfrm>
            <a:off x="413235" y="4556644"/>
            <a:ext cx="11205731" cy="1754326"/>
          </a:xfrm>
          <a:prstGeom prst="rect">
            <a:avLst/>
          </a:prstGeom>
          <a:solidFill>
            <a:schemeClr val="accent4">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3600" dirty="0">
                <a:latin typeface="Sakkal Majalla" panose="02000000000000000000" pitchFamily="2" charset="-78"/>
                <a:cs typeface="Sakkal Majalla" panose="02000000000000000000" pitchFamily="2" charset="-78"/>
              </a:rPr>
              <a:t>   الإخلاص يبعث في صاحبه الهمة والجد، ويحمله على الإتقان، ويُشعره بالراحة والطمأنينة، ويجعل سره كعلانيته؛ فلا يتعارض قوله مع فعله، كما أنه يفرض على الفرد رقابة ذاتية داخلية، فيُحاسب نفسه إذا داخلها الرياء والغرور. </a:t>
            </a:r>
            <a:endParaRPr lang="en-US" sz="3600" dirty="0">
              <a:latin typeface="Sakkal Majalla" panose="02000000000000000000" pitchFamily="2" charset="-78"/>
              <a:cs typeface="Sakkal Majalla" panose="02000000000000000000" pitchFamily="2" charset="-78"/>
            </a:endParaRPr>
          </a:p>
        </p:txBody>
      </p:sp>
      <p:sp>
        <p:nvSpPr>
          <p:cNvPr id="8" name="AutoShape 10">
            <a:extLst>
              <a:ext uri="{FF2B5EF4-FFF2-40B4-BE49-F238E27FC236}">
                <a16:creationId xmlns:a16="http://schemas.microsoft.com/office/drawing/2014/main" id="{5B8803B0-E1CB-4E58-9838-F6C3B72EDC11}"/>
              </a:ext>
            </a:extLst>
          </p:cNvPr>
          <p:cNvSpPr>
            <a:spLocks noChangeArrowheads="1"/>
          </p:cNvSpPr>
          <p:nvPr/>
        </p:nvSpPr>
        <p:spPr bwMode="auto">
          <a:xfrm>
            <a:off x="3783719" y="3429000"/>
            <a:ext cx="4275438" cy="907375"/>
          </a:xfrm>
          <a:prstGeom prst="downArrowCallout">
            <a:avLst>
              <a:gd name="adj1" fmla="val 148419"/>
              <a:gd name="adj2" fmla="val 148419"/>
              <a:gd name="adj3" fmla="val 16667"/>
              <a:gd name="adj4" fmla="val 66667"/>
            </a:avLst>
          </a:prstGeom>
          <a:solidFill>
            <a:schemeClr val="accent2">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400" b="1" dirty="0">
                <a:solidFill>
                  <a:srgbClr val="C00000"/>
                </a:solidFill>
                <a:latin typeface="Sakkal Majalla" panose="02000000000000000000" pitchFamily="2" charset="-78"/>
                <a:cs typeface="Sakkal Majalla" panose="02000000000000000000" pitchFamily="2" charset="-78"/>
              </a:rPr>
              <a:t>فضل الإخلاص</a:t>
            </a:r>
            <a:endParaRPr lang="en-US" altLang="en-US" sz="4400" b="1" dirty="0">
              <a:solidFill>
                <a:srgbClr val="C00000"/>
              </a:solidFill>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9A1F5103-5E05-4409-9F84-AF8864D9C1A3}"/>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9711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1">
            <a:extLst>
              <a:ext uri="{FF2B5EF4-FFF2-40B4-BE49-F238E27FC236}">
                <a16:creationId xmlns:a16="http://schemas.microsoft.com/office/drawing/2014/main" id="{39551B74-4266-4BF8-9CCA-02F8D82F5025}"/>
              </a:ext>
            </a:extLst>
          </p:cNvPr>
          <p:cNvSpPr txBox="1">
            <a:spLocks noChangeArrowheads="1"/>
          </p:cNvSpPr>
          <p:nvPr/>
        </p:nvSpPr>
        <p:spPr bwMode="auto">
          <a:xfrm>
            <a:off x="493134" y="1827490"/>
            <a:ext cx="11205731" cy="4524315"/>
          </a:xfrm>
          <a:prstGeom prst="rect">
            <a:avLst/>
          </a:prstGeom>
          <a:solidFill>
            <a:schemeClr val="accent4">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3600" dirty="0">
                <a:latin typeface="Sakkal Majalla" panose="02000000000000000000" pitchFamily="2" charset="-78"/>
                <a:cs typeface="Sakkal Majalla" panose="02000000000000000000" pitchFamily="2" charset="-78"/>
              </a:rPr>
              <a:t>    الرياء عكس الإخلاص، وهو أن يقصد الإنسان بقوله أو فعله إعجاب الناس به ورضاهم عنه، غافلًا عن رضا الله سبحانه وتعالى، فهذا أمر يُحرّمه الإسلام ويعدُّه نوعًا من الشرك المُحبط للعمل، فيخسر صاحبه ثمرة أعماله؛ وذلك لأنه قصد رضا الناس ولم يقصد رضا الله تعالى.</a:t>
            </a:r>
          </a:p>
          <a:p>
            <a:pPr algn="justLow"/>
            <a:endParaRPr lang="ar-BH" sz="3600" dirty="0">
              <a:latin typeface="Sakkal Majalla" panose="02000000000000000000" pitchFamily="2" charset="-78"/>
              <a:cs typeface="Sakkal Majalla" panose="02000000000000000000" pitchFamily="2" charset="-78"/>
            </a:endParaRPr>
          </a:p>
          <a:p>
            <a:pPr algn="justLow"/>
            <a:r>
              <a:rPr lang="ar-BH" sz="3600" b="1" dirty="0">
                <a:solidFill>
                  <a:srgbClr val="FF0000"/>
                </a:solidFill>
                <a:latin typeface="Sakkal Majalla" panose="02000000000000000000" pitchFamily="2" charset="-78"/>
                <a:cs typeface="Sakkal Majalla" panose="02000000000000000000" pitchFamily="2" charset="-78"/>
              </a:rPr>
              <a:t>أتعلم</a:t>
            </a:r>
          </a:p>
          <a:p>
            <a:pPr algn="justLow"/>
            <a:r>
              <a:rPr lang="ar-BH" sz="3600" dirty="0">
                <a:latin typeface="Sakkal Majalla" panose="02000000000000000000" pitchFamily="2" charset="-78"/>
                <a:cs typeface="Sakkal Majalla" panose="02000000000000000000" pitchFamily="2" charset="-78"/>
              </a:rPr>
              <a:t>الشرك: اعتقاد تعدد الآلهة</a:t>
            </a:r>
          </a:p>
          <a:p>
            <a:pPr algn="justLow"/>
            <a:r>
              <a:rPr lang="ar-BH" sz="3600" dirty="0">
                <a:latin typeface="Sakkal Majalla" panose="02000000000000000000" pitchFamily="2" charset="-78"/>
                <a:cs typeface="Sakkal Majalla" panose="02000000000000000000" pitchFamily="2" charset="-78"/>
              </a:rPr>
              <a:t>محبط للعمل: مبطل لثوابه</a:t>
            </a:r>
          </a:p>
        </p:txBody>
      </p:sp>
      <p:sp>
        <p:nvSpPr>
          <p:cNvPr id="8" name="AutoShape 10">
            <a:extLst>
              <a:ext uri="{FF2B5EF4-FFF2-40B4-BE49-F238E27FC236}">
                <a16:creationId xmlns:a16="http://schemas.microsoft.com/office/drawing/2014/main" id="{5B8803B0-E1CB-4E58-9838-F6C3B72EDC11}"/>
              </a:ext>
            </a:extLst>
          </p:cNvPr>
          <p:cNvSpPr>
            <a:spLocks noChangeArrowheads="1"/>
          </p:cNvSpPr>
          <p:nvPr/>
        </p:nvSpPr>
        <p:spPr bwMode="auto">
          <a:xfrm>
            <a:off x="4165459" y="506195"/>
            <a:ext cx="4275438" cy="1151878"/>
          </a:xfrm>
          <a:prstGeom prst="downArrowCallout">
            <a:avLst>
              <a:gd name="adj1" fmla="val 148419"/>
              <a:gd name="adj2" fmla="val 148419"/>
              <a:gd name="adj3" fmla="val 16667"/>
              <a:gd name="adj4" fmla="val 66667"/>
            </a:avLst>
          </a:prstGeom>
          <a:solidFill>
            <a:schemeClr val="accent2">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400" b="1" dirty="0">
                <a:solidFill>
                  <a:srgbClr val="C00000"/>
                </a:solidFill>
                <a:latin typeface="Sakkal Majalla" panose="02000000000000000000" pitchFamily="2" charset="-78"/>
                <a:cs typeface="Sakkal Majalla" panose="02000000000000000000" pitchFamily="2" charset="-78"/>
              </a:rPr>
              <a:t>الرياء ومخاطره</a:t>
            </a:r>
            <a:endParaRPr lang="en-US" altLang="en-US" sz="4400" b="1" dirty="0">
              <a:solidFill>
                <a:srgbClr val="C00000"/>
              </a:solidFill>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9A1F5103-5E05-4409-9F84-AF8864D9C1A3}"/>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5895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1"/>
          <p:cNvSpPr/>
          <p:nvPr/>
        </p:nvSpPr>
        <p:spPr>
          <a:xfrm>
            <a:off x="9359275" y="430142"/>
            <a:ext cx="2233748" cy="757033"/>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نشاط (1)</a:t>
            </a:r>
          </a:p>
        </p:txBody>
      </p:sp>
      <p:sp>
        <p:nvSpPr>
          <p:cNvPr id="8" name="مستطيل مستدير الزوايا 1"/>
          <p:cNvSpPr/>
          <p:nvPr/>
        </p:nvSpPr>
        <p:spPr>
          <a:xfrm>
            <a:off x="7988689" y="416880"/>
            <a:ext cx="3604334" cy="83254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إجابة النشاط (1)</a:t>
            </a:r>
          </a:p>
        </p:txBody>
      </p:sp>
      <p:sp>
        <p:nvSpPr>
          <p:cNvPr id="9" name="مستطيل 11"/>
          <p:cNvSpPr/>
          <p:nvPr/>
        </p:nvSpPr>
        <p:spPr>
          <a:xfrm>
            <a:off x="496386" y="1582029"/>
            <a:ext cx="11116493" cy="416605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a:r>
              <a:rPr lang="ar-BH" sz="3200" b="1" dirty="0">
                <a:solidFill>
                  <a:srgbClr val="FF0000"/>
                </a:solidFill>
                <a:latin typeface="Sakkal Majalla" panose="02000000000000000000" pitchFamily="2" charset="-78"/>
                <a:cs typeface="Sakkal Majalla" panose="02000000000000000000" pitchFamily="2" charset="-78"/>
              </a:rPr>
              <a:t>-</a:t>
            </a:r>
            <a:r>
              <a:rPr lang="ar-BH" sz="3200" b="1" dirty="0">
                <a:latin typeface="Sakkal Majalla" panose="02000000000000000000" pitchFamily="2" charset="-78"/>
                <a:cs typeface="Sakkal Majalla" panose="02000000000000000000" pitchFamily="2" charset="-78"/>
              </a:rPr>
              <a:t> </a:t>
            </a:r>
            <a:r>
              <a:rPr lang="ar-BH" sz="3200" b="1" dirty="0">
                <a:solidFill>
                  <a:srgbClr val="FF0000"/>
                </a:solidFill>
                <a:latin typeface="Sakkal Majalla" panose="02000000000000000000" pitchFamily="2" charset="-78"/>
                <a:cs typeface="Sakkal Majalla" panose="02000000000000000000" pitchFamily="2" charset="-78"/>
              </a:rPr>
              <a:t>أكمل التعريف الآتي لتتوصل إلى مفهوم الإخلاص؟</a:t>
            </a:r>
          </a:p>
          <a:p>
            <a:pPr algn="r"/>
            <a:r>
              <a:rPr lang="ar-BH" sz="3200" dirty="0">
                <a:latin typeface="Sakkal Majalla" panose="02000000000000000000" pitchFamily="2" charset="-78"/>
                <a:cs typeface="Sakkal Majalla" panose="02000000000000000000" pitchFamily="2" charset="-78"/>
              </a:rPr>
              <a:t>الإخلاص هو: أن يقصد الإنسان .................... و....................... وجه الله تعالى ورضاه، من غير نظر إلى....................، أو......................، أو...........................</a:t>
            </a:r>
            <a:endParaRPr lang="ar-BH" sz="3200" b="1" dirty="0">
              <a:solidFill>
                <a:srgbClr val="FF0000"/>
              </a:solidFill>
              <a:latin typeface="Sakkal Majalla" panose="02000000000000000000" pitchFamily="2" charset="-78"/>
              <a:cs typeface="Sakkal Majalla" panose="02000000000000000000" pitchFamily="2" charset="-78"/>
            </a:endParaRPr>
          </a:p>
          <a:p>
            <a:pPr algn="justLow" rtl="1"/>
            <a:r>
              <a:rPr lang="ar-BH" sz="3200" b="1" dirty="0">
                <a:solidFill>
                  <a:srgbClr val="FF0000"/>
                </a:solidFill>
                <a:latin typeface="Sakkal Majalla" panose="02000000000000000000" pitchFamily="2" charset="-78"/>
                <a:cs typeface="Sakkal Majalla" panose="02000000000000000000" pitchFamily="2" charset="-78"/>
              </a:rPr>
              <a:t>- للإخلاص فضائل كثيرة. اذكر  ثلاث منها.</a:t>
            </a:r>
          </a:p>
          <a:p>
            <a:pPr algn="justLow" rtl="1"/>
            <a:r>
              <a:rPr lang="ar-BH" sz="3200" dirty="0">
                <a:latin typeface="Sakkal Majalla" panose="02000000000000000000" pitchFamily="2" charset="-78"/>
                <a:cs typeface="Sakkal Majalla" panose="02000000000000000000" pitchFamily="2" charset="-78"/>
              </a:rPr>
              <a:t>1- .................................................................</a:t>
            </a:r>
          </a:p>
          <a:p>
            <a:pPr algn="justLow" rtl="1"/>
            <a:r>
              <a:rPr lang="ar-BH" sz="3200" dirty="0">
                <a:latin typeface="Sakkal Majalla" panose="02000000000000000000" pitchFamily="2" charset="-78"/>
                <a:cs typeface="Sakkal Majalla" panose="02000000000000000000" pitchFamily="2" charset="-78"/>
              </a:rPr>
              <a:t>2- .................................................................</a:t>
            </a:r>
          </a:p>
          <a:p>
            <a:pPr algn="justLow" rtl="1"/>
            <a:r>
              <a:rPr lang="ar-BH" sz="3200" dirty="0">
                <a:latin typeface="Sakkal Majalla" panose="02000000000000000000" pitchFamily="2" charset="-78"/>
                <a:cs typeface="Sakkal Majalla" panose="02000000000000000000" pitchFamily="2" charset="-78"/>
              </a:rPr>
              <a:t>3- .................................................................</a:t>
            </a:r>
          </a:p>
        </p:txBody>
      </p:sp>
      <p:sp>
        <p:nvSpPr>
          <p:cNvPr id="10" name="Rectangle 9"/>
          <p:cNvSpPr/>
          <p:nvPr/>
        </p:nvSpPr>
        <p:spPr>
          <a:xfrm>
            <a:off x="496386" y="1582029"/>
            <a:ext cx="11116494" cy="4642741"/>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r>
              <a:rPr lang="ar-BH" sz="3200" b="1" dirty="0">
                <a:solidFill>
                  <a:srgbClr val="FF0000"/>
                </a:solidFill>
                <a:latin typeface="Sakkal Majalla" panose="02000000000000000000" pitchFamily="2" charset="-78"/>
                <a:cs typeface="Sakkal Majalla" panose="02000000000000000000" pitchFamily="2" charset="-78"/>
              </a:rPr>
              <a:t>-</a:t>
            </a:r>
            <a:r>
              <a:rPr lang="ar-BH" sz="3200" b="1" dirty="0">
                <a:latin typeface="Sakkal Majalla" panose="02000000000000000000" pitchFamily="2" charset="-78"/>
                <a:cs typeface="Sakkal Majalla" panose="02000000000000000000" pitchFamily="2" charset="-78"/>
              </a:rPr>
              <a:t> </a:t>
            </a:r>
            <a:r>
              <a:rPr lang="ar-BH" sz="3200" b="1" dirty="0">
                <a:solidFill>
                  <a:srgbClr val="FF0000"/>
                </a:solidFill>
                <a:latin typeface="Sakkal Majalla" panose="02000000000000000000" pitchFamily="2" charset="-78"/>
                <a:cs typeface="Sakkal Majalla" panose="02000000000000000000" pitchFamily="2" charset="-78"/>
              </a:rPr>
              <a:t>أكمل التعريف الآتي لتتوصل إلى مفهوم الإخلاص؟</a:t>
            </a:r>
          </a:p>
          <a:p>
            <a:pPr algn="justLow" rtl="1"/>
            <a:r>
              <a:rPr lang="ar-BH" sz="3200" dirty="0">
                <a:latin typeface="Sakkal Majalla" panose="02000000000000000000" pitchFamily="2" charset="-78"/>
                <a:cs typeface="Sakkal Majalla" panose="02000000000000000000" pitchFamily="2" charset="-78"/>
              </a:rPr>
              <a:t>الإخلاص هو: أن يقصد الإنسان بقوله وعمله وجه الله تعالى ورضاه، من غير نظر إلى مغنم، </a:t>
            </a:r>
          </a:p>
          <a:p>
            <a:pPr algn="justLow" rtl="1"/>
            <a:r>
              <a:rPr lang="ar-BH" sz="3200" dirty="0">
                <a:latin typeface="Sakkal Majalla" panose="02000000000000000000" pitchFamily="2" charset="-78"/>
                <a:cs typeface="Sakkal Majalla" panose="02000000000000000000" pitchFamily="2" charset="-78"/>
              </a:rPr>
              <a:t>أو منصب، أو جاه.</a:t>
            </a:r>
            <a:endParaRPr lang="ar-BH" sz="3200" b="1" dirty="0">
              <a:solidFill>
                <a:srgbClr val="FF0000"/>
              </a:solidFill>
              <a:latin typeface="Sakkal Majalla" panose="02000000000000000000" pitchFamily="2" charset="-78"/>
              <a:cs typeface="Sakkal Majalla" panose="02000000000000000000" pitchFamily="2" charset="-78"/>
            </a:endParaRPr>
          </a:p>
          <a:p>
            <a:pPr algn="justLow" rtl="1"/>
            <a:r>
              <a:rPr lang="ar-BH" sz="3200" b="1" dirty="0">
                <a:solidFill>
                  <a:srgbClr val="FF0000"/>
                </a:solidFill>
                <a:latin typeface="Sakkal Majalla" panose="02000000000000000000" pitchFamily="2" charset="-78"/>
                <a:cs typeface="Sakkal Majalla" panose="02000000000000000000" pitchFamily="2" charset="-78"/>
              </a:rPr>
              <a:t>- للإخلاص فضائل كثيرة. اذكر  ثلاث منها.</a:t>
            </a:r>
          </a:p>
          <a:p>
            <a:pPr algn="justLow" rtl="1"/>
            <a:r>
              <a:rPr lang="ar-BH" sz="3200" dirty="0">
                <a:latin typeface="Sakkal Majalla" panose="02000000000000000000" pitchFamily="2" charset="-78"/>
                <a:cs typeface="Sakkal Majalla" panose="02000000000000000000" pitchFamily="2" charset="-78"/>
              </a:rPr>
              <a:t>1- يبعث في صاحبه الهمة والجد.</a:t>
            </a:r>
          </a:p>
          <a:p>
            <a:pPr algn="justLow" rtl="1"/>
            <a:r>
              <a:rPr lang="ar-BH" sz="3200" dirty="0">
                <a:latin typeface="Sakkal Majalla" panose="02000000000000000000" pitchFamily="2" charset="-78"/>
                <a:cs typeface="Sakkal Majalla" panose="02000000000000000000" pitchFamily="2" charset="-78"/>
              </a:rPr>
              <a:t>2- يحمله على الإتقان.</a:t>
            </a:r>
          </a:p>
          <a:p>
            <a:pPr algn="justLow" rtl="1"/>
            <a:r>
              <a:rPr lang="ar-BH" sz="3200" dirty="0">
                <a:latin typeface="Sakkal Majalla" panose="02000000000000000000" pitchFamily="2" charset="-78"/>
                <a:cs typeface="Sakkal Majalla" panose="02000000000000000000" pitchFamily="2" charset="-78"/>
              </a:rPr>
              <a:t>3- يُشعره بالراحة والطمأنينة.</a:t>
            </a:r>
          </a:p>
          <a:p>
            <a:pPr algn="justLow" rtl="1"/>
            <a:r>
              <a:rPr lang="ar-BH" sz="3200" dirty="0">
                <a:latin typeface="Sakkal Majalla" panose="02000000000000000000" pitchFamily="2" charset="-78"/>
                <a:cs typeface="Sakkal Majalla" panose="02000000000000000000" pitchFamily="2" charset="-78"/>
              </a:rPr>
              <a:t>4- يجعل سره كعلانيته؛ فلا يتعارض قوله مع فعله.</a:t>
            </a:r>
          </a:p>
          <a:p>
            <a:pPr algn="justLow" rtl="1"/>
            <a:r>
              <a:rPr lang="ar-BH" sz="3200" b="1" dirty="0">
                <a:solidFill>
                  <a:schemeClr val="tx1"/>
                </a:solidFill>
                <a:latin typeface="Sakkal Majalla" panose="02000000000000000000" pitchFamily="2" charset="-78"/>
                <a:cs typeface="Sakkal Majalla" panose="02000000000000000000" pitchFamily="2" charset="-78"/>
              </a:rPr>
              <a:t>5-</a:t>
            </a:r>
            <a:r>
              <a:rPr lang="ar-BH" sz="3200" b="1" dirty="0">
                <a:solidFill>
                  <a:srgbClr val="FF0000"/>
                </a:solidFill>
                <a:latin typeface="Sakkal Majalla" panose="02000000000000000000" pitchFamily="2" charset="-78"/>
                <a:cs typeface="Sakkal Majalla" panose="02000000000000000000" pitchFamily="2" charset="-78"/>
              </a:rPr>
              <a:t> </a:t>
            </a:r>
            <a:r>
              <a:rPr lang="ar-BH" sz="3200" dirty="0">
                <a:latin typeface="Sakkal Majalla" panose="02000000000000000000" pitchFamily="2" charset="-78"/>
                <a:cs typeface="Sakkal Majalla" panose="02000000000000000000" pitchFamily="2" charset="-78"/>
              </a:rPr>
              <a:t>يفرض على الفرد رقابة ذاتية داخلية، فيُحاسب نفسه إذا داخلها الرياء والغرور. </a:t>
            </a:r>
          </a:p>
          <a:p>
            <a:pPr algn="justLow" rtl="1"/>
            <a:endParaRPr lang="ar-BH" sz="3200" b="1" dirty="0">
              <a:solidFill>
                <a:srgbClr val="FF0000"/>
              </a:solidFill>
              <a:latin typeface="Arial" panose="020B0604020202020204" pitchFamily="34" charset="0"/>
            </a:endParaRPr>
          </a:p>
        </p:txBody>
      </p:sp>
      <p:sp>
        <p:nvSpPr>
          <p:cNvPr id="12" name="TextBox 11">
            <a:extLst>
              <a:ext uri="{FF2B5EF4-FFF2-40B4-BE49-F238E27FC236}">
                <a16:creationId xmlns:a16="http://schemas.microsoft.com/office/drawing/2014/main" id="{4B7F96D5-AB92-4949-8A22-8B4DA666657A}"/>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9505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a:extLst>
              <a:ext uri="{FF2B5EF4-FFF2-40B4-BE49-F238E27FC236}">
                <a16:creationId xmlns:a16="http://schemas.microsoft.com/office/drawing/2014/main" id="{1AA2B2A0-65FE-4EAB-94B0-D9018FE4EDF7}"/>
              </a:ext>
            </a:extLst>
          </p:cNvPr>
          <p:cNvSpPr>
            <a:spLocks noChangeArrowheads="1"/>
          </p:cNvSpPr>
          <p:nvPr/>
        </p:nvSpPr>
        <p:spPr bwMode="auto">
          <a:xfrm>
            <a:off x="4174524" y="23151"/>
            <a:ext cx="3842951" cy="849045"/>
          </a:xfrm>
          <a:prstGeom prst="downArrowCallout">
            <a:avLst>
              <a:gd name="adj1" fmla="val 81671"/>
              <a:gd name="adj2" fmla="val 148419"/>
              <a:gd name="adj3" fmla="val 16667"/>
              <a:gd name="adj4" fmla="val 66667"/>
            </a:avLst>
          </a:prstGeom>
          <a:solidFill>
            <a:schemeClr val="accent2">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ar-BH" altLang="en-US" sz="3600" b="1" dirty="0">
                <a:solidFill>
                  <a:srgbClr val="C00000"/>
                </a:solidFill>
                <a:latin typeface="Sakkal Majalla" panose="02000000000000000000" pitchFamily="2" charset="-78"/>
                <a:cs typeface="Sakkal Majalla" panose="02000000000000000000" pitchFamily="2" charset="-78"/>
              </a:rPr>
              <a:t>صور من الإخلاص</a:t>
            </a:r>
            <a:endParaRPr lang="en-US" altLang="en-US" sz="3600" b="1" dirty="0">
              <a:solidFill>
                <a:srgbClr val="C00000"/>
              </a:solidFill>
              <a:latin typeface="Sakkal Majalla" panose="02000000000000000000" pitchFamily="2" charset="-78"/>
              <a:cs typeface="Sakkal Majalla" panose="02000000000000000000" pitchFamily="2" charset="-78"/>
            </a:endParaRPr>
          </a:p>
        </p:txBody>
      </p:sp>
      <p:sp>
        <p:nvSpPr>
          <p:cNvPr id="3" name="Text Box 11">
            <a:extLst>
              <a:ext uri="{FF2B5EF4-FFF2-40B4-BE49-F238E27FC236}">
                <a16:creationId xmlns:a16="http://schemas.microsoft.com/office/drawing/2014/main" id="{8B5CC17D-354C-4C39-B603-3109D85277A2}"/>
              </a:ext>
            </a:extLst>
          </p:cNvPr>
          <p:cNvSpPr txBox="1">
            <a:spLocks noChangeArrowheads="1"/>
          </p:cNvSpPr>
          <p:nvPr/>
        </p:nvSpPr>
        <p:spPr bwMode="auto">
          <a:xfrm>
            <a:off x="100943" y="912120"/>
            <a:ext cx="12006649" cy="5520742"/>
          </a:xfrm>
          <a:prstGeom prst="rect">
            <a:avLst/>
          </a:prstGeom>
          <a:solidFill>
            <a:schemeClr val="accent4">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a:lnSpc>
                <a:spcPct val="150000"/>
              </a:lnSpc>
            </a:pPr>
            <a:r>
              <a:rPr lang="ar-BH" sz="3400" b="1" dirty="0">
                <a:latin typeface="Sakkal Majalla" panose="02000000000000000000" pitchFamily="2" charset="-78"/>
                <a:cs typeface="Sakkal Majalla" panose="02000000000000000000" pitchFamily="2" charset="-78"/>
              </a:rPr>
              <a:t>ينبغي أن يُخلص المسلم في كل أعماله مبتغيًا في ذلك وجه الله تعالى، وفيما يأتي بعض قصص الإخلاص وصوره:</a:t>
            </a:r>
            <a:endParaRPr lang="en-US" sz="3400" b="1" dirty="0">
              <a:latin typeface="Sakkal Majalla" panose="02000000000000000000" pitchFamily="2" charset="-78"/>
              <a:cs typeface="Sakkal Majalla" panose="02000000000000000000" pitchFamily="2" charset="-78"/>
            </a:endParaRPr>
          </a:p>
          <a:p>
            <a:pPr algn="just">
              <a:lnSpc>
                <a:spcPct val="150000"/>
              </a:lnSpc>
            </a:pPr>
            <a:r>
              <a:rPr lang="ar-BH" sz="3400" dirty="0">
                <a:latin typeface="Sakkal Majalla" panose="02000000000000000000" pitchFamily="2" charset="-78"/>
                <a:cs typeface="Sakkal Majalla" panose="02000000000000000000" pitchFamily="2" charset="-78"/>
              </a:rPr>
              <a:t>1- جاء رجل من الأعراب إلى النبي </a:t>
            </a:r>
            <a:r>
              <a:rPr lang="en-US" sz="3400" dirty="0">
                <a:latin typeface="Sakkal Majalla" panose="02000000000000000000" pitchFamily="2" charset="-78"/>
                <a:cs typeface="Sakkal Majalla" panose="02000000000000000000" pitchFamily="2" charset="-78"/>
                <a:sym typeface="AGA Arabesque" panose="05010101010101010101"/>
              </a:rPr>
              <a:t></a:t>
            </a:r>
            <a:r>
              <a:rPr lang="ar-BH" sz="3400" dirty="0">
                <a:latin typeface="Sakkal Majalla" panose="02000000000000000000" pitchFamily="2" charset="-78"/>
                <a:cs typeface="Sakkal Majalla" panose="02000000000000000000" pitchFamily="2" charset="-78"/>
              </a:rPr>
              <a:t> فآمن به واتبعه، ثم قال: أُهاجر معك. فأوصى به النبي</a:t>
            </a:r>
            <a:r>
              <a:rPr lang="en-US" sz="3400" dirty="0">
                <a:latin typeface="Sakkal Majalla" panose="02000000000000000000" pitchFamily="2" charset="-78"/>
                <a:cs typeface="Sakkal Majalla" panose="02000000000000000000" pitchFamily="2" charset="-78"/>
                <a:sym typeface="AGA Arabesque" panose="05010101010101010101"/>
              </a:rPr>
              <a:t></a:t>
            </a:r>
            <a:r>
              <a:rPr lang="en-US" sz="3400" dirty="0">
                <a:latin typeface="Sakkal Majalla" panose="02000000000000000000" pitchFamily="2" charset="-78"/>
                <a:cs typeface="Sakkal Majalla" panose="02000000000000000000" pitchFamily="2" charset="-78"/>
              </a:rPr>
              <a:t> </a:t>
            </a:r>
            <a:r>
              <a:rPr lang="ar-BH" sz="3400" dirty="0">
                <a:latin typeface="Sakkal Majalla" panose="02000000000000000000" pitchFamily="2" charset="-78"/>
                <a:cs typeface="Sakkal Majalla" panose="02000000000000000000" pitchFamily="2" charset="-78"/>
              </a:rPr>
              <a:t> بعض أصحابه، فلما كانت غزوة خيبر أعطاه النبي جزءًا من الغنيمة، فقال للرسول </a:t>
            </a:r>
            <a:r>
              <a:rPr lang="en-US" sz="3400" dirty="0">
                <a:latin typeface="Sakkal Majalla" panose="02000000000000000000" pitchFamily="2" charset="-78"/>
                <a:cs typeface="Sakkal Majalla" panose="02000000000000000000" pitchFamily="2" charset="-78"/>
                <a:sym typeface="AGA Arabesque" panose="05010101010101010101"/>
              </a:rPr>
              <a:t></a:t>
            </a:r>
            <a:r>
              <a:rPr lang="ar-BH" sz="3400" dirty="0">
                <a:latin typeface="Sakkal Majalla" panose="02000000000000000000" pitchFamily="2" charset="-78"/>
                <a:cs typeface="Sakkal Majalla" panose="02000000000000000000" pitchFamily="2" charset="-78"/>
              </a:rPr>
              <a:t>: </a:t>
            </a:r>
            <a:r>
              <a:rPr lang="ar-BH" sz="3400" dirty="0">
                <a:solidFill>
                  <a:srgbClr val="0070C0"/>
                </a:solidFill>
                <a:latin typeface="Sakkal Majalla" panose="02000000000000000000" pitchFamily="2" charset="-78"/>
                <a:cs typeface="Sakkal Majalla" panose="02000000000000000000" pitchFamily="2" charset="-78"/>
              </a:rPr>
              <a:t>"ما على هذا اتَّبعتُك، ولكني اتَّبعتُك على أن أُرمَى إلى ها هنا، وأشار إلى حَلْقِهِ بسهم، فأموت فأدخل الجنة. فقال </a:t>
            </a:r>
            <a:r>
              <a:rPr lang="en-US" sz="3400" dirty="0">
                <a:solidFill>
                  <a:srgbClr val="0070C0"/>
                </a:solidFill>
                <a:latin typeface="Sakkal Majalla" panose="02000000000000000000" pitchFamily="2" charset="-78"/>
                <a:cs typeface="Sakkal Majalla" panose="02000000000000000000" pitchFamily="2" charset="-78"/>
                <a:sym typeface="AGA Arabesque" panose="05010101010101010101"/>
              </a:rPr>
              <a:t></a:t>
            </a:r>
            <a:r>
              <a:rPr lang="ar-BH" sz="3400" dirty="0">
                <a:solidFill>
                  <a:srgbClr val="0070C0"/>
                </a:solidFill>
                <a:latin typeface="Sakkal Majalla" panose="02000000000000000000" pitchFamily="2" charset="-78"/>
                <a:cs typeface="Sakkal Majalla" panose="02000000000000000000" pitchFamily="2" charset="-78"/>
              </a:rPr>
              <a:t>: «إن تَصْدُقِ الله يَصْدُقْك»، فلبثوا قليلًا ثم نهضوا في قِتالِ العدو ، فأُتِيَ به النبي</a:t>
            </a:r>
            <a:r>
              <a:rPr lang="ar-SA" sz="3400" dirty="0">
                <a:solidFill>
                  <a:srgbClr val="0070C0"/>
                </a:solidFill>
                <a:latin typeface="Sakkal Majalla" panose="02000000000000000000" pitchFamily="2" charset="-78"/>
                <a:cs typeface="Sakkal Majalla" panose="02000000000000000000" pitchFamily="2" charset="-78"/>
              </a:rPr>
              <a:t>ُ</a:t>
            </a:r>
            <a:r>
              <a:rPr lang="ar-BH" sz="3400" dirty="0">
                <a:solidFill>
                  <a:srgbClr val="0070C0"/>
                </a:solidFill>
                <a:latin typeface="Sakkal Majalla" panose="02000000000000000000" pitchFamily="2" charset="-78"/>
                <a:cs typeface="Sakkal Majalla" panose="02000000000000000000" pitchFamily="2" charset="-78"/>
              </a:rPr>
              <a:t> </a:t>
            </a:r>
            <a:r>
              <a:rPr lang="en-US" sz="3400" dirty="0">
                <a:solidFill>
                  <a:srgbClr val="0070C0"/>
                </a:solidFill>
                <a:latin typeface="Sakkal Majalla" panose="02000000000000000000" pitchFamily="2" charset="-78"/>
                <a:cs typeface="Sakkal Majalla" panose="02000000000000000000" pitchFamily="2" charset="-78"/>
                <a:sym typeface="AGA Arabesque" panose="05010101010101010101"/>
              </a:rPr>
              <a:t></a:t>
            </a:r>
            <a:r>
              <a:rPr lang="ar-BH" sz="3400" dirty="0">
                <a:solidFill>
                  <a:srgbClr val="0070C0"/>
                </a:solidFill>
                <a:latin typeface="Sakkal Majalla" panose="02000000000000000000" pitchFamily="2" charset="-78"/>
                <a:cs typeface="Sakkal Majalla" panose="02000000000000000000" pitchFamily="2" charset="-78"/>
              </a:rPr>
              <a:t> </a:t>
            </a:r>
            <a:r>
              <a:rPr lang="ar-SA" sz="3400" dirty="0">
                <a:solidFill>
                  <a:srgbClr val="0070C0"/>
                </a:solidFill>
                <a:latin typeface="Sakkal Majalla" panose="02000000000000000000" pitchFamily="2" charset="-78"/>
                <a:cs typeface="Sakkal Majalla" panose="02000000000000000000" pitchFamily="2" charset="-78"/>
              </a:rPr>
              <a:t>يُ</a:t>
            </a:r>
            <a:r>
              <a:rPr lang="ar-BH" sz="3400" dirty="0">
                <a:solidFill>
                  <a:srgbClr val="0070C0"/>
                </a:solidFill>
                <a:latin typeface="Sakkal Majalla" panose="02000000000000000000" pitchFamily="2" charset="-78"/>
                <a:cs typeface="Sakkal Majalla" panose="02000000000000000000" pitchFamily="2" charset="-78"/>
              </a:rPr>
              <a:t>حمَلُ قد أصابه سهم حيث أشار، فقال النبي </a:t>
            </a:r>
            <a:r>
              <a:rPr lang="en-US" sz="3400" dirty="0">
                <a:solidFill>
                  <a:srgbClr val="0070C0"/>
                </a:solidFill>
                <a:latin typeface="Sakkal Majalla" panose="02000000000000000000" pitchFamily="2" charset="-78"/>
                <a:cs typeface="Sakkal Majalla" panose="02000000000000000000" pitchFamily="2" charset="-78"/>
                <a:sym typeface="AGA Arabesque" panose="05010101010101010101"/>
              </a:rPr>
              <a:t></a:t>
            </a:r>
            <a:r>
              <a:rPr lang="ar-BH" sz="3400" dirty="0">
                <a:solidFill>
                  <a:srgbClr val="0070C0"/>
                </a:solidFill>
                <a:latin typeface="Sakkal Majalla" panose="02000000000000000000" pitchFamily="2" charset="-78"/>
                <a:cs typeface="Sakkal Majalla" panose="02000000000000000000" pitchFamily="2" charset="-78"/>
              </a:rPr>
              <a:t>: «أَهُوَ هُوَ؟» قالوا: نعم، قال: «صَدَقَ الله فَصَدَقَهُ»". رواه النسائي</a:t>
            </a:r>
            <a:endParaRPr lang="en-US" sz="3400" dirty="0">
              <a:solidFill>
                <a:srgbClr val="0070C0"/>
              </a:solidFill>
              <a:latin typeface="Sakkal Majalla" panose="02000000000000000000" pitchFamily="2" charset="-78"/>
              <a:cs typeface="Sakkal Majalla" panose="02000000000000000000" pitchFamily="2" charset="-78"/>
            </a:endParaRPr>
          </a:p>
        </p:txBody>
      </p:sp>
      <p:sp>
        <p:nvSpPr>
          <p:cNvPr id="4" name="TextBox 3">
            <a:extLst>
              <a:ext uri="{FF2B5EF4-FFF2-40B4-BE49-F238E27FC236}">
                <a16:creationId xmlns:a16="http://schemas.microsoft.com/office/drawing/2014/main" id="{31052029-010D-476C-AF78-035F464CAAB1}"/>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6541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1"/>
          <p:cNvSpPr/>
          <p:nvPr/>
        </p:nvSpPr>
        <p:spPr>
          <a:xfrm>
            <a:off x="9359275" y="430142"/>
            <a:ext cx="2233748" cy="757033"/>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نشاط (2)</a:t>
            </a:r>
          </a:p>
        </p:txBody>
      </p:sp>
      <p:sp>
        <p:nvSpPr>
          <p:cNvPr id="8" name="مستطيل مستدير الزوايا 1"/>
          <p:cNvSpPr/>
          <p:nvPr/>
        </p:nvSpPr>
        <p:spPr>
          <a:xfrm>
            <a:off x="7988689" y="430142"/>
            <a:ext cx="3604334" cy="83254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إجابة النشاط (2)</a:t>
            </a:r>
          </a:p>
        </p:txBody>
      </p:sp>
      <p:sp>
        <p:nvSpPr>
          <p:cNvPr id="9" name="مستطيل 11"/>
          <p:cNvSpPr/>
          <p:nvPr/>
        </p:nvSpPr>
        <p:spPr>
          <a:xfrm>
            <a:off x="537753" y="1458027"/>
            <a:ext cx="11116493" cy="496983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600" b="1" dirty="0">
              <a:solidFill>
                <a:srgbClr val="FF0000"/>
              </a:solidFill>
              <a:latin typeface="Sakkal Majalla" panose="02000000000000000000" pitchFamily="2" charset="-78"/>
              <a:cs typeface="Sakkal Majalla" panose="02000000000000000000" pitchFamily="2" charset="-78"/>
            </a:endParaRPr>
          </a:p>
          <a:p>
            <a:pPr algn="r"/>
            <a:endParaRPr lang="ar-BH" sz="3600" b="1" dirty="0">
              <a:solidFill>
                <a:srgbClr val="FF0000"/>
              </a:solidFill>
              <a:latin typeface="Sakkal Majalla" panose="02000000000000000000" pitchFamily="2" charset="-78"/>
              <a:cs typeface="Sakkal Majalla" panose="02000000000000000000" pitchFamily="2" charset="-78"/>
            </a:endParaRPr>
          </a:p>
          <a:p>
            <a:pPr algn="r"/>
            <a:r>
              <a:rPr lang="ar-BH" sz="3600" b="1" dirty="0">
                <a:solidFill>
                  <a:srgbClr val="FF0000"/>
                </a:solidFill>
                <a:latin typeface="Sakkal Majalla" panose="02000000000000000000" pitchFamily="2" charset="-78"/>
                <a:cs typeface="Sakkal Majalla" panose="02000000000000000000" pitchFamily="2" charset="-78"/>
              </a:rPr>
              <a:t>اختر الإجابة الصحيحة فيما يأتي:</a:t>
            </a:r>
            <a:endParaRPr lang="ar-BH" sz="3600" dirty="0">
              <a:latin typeface="Sakkal Majalla" panose="02000000000000000000" pitchFamily="2" charset="-78"/>
              <a:cs typeface="Sakkal Majalla" panose="02000000000000000000" pitchFamily="2" charset="-78"/>
            </a:endParaRPr>
          </a:p>
          <a:p>
            <a:pPr algn="r"/>
            <a:r>
              <a:rPr lang="ar-BH" sz="3200" b="1" dirty="0">
                <a:solidFill>
                  <a:srgbClr val="FF0000"/>
                </a:solidFill>
                <a:latin typeface="Sakkal Majalla" panose="02000000000000000000" pitchFamily="2" charset="-78"/>
                <a:cs typeface="Sakkal Majalla" panose="02000000000000000000" pitchFamily="2" charset="-78"/>
                <a:sym typeface="AGA Arabesque" panose="05010101010101010101"/>
              </a:rPr>
              <a:t> </a:t>
            </a:r>
            <a:r>
              <a:rPr lang="ar-BH" sz="3200" b="1" dirty="0">
                <a:solidFill>
                  <a:schemeClr val="tx1"/>
                </a:solidFill>
                <a:latin typeface="Sakkal Majalla" panose="02000000000000000000" pitchFamily="2" charset="-78"/>
                <a:cs typeface="Sakkal Majalla" panose="02000000000000000000" pitchFamily="2" charset="-78"/>
                <a:sym typeface="AGA Arabesque" panose="05010101010101010101"/>
              </a:rPr>
              <a:t>من:</a:t>
            </a:r>
            <a:r>
              <a:rPr lang="en-US" sz="3200" dirty="0">
                <a:latin typeface="Sakkal Majalla" panose="02000000000000000000" pitchFamily="2" charset="-78"/>
                <a:cs typeface="Sakkal Majalla" panose="02000000000000000000" pitchFamily="2" charset="-78"/>
                <a:sym typeface="AGA Arabesque" panose="05010101010101010101"/>
              </a:rPr>
              <a:t></a:t>
            </a:r>
            <a:r>
              <a:rPr lang="ar-BH" sz="3200" b="1" dirty="0">
                <a:solidFill>
                  <a:srgbClr val="FF0000"/>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1- الرجل الذي جاء للنبي </a:t>
            </a:r>
          </a:p>
          <a:p>
            <a:pPr algn="r"/>
            <a:r>
              <a:rPr lang="ar-BH" sz="3200" b="1" dirty="0">
                <a:solidFill>
                  <a:schemeClr val="tx1"/>
                </a:solidFill>
                <a:latin typeface="Sakkal Majalla" panose="02000000000000000000" pitchFamily="2" charset="-78"/>
                <a:cs typeface="Sakkal Majalla" panose="02000000000000000000" pitchFamily="2" charset="-78"/>
              </a:rPr>
              <a:t>      </a:t>
            </a:r>
            <a:r>
              <a:rPr lang="ar-BH" sz="3200" b="1" dirty="0">
                <a:solidFill>
                  <a:srgbClr val="0070C0"/>
                </a:solidFill>
                <a:latin typeface="Sakkal Majalla" panose="02000000000000000000" pitchFamily="2" charset="-78"/>
                <a:cs typeface="Sakkal Majalla" panose="02000000000000000000" pitchFamily="2" charset="-78"/>
              </a:rPr>
              <a:t>أ. الأعراب                 ب. قريش                    ج. يثرب</a:t>
            </a: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r>
              <a:rPr lang="ar-BH" sz="3200" b="1" dirty="0">
                <a:solidFill>
                  <a:schemeClr val="tx1"/>
                </a:solidFill>
                <a:latin typeface="Sakkal Majalla" panose="02000000000000000000" pitchFamily="2" charset="-78"/>
                <a:cs typeface="Sakkal Majalla" panose="02000000000000000000" pitchFamily="2" charset="-78"/>
              </a:rPr>
              <a:t>2- فلما كانت غزوة ............... أعطاه النبي جزءًا من الغنيمة</a:t>
            </a:r>
            <a:r>
              <a:rPr lang="ar-BH" sz="3200" dirty="0">
                <a:solidFill>
                  <a:schemeClr val="tx1"/>
                </a:solidFill>
                <a:latin typeface="Sakkal Majalla" panose="02000000000000000000" pitchFamily="2" charset="-78"/>
                <a:cs typeface="Sakkal Majalla" panose="02000000000000000000" pitchFamily="2" charset="-78"/>
              </a:rPr>
              <a:t>:</a:t>
            </a:r>
          </a:p>
          <a:p>
            <a:pPr algn="r"/>
            <a:r>
              <a:rPr lang="ar-BH" sz="3200" b="1" dirty="0">
                <a:solidFill>
                  <a:srgbClr val="0070C0"/>
                </a:solidFill>
                <a:latin typeface="Sakkal Majalla" panose="02000000000000000000" pitchFamily="2" charset="-78"/>
                <a:cs typeface="Sakkal Majalla" panose="02000000000000000000" pitchFamily="2" charset="-78"/>
              </a:rPr>
              <a:t>     أ. أحد                         ب. حنين                     ج. خيبر</a:t>
            </a:r>
          </a:p>
          <a:p>
            <a:pPr algn="r"/>
            <a:endParaRPr lang="ar-BH" sz="3200" b="1" dirty="0">
              <a:solidFill>
                <a:srgbClr val="0070C0"/>
              </a:solidFill>
              <a:latin typeface="Sakkal Majalla" panose="02000000000000000000" pitchFamily="2" charset="-78"/>
              <a:cs typeface="Sakkal Majalla" panose="02000000000000000000" pitchFamily="2" charset="-78"/>
            </a:endParaRPr>
          </a:p>
          <a:p>
            <a:pPr algn="r" rtl="1"/>
            <a:r>
              <a:rPr lang="ar-BH" sz="3200" b="1" dirty="0">
                <a:latin typeface="Sakkal Majalla" panose="02000000000000000000" pitchFamily="2" charset="-78"/>
                <a:cs typeface="Sakkal Majalla" panose="02000000000000000000" pitchFamily="2" charset="-78"/>
                <a:sym typeface="AGA Arabesque" panose="05010101010101010101"/>
              </a:rPr>
              <a:t>3- أُتي به النبي</a:t>
            </a:r>
            <a:r>
              <a:rPr lang="ar-BH" sz="3200" dirty="0">
                <a:latin typeface="Sakkal Majalla" panose="02000000000000000000" pitchFamily="2" charset="-78"/>
                <a:cs typeface="Sakkal Majalla" panose="02000000000000000000" pitchFamily="2" charset="-78"/>
                <a:sym typeface="AGA Arabesque" panose="05010101010101010101"/>
              </a:rPr>
              <a:t> </a:t>
            </a:r>
            <a:r>
              <a:rPr lang="en-US" sz="3200" dirty="0">
                <a:solidFill>
                  <a:prstClr val="black"/>
                </a:solidFill>
                <a:latin typeface="Sakkal Majalla" panose="02000000000000000000" pitchFamily="2" charset="-78"/>
                <a:cs typeface="Sakkal Majalla" panose="02000000000000000000" pitchFamily="2" charset="-78"/>
                <a:sym typeface="AGA Arabesque" panose="05010101010101010101"/>
              </a:rPr>
              <a:t> </a:t>
            </a:r>
            <a:r>
              <a:rPr lang="ar-SA" sz="3200" dirty="0">
                <a:solidFill>
                  <a:prstClr val="black"/>
                </a:solidFill>
                <a:latin typeface="Sakkal Majalla" panose="02000000000000000000" pitchFamily="2" charset="-78"/>
                <a:cs typeface="Sakkal Majalla" panose="02000000000000000000" pitchFamily="2" charset="-78"/>
                <a:sym typeface="AGA Arabesque" panose="05010101010101010101"/>
              </a:rPr>
              <a:t> </a:t>
            </a:r>
            <a:r>
              <a:rPr lang="ar-SA" sz="3200" b="1" dirty="0">
                <a:solidFill>
                  <a:schemeClr val="tx1"/>
                </a:solidFill>
                <a:latin typeface="Sakkal Majalla" panose="02000000000000000000" pitchFamily="2" charset="-78"/>
                <a:cs typeface="Sakkal Majalla" panose="02000000000000000000" pitchFamily="2" charset="-78"/>
                <a:sym typeface="AGA Arabesque" panose="05010101010101010101"/>
              </a:rPr>
              <a:t>يُح</a:t>
            </a:r>
            <a:r>
              <a:rPr lang="ar-BH" sz="3200" b="1" dirty="0">
                <a:solidFill>
                  <a:schemeClr val="tx1"/>
                </a:solidFill>
                <a:latin typeface="Sakkal Majalla" panose="02000000000000000000" pitchFamily="2" charset="-78"/>
                <a:cs typeface="Sakkal Majalla" panose="02000000000000000000" pitchFamily="2" charset="-78"/>
              </a:rPr>
              <a:t>مل قد أصابه سهم في:</a:t>
            </a:r>
          </a:p>
          <a:p>
            <a:pPr algn="r"/>
            <a:r>
              <a:rPr lang="ar-BH" sz="3200" b="1" dirty="0">
                <a:solidFill>
                  <a:schemeClr val="tx1"/>
                </a:solidFill>
                <a:latin typeface="Sakkal Majalla" panose="02000000000000000000" pitchFamily="2" charset="-78"/>
                <a:cs typeface="Sakkal Majalla" panose="02000000000000000000" pitchFamily="2" charset="-78"/>
              </a:rPr>
              <a:t>    </a:t>
            </a:r>
            <a:r>
              <a:rPr lang="ar-BH" sz="3200" b="1" dirty="0">
                <a:solidFill>
                  <a:srgbClr val="0070C0"/>
                </a:solidFill>
                <a:latin typeface="Sakkal Majalla" panose="02000000000000000000" pitchFamily="2" charset="-78"/>
                <a:cs typeface="Sakkal Majalla" panose="02000000000000000000" pitchFamily="2" charset="-78"/>
              </a:rPr>
              <a:t>أ. يده                           ب. حلقه                    ج. قدمه</a:t>
            </a:r>
          </a:p>
          <a:p>
            <a:pPr algn="r"/>
            <a:endParaRPr lang="ar-BH" sz="3200" b="1" dirty="0">
              <a:solidFill>
                <a:schemeClr val="tx1"/>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p:txBody>
      </p:sp>
      <p:sp>
        <p:nvSpPr>
          <p:cNvPr id="12" name="TextBox 11">
            <a:extLst>
              <a:ext uri="{FF2B5EF4-FFF2-40B4-BE49-F238E27FC236}">
                <a16:creationId xmlns:a16="http://schemas.microsoft.com/office/drawing/2014/main" id="{4B7F96D5-AB92-4949-8A22-8B4DA666657A}"/>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
        <p:nvSpPr>
          <p:cNvPr id="11" name="مستطيل 11">
            <a:extLst>
              <a:ext uri="{FF2B5EF4-FFF2-40B4-BE49-F238E27FC236}">
                <a16:creationId xmlns:a16="http://schemas.microsoft.com/office/drawing/2014/main" id="{860A58E3-2DD3-4E85-BC92-41034212782D}"/>
              </a:ext>
            </a:extLst>
          </p:cNvPr>
          <p:cNvSpPr/>
          <p:nvPr/>
        </p:nvSpPr>
        <p:spPr>
          <a:xfrm>
            <a:off x="537753" y="1458027"/>
            <a:ext cx="11116493" cy="496983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600" b="1" dirty="0">
              <a:solidFill>
                <a:srgbClr val="FF0000"/>
              </a:solidFill>
              <a:latin typeface="Sakkal Majalla" panose="02000000000000000000" pitchFamily="2" charset="-78"/>
              <a:cs typeface="Sakkal Majalla" panose="02000000000000000000" pitchFamily="2" charset="-78"/>
            </a:endParaRPr>
          </a:p>
          <a:p>
            <a:pPr algn="r"/>
            <a:endParaRPr lang="ar-BH" sz="3600" b="1" dirty="0">
              <a:solidFill>
                <a:srgbClr val="FF0000"/>
              </a:solidFill>
              <a:latin typeface="Sakkal Majalla" panose="02000000000000000000" pitchFamily="2" charset="-78"/>
              <a:cs typeface="Sakkal Majalla" panose="02000000000000000000" pitchFamily="2" charset="-78"/>
            </a:endParaRPr>
          </a:p>
          <a:p>
            <a:pPr algn="r"/>
            <a:r>
              <a:rPr lang="ar-BH" sz="3600" b="1" dirty="0">
                <a:solidFill>
                  <a:srgbClr val="FF0000"/>
                </a:solidFill>
                <a:latin typeface="Sakkal Majalla" panose="02000000000000000000" pitchFamily="2" charset="-78"/>
                <a:cs typeface="Sakkal Majalla" panose="02000000000000000000" pitchFamily="2" charset="-78"/>
              </a:rPr>
              <a:t>اختر الإجابة الصحيحة فيما يأتي:</a:t>
            </a:r>
            <a:endParaRPr lang="ar-BH" sz="3600" dirty="0">
              <a:latin typeface="Sakkal Majalla" panose="02000000000000000000" pitchFamily="2" charset="-78"/>
              <a:cs typeface="Sakkal Majalla" panose="02000000000000000000" pitchFamily="2" charset="-78"/>
            </a:endParaRPr>
          </a:p>
          <a:p>
            <a:pPr algn="r"/>
            <a:r>
              <a:rPr lang="ar-BH" sz="3200" b="1" dirty="0">
                <a:solidFill>
                  <a:srgbClr val="FF0000"/>
                </a:solidFill>
                <a:latin typeface="Sakkal Majalla" panose="02000000000000000000" pitchFamily="2" charset="-78"/>
                <a:cs typeface="Sakkal Majalla" panose="02000000000000000000" pitchFamily="2" charset="-78"/>
                <a:sym typeface="AGA Arabesque" panose="05010101010101010101"/>
              </a:rPr>
              <a:t> </a:t>
            </a:r>
            <a:r>
              <a:rPr lang="ar-BH" sz="3200" b="1" dirty="0">
                <a:solidFill>
                  <a:schemeClr val="tx1"/>
                </a:solidFill>
                <a:latin typeface="Sakkal Majalla" panose="02000000000000000000" pitchFamily="2" charset="-78"/>
                <a:cs typeface="Sakkal Majalla" panose="02000000000000000000" pitchFamily="2" charset="-78"/>
                <a:sym typeface="AGA Arabesque" panose="05010101010101010101"/>
              </a:rPr>
              <a:t>من:</a:t>
            </a:r>
            <a:r>
              <a:rPr lang="en-US" sz="3200" dirty="0">
                <a:latin typeface="Sakkal Majalla" panose="02000000000000000000" pitchFamily="2" charset="-78"/>
                <a:cs typeface="Sakkal Majalla" panose="02000000000000000000" pitchFamily="2" charset="-78"/>
                <a:sym typeface="AGA Arabesque" panose="05010101010101010101"/>
              </a:rPr>
              <a:t></a:t>
            </a:r>
            <a:r>
              <a:rPr lang="ar-BH" sz="3200" b="1" dirty="0">
                <a:solidFill>
                  <a:srgbClr val="FF0000"/>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1- الرجل الذي جاء للنبي </a:t>
            </a:r>
          </a:p>
          <a:p>
            <a:pPr algn="r"/>
            <a:r>
              <a:rPr lang="ar-BH" sz="3200" b="1" dirty="0">
                <a:solidFill>
                  <a:schemeClr val="tx1"/>
                </a:solidFill>
                <a:latin typeface="Sakkal Majalla" panose="02000000000000000000" pitchFamily="2" charset="-78"/>
                <a:cs typeface="Sakkal Majalla" panose="02000000000000000000" pitchFamily="2" charset="-78"/>
              </a:rPr>
              <a:t>      </a:t>
            </a:r>
            <a:r>
              <a:rPr lang="ar-BH" sz="3200" b="1" dirty="0">
                <a:solidFill>
                  <a:srgbClr val="0070C0"/>
                </a:solidFill>
                <a:latin typeface="Sakkal Majalla" panose="02000000000000000000" pitchFamily="2" charset="-78"/>
                <a:cs typeface="Sakkal Majalla" panose="02000000000000000000" pitchFamily="2" charset="-78"/>
              </a:rPr>
              <a:t>أ. </a:t>
            </a:r>
            <a:r>
              <a:rPr lang="ar-BH" sz="3200" b="1" dirty="0">
                <a:solidFill>
                  <a:srgbClr val="FF0000"/>
                </a:solidFill>
                <a:latin typeface="Sakkal Majalla" panose="02000000000000000000" pitchFamily="2" charset="-78"/>
                <a:cs typeface="Sakkal Majalla" panose="02000000000000000000" pitchFamily="2" charset="-78"/>
              </a:rPr>
              <a:t>الأعراب</a:t>
            </a:r>
            <a:r>
              <a:rPr lang="ar-BH" sz="3200" b="1" dirty="0">
                <a:solidFill>
                  <a:srgbClr val="0070C0"/>
                </a:solidFill>
                <a:latin typeface="Sakkal Majalla" panose="02000000000000000000" pitchFamily="2" charset="-78"/>
                <a:cs typeface="Sakkal Majalla" panose="02000000000000000000" pitchFamily="2" charset="-78"/>
              </a:rPr>
              <a:t>                 ب. قريش                    ج. يثرب</a:t>
            </a: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r>
              <a:rPr lang="ar-BH" sz="3200" b="1" dirty="0">
                <a:solidFill>
                  <a:schemeClr val="tx1"/>
                </a:solidFill>
                <a:latin typeface="Sakkal Majalla" panose="02000000000000000000" pitchFamily="2" charset="-78"/>
                <a:cs typeface="Sakkal Majalla" panose="02000000000000000000" pitchFamily="2" charset="-78"/>
              </a:rPr>
              <a:t>2- فلما كانت غزوة ............... أعطاه النبي جزءًا من الغنيمة:</a:t>
            </a:r>
          </a:p>
          <a:p>
            <a:pPr algn="r"/>
            <a:r>
              <a:rPr lang="ar-BH" sz="3200" b="1" dirty="0">
                <a:solidFill>
                  <a:srgbClr val="0070C0"/>
                </a:solidFill>
                <a:latin typeface="Sakkal Majalla" panose="02000000000000000000" pitchFamily="2" charset="-78"/>
                <a:cs typeface="Sakkal Majalla" panose="02000000000000000000" pitchFamily="2" charset="-78"/>
              </a:rPr>
              <a:t>     أ. أحد                         ب. حنين                     ج. </a:t>
            </a:r>
            <a:r>
              <a:rPr lang="ar-BH" sz="3200" b="1" dirty="0">
                <a:solidFill>
                  <a:srgbClr val="FF0000"/>
                </a:solidFill>
                <a:latin typeface="Sakkal Majalla" panose="02000000000000000000" pitchFamily="2" charset="-78"/>
                <a:cs typeface="Sakkal Majalla" panose="02000000000000000000" pitchFamily="2" charset="-78"/>
              </a:rPr>
              <a:t>خيبر</a:t>
            </a:r>
          </a:p>
          <a:p>
            <a:pPr algn="r"/>
            <a:endParaRPr lang="ar-BH" sz="3200" b="1" dirty="0">
              <a:solidFill>
                <a:srgbClr val="0070C0"/>
              </a:solidFill>
              <a:latin typeface="Sakkal Majalla" panose="02000000000000000000" pitchFamily="2" charset="-78"/>
              <a:cs typeface="Sakkal Majalla" panose="02000000000000000000" pitchFamily="2" charset="-78"/>
            </a:endParaRPr>
          </a:p>
          <a:p>
            <a:pPr algn="r" rtl="1"/>
            <a:r>
              <a:rPr lang="ar-BH" sz="3200" b="1" dirty="0">
                <a:latin typeface="Sakkal Majalla" panose="02000000000000000000" pitchFamily="2" charset="-78"/>
                <a:cs typeface="Sakkal Majalla" panose="02000000000000000000" pitchFamily="2" charset="-78"/>
                <a:sym typeface="AGA Arabesque" panose="05010101010101010101"/>
              </a:rPr>
              <a:t>3- أُتي</a:t>
            </a:r>
            <a:r>
              <a:rPr lang="ar-SA" sz="3200" b="1" dirty="0">
                <a:latin typeface="Sakkal Majalla" panose="02000000000000000000" pitchFamily="2" charset="-78"/>
                <a:cs typeface="Sakkal Majalla" panose="02000000000000000000" pitchFamily="2" charset="-78"/>
                <a:sym typeface="AGA Arabesque" panose="05010101010101010101"/>
              </a:rPr>
              <a:t>َ</a:t>
            </a:r>
            <a:r>
              <a:rPr lang="ar-BH" sz="3200" b="1" dirty="0">
                <a:latin typeface="Sakkal Majalla" panose="02000000000000000000" pitchFamily="2" charset="-78"/>
                <a:cs typeface="Sakkal Majalla" panose="02000000000000000000" pitchFamily="2" charset="-78"/>
                <a:sym typeface="AGA Arabesque" panose="05010101010101010101"/>
              </a:rPr>
              <a:t> به النبي</a:t>
            </a:r>
            <a:r>
              <a:rPr lang="en-US" sz="3200" dirty="0">
                <a:solidFill>
                  <a:prstClr val="black"/>
                </a:solidFill>
                <a:latin typeface="Sakkal Majalla" panose="02000000000000000000" pitchFamily="2" charset="-78"/>
                <a:cs typeface="Sakkal Majalla" panose="02000000000000000000" pitchFamily="2" charset="-78"/>
                <a:sym typeface="AGA Arabesque" panose="05010101010101010101"/>
              </a:rPr>
              <a:t> </a:t>
            </a:r>
            <a:r>
              <a:rPr lang="ar-SA" sz="3200" b="1" dirty="0">
                <a:latin typeface="Sakkal Majalla" panose="02000000000000000000" pitchFamily="2" charset="-78"/>
                <a:cs typeface="Sakkal Majalla" panose="02000000000000000000" pitchFamily="2" charset="-78"/>
                <a:sym typeface="AGA Arabesque" panose="05010101010101010101"/>
              </a:rPr>
              <a:t> </a:t>
            </a:r>
            <a:r>
              <a:rPr lang="ar-BH" sz="3200" b="1" dirty="0">
                <a:latin typeface="Sakkal Majalla" panose="02000000000000000000" pitchFamily="2" charset="-78"/>
                <a:cs typeface="Sakkal Majalla" panose="02000000000000000000" pitchFamily="2" charset="-78"/>
                <a:sym typeface="AGA Arabesque" panose="05010101010101010101"/>
              </a:rPr>
              <a:t> </a:t>
            </a:r>
            <a:r>
              <a:rPr lang="ar-SA" sz="3200" b="1" dirty="0">
                <a:latin typeface="Sakkal Majalla" panose="02000000000000000000" pitchFamily="2" charset="-78"/>
                <a:cs typeface="Sakkal Majalla" panose="02000000000000000000" pitchFamily="2" charset="-78"/>
                <a:sym typeface="AGA Arabesque" panose="05010101010101010101"/>
              </a:rPr>
              <a:t>يُ</a:t>
            </a:r>
            <a:r>
              <a:rPr lang="ar-BH" sz="3200" b="1" dirty="0">
                <a:solidFill>
                  <a:schemeClr val="tx1"/>
                </a:solidFill>
                <a:latin typeface="Sakkal Majalla" panose="02000000000000000000" pitchFamily="2" charset="-78"/>
                <a:cs typeface="Sakkal Majalla" panose="02000000000000000000" pitchFamily="2" charset="-78"/>
              </a:rPr>
              <a:t>حمل قد أصابه سهم في:</a:t>
            </a:r>
          </a:p>
          <a:p>
            <a:pPr algn="r"/>
            <a:r>
              <a:rPr lang="ar-BH" sz="3200" b="1" dirty="0">
                <a:solidFill>
                  <a:schemeClr val="tx1"/>
                </a:solidFill>
                <a:latin typeface="Sakkal Majalla" panose="02000000000000000000" pitchFamily="2" charset="-78"/>
                <a:cs typeface="Sakkal Majalla" panose="02000000000000000000" pitchFamily="2" charset="-78"/>
              </a:rPr>
              <a:t>    </a:t>
            </a:r>
            <a:r>
              <a:rPr lang="ar-BH" sz="3200" b="1" dirty="0">
                <a:solidFill>
                  <a:srgbClr val="0070C0"/>
                </a:solidFill>
                <a:latin typeface="Sakkal Majalla" panose="02000000000000000000" pitchFamily="2" charset="-78"/>
                <a:cs typeface="Sakkal Majalla" panose="02000000000000000000" pitchFamily="2" charset="-78"/>
              </a:rPr>
              <a:t>أ. يده                           ب. </a:t>
            </a:r>
            <a:r>
              <a:rPr lang="ar-BH" sz="3200" b="1" dirty="0">
                <a:solidFill>
                  <a:srgbClr val="FF0000"/>
                </a:solidFill>
                <a:latin typeface="Sakkal Majalla" panose="02000000000000000000" pitchFamily="2" charset="-78"/>
                <a:cs typeface="Sakkal Majalla" panose="02000000000000000000" pitchFamily="2" charset="-78"/>
              </a:rPr>
              <a:t>حلقه </a:t>
            </a:r>
            <a:r>
              <a:rPr lang="ar-BH" sz="3200" b="1" dirty="0">
                <a:solidFill>
                  <a:srgbClr val="0070C0"/>
                </a:solidFill>
                <a:latin typeface="Sakkal Majalla" panose="02000000000000000000" pitchFamily="2" charset="-78"/>
                <a:cs typeface="Sakkal Majalla" panose="02000000000000000000" pitchFamily="2" charset="-78"/>
              </a:rPr>
              <a:t>                   ج. قدمه</a:t>
            </a:r>
          </a:p>
          <a:p>
            <a:pPr algn="r"/>
            <a:endParaRPr lang="ar-BH" sz="3200" b="1" dirty="0">
              <a:solidFill>
                <a:schemeClr val="tx1"/>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a:p>
            <a:pPr algn="r"/>
            <a:endParaRPr lang="ar-BH"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2001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a:extLst>
              <a:ext uri="{FF2B5EF4-FFF2-40B4-BE49-F238E27FC236}">
                <a16:creationId xmlns:a16="http://schemas.microsoft.com/office/drawing/2014/main" id="{1AA2B2A0-65FE-4EAB-94B0-D9018FE4EDF7}"/>
              </a:ext>
            </a:extLst>
          </p:cNvPr>
          <p:cNvSpPr>
            <a:spLocks noChangeArrowheads="1"/>
          </p:cNvSpPr>
          <p:nvPr/>
        </p:nvSpPr>
        <p:spPr bwMode="auto">
          <a:xfrm>
            <a:off x="4092606" y="262915"/>
            <a:ext cx="4217831" cy="758017"/>
          </a:xfrm>
          <a:prstGeom prst="downArrowCallout">
            <a:avLst>
              <a:gd name="adj1" fmla="val 148419"/>
              <a:gd name="adj2" fmla="val 148419"/>
              <a:gd name="adj3" fmla="val 16667"/>
              <a:gd name="adj4" fmla="val 66667"/>
            </a:avLst>
          </a:prstGeom>
          <a:solidFill>
            <a:schemeClr val="accent2">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ar-BH" altLang="en-US" sz="3600" b="1" dirty="0">
                <a:solidFill>
                  <a:srgbClr val="C00000"/>
                </a:solidFill>
                <a:latin typeface="Sakkal Majalla" panose="02000000000000000000" pitchFamily="2" charset="-78"/>
                <a:cs typeface="Sakkal Majalla" panose="02000000000000000000" pitchFamily="2" charset="-78"/>
              </a:rPr>
              <a:t>تابع صور من الإخلاص</a:t>
            </a:r>
            <a:endParaRPr lang="en-US" altLang="en-US" sz="3600" b="1" dirty="0">
              <a:solidFill>
                <a:srgbClr val="C00000"/>
              </a:solidFill>
              <a:latin typeface="Sakkal Majalla" panose="02000000000000000000" pitchFamily="2" charset="-78"/>
              <a:cs typeface="Sakkal Majalla" panose="02000000000000000000" pitchFamily="2" charset="-78"/>
            </a:endParaRPr>
          </a:p>
        </p:txBody>
      </p:sp>
      <p:sp>
        <p:nvSpPr>
          <p:cNvPr id="3" name="Text Box 11">
            <a:extLst>
              <a:ext uri="{FF2B5EF4-FFF2-40B4-BE49-F238E27FC236}">
                <a16:creationId xmlns:a16="http://schemas.microsoft.com/office/drawing/2014/main" id="{8B5CC17D-354C-4C39-B603-3109D85277A2}"/>
              </a:ext>
            </a:extLst>
          </p:cNvPr>
          <p:cNvSpPr txBox="1">
            <a:spLocks noChangeArrowheads="1"/>
          </p:cNvSpPr>
          <p:nvPr/>
        </p:nvSpPr>
        <p:spPr bwMode="auto">
          <a:xfrm>
            <a:off x="518316" y="1152747"/>
            <a:ext cx="11155368" cy="5201424"/>
          </a:xfrm>
          <a:prstGeom prst="rect">
            <a:avLst/>
          </a:prstGeom>
          <a:solidFill>
            <a:schemeClr val="accent4">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a:r>
              <a:rPr lang="ar-BH" sz="3200" dirty="0">
                <a:latin typeface="Sakkal Majalla" panose="02000000000000000000" pitchFamily="2" charset="-78"/>
                <a:cs typeface="Sakkal Majalla" panose="02000000000000000000" pitchFamily="2" charset="-78"/>
              </a:rPr>
              <a:t>2</a:t>
            </a:r>
            <a:r>
              <a:rPr lang="ar-BH" sz="3000" dirty="0">
                <a:latin typeface="Sakkal Majalla" panose="02000000000000000000" pitchFamily="2" charset="-78"/>
                <a:cs typeface="Sakkal Majalla" panose="02000000000000000000" pitchFamily="2" charset="-78"/>
              </a:rPr>
              <a:t>- كان مسلمة بن عبد الملك قائدًا شجاعًا، حارب الروم وانتصر عليهم في معارك متعددة. وفي بعض حروبه معهم حاصر قلعةً من قلاعهم فوجدها منيعة، ولم يستطع اقتحامها وكبُر عليه ألا يقتحمها. وبات يفكر كيف يحقق النصر على الروم، وفي اليوم التالي، خرج رجلٌ ملثمٌ من جند المسلمين وتسلّل إلى سور الحصن ونقب نقبًا في السور، وفتحه للمسلمين، وبعد انتهاء المعركة بانتصار المسلمين رغب مسلمة في معرفة الرجل، فلم يعثر له على أثر، فأمر مناديًا ينادي في الجند: إنّ الأمير يناشد الله صاحب النقب أن يذهب إليه، وانتظر الأمير ثلاثة أيام لم يتقدم فيها أحدٌ إليه، وفي اليوم الرابع جاء رجلٌ إلى خيمة القائد قائلاً له: أنا أعرف صاحب النقب، ولكن لا أخبرك عنه حتى تعاهدني على أن تعطيني ما أطلب. فوافق مسلمة، فقال الرجل: أنا صاحب النقب وطلبي إليك ألا تسألني عن اسمي، ولا تبحث عني، ولا تدعوني إليك، وألا تتبعني لترى أين أذهب. وانصرف وقد أراد وجه الله تعالى. </a:t>
            </a:r>
            <a:r>
              <a:rPr lang="ar-BH" sz="2000" dirty="0">
                <a:latin typeface="Sakkal Majalla" panose="02000000000000000000" pitchFamily="2" charset="-78"/>
                <a:cs typeface="Sakkal Majalla" panose="02000000000000000000" pitchFamily="2" charset="-78"/>
              </a:rPr>
              <a:t>انظر عيون الأخبار لابن قتيبة</a:t>
            </a:r>
          </a:p>
          <a:p>
            <a:pPr algn="just"/>
            <a:r>
              <a:rPr lang="ar-BH" sz="3000" b="1" dirty="0">
                <a:solidFill>
                  <a:srgbClr val="FF0000"/>
                </a:solidFill>
                <a:latin typeface="Sakkal Majalla" panose="02000000000000000000" pitchFamily="2" charset="-78"/>
                <a:cs typeface="Sakkal Majalla" panose="02000000000000000000" pitchFamily="2" charset="-78"/>
              </a:rPr>
              <a:t>أتعلم</a:t>
            </a:r>
          </a:p>
          <a:p>
            <a:pPr algn="just"/>
            <a:r>
              <a:rPr lang="ar-BH" sz="3000" dirty="0">
                <a:latin typeface="Sakkal Majalla" panose="02000000000000000000" pitchFamily="2" charset="-78"/>
                <a:cs typeface="Sakkal Majalla" panose="02000000000000000000" pitchFamily="2" charset="-78"/>
              </a:rPr>
              <a:t>النقب: الخرق في الجدار أو نحوه</a:t>
            </a:r>
            <a:endParaRPr lang="en-US" sz="3000" dirty="0">
              <a:latin typeface="Sakkal Majalla" panose="02000000000000000000" pitchFamily="2" charset="-78"/>
              <a:cs typeface="Sakkal Majalla" panose="02000000000000000000" pitchFamily="2" charset="-78"/>
            </a:endParaRPr>
          </a:p>
        </p:txBody>
      </p:sp>
      <p:sp>
        <p:nvSpPr>
          <p:cNvPr id="4" name="TextBox 3">
            <a:extLst>
              <a:ext uri="{FF2B5EF4-FFF2-40B4-BE49-F238E27FC236}">
                <a16:creationId xmlns:a16="http://schemas.microsoft.com/office/drawing/2014/main" id="{31052029-010D-476C-AF78-035F464CAAB1}"/>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7470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1"/>
          <p:cNvSpPr/>
          <p:nvPr/>
        </p:nvSpPr>
        <p:spPr>
          <a:xfrm>
            <a:off x="9359275" y="430142"/>
            <a:ext cx="2233748" cy="757033"/>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نشاط (3)</a:t>
            </a:r>
          </a:p>
        </p:txBody>
      </p:sp>
      <p:sp>
        <p:nvSpPr>
          <p:cNvPr id="8" name="مستطيل مستدير الزوايا 1"/>
          <p:cNvSpPr/>
          <p:nvPr/>
        </p:nvSpPr>
        <p:spPr>
          <a:xfrm>
            <a:off x="8008545" y="431659"/>
            <a:ext cx="3604334" cy="83254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rPr>
              <a:t>  </a:t>
            </a:r>
            <a:r>
              <a:rPr lang="ar-BH" sz="4400" b="1" dirty="0">
                <a:solidFill>
                  <a:srgbClr val="C00000"/>
                </a:solidFill>
                <a:latin typeface="Sakkal Majalla" panose="02000000000000000000" pitchFamily="2" charset="-78"/>
                <a:cs typeface="Sakkal Majalla" panose="02000000000000000000" pitchFamily="2" charset="-78"/>
              </a:rPr>
              <a:t>إجابة النشاط (3)</a:t>
            </a:r>
          </a:p>
        </p:txBody>
      </p:sp>
      <mc:AlternateContent xmlns:mc="http://schemas.openxmlformats.org/markup-compatibility/2006" xmlns:a14="http://schemas.microsoft.com/office/drawing/2010/main">
        <mc:Choice Requires="a14">
          <p:sp>
            <p:nvSpPr>
              <p:cNvPr id="9" name="مستطيل 11"/>
              <p:cNvSpPr/>
              <p:nvPr/>
            </p:nvSpPr>
            <p:spPr>
              <a:xfrm>
                <a:off x="537753" y="1572504"/>
                <a:ext cx="11116493" cy="416605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rtl="1"/>
                <a:r>
                  <a:rPr lang="ar-BH" sz="3400" b="1" dirty="0">
                    <a:latin typeface="Sakkal Majalla" panose="02000000000000000000" pitchFamily="2" charset="-78"/>
                    <a:cs typeface="Sakkal Majalla" panose="02000000000000000000" pitchFamily="2" charset="-78"/>
                  </a:rPr>
                  <a:t>ضع علامة (</a:t>
                </a:r>
                <a14:m>
                  <m:oMath xmlns:m="http://schemas.openxmlformats.org/officeDocument/2006/math">
                    <m:r>
                      <a:rPr lang="ar-BH" sz="3400" b="1">
                        <a:solidFill>
                          <a:srgbClr val="FF0000"/>
                        </a:solidFill>
                        <a:latin typeface="Cambria Math" panose="02040503050406030204" pitchFamily="18" charset="0"/>
                      </a:rPr>
                      <m:t>√</m:t>
                    </m:r>
                  </m:oMath>
                </a14:m>
                <a:r>
                  <a:rPr lang="ar-BH" sz="3400" b="1" dirty="0">
                    <a:latin typeface="Sakkal Majalla" panose="02000000000000000000" pitchFamily="2" charset="-78"/>
                    <a:cs typeface="Sakkal Majalla" panose="02000000000000000000" pitchFamily="2" charset="-78"/>
                  </a:rPr>
                  <a:t>) أمام العبارة الصحيحة وعلامة (</a:t>
                </a:r>
                <a:r>
                  <a:rPr lang="en-US" sz="3400" b="1" dirty="0">
                    <a:solidFill>
                      <a:srgbClr val="FF0000"/>
                    </a:solidFill>
                  </a:rPr>
                  <a:t>X</a:t>
                </a:r>
                <a:r>
                  <a:rPr lang="ar-BH" sz="3400" b="1" dirty="0">
                    <a:latin typeface="Sakkal Majalla" panose="02000000000000000000" pitchFamily="2" charset="-78"/>
                    <a:cs typeface="Sakkal Majalla" panose="02000000000000000000" pitchFamily="2" charset="-78"/>
                  </a:rPr>
                  <a:t>) أمام العبارة غير الصحيحة فيما يأتي:</a:t>
                </a:r>
              </a:p>
              <a:p>
                <a:pPr algn="r" rtl="1"/>
                <a:endParaRPr lang="ar-BH" sz="3400" b="1" dirty="0">
                  <a:latin typeface="Sakkal Majalla" panose="02000000000000000000" pitchFamily="2" charset="-78"/>
                  <a:cs typeface="Sakkal Majalla" panose="02000000000000000000" pitchFamily="2" charset="-78"/>
                </a:endParaRPr>
              </a:p>
              <a:p>
                <a:pPr algn="r" rtl="1"/>
                <a:r>
                  <a:rPr lang="ar-BH" sz="3200" dirty="0">
                    <a:latin typeface="Sakkal Majalla" panose="02000000000000000000" pitchFamily="2" charset="-78"/>
                    <a:cs typeface="Sakkal Majalla" panose="02000000000000000000" pitchFamily="2" charset="-78"/>
                  </a:rPr>
                  <a:t>1- (       ) كان مسلمة بن عبد الملك قائدًا شجاعًا، حارب الفرس وانتصر عليهم في معارك متعددة.</a:t>
                </a:r>
              </a:p>
              <a:p>
                <a:pPr algn="r" rtl="1"/>
                <a:r>
                  <a:rPr lang="ar-BH" sz="3200" dirty="0">
                    <a:latin typeface="Sakkal Majalla" panose="02000000000000000000" pitchFamily="2" charset="-78"/>
                    <a:cs typeface="Sakkal Majalla" panose="02000000000000000000" pitchFamily="2" charset="-78"/>
                  </a:rPr>
                  <a:t>2- (       ) خرج رجلٌ ملثمٌ من جند الروم وتسلّل إلى سور الحصن ونقب نقبًا في السور.</a:t>
                </a:r>
              </a:p>
              <a:p>
                <a:pPr algn="r" rtl="1"/>
                <a:r>
                  <a:rPr lang="ar-BH" sz="3200" dirty="0">
                    <a:latin typeface="Sakkal Majalla" panose="02000000000000000000" pitchFamily="2" charset="-78"/>
                    <a:cs typeface="Sakkal Majalla" panose="02000000000000000000" pitchFamily="2" charset="-78"/>
                  </a:rPr>
                  <a:t>3- (       ) بعد انتهاء المعركة بانتصار المسلمين رغب مسلمة في معرفة الرجل.</a:t>
                </a:r>
              </a:p>
              <a:p>
                <a:pPr algn="r" rtl="1"/>
                <a:r>
                  <a:rPr lang="ar-BH" sz="3200" dirty="0">
                    <a:latin typeface="Sakkal Majalla" panose="02000000000000000000" pitchFamily="2" charset="-78"/>
                    <a:cs typeface="Sakkal Majalla" panose="02000000000000000000" pitchFamily="2" charset="-78"/>
                  </a:rPr>
                  <a:t>4- (       ) انتظر الأمير يومين لم يتقدم فيها أحدٌ إليه.</a:t>
                </a:r>
              </a:p>
              <a:p>
                <a:pPr algn="r" rtl="1"/>
                <a:r>
                  <a:rPr lang="ar-BH" sz="3200" dirty="0">
                    <a:latin typeface="Sakkal Majalla" panose="02000000000000000000" pitchFamily="2" charset="-78"/>
                    <a:cs typeface="Sakkal Majalla" panose="02000000000000000000" pitchFamily="2" charset="-78"/>
                  </a:rPr>
                  <a:t>5- (       ) جاء رجلٌ إلى خيمة القائد قائلاً له: أنا أعرف صاحب النقب. </a:t>
                </a:r>
                <a:r>
                  <a:rPr lang="en-GB" sz="3200" dirty="0">
                    <a:latin typeface="Sakkal Majalla" panose="02000000000000000000" pitchFamily="2" charset="-78"/>
                    <a:cs typeface="Sakkal Majalla" panose="02000000000000000000" pitchFamily="2" charset="-78"/>
                  </a:rPr>
                  <a:t>  </a:t>
                </a:r>
                <a:endParaRPr lang="ar-BH" sz="3200" dirty="0">
                  <a:latin typeface="Sakkal Majalla" panose="02000000000000000000" pitchFamily="2" charset="-78"/>
                  <a:cs typeface="Sakkal Majalla" panose="02000000000000000000" pitchFamily="2" charset="-78"/>
                </a:endParaRPr>
              </a:p>
            </p:txBody>
          </p:sp>
        </mc:Choice>
        <mc:Fallback xmlns="">
          <p:sp>
            <p:nvSpPr>
              <p:cNvPr id="9" name="مستطيل 11"/>
              <p:cNvSpPr>
                <a:spLocks noRot="1" noChangeAspect="1" noMove="1" noResize="1" noEditPoints="1" noAdjustHandles="1" noChangeArrowheads="1" noChangeShapeType="1" noTextEdit="1"/>
              </p:cNvSpPr>
              <p:nvPr/>
            </p:nvSpPr>
            <p:spPr>
              <a:xfrm>
                <a:off x="537753" y="1572504"/>
                <a:ext cx="11116493" cy="4166051"/>
              </a:xfrm>
              <a:prstGeom prst="rect">
                <a:avLst/>
              </a:prstGeom>
              <a:blipFill>
                <a:blip r:embed="rId2"/>
                <a:stretch>
                  <a:fillRect/>
                </a:stretch>
              </a:blipFill>
              <a:effectLst>
                <a:outerShdw blurRad="50800" dist="38100" dir="5400000" algn="t" rotWithShape="0">
                  <a:prstClr val="black">
                    <a:alpha val="40000"/>
                  </a:prstClr>
                </a:outerShdw>
              </a:effectLst>
            </p:spPr>
            <p:txBody>
              <a:bodyPr/>
              <a:lstStyle/>
              <a:p>
                <a:r>
                  <a:rPr lang="en-GB">
                    <a:noFill/>
                  </a:rPr>
                  <a:t> </a:t>
                </a:r>
              </a:p>
            </p:txBody>
          </p:sp>
        </mc:Fallback>
      </mc:AlternateContent>
      <p:sp>
        <p:nvSpPr>
          <p:cNvPr id="12" name="TextBox 11">
            <a:extLst>
              <a:ext uri="{FF2B5EF4-FFF2-40B4-BE49-F238E27FC236}">
                <a16:creationId xmlns:a16="http://schemas.microsoft.com/office/drawing/2014/main" id="{4B7F96D5-AB92-4949-8A22-8B4DA666657A}"/>
              </a:ext>
            </a:extLst>
          </p:cNvPr>
          <p:cNvSpPr txBox="1"/>
          <p:nvPr/>
        </p:nvSpPr>
        <p:spPr>
          <a:xfrm>
            <a:off x="185351" y="306140"/>
            <a:ext cx="3005523" cy="461665"/>
          </a:xfrm>
          <a:prstGeom prst="rect">
            <a:avLst/>
          </a:prstGeom>
          <a:solidFill>
            <a:schemeClr val="accent2">
              <a:lumMod val="20000"/>
              <a:lumOff val="80000"/>
            </a:schemeClr>
          </a:solidFill>
        </p:spPr>
        <p:txBody>
          <a:bodyPr wrap="square" rtlCol="0">
            <a:spAutoFit/>
          </a:bodyPr>
          <a:lstStyle/>
          <a:p>
            <a:pPr algn="ctr"/>
            <a:r>
              <a:rPr lang="ar-BH" sz="2400" b="1" dirty="0">
                <a:solidFill>
                  <a:srgbClr val="C00000"/>
                </a:solidFill>
                <a:latin typeface="Sakkal Majalla" panose="02000000000000000000" pitchFamily="2" charset="-78"/>
                <a:cs typeface="Sakkal Majalla" panose="02000000000000000000" pitchFamily="2" charset="-78"/>
              </a:rPr>
              <a:t>الإخلاص / التربية الإسلامية</a:t>
            </a:r>
            <a:endParaRPr lang="en-US" sz="2400" b="1" dirty="0">
              <a:solidFill>
                <a:srgbClr val="C00000"/>
              </a:solidFill>
              <a:latin typeface="Sakkal Majalla" panose="02000000000000000000" pitchFamily="2" charset="-78"/>
              <a:cs typeface="Sakkal Majalla" panose="02000000000000000000" pitchFamily="2" charset="-78"/>
            </a:endParaRPr>
          </a:p>
        </p:txBody>
      </p:sp>
      <mc:AlternateContent xmlns:mc="http://schemas.openxmlformats.org/markup-compatibility/2006" xmlns:a14="http://schemas.microsoft.com/office/drawing/2010/main">
        <mc:Choice Requires="a14">
          <p:sp>
            <p:nvSpPr>
              <p:cNvPr id="11" name="مستطيل 11">
                <a:extLst>
                  <a:ext uri="{FF2B5EF4-FFF2-40B4-BE49-F238E27FC236}">
                    <a16:creationId xmlns:a16="http://schemas.microsoft.com/office/drawing/2014/main" id="{0C7A7079-ECC2-4B78-99D7-595F20D7C5C8}"/>
                  </a:ext>
                </a:extLst>
              </p:cNvPr>
              <p:cNvSpPr/>
              <p:nvPr/>
            </p:nvSpPr>
            <p:spPr>
              <a:xfrm>
                <a:off x="526248" y="1572504"/>
                <a:ext cx="11116493" cy="416605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rtl="1"/>
                <a:r>
                  <a:rPr lang="ar-BH" sz="3400" b="1" dirty="0">
                    <a:latin typeface="Sakkal Majalla" panose="02000000000000000000" pitchFamily="2" charset="-78"/>
                    <a:cs typeface="Sakkal Majalla" panose="02000000000000000000" pitchFamily="2" charset="-78"/>
                  </a:rPr>
                  <a:t>ضع علامة (</a:t>
                </a:r>
                <a14:m>
                  <m:oMath xmlns:m="http://schemas.openxmlformats.org/officeDocument/2006/math">
                    <m:r>
                      <a:rPr lang="ar-BH" sz="3400" b="1">
                        <a:solidFill>
                          <a:srgbClr val="FF0000"/>
                        </a:solidFill>
                        <a:latin typeface="Cambria Math" panose="02040503050406030204" pitchFamily="18" charset="0"/>
                      </a:rPr>
                      <m:t>√</m:t>
                    </m:r>
                  </m:oMath>
                </a14:m>
                <a:r>
                  <a:rPr lang="ar-BH" sz="3400" b="1" dirty="0">
                    <a:latin typeface="Sakkal Majalla" panose="02000000000000000000" pitchFamily="2" charset="-78"/>
                    <a:cs typeface="Sakkal Majalla" panose="02000000000000000000" pitchFamily="2" charset="-78"/>
                  </a:rPr>
                  <a:t>) أمام العبارة الصحيحة وعلامة (</a:t>
                </a:r>
                <a:r>
                  <a:rPr lang="en-US" sz="3400" b="1" dirty="0">
                    <a:solidFill>
                      <a:srgbClr val="FF0000"/>
                    </a:solidFill>
                  </a:rPr>
                  <a:t>X</a:t>
                </a:r>
                <a:r>
                  <a:rPr lang="ar-BH" sz="3400" b="1" dirty="0">
                    <a:latin typeface="Sakkal Majalla" panose="02000000000000000000" pitchFamily="2" charset="-78"/>
                    <a:cs typeface="Sakkal Majalla" panose="02000000000000000000" pitchFamily="2" charset="-78"/>
                  </a:rPr>
                  <a:t>) أمام العبارة غير الصحيحة فيما يأتي:</a:t>
                </a:r>
              </a:p>
              <a:p>
                <a:pPr algn="r" rtl="1"/>
                <a:endParaRPr lang="ar-BH" sz="3400" b="1" dirty="0">
                  <a:latin typeface="Sakkal Majalla" panose="02000000000000000000" pitchFamily="2" charset="-78"/>
                  <a:cs typeface="Sakkal Majalla" panose="02000000000000000000" pitchFamily="2" charset="-78"/>
                </a:endParaRPr>
              </a:p>
              <a:p>
                <a:pPr algn="r" rtl="1"/>
                <a:r>
                  <a:rPr lang="ar-BH" sz="3200" dirty="0">
                    <a:latin typeface="Sakkal Majalla" panose="02000000000000000000" pitchFamily="2" charset="-78"/>
                    <a:cs typeface="Sakkal Majalla" panose="02000000000000000000" pitchFamily="2" charset="-78"/>
                  </a:rPr>
                  <a:t>1- (  </a:t>
                </a:r>
                <a:r>
                  <a:rPr lang="en-US" sz="3200" b="1" dirty="0">
                    <a:solidFill>
                      <a:srgbClr val="FF0000"/>
                    </a:solidFill>
                  </a:rPr>
                  <a:t>X</a:t>
                </a:r>
                <a:r>
                  <a:rPr lang="ar-BH" sz="3200" dirty="0">
                    <a:latin typeface="Sakkal Majalla" panose="02000000000000000000" pitchFamily="2" charset="-78"/>
                    <a:cs typeface="Sakkal Majalla" panose="02000000000000000000" pitchFamily="2" charset="-78"/>
                  </a:rPr>
                  <a:t>  ) كان مسلمة بن عبد الملك قائدًا شجاعًا، حارب الفرس وانتصر عليهم في معارك متعددة.</a:t>
                </a:r>
              </a:p>
              <a:p>
                <a:pPr algn="r" rtl="1"/>
                <a:r>
                  <a:rPr lang="ar-BH" sz="3200" dirty="0">
                    <a:latin typeface="Sakkal Majalla" panose="02000000000000000000" pitchFamily="2" charset="-78"/>
                    <a:cs typeface="Sakkal Majalla" panose="02000000000000000000" pitchFamily="2" charset="-78"/>
                  </a:rPr>
                  <a:t>2- (  </a:t>
                </a:r>
                <a:r>
                  <a:rPr lang="en-US" sz="3200" b="1" dirty="0">
                    <a:solidFill>
                      <a:srgbClr val="FF0000"/>
                    </a:solidFill>
                  </a:rPr>
                  <a:t>X</a:t>
                </a:r>
                <a:r>
                  <a:rPr lang="ar-BH" sz="3200" dirty="0">
                    <a:latin typeface="Sakkal Majalla" panose="02000000000000000000" pitchFamily="2" charset="-78"/>
                    <a:cs typeface="Sakkal Majalla" panose="02000000000000000000" pitchFamily="2" charset="-78"/>
                  </a:rPr>
                  <a:t>  ) خرج رجلٌ ملثمٌ من جند الروم وتسلّل إلى سور الحصن ونقب نقبًا في السور.</a:t>
                </a:r>
              </a:p>
              <a:p>
                <a:pPr algn="r" rtl="1"/>
                <a:r>
                  <a:rPr lang="ar-BH" sz="3200" dirty="0">
                    <a:latin typeface="Sakkal Majalla" panose="02000000000000000000" pitchFamily="2" charset="-78"/>
                    <a:cs typeface="Sakkal Majalla" panose="02000000000000000000" pitchFamily="2" charset="-78"/>
                  </a:rPr>
                  <a:t>3- (  </a:t>
                </a:r>
                <a14:m>
                  <m:oMath xmlns:m="http://schemas.openxmlformats.org/officeDocument/2006/math">
                    <m:r>
                      <a:rPr lang="ar-BH" sz="3200" b="1">
                        <a:solidFill>
                          <a:srgbClr val="FF0000"/>
                        </a:solidFill>
                        <a:latin typeface="Cambria Math" panose="02040503050406030204" pitchFamily="18" charset="0"/>
                      </a:rPr>
                      <m:t>√</m:t>
                    </m:r>
                  </m:oMath>
                </a14:m>
                <a:r>
                  <a:rPr lang="ar-BH" sz="3200" dirty="0">
                    <a:latin typeface="Sakkal Majalla" panose="02000000000000000000" pitchFamily="2" charset="-78"/>
                    <a:cs typeface="Sakkal Majalla" panose="02000000000000000000" pitchFamily="2" charset="-78"/>
                  </a:rPr>
                  <a:t>  ) بعد انتهاء المعركة بانتصار المسلمين رغب مسلمة في معرفة الرجل.</a:t>
                </a:r>
              </a:p>
              <a:p>
                <a:pPr algn="r" rtl="1"/>
                <a:r>
                  <a:rPr lang="ar-BH" sz="3200" dirty="0">
                    <a:latin typeface="Sakkal Majalla" panose="02000000000000000000" pitchFamily="2" charset="-78"/>
                    <a:cs typeface="Sakkal Majalla" panose="02000000000000000000" pitchFamily="2" charset="-78"/>
                  </a:rPr>
                  <a:t>4- (  </a:t>
                </a:r>
                <a:r>
                  <a:rPr lang="en-US" sz="3200" b="1" dirty="0">
                    <a:solidFill>
                      <a:srgbClr val="FF0000"/>
                    </a:solidFill>
                  </a:rPr>
                  <a:t>X</a:t>
                </a:r>
                <a:r>
                  <a:rPr lang="ar-BH" sz="3200" b="1" dirty="0">
                    <a:solidFill>
                      <a:srgbClr val="FF0000"/>
                    </a:solidFill>
                  </a:rPr>
                  <a:t> </a:t>
                </a:r>
                <a:r>
                  <a:rPr lang="ar-BH" sz="3200" dirty="0">
                    <a:latin typeface="Sakkal Majalla" panose="02000000000000000000" pitchFamily="2" charset="-78"/>
                    <a:cs typeface="Sakkal Majalla" panose="02000000000000000000" pitchFamily="2" charset="-78"/>
                  </a:rPr>
                  <a:t> ) انتظر الأمير يومين لم يتقدم فيها أحدٌ إليه.</a:t>
                </a:r>
              </a:p>
              <a:p>
                <a:pPr algn="r" rtl="1"/>
                <a:r>
                  <a:rPr lang="ar-BH" sz="3200" dirty="0">
                    <a:latin typeface="Sakkal Majalla" panose="02000000000000000000" pitchFamily="2" charset="-78"/>
                    <a:cs typeface="Sakkal Majalla" panose="02000000000000000000" pitchFamily="2" charset="-78"/>
                  </a:rPr>
                  <a:t>5- (  </a:t>
                </a:r>
                <a14:m>
                  <m:oMath xmlns:m="http://schemas.openxmlformats.org/officeDocument/2006/math">
                    <m:r>
                      <a:rPr lang="ar-BH" sz="3200" b="1">
                        <a:solidFill>
                          <a:srgbClr val="FF0000"/>
                        </a:solidFill>
                        <a:latin typeface="Cambria Math" panose="02040503050406030204" pitchFamily="18" charset="0"/>
                      </a:rPr>
                      <m:t>√</m:t>
                    </m:r>
                  </m:oMath>
                </a14:m>
                <a:r>
                  <a:rPr lang="ar-BH" sz="3200" dirty="0">
                    <a:latin typeface="Sakkal Majalla" panose="02000000000000000000" pitchFamily="2" charset="-78"/>
                    <a:cs typeface="Sakkal Majalla" panose="02000000000000000000" pitchFamily="2" charset="-78"/>
                  </a:rPr>
                  <a:t>  ) جاء رجلٌ إلى خيمة القائد قائلًا له: أنا أعرف صاحب النقب. </a:t>
                </a:r>
                <a:r>
                  <a:rPr lang="en-GB" sz="3200" dirty="0">
                    <a:latin typeface="Sakkal Majalla" panose="02000000000000000000" pitchFamily="2" charset="-78"/>
                    <a:cs typeface="Sakkal Majalla" panose="02000000000000000000" pitchFamily="2" charset="-78"/>
                  </a:rPr>
                  <a:t>  </a:t>
                </a:r>
                <a:endParaRPr lang="ar-BH" sz="3200" dirty="0">
                  <a:latin typeface="Sakkal Majalla" panose="02000000000000000000" pitchFamily="2" charset="-78"/>
                  <a:cs typeface="Sakkal Majalla" panose="02000000000000000000" pitchFamily="2" charset="-78"/>
                </a:endParaRPr>
              </a:p>
            </p:txBody>
          </p:sp>
        </mc:Choice>
        <mc:Fallback xmlns="">
          <p:sp>
            <p:nvSpPr>
              <p:cNvPr id="11" name="مستطيل 11">
                <a:extLst>
                  <a:ext uri="{FF2B5EF4-FFF2-40B4-BE49-F238E27FC236}">
                    <a16:creationId xmlns:a16="http://schemas.microsoft.com/office/drawing/2014/main" id="{0C7A7079-ECC2-4B78-99D7-595F20D7C5C8}"/>
                  </a:ext>
                </a:extLst>
              </p:cNvPr>
              <p:cNvSpPr>
                <a:spLocks noRot="1" noChangeAspect="1" noMove="1" noResize="1" noEditPoints="1" noAdjustHandles="1" noChangeArrowheads="1" noChangeShapeType="1" noTextEdit="1"/>
              </p:cNvSpPr>
              <p:nvPr/>
            </p:nvSpPr>
            <p:spPr>
              <a:xfrm>
                <a:off x="526248" y="1572504"/>
                <a:ext cx="11116493" cy="4166051"/>
              </a:xfrm>
              <a:prstGeom prst="rect">
                <a:avLst/>
              </a:prstGeom>
              <a:blipFill>
                <a:blip r:embed="rId3"/>
                <a:stretch>
                  <a:fillRect/>
                </a:stretch>
              </a:blipFill>
              <a:effectLst>
                <a:outerShdw blurRad="50800" dist="38100" dir="5400000" algn="t"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7934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1206</Words>
  <Application>Microsoft Office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Cambria Math</vt:lpstr>
      <vt:lpstr>Sakkal Majalla</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Abdulrahim Alsharifi</dc:creator>
  <cp:lastModifiedBy>Mohamed  El Haraj</cp:lastModifiedBy>
  <cp:revision>37</cp:revision>
  <dcterms:created xsi:type="dcterms:W3CDTF">2021-01-20T05:08:23Z</dcterms:created>
  <dcterms:modified xsi:type="dcterms:W3CDTF">2021-02-23T09:00:37Z</dcterms:modified>
</cp:coreProperties>
</file>