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420" r:id="rId2"/>
    <p:sldId id="403" r:id="rId3"/>
    <p:sldId id="409" r:id="rId4"/>
    <p:sldId id="404" r:id="rId5"/>
    <p:sldId id="406" r:id="rId6"/>
    <p:sldId id="421" r:id="rId7"/>
    <p:sldId id="405" r:id="rId8"/>
    <p:sldId id="422" r:id="rId9"/>
    <p:sldId id="423" r:id="rId10"/>
    <p:sldId id="4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0FF24-81E2-4800-958C-67204C87542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B3542-E57B-45ED-A809-1DAE1F8D9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7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9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7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7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4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0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4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6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7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0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4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9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1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B537-A75E-473A-B52F-9779BB37D62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C90C-F79A-47DA-AE55-567A707B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524000" y="304800"/>
            <a:ext cx="9144000" cy="1509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A7844-5C42-4F69-A544-CCD6670B3E3C}"/>
              </a:ext>
            </a:extLst>
          </p:cNvPr>
          <p:cNvSpPr/>
          <p:nvPr/>
        </p:nvSpPr>
        <p:spPr>
          <a:xfrm>
            <a:off x="3426038" y="2232942"/>
            <a:ext cx="5937844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أحكام الرَّاء</a:t>
            </a:r>
            <a:endParaRPr lang="en-US" sz="9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FC120-807C-42B3-9DB1-83839AC44EB8}"/>
              </a:ext>
            </a:extLst>
          </p:cNvPr>
          <p:cNvSpPr/>
          <p:nvPr/>
        </p:nvSpPr>
        <p:spPr>
          <a:xfrm>
            <a:off x="4023959" y="3898736"/>
            <a:ext cx="5339923" cy="19774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التربية الإسلامية – الجزء </a:t>
            </a:r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الثاني</a:t>
            </a:r>
            <a:r>
              <a:rPr kumimoji="0" lang="ar-BH" sz="28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</a:t>
            </a:r>
            <a:r>
              <a:rPr kumimoji="0" lang="ar-BH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لصف </a:t>
            </a:r>
            <a:r>
              <a:rPr kumimoji="0" lang="ar-SA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السادس </a:t>
            </a:r>
            <a:r>
              <a:rPr kumimoji="0" lang="ar-BH" sz="2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الابتدائي</a:t>
            </a:r>
            <a:endParaRPr kumimoji="0" lang="ar-SA" sz="28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  <a:sym typeface="Arial"/>
              </a:rPr>
              <a:t>الفصل الدراسي </a:t>
            </a:r>
            <a:r>
              <a:rPr lang="ar-SA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  <a:sym typeface="Arial"/>
              </a:rPr>
              <a:t>الثاني</a:t>
            </a:r>
            <a:r>
              <a:rPr lang="ar-BH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  <a:sym typeface="Arial"/>
              </a:rPr>
              <a:t> </a:t>
            </a:r>
            <a:endParaRPr lang="ar-BH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0004A-0EE2-4699-AAA1-6A176724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4" y="1814005"/>
            <a:ext cx="2590800" cy="39771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074135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طعام, علامة, المصباح&#10;&#10;تم إنشاء الوصف تلقائياً">
            <a:extLst>
              <a:ext uri="{FF2B5EF4-FFF2-40B4-BE49-F238E27FC236}">
                <a16:creationId xmlns:a16="http://schemas.microsoft.com/office/drawing/2014/main" id="{8AC257A7-D5D2-48AC-9CA1-121184713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2" y="2438400"/>
            <a:ext cx="7559055" cy="2791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897D6-572C-43E1-8D06-6C7C3B84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899" y="964844"/>
            <a:ext cx="3124200" cy="1325563"/>
          </a:xfrm>
        </p:spPr>
        <p:txBody>
          <a:bodyPr>
            <a:normAutofit/>
          </a:bodyPr>
          <a:lstStyle/>
          <a:p>
            <a:r>
              <a:rPr lang="ar-SA" sz="4800" dirty="0">
                <a:solidFill>
                  <a:schemeClr val="accent6">
                    <a:lumMod val="75000"/>
                  </a:schemeClr>
                </a:solidFill>
              </a:rPr>
              <a:t>انتهى الدرس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730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: زوايا قطرية مستديرة 40">
            <a:extLst>
              <a:ext uri="{FF2B5EF4-FFF2-40B4-BE49-F238E27FC236}">
                <a16:creationId xmlns:a16="http://schemas.microsoft.com/office/drawing/2014/main" id="{55772E6A-77A5-4B15-923D-3F7B16720704}"/>
              </a:ext>
            </a:extLst>
          </p:cNvPr>
          <p:cNvSpPr/>
          <p:nvPr/>
        </p:nvSpPr>
        <p:spPr>
          <a:xfrm>
            <a:off x="2073504" y="2243268"/>
            <a:ext cx="9051696" cy="576132"/>
          </a:xfrm>
          <a:prstGeom prst="round2Diag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C0412D9-CC82-4959-96C1-9E9315EE6238}"/>
              </a:ext>
            </a:extLst>
          </p:cNvPr>
          <p:cNvGrpSpPr/>
          <p:nvPr/>
        </p:nvGrpSpPr>
        <p:grpSpPr>
          <a:xfrm>
            <a:off x="2073503" y="3210523"/>
            <a:ext cx="9177323" cy="618529"/>
            <a:chOff x="4042962" y="1895297"/>
            <a:chExt cx="6618902" cy="401255"/>
          </a:xfrm>
        </p:grpSpPr>
        <p:sp>
          <p:nvSpPr>
            <p:cNvPr id="5" name="Pentagon 48">
              <a:extLst>
                <a:ext uri="{FF2B5EF4-FFF2-40B4-BE49-F238E27FC236}">
                  <a16:creationId xmlns:a16="http://schemas.microsoft.com/office/drawing/2014/main" id="{705456EC-402B-42E3-A05C-20D7E1F928C2}"/>
                </a:ext>
              </a:extLst>
            </p:cNvPr>
            <p:cNvSpPr/>
            <p:nvPr/>
          </p:nvSpPr>
          <p:spPr>
            <a:xfrm flipH="1">
              <a:off x="9819068" y="1895297"/>
              <a:ext cx="748470" cy="399324"/>
            </a:xfrm>
            <a:prstGeom prst="homePlate">
              <a:avLst>
                <a:gd name="adj" fmla="val 72679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238EBE5D-7534-49EE-91CE-8C50FEF5CEAB}"/>
                </a:ext>
              </a:extLst>
            </p:cNvPr>
            <p:cNvSpPr/>
            <p:nvPr/>
          </p:nvSpPr>
          <p:spPr>
            <a:xfrm flipH="1">
              <a:off x="4042962" y="1895298"/>
              <a:ext cx="5980483" cy="399324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53">
              <a:extLst>
                <a:ext uri="{FF2B5EF4-FFF2-40B4-BE49-F238E27FC236}">
                  <a16:creationId xmlns:a16="http://schemas.microsoft.com/office/drawing/2014/main" id="{4082A5B3-FCCD-48A9-8568-731444E9E94E}"/>
                </a:ext>
              </a:extLst>
            </p:cNvPr>
            <p:cNvSpPr txBox="1"/>
            <p:nvPr/>
          </p:nvSpPr>
          <p:spPr>
            <a:xfrm>
              <a:off x="10057225" y="1897228"/>
              <a:ext cx="604639" cy="39932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sp>
        <p:nvSpPr>
          <p:cNvPr id="38" name="مستطيل: زوايا قطرية مستديرة 37">
            <a:extLst>
              <a:ext uri="{FF2B5EF4-FFF2-40B4-BE49-F238E27FC236}">
                <a16:creationId xmlns:a16="http://schemas.microsoft.com/office/drawing/2014/main" id="{6AF73A85-F266-4D50-A172-53606E33A3C1}"/>
              </a:ext>
            </a:extLst>
          </p:cNvPr>
          <p:cNvSpPr/>
          <p:nvPr/>
        </p:nvSpPr>
        <p:spPr>
          <a:xfrm>
            <a:off x="7315200" y="1307279"/>
            <a:ext cx="3966210" cy="82093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7DE3990D-5FD6-401A-BA4B-A8D978245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09" b="3878"/>
          <a:stretch/>
        </p:blipFill>
        <p:spPr bwMode="auto">
          <a:xfrm flipH="1">
            <a:off x="770089" y="608112"/>
            <a:ext cx="1829407" cy="218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5">
            <a:extLst>
              <a:ext uri="{FF2B5EF4-FFF2-40B4-BE49-F238E27FC236}">
                <a16:creationId xmlns:a16="http://schemas.microsoft.com/office/drawing/2014/main" id="{524B7E12-23E6-4578-BCDE-F01BC9078971}"/>
              </a:ext>
            </a:extLst>
          </p:cNvPr>
          <p:cNvSpPr/>
          <p:nvPr/>
        </p:nvSpPr>
        <p:spPr>
          <a:xfrm>
            <a:off x="7102705" y="1321805"/>
            <a:ext cx="4174895" cy="8209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0"/>
              </a:spcAft>
            </a:pPr>
            <a:r>
              <a:rPr lang="ar-SA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utiger LT Arabic 55 Roman" panose="01000000000000000000" pitchFamily="2" charset="-78"/>
              </a:rPr>
              <a:t>أهداف الدرس</a:t>
            </a:r>
            <a:endParaRPr lang="en-US" sz="4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rutiger LT Arabic 55 Roman" panose="01000000000000000000" pitchFamily="2" charset="-78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A3B65A00-8AAB-42C1-9A2B-641477C645EF}"/>
              </a:ext>
            </a:extLst>
          </p:cNvPr>
          <p:cNvSpPr/>
          <p:nvPr/>
        </p:nvSpPr>
        <p:spPr>
          <a:xfrm>
            <a:off x="2302105" y="2126159"/>
            <a:ext cx="869315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2800" b="1" dirty="0"/>
              <a:t>ي</a:t>
            </a:r>
            <a:r>
              <a:rPr lang="ar-SA" sz="2800" b="1" dirty="0"/>
              <a:t>ُ</a:t>
            </a:r>
            <a:r>
              <a:rPr lang="ar-BH" sz="2800" b="1" dirty="0"/>
              <a:t>توق</a:t>
            </a:r>
            <a:r>
              <a:rPr lang="ar-SA" sz="2800" b="1" dirty="0"/>
              <a:t>َّ</a:t>
            </a:r>
            <a:r>
              <a:rPr lang="ar-BH" sz="2800" b="1" dirty="0"/>
              <a:t>ع</a:t>
            </a:r>
            <a:r>
              <a:rPr lang="ar-SA" sz="2800" b="1" dirty="0"/>
              <a:t>ُ</a:t>
            </a:r>
            <a:r>
              <a:rPr lang="ar-BH" sz="2800" b="1" dirty="0"/>
              <a:t> من </a:t>
            </a:r>
            <a:r>
              <a:rPr lang="ar-SA" sz="2800" b="1" dirty="0"/>
              <a:t>المتعلم</a:t>
            </a:r>
            <a:r>
              <a:rPr lang="ar-BH" sz="2800" b="1" dirty="0"/>
              <a:t> في نهاية هذا الدرس </a:t>
            </a:r>
            <a:r>
              <a:rPr lang="ar-SA" sz="2800" b="1" dirty="0"/>
              <a:t>أن يكون قادرًا على:</a:t>
            </a:r>
            <a:r>
              <a:rPr lang="ar-SA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	</a:t>
            </a:r>
            <a:endParaRPr lang="ar-BH" sz="4400" dirty="0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7F2910ED-310D-4DF8-9B10-479BB9FB63D0}"/>
              </a:ext>
            </a:extLst>
          </p:cNvPr>
          <p:cNvSpPr/>
          <p:nvPr/>
        </p:nvSpPr>
        <p:spPr>
          <a:xfrm>
            <a:off x="2073503" y="3234927"/>
            <a:ext cx="7564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تعرُّف حالات تفخيم الراء.</a:t>
            </a:r>
          </a:p>
        </p:txBody>
      </p: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58182C5C-0643-4A3E-8B65-EF6F83412F03}"/>
              </a:ext>
            </a:extLst>
          </p:cNvPr>
          <p:cNvGrpSpPr/>
          <p:nvPr/>
        </p:nvGrpSpPr>
        <p:grpSpPr>
          <a:xfrm>
            <a:off x="2073502" y="4120825"/>
            <a:ext cx="9204097" cy="618529"/>
            <a:chOff x="4042962" y="1895297"/>
            <a:chExt cx="6618902" cy="401255"/>
          </a:xfrm>
        </p:grpSpPr>
        <p:sp>
          <p:nvSpPr>
            <p:cNvPr id="83" name="Pentagon 48">
              <a:extLst>
                <a:ext uri="{FF2B5EF4-FFF2-40B4-BE49-F238E27FC236}">
                  <a16:creationId xmlns:a16="http://schemas.microsoft.com/office/drawing/2014/main" id="{0989E267-AECF-4EA7-AC65-FA9C53D36681}"/>
                </a:ext>
              </a:extLst>
            </p:cNvPr>
            <p:cNvSpPr/>
            <p:nvPr/>
          </p:nvSpPr>
          <p:spPr>
            <a:xfrm flipH="1">
              <a:off x="9819068" y="1895297"/>
              <a:ext cx="748470" cy="399324"/>
            </a:xfrm>
            <a:prstGeom prst="homePlate">
              <a:avLst>
                <a:gd name="adj" fmla="val 7267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1664CEC0-9FF0-4F10-9020-1EB42855FCDE}"/>
                </a:ext>
              </a:extLst>
            </p:cNvPr>
            <p:cNvSpPr/>
            <p:nvPr/>
          </p:nvSpPr>
          <p:spPr>
            <a:xfrm flipH="1">
              <a:off x="4042962" y="1895298"/>
              <a:ext cx="5980483" cy="399324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5" name="TextBox 53">
              <a:extLst>
                <a:ext uri="{FF2B5EF4-FFF2-40B4-BE49-F238E27FC236}">
                  <a16:creationId xmlns:a16="http://schemas.microsoft.com/office/drawing/2014/main" id="{58860848-E986-4730-A7A6-AFD5A272C16A}"/>
                </a:ext>
              </a:extLst>
            </p:cNvPr>
            <p:cNvSpPr txBox="1"/>
            <p:nvPr/>
          </p:nvSpPr>
          <p:spPr>
            <a:xfrm>
              <a:off x="10057225" y="1897228"/>
              <a:ext cx="604639" cy="39932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144A0D60-58D3-4CEA-97C3-E3B2304A153A}"/>
              </a:ext>
            </a:extLst>
          </p:cNvPr>
          <p:cNvSpPr/>
          <p:nvPr/>
        </p:nvSpPr>
        <p:spPr>
          <a:xfrm>
            <a:off x="1219200" y="4146983"/>
            <a:ext cx="845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نطق "الراء" نطقًا صحيحًا عند قراءة القرآن الكريم.</a:t>
            </a:r>
          </a:p>
        </p:txBody>
      </p:sp>
      <p:pic>
        <p:nvPicPr>
          <p:cNvPr id="27" name="Picture 17">
            <a:extLst>
              <a:ext uri="{FF2B5EF4-FFF2-40B4-BE49-F238E27FC236}">
                <a16:creationId xmlns:a16="http://schemas.microsoft.com/office/drawing/2014/main" id="{B458B65A-58A3-4037-9CBF-CC2E9CF9F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10515228" y="-131169"/>
            <a:ext cx="1524744" cy="13510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93AC2BC-7FC3-4B71-8B92-261A3B00FCEF}"/>
              </a:ext>
            </a:extLst>
          </p:cNvPr>
          <p:cNvGrpSpPr/>
          <p:nvPr/>
        </p:nvGrpSpPr>
        <p:grpSpPr>
          <a:xfrm>
            <a:off x="15733" y="74654"/>
            <a:ext cx="3276600" cy="576133"/>
            <a:chOff x="15733" y="74654"/>
            <a:chExt cx="3276600" cy="746011"/>
          </a:xfrm>
        </p:grpSpPr>
        <p:sp>
          <p:nvSpPr>
            <p:cNvPr id="28" name="مستطيل: زوايا علوية مستديرة 76">
              <a:extLst>
                <a:ext uri="{FF2B5EF4-FFF2-40B4-BE49-F238E27FC236}">
                  <a16:creationId xmlns:a16="http://schemas.microsoft.com/office/drawing/2014/main" id="{CE0248A7-C9FD-45D3-B075-149FBF492E49}"/>
                </a:ext>
              </a:extLst>
            </p:cNvPr>
            <p:cNvSpPr/>
            <p:nvPr/>
          </p:nvSpPr>
          <p:spPr>
            <a:xfrm rot="10800000">
              <a:off x="132978" y="74654"/>
              <a:ext cx="3041074" cy="746011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8E1E29FE-B8DC-4813-974F-BC33CBDDA702}"/>
                </a:ext>
              </a:extLst>
            </p:cNvPr>
            <p:cNvSpPr/>
            <p:nvPr/>
          </p:nvSpPr>
          <p:spPr>
            <a:xfrm>
              <a:off x="15733" y="228233"/>
              <a:ext cx="3276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أحكام الراء</a:t>
              </a:r>
              <a:r>
                <a:rPr lang="ar-B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- </a:t>
              </a:r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التربية الإسلامية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034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6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8" grpId="0" animBg="1"/>
      <p:bldP spid="40" grpId="0"/>
      <p:bldP spid="42" grpId="0"/>
      <p:bldP spid="44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2FEAF1E-019B-480A-87C8-4500829E5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43532"/>
              </p:ext>
            </p:extLst>
          </p:nvPr>
        </p:nvGraphicFramePr>
        <p:xfrm>
          <a:off x="6267450" y="667393"/>
          <a:ext cx="5743707" cy="56572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43707">
                  <a:extLst>
                    <a:ext uri="{9D8B030D-6E8A-4147-A177-3AD203B41FA5}">
                      <a16:colId xmlns:a16="http://schemas.microsoft.com/office/drawing/2014/main" val="3331020975"/>
                    </a:ext>
                  </a:extLst>
                </a:gridCol>
              </a:tblGrid>
              <a:tr h="93502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المجموعة:</a:t>
                      </a:r>
                      <a:endParaRPr lang="ar-BH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12656"/>
                  </a:ext>
                </a:extLst>
              </a:tr>
              <a:tr h="1085831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21410"/>
                  </a:ext>
                </a:extLst>
              </a:tr>
              <a:tr h="1212118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728429"/>
                  </a:ext>
                </a:extLst>
              </a:tr>
              <a:tr h="1212118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352491"/>
                  </a:ext>
                </a:extLst>
              </a:tr>
              <a:tr h="1212118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501660"/>
                  </a:ext>
                </a:extLst>
              </a:tr>
            </a:tbl>
          </a:graphicData>
        </a:graphic>
      </p:graphicFrame>
      <p:sp>
        <p:nvSpPr>
          <p:cNvPr id="21" name="مستطيل: زوايا قطرية مستديرة 20">
            <a:extLst>
              <a:ext uri="{FF2B5EF4-FFF2-40B4-BE49-F238E27FC236}">
                <a16:creationId xmlns:a16="http://schemas.microsoft.com/office/drawing/2014/main" id="{64BAFAD9-D114-4243-B5CA-F12CF5190AC8}"/>
              </a:ext>
            </a:extLst>
          </p:cNvPr>
          <p:cNvSpPr/>
          <p:nvPr/>
        </p:nvSpPr>
        <p:spPr>
          <a:xfrm rot="10800000">
            <a:off x="124558" y="1907799"/>
            <a:ext cx="6123842" cy="4493000"/>
          </a:xfrm>
          <a:prstGeom prst="round2Diag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1264377-F26D-4F67-893D-798BB4DE3F38}"/>
              </a:ext>
            </a:extLst>
          </p:cNvPr>
          <p:cNvSpPr/>
          <p:nvPr/>
        </p:nvSpPr>
        <p:spPr>
          <a:xfrm>
            <a:off x="180843" y="2344807"/>
            <a:ext cx="6123843" cy="4032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 rtl="1">
              <a:lnSpc>
                <a:spcPct val="150000"/>
              </a:lnSpc>
              <a:buFontTx/>
              <a:buChar char="-"/>
            </a:pPr>
            <a:r>
              <a:rPr lang="ar-SA" sz="3500" b="1" dirty="0"/>
              <a:t>تجد أن جميع الكلمات الملونة تحتوي حرف </a:t>
            </a:r>
            <a:r>
              <a:rPr lang="ar-SA" sz="3500" b="1" dirty="0">
                <a:solidFill>
                  <a:srgbClr val="00B0F0"/>
                </a:solidFill>
              </a:rPr>
              <a:t>راء</a:t>
            </a:r>
            <a:r>
              <a:rPr lang="ar-SA" sz="3500" b="1" dirty="0"/>
              <a:t>. إمّا في البداية كما في كلمة</a:t>
            </a:r>
            <a:r>
              <a:rPr lang="ar-SA" sz="3500" b="1" dirty="0">
                <a:solidFill>
                  <a:srgbClr val="FF0000"/>
                </a:solidFill>
              </a:rPr>
              <a:t>(رجالًا)، </a:t>
            </a:r>
            <a:r>
              <a:rPr lang="ar-SA" sz="3500" b="1" dirty="0"/>
              <a:t>وإمّا في الوسط كما في كلمة </a:t>
            </a:r>
            <a:r>
              <a:rPr lang="ar-SA" sz="3500" b="1" dirty="0">
                <a:solidFill>
                  <a:srgbClr val="FF0000"/>
                </a:solidFill>
              </a:rPr>
              <a:t>(معرضون)، </a:t>
            </a:r>
            <a:r>
              <a:rPr lang="ar-SA" sz="3500" b="1" dirty="0"/>
              <a:t>وإمّا في الآخر كما في كلمة </a:t>
            </a:r>
            <a:r>
              <a:rPr lang="ar-SA" sz="3500" b="1" dirty="0">
                <a:solidFill>
                  <a:srgbClr val="FF0000"/>
                </a:solidFill>
              </a:rPr>
              <a:t>(نار)</a:t>
            </a:r>
            <a:r>
              <a:rPr lang="ar-SA" sz="3500" b="1" dirty="0"/>
              <a:t>.</a:t>
            </a:r>
          </a:p>
        </p:txBody>
      </p:sp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0CB13B9F-9FC8-44D7-8098-626429AC40D3}"/>
              </a:ext>
            </a:extLst>
          </p:cNvPr>
          <p:cNvSpPr/>
          <p:nvPr/>
        </p:nvSpPr>
        <p:spPr>
          <a:xfrm>
            <a:off x="1150777" y="660086"/>
            <a:ext cx="5067300" cy="192340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9FFFC442-1252-494D-B6AA-4BAA4414B15D}"/>
              </a:ext>
            </a:extLst>
          </p:cNvPr>
          <p:cNvSpPr/>
          <p:nvPr/>
        </p:nvSpPr>
        <p:spPr>
          <a:xfrm>
            <a:off x="1371600" y="741255"/>
            <a:ext cx="4797103" cy="1849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90000"/>
              </a:lnSpc>
            </a:pPr>
            <a:r>
              <a:rPr lang="ar-SA" sz="315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تأمل الآيات الكريمة في المجموعة </a:t>
            </a:r>
            <a:r>
              <a:rPr lang="ar-SA" sz="31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(أ)</a:t>
            </a:r>
            <a:r>
              <a:rPr lang="ar-SA" sz="315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،</a:t>
            </a:r>
            <a:r>
              <a:rPr lang="ar-SA" sz="31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 </a:t>
            </a:r>
            <a:r>
              <a:rPr lang="ar-SA" sz="315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ولاحظ الحروف الملونة تجد ما يأتي</a:t>
            </a:r>
            <a:r>
              <a:rPr lang="en-GB" sz="315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:</a:t>
            </a:r>
            <a:endParaRPr lang="en-US" sz="315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523505C3-FB20-4DB0-9C2B-47D5C3DC2670}"/>
              </a:ext>
            </a:extLst>
          </p:cNvPr>
          <p:cNvCxnSpPr>
            <a:cxnSpLocks/>
          </p:cNvCxnSpPr>
          <p:nvPr/>
        </p:nvCxnSpPr>
        <p:spPr>
          <a:xfrm flipH="1">
            <a:off x="7738280" y="2516439"/>
            <a:ext cx="3200400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20F9ADD2-9343-43DE-8853-EF5E791EDE67}"/>
              </a:ext>
            </a:extLst>
          </p:cNvPr>
          <p:cNvCxnSpPr>
            <a:cxnSpLocks/>
          </p:cNvCxnSpPr>
          <p:nvPr/>
        </p:nvCxnSpPr>
        <p:spPr>
          <a:xfrm flipH="1">
            <a:off x="7274702" y="6096000"/>
            <a:ext cx="4038599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6" name="Picture 3">
            <a:extLst>
              <a:ext uri="{FF2B5EF4-FFF2-40B4-BE49-F238E27FC236}">
                <a16:creationId xmlns:a16="http://schemas.microsoft.com/office/drawing/2014/main" id="{7DE3990D-5FD6-401A-BA4B-A8D978245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09" b="3878"/>
          <a:stretch/>
        </p:blipFill>
        <p:spPr bwMode="auto">
          <a:xfrm flipH="1">
            <a:off x="60579" y="539847"/>
            <a:ext cx="1427186" cy="179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CAC015C-0116-4182-9F52-F62B02CDDE51}"/>
              </a:ext>
            </a:extLst>
          </p:cNvPr>
          <p:cNvGrpSpPr/>
          <p:nvPr/>
        </p:nvGrpSpPr>
        <p:grpSpPr>
          <a:xfrm>
            <a:off x="-518" y="25389"/>
            <a:ext cx="3276600" cy="440265"/>
            <a:chOff x="15215" y="74654"/>
            <a:chExt cx="3276600" cy="574258"/>
          </a:xfrm>
        </p:grpSpPr>
        <p:sp>
          <p:nvSpPr>
            <p:cNvPr id="31" name="مستطيل: زوايا علوية مستديرة 76">
              <a:extLst>
                <a:ext uri="{FF2B5EF4-FFF2-40B4-BE49-F238E27FC236}">
                  <a16:creationId xmlns:a16="http://schemas.microsoft.com/office/drawing/2014/main" id="{54E67A04-2CA5-4576-A7DD-6B48C4FF20F7}"/>
                </a:ext>
              </a:extLst>
            </p:cNvPr>
            <p:cNvSpPr/>
            <p:nvPr/>
          </p:nvSpPr>
          <p:spPr>
            <a:xfrm rot="10800000">
              <a:off x="132978" y="74654"/>
              <a:ext cx="3041074" cy="57425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28EC4870-B98F-497B-BA97-3C88DB9AC875}"/>
                </a:ext>
              </a:extLst>
            </p:cNvPr>
            <p:cNvSpPr/>
            <p:nvPr/>
          </p:nvSpPr>
          <p:spPr>
            <a:xfrm>
              <a:off x="15215" y="108503"/>
              <a:ext cx="3276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أحكام الراء</a:t>
              </a:r>
              <a:r>
                <a:rPr lang="ar-B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- </a:t>
              </a:r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التربية الإسلامية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FF517-14E1-452A-98E5-DAD5B030E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1494" y="741255"/>
            <a:ext cx="476250" cy="551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511251-7070-493D-AD26-C7839FE19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831" y="1835906"/>
            <a:ext cx="3504811" cy="657225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56B4468A-6911-4C84-9555-A817FA16194C}"/>
              </a:ext>
            </a:extLst>
          </p:cNvPr>
          <p:cNvCxnSpPr>
            <a:cxnSpLocks/>
          </p:cNvCxnSpPr>
          <p:nvPr/>
        </p:nvCxnSpPr>
        <p:spPr>
          <a:xfrm flipH="1">
            <a:off x="7566830" y="3733800"/>
            <a:ext cx="3543300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3726ED9F-F3A6-4A68-81CE-9ABFF9DE1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7592" y="3158042"/>
            <a:ext cx="3543300" cy="5524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E2229F-3683-4578-923F-6A3D8940C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922" y="4224899"/>
            <a:ext cx="4147620" cy="7858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5D6C31-D34F-4C65-A948-AD411DFC2D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9942" y="5424857"/>
            <a:ext cx="4038600" cy="628650"/>
          </a:xfrm>
          <a:prstGeom prst="rect">
            <a:avLst/>
          </a:prstGeom>
        </p:spPr>
      </p:pic>
      <p:cxnSp>
        <p:nvCxnSpPr>
          <p:cNvPr id="66" name="رابط مستقيم 22">
            <a:extLst>
              <a:ext uri="{FF2B5EF4-FFF2-40B4-BE49-F238E27FC236}">
                <a16:creationId xmlns:a16="http://schemas.microsoft.com/office/drawing/2014/main" id="{0D31A5CA-8A15-4735-9769-6E4651671F42}"/>
              </a:ext>
            </a:extLst>
          </p:cNvPr>
          <p:cNvCxnSpPr>
            <a:cxnSpLocks/>
          </p:cNvCxnSpPr>
          <p:nvPr/>
        </p:nvCxnSpPr>
        <p:spPr>
          <a:xfrm flipH="1">
            <a:off x="7289943" y="5029200"/>
            <a:ext cx="4038599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66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2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75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: زوايا قطرية مستديرة 20">
            <a:extLst>
              <a:ext uri="{FF2B5EF4-FFF2-40B4-BE49-F238E27FC236}">
                <a16:creationId xmlns:a16="http://schemas.microsoft.com/office/drawing/2014/main" id="{64BAFAD9-D114-4243-B5CA-F12CF5190AC8}"/>
              </a:ext>
            </a:extLst>
          </p:cNvPr>
          <p:cNvSpPr/>
          <p:nvPr/>
        </p:nvSpPr>
        <p:spPr>
          <a:xfrm rot="10800000">
            <a:off x="78133" y="1907798"/>
            <a:ext cx="6170263" cy="4151976"/>
          </a:xfrm>
          <a:prstGeom prst="round2Diag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1264377-F26D-4F67-893D-798BB4DE3F38}"/>
              </a:ext>
            </a:extLst>
          </p:cNvPr>
          <p:cNvSpPr/>
          <p:nvPr/>
        </p:nvSpPr>
        <p:spPr>
          <a:xfrm>
            <a:off x="169033" y="2622120"/>
            <a:ext cx="60324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3500" b="1" dirty="0">
                <a:solidFill>
                  <a:prstClr val="black"/>
                </a:solidFill>
              </a:rPr>
              <a:t>- تجد أن حركة حرف </a:t>
            </a:r>
            <a:r>
              <a:rPr lang="ar-SA" sz="3500" b="1" dirty="0">
                <a:solidFill>
                  <a:srgbClr val="00B0F0"/>
                </a:solidFill>
              </a:rPr>
              <a:t>الراء</a:t>
            </a:r>
            <a:r>
              <a:rPr lang="ar-SA" sz="3500" b="1" dirty="0">
                <a:solidFill>
                  <a:prstClr val="black"/>
                </a:solidFill>
              </a:rPr>
              <a:t>هي الكسر كما في كلمات </a:t>
            </a:r>
            <a:r>
              <a:rPr lang="ar-SA" sz="3500" b="1" dirty="0">
                <a:solidFill>
                  <a:srgbClr val="FF0000"/>
                </a:solidFill>
              </a:rPr>
              <a:t>(معرضون) </a:t>
            </a:r>
            <a:r>
              <a:rPr lang="ar-SA" sz="3500" b="1" dirty="0">
                <a:solidFill>
                  <a:prstClr val="black"/>
                </a:solidFill>
              </a:rPr>
              <a:t>و </a:t>
            </a:r>
            <a:r>
              <a:rPr lang="ar-SA" sz="3500" b="1" dirty="0">
                <a:solidFill>
                  <a:srgbClr val="FF0000"/>
                </a:solidFill>
              </a:rPr>
              <a:t>(ليقربونا) </a:t>
            </a:r>
            <a:r>
              <a:rPr lang="ar-SA" sz="3500" b="1" dirty="0">
                <a:solidFill>
                  <a:prstClr val="black"/>
                </a:solidFill>
              </a:rPr>
              <a:t>و</a:t>
            </a:r>
            <a:r>
              <a:rPr lang="ar-SA" sz="3500" b="1" dirty="0">
                <a:solidFill>
                  <a:srgbClr val="FF0000"/>
                </a:solidFill>
              </a:rPr>
              <a:t>(رجالا)، </a:t>
            </a:r>
            <a:r>
              <a:rPr lang="ar-SA" sz="3500" b="1" dirty="0">
                <a:solidFill>
                  <a:prstClr val="black"/>
                </a:solidFill>
              </a:rPr>
              <a:t>أو تنوين الكسر كما في كلمة </a:t>
            </a:r>
            <a:r>
              <a:rPr lang="ar-SA" sz="3500" b="1" dirty="0">
                <a:solidFill>
                  <a:srgbClr val="FF0000"/>
                </a:solidFill>
              </a:rPr>
              <a:t>(نارٍ)، </a:t>
            </a:r>
            <a:r>
              <a:rPr lang="ar-SA" sz="3500" b="1" dirty="0">
                <a:solidFill>
                  <a:prstClr val="black"/>
                </a:solidFill>
              </a:rPr>
              <a:t>ففي هذه الحالات يلفظُ </a:t>
            </a:r>
            <a:r>
              <a:rPr lang="ar-SA" sz="3500" b="1" dirty="0">
                <a:solidFill>
                  <a:srgbClr val="00B0F0"/>
                </a:solidFill>
              </a:rPr>
              <a:t>مرقَّقًا</a:t>
            </a:r>
            <a:r>
              <a:rPr lang="ar-SA" sz="3500" b="1" dirty="0">
                <a:solidFill>
                  <a:prstClr val="black"/>
                </a:solidFill>
              </a:rPr>
              <a:t> من طرف اللسان، سواء أكان في بداية الكلمة أم في وسطها أم في آخرها.</a:t>
            </a:r>
            <a:endParaRPr lang="en-US" sz="3500" b="1" dirty="0">
              <a:solidFill>
                <a:prstClr val="black"/>
              </a:solidFill>
            </a:endParaRPr>
          </a:p>
        </p:txBody>
      </p:sp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0CB13B9F-9FC8-44D7-8098-626429AC40D3}"/>
              </a:ext>
            </a:extLst>
          </p:cNvPr>
          <p:cNvSpPr/>
          <p:nvPr/>
        </p:nvSpPr>
        <p:spPr>
          <a:xfrm>
            <a:off x="1181100" y="516836"/>
            <a:ext cx="5067300" cy="1976689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9FFFC442-1252-494D-B6AA-4BAA4414B15D}"/>
              </a:ext>
            </a:extLst>
          </p:cNvPr>
          <p:cNvSpPr/>
          <p:nvPr/>
        </p:nvSpPr>
        <p:spPr>
          <a:xfrm>
            <a:off x="1799584" y="600744"/>
            <a:ext cx="4479297" cy="1849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90000"/>
              </a:lnSpc>
            </a:pPr>
            <a:r>
              <a:rPr lang="ar-SA" sz="315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تأمل الآيات الكريمة في المجموعة </a:t>
            </a:r>
            <a:r>
              <a:rPr lang="ar-SA" sz="315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(أ)</a:t>
            </a:r>
            <a:r>
              <a:rPr lang="ar-SA" sz="315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، ولاحظ الحروف الملونة تجد ما يأتي</a:t>
            </a:r>
            <a:r>
              <a:rPr lang="en-GB" sz="315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:</a:t>
            </a:r>
            <a:endParaRPr lang="en-US" sz="315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7DE3990D-5FD6-401A-BA4B-A8D978245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09" b="3878"/>
          <a:stretch/>
        </p:blipFill>
        <p:spPr bwMode="auto">
          <a:xfrm flipH="1">
            <a:off x="200203" y="330994"/>
            <a:ext cx="1704797" cy="218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4AD0B137-79DD-48F8-A54F-4AB98947C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83543"/>
              </p:ext>
            </p:extLst>
          </p:nvPr>
        </p:nvGraphicFramePr>
        <p:xfrm>
          <a:off x="6334446" y="492418"/>
          <a:ext cx="5654421" cy="57965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54421">
                  <a:extLst>
                    <a:ext uri="{9D8B030D-6E8A-4147-A177-3AD203B41FA5}">
                      <a16:colId xmlns:a16="http://schemas.microsoft.com/office/drawing/2014/main" val="3331020975"/>
                    </a:ext>
                  </a:extLst>
                </a:gridCol>
              </a:tblGrid>
              <a:tr h="85573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المجموعة :</a:t>
                      </a:r>
                      <a:endParaRPr lang="ar-BH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12656"/>
                  </a:ext>
                </a:extLst>
              </a:tr>
              <a:tr h="1136104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21410"/>
                  </a:ext>
                </a:extLst>
              </a:tr>
              <a:tr h="1268239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728429"/>
                  </a:ext>
                </a:extLst>
              </a:tr>
              <a:tr h="1268239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352491"/>
                  </a:ext>
                </a:extLst>
              </a:tr>
              <a:tr h="1268239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501660"/>
                  </a:ext>
                </a:extLst>
              </a:tr>
            </a:tbl>
          </a:graphicData>
        </a:graphic>
      </p:graphicFrame>
      <p:cxnSp>
        <p:nvCxnSpPr>
          <p:cNvPr id="31" name="رابط مستقيم 19">
            <a:extLst>
              <a:ext uri="{FF2B5EF4-FFF2-40B4-BE49-F238E27FC236}">
                <a16:creationId xmlns:a16="http://schemas.microsoft.com/office/drawing/2014/main" id="{F0758DC7-CF36-46D5-831F-E35E82126824}"/>
              </a:ext>
            </a:extLst>
          </p:cNvPr>
          <p:cNvCxnSpPr>
            <a:cxnSpLocks/>
          </p:cNvCxnSpPr>
          <p:nvPr/>
        </p:nvCxnSpPr>
        <p:spPr>
          <a:xfrm>
            <a:off x="7841562" y="2859609"/>
            <a:ext cx="0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رابط مستقيم 22">
            <a:extLst>
              <a:ext uri="{FF2B5EF4-FFF2-40B4-BE49-F238E27FC236}">
                <a16:creationId xmlns:a16="http://schemas.microsoft.com/office/drawing/2014/main" id="{D84DA192-6702-4E1D-A3B6-E2A167EF2EA4}"/>
              </a:ext>
            </a:extLst>
          </p:cNvPr>
          <p:cNvCxnSpPr>
            <a:cxnSpLocks/>
          </p:cNvCxnSpPr>
          <p:nvPr/>
        </p:nvCxnSpPr>
        <p:spPr>
          <a:xfrm>
            <a:off x="7490316" y="5006610"/>
            <a:ext cx="1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CE6EEB2-8C7F-4159-8ABE-2897703BA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4129" y="531429"/>
            <a:ext cx="591720" cy="5885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4F4198-9CCD-4F53-AB18-CD94182E0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2806" y="1579297"/>
            <a:ext cx="4128922" cy="816574"/>
          </a:xfrm>
          <a:prstGeom prst="rect">
            <a:avLst/>
          </a:prstGeom>
        </p:spPr>
      </p:pic>
      <p:cxnSp>
        <p:nvCxnSpPr>
          <p:cNvPr id="35" name="رابط مستقيم 8">
            <a:extLst>
              <a:ext uri="{FF2B5EF4-FFF2-40B4-BE49-F238E27FC236}">
                <a16:creationId xmlns:a16="http://schemas.microsoft.com/office/drawing/2014/main" id="{24CA0C97-5B6B-40A6-977D-E9E1F967910F}"/>
              </a:ext>
            </a:extLst>
          </p:cNvPr>
          <p:cNvCxnSpPr>
            <a:cxnSpLocks/>
          </p:cNvCxnSpPr>
          <p:nvPr/>
        </p:nvCxnSpPr>
        <p:spPr>
          <a:xfrm>
            <a:off x="7576468" y="1979154"/>
            <a:ext cx="0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211717A7-72B5-459A-AC39-173212083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154" y="2855200"/>
            <a:ext cx="4402402" cy="6863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05F9C4-F92B-4154-A4C4-C4597F59F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7734" y="3902564"/>
            <a:ext cx="5153241" cy="9763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164BB22-563C-42CF-B945-3052EE752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456" y="5278703"/>
            <a:ext cx="5017789" cy="781071"/>
          </a:xfrm>
          <a:prstGeom prst="rect">
            <a:avLst/>
          </a:prstGeom>
        </p:spPr>
      </p:pic>
      <p:cxnSp>
        <p:nvCxnSpPr>
          <p:cNvPr id="39" name="رابط مستقيم 28">
            <a:extLst>
              <a:ext uri="{FF2B5EF4-FFF2-40B4-BE49-F238E27FC236}">
                <a16:creationId xmlns:a16="http://schemas.microsoft.com/office/drawing/2014/main" id="{7A783ACA-5804-4689-9185-9C9D9679CA7C}"/>
              </a:ext>
            </a:extLst>
          </p:cNvPr>
          <p:cNvCxnSpPr>
            <a:cxnSpLocks/>
          </p:cNvCxnSpPr>
          <p:nvPr/>
        </p:nvCxnSpPr>
        <p:spPr>
          <a:xfrm flipH="1">
            <a:off x="7621404" y="2481376"/>
            <a:ext cx="3503798" cy="9897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رابط مستقيم 28">
            <a:extLst>
              <a:ext uri="{FF2B5EF4-FFF2-40B4-BE49-F238E27FC236}">
                <a16:creationId xmlns:a16="http://schemas.microsoft.com/office/drawing/2014/main" id="{FFC1B9C1-BF1F-45F5-9384-43258372E6B4}"/>
              </a:ext>
            </a:extLst>
          </p:cNvPr>
          <p:cNvCxnSpPr>
            <a:cxnSpLocks/>
          </p:cNvCxnSpPr>
          <p:nvPr/>
        </p:nvCxnSpPr>
        <p:spPr>
          <a:xfrm flipH="1">
            <a:off x="7391400" y="3593099"/>
            <a:ext cx="3970328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رابط مستقيم 28">
            <a:extLst>
              <a:ext uri="{FF2B5EF4-FFF2-40B4-BE49-F238E27FC236}">
                <a16:creationId xmlns:a16="http://schemas.microsoft.com/office/drawing/2014/main" id="{A041B5EE-8933-4614-B439-E77B46A5D200}"/>
              </a:ext>
            </a:extLst>
          </p:cNvPr>
          <p:cNvCxnSpPr>
            <a:cxnSpLocks/>
          </p:cNvCxnSpPr>
          <p:nvPr/>
        </p:nvCxnSpPr>
        <p:spPr>
          <a:xfrm flipH="1">
            <a:off x="7232806" y="4917303"/>
            <a:ext cx="4505439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رابط مستقيم 28">
            <a:extLst>
              <a:ext uri="{FF2B5EF4-FFF2-40B4-BE49-F238E27FC236}">
                <a16:creationId xmlns:a16="http://schemas.microsoft.com/office/drawing/2014/main" id="{D5289D04-F662-4AD0-83F7-F16A8E19025E}"/>
              </a:ext>
            </a:extLst>
          </p:cNvPr>
          <p:cNvCxnSpPr>
            <a:cxnSpLocks/>
          </p:cNvCxnSpPr>
          <p:nvPr/>
        </p:nvCxnSpPr>
        <p:spPr>
          <a:xfrm flipH="1">
            <a:off x="7325544" y="6059774"/>
            <a:ext cx="4505439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49DDB9-C2D0-4088-9596-A34C2B40F711}"/>
              </a:ext>
            </a:extLst>
          </p:cNvPr>
          <p:cNvGrpSpPr/>
          <p:nvPr/>
        </p:nvGrpSpPr>
        <p:grpSpPr>
          <a:xfrm>
            <a:off x="-518" y="25389"/>
            <a:ext cx="3276600" cy="440265"/>
            <a:chOff x="15215" y="74654"/>
            <a:chExt cx="3276600" cy="574258"/>
          </a:xfrm>
        </p:grpSpPr>
        <p:sp>
          <p:nvSpPr>
            <p:cNvPr id="47" name="مستطيل: زوايا علوية مستديرة 76">
              <a:extLst>
                <a:ext uri="{FF2B5EF4-FFF2-40B4-BE49-F238E27FC236}">
                  <a16:creationId xmlns:a16="http://schemas.microsoft.com/office/drawing/2014/main" id="{96C0030C-32C1-4F44-8164-0FBCB1819828}"/>
                </a:ext>
              </a:extLst>
            </p:cNvPr>
            <p:cNvSpPr/>
            <p:nvPr/>
          </p:nvSpPr>
          <p:spPr>
            <a:xfrm rot="10800000">
              <a:off x="132978" y="74654"/>
              <a:ext cx="3041074" cy="57425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6">
              <a:extLst>
                <a:ext uri="{FF2B5EF4-FFF2-40B4-BE49-F238E27FC236}">
                  <a16:creationId xmlns:a16="http://schemas.microsoft.com/office/drawing/2014/main" id="{0173C282-717C-4E8C-BDFA-162EC1E85BD2}"/>
                </a:ext>
              </a:extLst>
            </p:cNvPr>
            <p:cNvSpPr/>
            <p:nvPr/>
          </p:nvSpPr>
          <p:spPr>
            <a:xfrm>
              <a:off x="15215" y="108503"/>
              <a:ext cx="3276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أحكام الراء</a:t>
              </a:r>
              <a:r>
                <a:rPr lang="ar-B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- </a:t>
              </a:r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التربية الإسلامية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118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25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2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: زوايا قطرية مستديرة 20">
            <a:extLst>
              <a:ext uri="{FF2B5EF4-FFF2-40B4-BE49-F238E27FC236}">
                <a16:creationId xmlns:a16="http://schemas.microsoft.com/office/drawing/2014/main" id="{64BAFAD9-D114-4243-B5CA-F12CF5190AC8}"/>
              </a:ext>
            </a:extLst>
          </p:cNvPr>
          <p:cNvSpPr/>
          <p:nvPr/>
        </p:nvSpPr>
        <p:spPr>
          <a:xfrm rot="10800000">
            <a:off x="949514" y="2036946"/>
            <a:ext cx="5715001" cy="3998052"/>
          </a:xfrm>
          <a:prstGeom prst="round2Diag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1264377-F26D-4F67-893D-798BB4DE3F38}"/>
              </a:ext>
            </a:extLst>
          </p:cNvPr>
          <p:cNvSpPr/>
          <p:nvPr/>
        </p:nvSpPr>
        <p:spPr>
          <a:xfrm>
            <a:off x="1229161" y="2280124"/>
            <a:ext cx="532580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400" b="1" dirty="0"/>
              <a:t>- تجد أن جميع الكلمات الملونة في المجموعة </a:t>
            </a:r>
            <a:r>
              <a:rPr lang="ar-SA" sz="3400" b="1" dirty="0">
                <a:solidFill>
                  <a:srgbClr val="FF0000"/>
                </a:solidFill>
              </a:rPr>
              <a:t>(ب) </a:t>
            </a:r>
            <a:r>
              <a:rPr lang="ar-SA" sz="3400" b="1" dirty="0"/>
              <a:t>تحتوي حرف </a:t>
            </a:r>
            <a:r>
              <a:rPr lang="ar-SA" sz="3400" b="1" dirty="0">
                <a:solidFill>
                  <a:srgbClr val="00B0F0"/>
                </a:solidFill>
              </a:rPr>
              <a:t>راء</a:t>
            </a:r>
            <a:r>
              <a:rPr lang="ar-SA" sz="3400" b="1" dirty="0"/>
              <a:t> حركته الفتح: </a:t>
            </a:r>
            <a:r>
              <a:rPr lang="ar-SA" sz="3400" b="1" dirty="0">
                <a:solidFill>
                  <a:srgbClr val="FF0000"/>
                </a:solidFill>
              </a:rPr>
              <a:t>(شرَح، صدرَ، رَبكم، فاطرَ)</a:t>
            </a:r>
            <a:r>
              <a:rPr lang="ar-SA" sz="3400" b="1" dirty="0"/>
              <a:t>.</a:t>
            </a:r>
          </a:p>
          <a:p>
            <a:pPr algn="justLow" rtl="1"/>
            <a:endParaRPr lang="en-US" sz="3400" b="1" dirty="0"/>
          </a:p>
        </p:txBody>
      </p:sp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0CB13B9F-9FC8-44D7-8098-626429AC40D3}"/>
              </a:ext>
            </a:extLst>
          </p:cNvPr>
          <p:cNvSpPr/>
          <p:nvPr/>
        </p:nvSpPr>
        <p:spPr>
          <a:xfrm>
            <a:off x="4876800" y="52033"/>
            <a:ext cx="6075364" cy="177830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D10957A-301F-48BD-B95C-CA41776CB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09" b="3878"/>
          <a:stretch/>
        </p:blipFill>
        <p:spPr bwMode="auto">
          <a:xfrm>
            <a:off x="10891202" y="-50006"/>
            <a:ext cx="1224597" cy="198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9FFFC442-1252-494D-B6AA-4BAA4414B15D}"/>
              </a:ext>
            </a:extLst>
          </p:cNvPr>
          <p:cNvSpPr/>
          <p:nvPr/>
        </p:nvSpPr>
        <p:spPr>
          <a:xfrm>
            <a:off x="4991011" y="342416"/>
            <a:ext cx="5961153" cy="12665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90000"/>
              </a:lnSpc>
            </a:pPr>
            <a:r>
              <a:rPr lang="ar-SA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تأمل الآيات الكريمة في المجموعة </a:t>
            </a:r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(ب) </a:t>
            </a:r>
            <a:r>
              <a:rPr lang="ar-SA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،ولاحظ الحروف الملونة تجد ما يأتي</a:t>
            </a:r>
            <a:r>
              <a:rPr lang="en-GB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:</a:t>
            </a:r>
            <a:endParaRPr lang="en-US" sz="2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8218A937-1EDA-413A-9321-CAC07E92B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028825"/>
              </p:ext>
            </p:extLst>
          </p:nvPr>
        </p:nvGraphicFramePr>
        <p:xfrm>
          <a:off x="6821424" y="1931840"/>
          <a:ext cx="5060773" cy="43165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60773">
                  <a:extLst>
                    <a:ext uri="{9D8B030D-6E8A-4147-A177-3AD203B41FA5}">
                      <a16:colId xmlns:a16="http://schemas.microsoft.com/office/drawing/2014/main" val="3331020975"/>
                    </a:ext>
                  </a:extLst>
                </a:gridCol>
              </a:tblGrid>
              <a:tr h="67057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المجموعة:</a:t>
                      </a:r>
                      <a:endParaRPr lang="ar-BH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12656"/>
                  </a:ext>
                </a:extLst>
              </a:tr>
              <a:tr h="1127876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21410"/>
                  </a:ext>
                </a:extLst>
              </a:tr>
              <a:tr h="1259054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728429"/>
                  </a:ext>
                </a:extLst>
              </a:tr>
              <a:tr h="1259054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35249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F71CB07-3046-4C81-BC26-9457A99E1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142" y="2826609"/>
            <a:ext cx="4692249" cy="723900"/>
          </a:xfrm>
          <a:prstGeom prst="rect">
            <a:avLst/>
          </a:prstGeom>
        </p:spPr>
      </p:pic>
      <p:cxnSp>
        <p:nvCxnSpPr>
          <p:cNvPr id="30" name="رابط مستقيم 28">
            <a:extLst>
              <a:ext uri="{FF2B5EF4-FFF2-40B4-BE49-F238E27FC236}">
                <a16:creationId xmlns:a16="http://schemas.microsoft.com/office/drawing/2014/main" id="{3623090E-D0C5-4339-809F-EDB91EA23351}"/>
              </a:ext>
            </a:extLst>
          </p:cNvPr>
          <p:cNvCxnSpPr>
            <a:cxnSpLocks/>
          </p:cNvCxnSpPr>
          <p:nvPr/>
        </p:nvCxnSpPr>
        <p:spPr>
          <a:xfrm flipH="1">
            <a:off x="7241950" y="3581400"/>
            <a:ext cx="4306054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4B6D71A-EA87-4479-8198-ADAC9F8A2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231" y="3974242"/>
            <a:ext cx="4705350" cy="790575"/>
          </a:xfrm>
          <a:prstGeom prst="rect">
            <a:avLst/>
          </a:prstGeom>
        </p:spPr>
      </p:pic>
      <p:cxnSp>
        <p:nvCxnSpPr>
          <p:cNvPr id="31" name="رابط مستقيم 28">
            <a:extLst>
              <a:ext uri="{FF2B5EF4-FFF2-40B4-BE49-F238E27FC236}">
                <a16:creationId xmlns:a16="http://schemas.microsoft.com/office/drawing/2014/main" id="{E68B312A-F40E-4982-B909-9F963CAF3BC0}"/>
              </a:ext>
            </a:extLst>
          </p:cNvPr>
          <p:cNvCxnSpPr>
            <a:cxnSpLocks/>
          </p:cNvCxnSpPr>
          <p:nvPr/>
        </p:nvCxnSpPr>
        <p:spPr>
          <a:xfrm flipH="1">
            <a:off x="7241950" y="4800600"/>
            <a:ext cx="4505439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رابط مستقيم 13">
            <a:extLst>
              <a:ext uri="{FF2B5EF4-FFF2-40B4-BE49-F238E27FC236}">
                <a16:creationId xmlns:a16="http://schemas.microsoft.com/office/drawing/2014/main" id="{C9EF12EB-9A7F-4A6F-BC03-97CF767674F8}"/>
              </a:ext>
            </a:extLst>
          </p:cNvPr>
          <p:cNvCxnSpPr>
            <a:cxnSpLocks/>
          </p:cNvCxnSpPr>
          <p:nvPr/>
        </p:nvCxnSpPr>
        <p:spPr>
          <a:xfrm flipH="1">
            <a:off x="7387436" y="5943600"/>
            <a:ext cx="4350809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3774527E-1C27-4EA1-B47C-21FF9C1E7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039" y="5212491"/>
            <a:ext cx="4705350" cy="6953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3A6BA4-298A-4D32-8339-CFC3431D0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9946" y="1980289"/>
            <a:ext cx="723900" cy="52387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B84480C-B3EC-4F37-BC29-E8262FD5E212}"/>
              </a:ext>
            </a:extLst>
          </p:cNvPr>
          <p:cNvGrpSpPr/>
          <p:nvPr/>
        </p:nvGrpSpPr>
        <p:grpSpPr>
          <a:xfrm>
            <a:off x="-518" y="25389"/>
            <a:ext cx="3276600" cy="440265"/>
            <a:chOff x="15215" y="74654"/>
            <a:chExt cx="3276600" cy="574258"/>
          </a:xfrm>
        </p:grpSpPr>
        <p:sp>
          <p:nvSpPr>
            <p:cNvPr id="38" name="مستطيل: زوايا علوية مستديرة 76">
              <a:extLst>
                <a:ext uri="{FF2B5EF4-FFF2-40B4-BE49-F238E27FC236}">
                  <a16:creationId xmlns:a16="http://schemas.microsoft.com/office/drawing/2014/main" id="{64EE5AC9-0368-4B7B-95A7-71B711691731}"/>
                </a:ext>
              </a:extLst>
            </p:cNvPr>
            <p:cNvSpPr/>
            <p:nvPr/>
          </p:nvSpPr>
          <p:spPr>
            <a:xfrm rot="10800000">
              <a:off x="132978" y="74654"/>
              <a:ext cx="3041074" cy="57425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2D188E3E-8BCC-42E2-8256-AE2A4096D3DD}"/>
                </a:ext>
              </a:extLst>
            </p:cNvPr>
            <p:cNvSpPr/>
            <p:nvPr/>
          </p:nvSpPr>
          <p:spPr>
            <a:xfrm>
              <a:off x="15215" y="108503"/>
              <a:ext cx="3276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أحكام الراء</a:t>
              </a:r>
              <a:r>
                <a:rPr lang="ar-B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- </a:t>
              </a:r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التربية الإسلامية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47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7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7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: زوايا قطرية مستديرة 20">
            <a:extLst>
              <a:ext uri="{FF2B5EF4-FFF2-40B4-BE49-F238E27FC236}">
                <a16:creationId xmlns:a16="http://schemas.microsoft.com/office/drawing/2014/main" id="{64BAFAD9-D114-4243-B5CA-F12CF5190AC8}"/>
              </a:ext>
            </a:extLst>
          </p:cNvPr>
          <p:cNvSpPr/>
          <p:nvPr/>
        </p:nvSpPr>
        <p:spPr>
          <a:xfrm rot="10800000">
            <a:off x="140691" y="1773256"/>
            <a:ext cx="6624916" cy="4439972"/>
          </a:xfrm>
          <a:prstGeom prst="round2Diag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1264377-F26D-4F67-893D-798BB4DE3F38}"/>
              </a:ext>
            </a:extLst>
          </p:cNvPr>
          <p:cNvSpPr/>
          <p:nvPr/>
        </p:nvSpPr>
        <p:spPr>
          <a:xfrm>
            <a:off x="389463" y="1951072"/>
            <a:ext cx="62502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3400" b="1" dirty="0"/>
              <a:t>-  الكلمات في المجموعة </a:t>
            </a:r>
            <a:r>
              <a:rPr lang="ar-SA" sz="3400" b="1" dirty="0">
                <a:solidFill>
                  <a:srgbClr val="FF0000"/>
                </a:solidFill>
              </a:rPr>
              <a:t>(ج) (يستبشرُون، يغفرُ، رُسل)</a:t>
            </a:r>
            <a:r>
              <a:rPr lang="ar-SA" sz="3400" b="1" dirty="0"/>
              <a:t> فتحتوي حرف </a:t>
            </a:r>
            <a:r>
              <a:rPr lang="ar-SA" sz="3400" b="1" dirty="0">
                <a:solidFill>
                  <a:srgbClr val="00B0F0"/>
                </a:solidFill>
              </a:rPr>
              <a:t>راء</a:t>
            </a:r>
            <a:r>
              <a:rPr lang="ar-SA" sz="3400" b="1" dirty="0"/>
              <a:t> حركته الضم.</a:t>
            </a:r>
          </a:p>
          <a:p>
            <a:pPr algn="justLow" rtl="1"/>
            <a:r>
              <a:rPr lang="ar-SA" sz="3400" b="1" dirty="0"/>
              <a:t>- فإذا كانت حركة </a:t>
            </a:r>
            <a:r>
              <a:rPr lang="ar-SA" sz="3400" b="1" dirty="0">
                <a:solidFill>
                  <a:srgbClr val="00B0F0"/>
                </a:solidFill>
              </a:rPr>
              <a:t>الراء</a:t>
            </a:r>
            <a:r>
              <a:rPr lang="ar-SA" sz="3400" b="1" dirty="0"/>
              <a:t> الفتح أو الضم فإنه ينطق </a:t>
            </a:r>
            <a:r>
              <a:rPr lang="ar-SA" sz="3400" b="1" dirty="0">
                <a:solidFill>
                  <a:srgbClr val="00B0F0"/>
                </a:solidFill>
              </a:rPr>
              <a:t>مفخمًا</a:t>
            </a:r>
            <a:r>
              <a:rPr lang="ar-SA" sz="3400" b="1" dirty="0"/>
              <a:t>، سواءٌ جاء حرف الراء في بداية الكلمة كما في (</a:t>
            </a:r>
            <a:r>
              <a:rPr lang="ar-SA" sz="3400" b="1" dirty="0">
                <a:solidFill>
                  <a:srgbClr val="FF0000"/>
                </a:solidFill>
              </a:rPr>
              <a:t>ربكم ، رسل</a:t>
            </a:r>
            <a:r>
              <a:rPr lang="ar-SA" sz="3400" b="1" dirty="0"/>
              <a:t>)، أم في وسطها كما في (</a:t>
            </a:r>
            <a:r>
              <a:rPr lang="ar-SA" sz="3400" b="1" dirty="0">
                <a:solidFill>
                  <a:srgbClr val="FF0000"/>
                </a:solidFill>
              </a:rPr>
              <a:t>شرح، يستبشرون</a:t>
            </a:r>
            <a:r>
              <a:rPr lang="ar-SA" sz="3400" b="1" dirty="0"/>
              <a:t>)، أم في آخرها كما في (</a:t>
            </a:r>
            <a:r>
              <a:rPr lang="ar-SA" sz="3400" b="1" dirty="0">
                <a:solidFill>
                  <a:srgbClr val="FF0000"/>
                </a:solidFill>
              </a:rPr>
              <a:t>فاطر،يغفر</a:t>
            </a:r>
            <a:r>
              <a:rPr lang="ar-SA" sz="3400" b="1" dirty="0"/>
              <a:t>).</a:t>
            </a:r>
            <a:endParaRPr lang="en-US" sz="3400" b="1" dirty="0"/>
          </a:p>
        </p:txBody>
      </p:sp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0CB13B9F-9FC8-44D7-8098-626429AC40D3}"/>
              </a:ext>
            </a:extLst>
          </p:cNvPr>
          <p:cNvSpPr/>
          <p:nvPr/>
        </p:nvSpPr>
        <p:spPr>
          <a:xfrm>
            <a:off x="6821424" y="52033"/>
            <a:ext cx="4130740" cy="177830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D10957A-301F-48BD-B95C-CA41776CB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09" b="3878"/>
          <a:stretch/>
        </p:blipFill>
        <p:spPr bwMode="auto">
          <a:xfrm>
            <a:off x="10891202" y="-50006"/>
            <a:ext cx="1224597" cy="198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9FFFC442-1252-494D-B6AA-4BAA4414B15D}"/>
              </a:ext>
            </a:extLst>
          </p:cNvPr>
          <p:cNvSpPr/>
          <p:nvPr/>
        </p:nvSpPr>
        <p:spPr>
          <a:xfrm>
            <a:off x="6833372" y="154126"/>
            <a:ext cx="4118792" cy="16542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90000"/>
              </a:lnSpc>
            </a:pPr>
            <a:r>
              <a:rPr lang="ar-SA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تأمل الآيات الكريمة في المجموعة </a:t>
            </a:r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(ج) </a:t>
            </a:r>
            <a:r>
              <a:rPr lang="ar-SA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،ولاحظ الحروف الملونة تجد ما يأتي</a:t>
            </a:r>
            <a:r>
              <a:rPr lang="en-GB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:</a:t>
            </a:r>
            <a:endParaRPr lang="en-US" sz="2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8218A937-1EDA-413A-9321-CAC07E92B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34923"/>
              </p:ext>
            </p:extLst>
          </p:nvPr>
        </p:nvGraphicFramePr>
        <p:xfrm>
          <a:off x="6821424" y="1931840"/>
          <a:ext cx="5060773" cy="43165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60773">
                  <a:extLst>
                    <a:ext uri="{9D8B030D-6E8A-4147-A177-3AD203B41FA5}">
                      <a16:colId xmlns:a16="http://schemas.microsoft.com/office/drawing/2014/main" val="3331020975"/>
                    </a:ext>
                  </a:extLst>
                </a:gridCol>
              </a:tblGrid>
              <a:tr h="67057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المجموعة:</a:t>
                      </a:r>
                      <a:endParaRPr lang="ar-BH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12656"/>
                  </a:ext>
                </a:extLst>
              </a:tr>
              <a:tr h="1127876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621410"/>
                  </a:ext>
                </a:extLst>
              </a:tr>
              <a:tr h="1259054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728429"/>
                  </a:ext>
                </a:extLst>
              </a:tr>
              <a:tr h="1259054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352491"/>
                  </a:ext>
                </a:extLst>
              </a:tr>
            </a:tbl>
          </a:graphicData>
        </a:graphic>
      </p:graphicFrame>
      <p:cxnSp>
        <p:nvCxnSpPr>
          <p:cNvPr id="30" name="رابط مستقيم 28">
            <a:extLst>
              <a:ext uri="{FF2B5EF4-FFF2-40B4-BE49-F238E27FC236}">
                <a16:creationId xmlns:a16="http://schemas.microsoft.com/office/drawing/2014/main" id="{3623090E-D0C5-4339-809F-EDB91EA23351}"/>
              </a:ext>
            </a:extLst>
          </p:cNvPr>
          <p:cNvCxnSpPr>
            <a:cxnSpLocks/>
          </p:cNvCxnSpPr>
          <p:nvPr/>
        </p:nvCxnSpPr>
        <p:spPr>
          <a:xfrm flipH="1">
            <a:off x="7620000" y="3581400"/>
            <a:ext cx="3581400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رابط مستقيم 28">
            <a:extLst>
              <a:ext uri="{FF2B5EF4-FFF2-40B4-BE49-F238E27FC236}">
                <a16:creationId xmlns:a16="http://schemas.microsoft.com/office/drawing/2014/main" id="{E68B312A-F40E-4982-B909-9F963CAF3BC0}"/>
              </a:ext>
            </a:extLst>
          </p:cNvPr>
          <p:cNvCxnSpPr>
            <a:cxnSpLocks/>
          </p:cNvCxnSpPr>
          <p:nvPr/>
        </p:nvCxnSpPr>
        <p:spPr>
          <a:xfrm flipH="1">
            <a:off x="7241950" y="4800600"/>
            <a:ext cx="4505439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رابط مستقيم 13">
            <a:extLst>
              <a:ext uri="{FF2B5EF4-FFF2-40B4-BE49-F238E27FC236}">
                <a16:creationId xmlns:a16="http://schemas.microsoft.com/office/drawing/2014/main" id="{C9EF12EB-9A7F-4A6F-BC03-97CF767674F8}"/>
              </a:ext>
            </a:extLst>
          </p:cNvPr>
          <p:cNvCxnSpPr>
            <a:cxnSpLocks/>
          </p:cNvCxnSpPr>
          <p:nvPr/>
        </p:nvCxnSpPr>
        <p:spPr>
          <a:xfrm flipH="1">
            <a:off x="7387436" y="5943600"/>
            <a:ext cx="4350809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E5EEBD-A56B-48D9-945D-A53FB6894D90}"/>
              </a:ext>
            </a:extLst>
          </p:cNvPr>
          <p:cNvGrpSpPr/>
          <p:nvPr/>
        </p:nvGrpSpPr>
        <p:grpSpPr>
          <a:xfrm>
            <a:off x="-518" y="25389"/>
            <a:ext cx="3276600" cy="440265"/>
            <a:chOff x="15215" y="74654"/>
            <a:chExt cx="3276600" cy="574258"/>
          </a:xfrm>
        </p:grpSpPr>
        <p:sp>
          <p:nvSpPr>
            <p:cNvPr id="25" name="مستطيل: زوايا علوية مستديرة 76">
              <a:extLst>
                <a:ext uri="{FF2B5EF4-FFF2-40B4-BE49-F238E27FC236}">
                  <a16:creationId xmlns:a16="http://schemas.microsoft.com/office/drawing/2014/main" id="{AECB05DC-3463-4F5E-925D-4E5878118C47}"/>
                </a:ext>
              </a:extLst>
            </p:cNvPr>
            <p:cNvSpPr/>
            <p:nvPr/>
          </p:nvSpPr>
          <p:spPr>
            <a:xfrm rot="10800000">
              <a:off x="132978" y="74654"/>
              <a:ext cx="3041074" cy="57425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92BB9A18-4BAA-4B62-B51D-63876E42BC1F}"/>
                </a:ext>
              </a:extLst>
            </p:cNvPr>
            <p:cNvSpPr/>
            <p:nvPr/>
          </p:nvSpPr>
          <p:spPr>
            <a:xfrm>
              <a:off x="15215" y="108503"/>
              <a:ext cx="3276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أحكام الراء</a:t>
              </a:r>
              <a:r>
                <a:rPr lang="ar-B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- </a:t>
              </a:r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التربية الإسلامية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D0BB3AD-20D4-444B-8999-4F5B8779F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8239" y="2005118"/>
            <a:ext cx="6477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2E64E-463F-4F69-8E3E-CFD503DA3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2831243"/>
            <a:ext cx="3443367" cy="695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78146B-234C-48A1-A12F-1CA0A8868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950" y="4113307"/>
            <a:ext cx="4496295" cy="64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0952CE-0203-44B6-A908-285CE7D405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975" y="5262321"/>
            <a:ext cx="4743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19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2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: زوايا قطرية مستديرة 20">
            <a:extLst>
              <a:ext uri="{FF2B5EF4-FFF2-40B4-BE49-F238E27FC236}">
                <a16:creationId xmlns:a16="http://schemas.microsoft.com/office/drawing/2014/main" id="{79CD92CB-A6AE-419D-A990-0009020B3D1A}"/>
              </a:ext>
            </a:extLst>
          </p:cNvPr>
          <p:cNvSpPr/>
          <p:nvPr/>
        </p:nvSpPr>
        <p:spPr>
          <a:xfrm>
            <a:off x="7924800" y="2150733"/>
            <a:ext cx="2430348" cy="66866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9174390-D416-47E4-A6F4-A80A38829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09" b="3878"/>
          <a:stretch/>
        </p:blipFill>
        <p:spPr bwMode="auto">
          <a:xfrm>
            <a:off x="10439400" y="1026456"/>
            <a:ext cx="1676400" cy="218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9AA07E95-3328-4DBA-91A4-7A202E3252B5}"/>
              </a:ext>
            </a:extLst>
          </p:cNvPr>
          <p:cNvSpPr/>
          <p:nvPr/>
        </p:nvSpPr>
        <p:spPr>
          <a:xfrm>
            <a:off x="7568730" y="2078681"/>
            <a:ext cx="2828544" cy="8456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0"/>
              </a:spcAft>
            </a:pPr>
            <a:r>
              <a:rPr lang="ar-SA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utiger LT Arabic 55 Roman" panose="01000000000000000000" pitchFamily="2" charset="-78"/>
              </a:rPr>
              <a:t>القاعدة:</a:t>
            </a:r>
            <a:endParaRPr lang="en-US" sz="4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rutiger LT Arabic 55 Roman" panose="01000000000000000000" pitchFamily="2" charset="-78"/>
            </a:endParaRPr>
          </a:p>
        </p:txBody>
      </p:sp>
      <p:sp>
        <p:nvSpPr>
          <p:cNvPr id="37" name="مستطيل: زوايا قطرية مستديرة 36">
            <a:extLst>
              <a:ext uri="{FF2B5EF4-FFF2-40B4-BE49-F238E27FC236}">
                <a16:creationId xmlns:a16="http://schemas.microsoft.com/office/drawing/2014/main" id="{D52F2ACA-51EB-4B8C-AF18-01AD8613774E}"/>
              </a:ext>
            </a:extLst>
          </p:cNvPr>
          <p:cNvSpPr/>
          <p:nvPr/>
        </p:nvSpPr>
        <p:spPr>
          <a:xfrm>
            <a:off x="1143001" y="3029193"/>
            <a:ext cx="9593708" cy="126741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80DF1322-9F0F-4DD8-A4F1-6D60E6D9D9EE}"/>
              </a:ext>
            </a:extLst>
          </p:cNvPr>
          <p:cNvSpPr/>
          <p:nvPr/>
        </p:nvSpPr>
        <p:spPr>
          <a:xfrm>
            <a:off x="1219200" y="3124292"/>
            <a:ext cx="937259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>
              <a:spcAft>
                <a:spcPts val="1000"/>
              </a:spcAft>
            </a:pPr>
            <a:r>
              <a:rPr lang="ar-SA" sz="3200" b="1" dirty="0"/>
              <a:t>- يُفخَّم حرف الراء إذا كانت حركته الفتح أو الضم، ويُرقّق إذا كانت حركته الكسر.</a:t>
            </a:r>
            <a:endParaRPr lang="ar-BH" sz="32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AB1E61-717E-4E76-AA07-AC3DBE1C1B50}"/>
              </a:ext>
            </a:extLst>
          </p:cNvPr>
          <p:cNvGrpSpPr/>
          <p:nvPr/>
        </p:nvGrpSpPr>
        <p:grpSpPr>
          <a:xfrm>
            <a:off x="-518" y="25389"/>
            <a:ext cx="3276600" cy="440265"/>
            <a:chOff x="15215" y="74654"/>
            <a:chExt cx="3276600" cy="574258"/>
          </a:xfrm>
        </p:grpSpPr>
        <p:sp>
          <p:nvSpPr>
            <p:cNvPr id="30" name="مستطيل: زوايا علوية مستديرة 76">
              <a:extLst>
                <a:ext uri="{FF2B5EF4-FFF2-40B4-BE49-F238E27FC236}">
                  <a16:creationId xmlns:a16="http://schemas.microsoft.com/office/drawing/2014/main" id="{42ACDF84-7BB6-483E-B914-00AB0D6077BC}"/>
                </a:ext>
              </a:extLst>
            </p:cNvPr>
            <p:cNvSpPr/>
            <p:nvPr/>
          </p:nvSpPr>
          <p:spPr>
            <a:xfrm rot="10800000">
              <a:off x="132978" y="74654"/>
              <a:ext cx="3041074" cy="57425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8050FC3B-C164-4661-A739-8D6A92CBABC4}"/>
                </a:ext>
              </a:extLst>
            </p:cNvPr>
            <p:cNvSpPr/>
            <p:nvPr/>
          </p:nvSpPr>
          <p:spPr>
            <a:xfrm>
              <a:off x="15215" y="108503"/>
              <a:ext cx="3276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أحكام الراء</a:t>
              </a:r>
              <a:r>
                <a:rPr lang="ar-B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- </a:t>
              </a:r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التربية الإسلامية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247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37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753D00-0B6E-4432-89B0-57951757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821" y="2719239"/>
            <a:ext cx="4008645" cy="3447934"/>
          </a:xfrm>
          <a:prstGeom prst="rect">
            <a:avLst/>
          </a:prstGeom>
        </p:spPr>
      </p:pic>
      <p:sp>
        <p:nvSpPr>
          <p:cNvPr id="41" name="مستطيل: زوايا قطرية مستديرة 40">
            <a:extLst>
              <a:ext uri="{FF2B5EF4-FFF2-40B4-BE49-F238E27FC236}">
                <a16:creationId xmlns:a16="http://schemas.microsoft.com/office/drawing/2014/main" id="{55772E6A-77A5-4B15-923D-3F7B16720704}"/>
              </a:ext>
            </a:extLst>
          </p:cNvPr>
          <p:cNvSpPr/>
          <p:nvPr/>
        </p:nvSpPr>
        <p:spPr>
          <a:xfrm>
            <a:off x="1066800" y="762000"/>
            <a:ext cx="9143999" cy="1125867"/>
          </a:xfrm>
          <a:prstGeom prst="round2Diag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A3B65A00-8AAB-42C1-9A2B-641477C645EF}"/>
              </a:ext>
            </a:extLst>
          </p:cNvPr>
          <p:cNvSpPr/>
          <p:nvPr/>
        </p:nvSpPr>
        <p:spPr>
          <a:xfrm>
            <a:off x="967530" y="805117"/>
            <a:ext cx="703347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2800" b="1" dirty="0">
                <a:solidFill>
                  <a:srgbClr val="C00000"/>
                </a:solidFill>
              </a:rPr>
              <a:t>اقرأ الآيات التالية وحد</a:t>
            </a:r>
            <a:r>
              <a:rPr lang="ar-SA" sz="2800" b="1" dirty="0">
                <a:solidFill>
                  <a:srgbClr val="C00000"/>
                </a:solidFill>
              </a:rPr>
              <a:t>ّ</a:t>
            </a:r>
            <a:r>
              <a:rPr lang="ar-BH" sz="2800" b="1" dirty="0">
                <a:solidFill>
                  <a:srgbClr val="C00000"/>
                </a:solidFill>
              </a:rPr>
              <a:t>د مو</a:t>
            </a:r>
            <a:r>
              <a:rPr lang="ar-MA" sz="2800" b="1" dirty="0">
                <a:solidFill>
                  <a:srgbClr val="C00000"/>
                </a:solidFill>
              </a:rPr>
              <a:t>طن</a:t>
            </a:r>
            <a:r>
              <a:rPr lang="ar-BH" sz="2800" b="1" dirty="0">
                <a:solidFill>
                  <a:srgbClr val="C00000"/>
                </a:solidFill>
              </a:rPr>
              <a:t> </a:t>
            </a:r>
            <a:r>
              <a:rPr lang="ar-MA" sz="2800" b="1" dirty="0">
                <a:solidFill>
                  <a:srgbClr val="C00000"/>
                </a:solidFill>
              </a:rPr>
              <a:t>الراء</a:t>
            </a:r>
            <a:r>
              <a:rPr lang="ar-BH" sz="2800" b="1" dirty="0">
                <a:solidFill>
                  <a:srgbClr val="C00000"/>
                </a:solidFill>
              </a:rPr>
              <a:t> بوضع دائرة حوله</a:t>
            </a:r>
            <a:r>
              <a:rPr lang="ar-SA" sz="2800" b="1" dirty="0">
                <a:solidFill>
                  <a:srgbClr val="C00000"/>
                </a:solidFill>
              </a:rPr>
              <a:t>،</a:t>
            </a:r>
            <a:br>
              <a:rPr lang="ar-BH" b="1" dirty="0">
                <a:solidFill>
                  <a:srgbClr val="C00000"/>
                </a:solidFill>
              </a:rPr>
            </a:br>
            <a:endParaRPr lang="ar-BH" sz="3200" dirty="0">
              <a:solidFill>
                <a:srgbClr val="C00000"/>
              </a:solidFill>
            </a:endParaRP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4FD3AEA3-7A77-40E5-BEFF-FBCA95CA2578}"/>
              </a:ext>
            </a:extLst>
          </p:cNvPr>
          <p:cNvSpPr/>
          <p:nvPr/>
        </p:nvSpPr>
        <p:spPr>
          <a:xfrm>
            <a:off x="8763000" y="609600"/>
            <a:ext cx="1795156" cy="7605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A4C9F3C3-46A7-4AF6-8A2C-67BA27E8CC89}"/>
              </a:ext>
            </a:extLst>
          </p:cNvPr>
          <p:cNvSpPr/>
          <p:nvPr/>
        </p:nvSpPr>
        <p:spPr>
          <a:xfrm>
            <a:off x="7631453" y="653682"/>
            <a:ext cx="2842469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نشاط</a:t>
            </a: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66C62737-49DC-460D-B1DE-DCE172C6F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09" b="3878"/>
          <a:stretch/>
        </p:blipFill>
        <p:spPr bwMode="auto">
          <a:xfrm>
            <a:off x="10517056" y="0"/>
            <a:ext cx="1499071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5">
            <a:extLst>
              <a:ext uri="{FF2B5EF4-FFF2-40B4-BE49-F238E27FC236}">
                <a16:creationId xmlns:a16="http://schemas.microsoft.com/office/drawing/2014/main" id="{6E37E6E5-1CA5-4B55-AD40-99AE925F152D}"/>
              </a:ext>
            </a:extLst>
          </p:cNvPr>
          <p:cNvSpPr/>
          <p:nvPr/>
        </p:nvSpPr>
        <p:spPr>
          <a:xfrm>
            <a:off x="1295400" y="1312506"/>
            <a:ext cx="85343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2800" b="1" dirty="0">
                <a:solidFill>
                  <a:srgbClr val="C00000"/>
                </a:solidFill>
              </a:rPr>
              <a:t>ثم صن</a:t>
            </a:r>
            <a:r>
              <a:rPr lang="ar-SA" sz="2800" b="1" dirty="0">
                <a:solidFill>
                  <a:srgbClr val="C00000"/>
                </a:solidFill>
              </a:rPr>
              <a:t>ّ</a:t>
            </a:r>
            <a:r>
              <a:rPr lang="ar-BH" sz="2800" b="1" dirty="0">
                <a:solidFill>
                  <a:srgbClr val="C00000"/>
                </a:solidFill>
              </a:rPr>
              <a:t>ف الأمثلة </a:t>
            </a:r>
            <a:r>
              <a:rPr lang="ar-SA" sz="2800" b="1" dirty="0">
                <a:solidFill>
                  <a:srgbClr val="C00000"/>
                </a:solidFill>
              </a:rPr>
              <a:t>إ</a:t>
            </a:r>
            <a:r>
              <a:rPr lang="ar-BH" sz="2800" b="1" dirty="0">
                <a:solidFill>
                  <a:srgbClr val="C00000"/>
                </a:solidFill>
              </a:rPr>
              <a:t>لى </a:t>
            </a:r>
            <a:r>
              <a:rPr lang="ar-SA" sz="2800" b="1" dirty="0">
                <a:solidFill>
                  <a:srgbClr val="C00000"/>
                </a:solidFill>
              </a:rPr>
              <a:t>راء مفخمة،</a:t>
            </a:r>
            <a:r>
              <a:rPr lang="ar-BH" sz="2800" b="1" dirty="0">
                <a:solidFill>
                  <a:srgbClr val="C00000"/>
                </a:solidFill>
              </a:rPr>
              <a:t> </a:t>
            </a:r>
            <a:r>
              <a:rPr lang="ar-SA" sz="2800" b="1" dirty="0">
                <a:solidFill>
                  <a:srgbClr val="C00000"/>
                </a:solidFill>
              </a:rPr>
              <a:t>وراء مرقّقة </a:t>
            </a:r>
            <a:r>
              <a:rPr lang="ar-BH" sz="2800" b="1" dirty="0">
                <a:solidFill>
                  <a:srgbClr val="C00000"/>
                </a:solidFill>
              </a:rPr>
              <a:t>في الجدول الآتي</a:t>
            </a:r>
            <a:r>
              <a:rPr lang="ar-SA" sz="2800" b="1" dirty="0">
                <a:solidFill>
                  <a:srgbClr val="C00000"/>
                </a:solidFill>
              </a:rPr>
              <a:t>:</a:t>
            </a:r>
            <a:endParaRPr lang="ar-BH" sz="4400" dirty="0">
              <a:solidFill>
                <a:srgbClr val="C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C2FC3A-83D1-4D56-9CAF-833CCE8C3BFF}"/>
              </a:ext>
            </a:extLst>
          </p:cNvPr>
          <p:cNvGrpSpPr/>
          <p:nvPr/>
        </p:nvGrpSpPr>
        <p:grpSpPr>
          <a:xfrm>
            <a:off x="1066800" y="1973629"/>
            <a:ext cx="10414846" cy="4305251"/>
            <a:chOff x="1066800" y="2095549"/>
            <a:chExt cx="10414846" cy="4305251"/>
          </a:xfrm>
        </p:grpSpPr>
        <p:sp>
          <p:nvSpPr>
            <p:cNvPr id="46" name="مستطيل: زوايا قطرية مستديرة 45">
              <a:extLst>
                <a:ext uri="{FF2B5EF4-FFF2-40B4-BE49-F238E27FC236}">
                  <a16:creationId xmlns:a16="http://schemas.microsoft.com/office/drawing/2014/main" id="{3479387F-4819-427B-9FDC-58BFE5829885}"/>
                </a:ext>
              </a:extLst>
            </p:cNvPr>
            <p:cNvSpPr/>
            <p:nvPr/>
          </p:nvSpPr>
          <p:spPr>
            <a:xfrm>
              <a:off x="7319222" y="2133600"/>
              <a:ext cx="3962399" cy="485891"/>
            </a:xfrm>
            <a:prstGeom prst="round2DiagRect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81BF40A9-0E62-4163-AD7F-F059D882711A}"/>
                </a:ext>
              </a:extLst>
            </p:cNvPr>
            <p:cNvSpPr/>
            <p:nvPr/>
          </p:nvSpPr>
          <p:spPr>
            <a:xfrm>
              <a:off x="7852621" y="2133600"/>
              <a:ext cx="2842469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000" b="1" dirty="0">
                  <a:ln w="0"/>
                  <a:solidFill>
                    <a:schemeClr val="accent2">
                      <a:lumMod val="50000"/>
                    </a:schemeClr>
                  </a:solidFill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الأمثلة</a:t>
              </a:r>
            </a:p>
          </p:txBody>
        </p:sp>
        <p:sp>
          <p:nvSpPr>
            <p:cNvPr id="50" name="مستطيل: زوايا قطرية مستديرة 49">
              <a:extLst>
                <a:ext uri="{FF2B5EF4-FFF2-40B4-BE49-F238E27FC236}">
                  <a16:creationId xmlns:a16="http://schemas.microsoft.com/office/drawing/2014/main" id="{F5FD9960-7EB3-472C-9904-A577D32C9EA3}"/>
                </a:ext>
              </a:extLst>
            </p:cNvPr>
            <p:cNvSpPr/>
            <p:nvPr/>
          </p:nvSpPr>
          <p:spPr>
            <a:xfrm>
              <a:off x="4260335" y="2133600"/>
              <a:ext cx="2754086" cy="485891"/>
            </a:xfrm>
            <a:prstGeom prst="round2DiagRect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id="{828C0F70-E704-445A-905F-8047D9A9C331}"/>
                </a:ext>
              </a:extLst>
            </p:cNvPr>
            <p:cNvSpPr/>
            <p:nvPr/>
          </p:nvSpPr>
          <p:spPr>
            <a:xfrm>
              <a:off x="4083838" y="2182651"/>
              <a:ext cx="295752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MA" sz="3000" b="1" dirty="0">
                  <a:ln w="0"/>
                  <a:solidFill>
                    <a:schemeClr val="accent2">
                      <a:lumMod val="50000"/>
                    </a:schemeClr>
                  </a:solidFill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الراء المفخ</a:t>
              </a:r>
              <a:r>
                <a:rPr lang="ar-SA" sz="3000" b="1" dirty="0">
                  <a:ln w="0"/>
                  <a:solidFill>
                    <a:schemeClr val="accent2">
                      <a:lumMod val="50000"/>
                    </a:schemeClr>
                  </a:solidFill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ّ</a:t>
              </a:r>
              <a:r>
                <a:rPr lang="ar-MA" sz="3000" b="1" dirty="0">
                  <a:ln w="0"/>
                  <a:solidFill>
                    <a:schemeClr val="accent2">
                      <a:lumMod val="50000"/>
                    </a:schemeClr>
                  </a:solidFill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مة</a:t>
              </a:r>
              <a:endParaRPr lang="ar-BH" sz="3000" b="1" dirty="0">
                <a:ln w="0"/>
                <a:solidFill>
                  <a:schemeClr val="accent2">
                    <a:lumMod val="50000"/>
                  </a:schemeClr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endParaRPr>
            </a:p>
          </p:txBody>
        </p:sp>
        <p:sp>
          <p:nvSpPr>
            <p:cNvPr id="52" name="مستطيل: زوايا قطرية مستديرة 51">
              <a:extLst>
                <a:ext uri="{FF2B5EF4-FFF2-40B4-BE49-F238E27FC236}">
                  <a16:creationId xmlns:a16="http://schemas.microsoft.com/office/drawing/2014/main" id="{E7112960-C399-47B0-BC45-5803CF74DB57}"/>
                </a:ext>
              </a:extLst>
            </p:cNvPr>
            <p:cNvSpPr/>
            <p:nvPr/>
          </p:nvSpPr>
          <p:spPr>
            <a:xfrm>
              <a:off x="1066800" y="2133600"/>
              <a:ext cx="2931215" cy="485891"/>
            </a:xfrm>
            <a:prstGeom prst="round2DiagRect">
              <a:avLst/>
            </a:prstGeom>
            <a:noFill/>
            <a:ln w="285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D4F6D17E-4E93-41F4-B408-B017862BBC51}"/>
                </a:ext>
              </a:extLst>
            </p:cNvPr>
            <p:cNvSpPr/>
            <p:nvPr/>
          </p:nvSpPr>
          <p:spPr>
            <a:xfrm>
              <a:off x="1413496" y="2164705"/>
              <a:ext cx="237822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MA" sz="3000" b="1" dirty="0">
                  <a:ln w="0"/>
                  <a:solidFill>
                    <a:schemeClr val="accent2">
                      <a:lumMod val="50000"/>
                    </a:schemeClr>
                  </a:solidFill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الراء المرق</a:t>
              </a:r>
              <a:r>
                <a:rPr lang="ar-SA" sz="3000" b="1" dirty="0">
                  <a:ln w="0"/>
                  <a:solidFill>
                    <a:schemeClr val="accent2">
                      <a:lumMod val="50000"/>
                    </a:schemeClr>
                  </a:solidFill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ّ</a:t>
              </a:r>
              <a:r>
                <a:rPr lang="ar-MA" sz="3000" b="1" dirty="0">
                  <a:ln w="0"/>
                  <a:solidFill>
                    <a:schemeClr val="accent2">
                      <a:lumMod val="50000"/>
                    </a:schemeClr>
                  </a:solidFill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قة</a:t>
              </a:r>
              <a:endParaRPr lang="ar-BH" sz="3000" b="1" dirty="0">
                <a:ln w="0"/>
                <a:solidFill>
                  <a:schemeClr val="accent2">
                    <a:lumMod val="50000"/>
                  </a:schemeClr>
                </a:solidFill>
                <a:latin typeface="Frutiger LT Arabic 55 Roman" panose="01000000000000000000" pitchFamily="2" charset="-78"/>
                <a:cs typeface="Frutiger LT Arabic 55 Roman" panose="01000000000000000000" pitchFamily="2" charset="-78"/>
              </a:endParaRPr>
            </a:p>
          </p:txBody>
        </p:sp>
        <p:sp>
          <p:nvSpPr>
            <p:cNvPr id="54" name="مستطيل: زوايا قطرية مستديرة 53">
              <a:extLst>
                <a:ext uri="{FF2B5EF4-FFF2-40B4-BE49-F238E27FC236}">
                  <a16:creationId xmlns:a16="http://schemas.microsoft.com/office/drawing/2014/main" id="{AEA13A9D-05A2-4A78-9152-2C3C0A6B1B60}"/>
                </a:ext>
              </a:extLst>
            </p:cNvPr>
            <p:cNvSpPr/>
            <p:nvPr/>
          </p:nvSpPr>
          <p:spPr>
            <a:xfrm>
              <a:off x="1295400" y="2735536"/>
              <a:ext cx="10186246" cy="3616600"/>
            </a:xfrm>
            <a:prstGeom prst="round2DiagRect">
              <a:avLst/>
            </a:prstGeom>
            <a:noFill/>
            <a:ln w="28575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8DFD9A7B-800D-40C4-A924-4A091D0A1827}"/>
                </a:ext>
              </a:extLst>
            </p:cNvPr>
            <p:cNvCxnSpPr/>
            <p:nvPr/>
          </p:nvCxnSpPr>
          <p:spPr>
            <a:xfrm>
              <a:off x="1097280" y="3429000"/>
              <a:ext cx="10187246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65AFD5A8-66ED-4396-9D70-F035700E3BA7}"/>
                </a:ext>
              </a:extLst>
            </p:cNvPr>
            <p:cNvCxnSpPr/>
            <p:nvPr/>
          </p:nvCxnSpPr>
          <p:spPr>
            <a:xfrm>
              <a:off x="1097280" y="4019550"/>
              <a:ext cx="10187246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5C8E1CA9-5C4C-4AD0-8BAE-BFB29F2D9665}"/>
                </a:ext>
              </a:extLst>
            </p:cNvPr>
            <p:cNvCxnSpPr/>
            <p:nvPr/>
          </p:nvCxnSpPr>
          <p:spPr>
            <a:xfrm>
              <a:off x="1097280" y="4610100"/>
              <a:ext cx="10187246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4B7FE1C0-305A-4D23-B7AC-3D20D3572F97}"/>
                </a:ext>
              </a:extLst>
            </p:cNvPr>
            <p:cNvCxnSpPr/>
            <p:nvPr/>
          </p:nvCxnSpPr>
          <p:spPr>
            <a:xfrm>
              <a:off x="1097280" y="5200650"/>
              <a:ext cx="10187246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01DB6D78-53DC-4AE7-AC18-4E2B6F1986FD}"/>
                </a:ext>
              </a:extLst>
            </p:cNvPr>
            <p:cNvCxnSpPr/>
            <p:nvPr/>
          </p:nvCxnSpPr>
          <p:spPr>
            <a:xfrm>
              <a:off x="1097280" y="5791200"/>
              <a:ext cx="10187246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436AEA79-07F8-4B5D-A6CD-A03FF4DD828C}"/>
                </a:ext>
              </a:extLst>
            </p:cNvPr>
            <p:cNvCxnSpPr>
              <a:cxnSpLocks/>
            </p:cNvCxnSpPr>
            <p:nvPr/>
          </p:nvCxnSpPr>
          <p:spPr>
            <a:xfrm>
              <a:off x="7166821" y="2133600"/>
              <a:ext cx="0" cy="426720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E3FB3991-D863-4790-AF67-644ACA140D0D}"/>
                </a:ext>
              </a:extLst>
            </p:cNvPr>
            <p:cNvCxnSpPr>
              <a:cxnSpLocks/>
            </p:cNvCxnSpPr>
            <p:nvPr/>
          </p:nvCxnSpPr>
          <p:spPr>
            <a:xfrm>
              <a:off x="4107934" y="2095549"/>
              <a:ext cx="0" cy="4305251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7691F7C-9202-4198-A542-91C2D36A304E}"/>
              </a:ext>
            </a:extLst>
          </p:cNvPr>
          <p:cNvSpPr/>
          <p:nvPr/>
        </p:nvSpPr>
        <p:spPr>
          <a:xfrm>
            <a:off x="8991600" y="2922876"/>
            <a:ext cx="122177" cy="502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F22AE569-A023-45BF-8642-6178D00D96AD}"/>
              </a:ext>
            </a:extLst>
          </p:cNvPr>
          <p:cNvSpPr/>
          <p:nvPr/>
        </p:nvSpPr>
        <p:spPr>
          <a:xfrm>
            <a:off x="9906002" y="4106179"/>
            <a:ext cx="152398" cy="502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AB0C7738-E086-4361-ABF8-8A2C4E1731D5}"/>
              </a:ext>
            </a:extLst>
          </p:cNvPr>
          <p:cNvSpPr/>
          <p:nvPr/>
        </p:nvSpPr>
        <p:spPr>
          <a:xfrm>
            <a:off x="10076401" y="3571157"/>
            <a:ext cx="58199" cy="502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78F756C9-A785-4F6B-83B8-287C33D3118D}"/>
              </a:ext>
            </a:extLst>
          </p:cNvPr>
          <p:cNvSpPr/>
          <p:nvPr/>
        </p:nvSpPr>
        <p:spPr>
          <a:xfrm>
            <a:off x="9988487" y="4741926"/>
            <a:ext cx="124966" cy="502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F5A4704A-B55C-4E2A-9823-03F4EE5DC4DA}"/>
              </a:ext>
            </a:extLst>
          </p:cNvPr>
          <p:cNvSpPr/>
          <p:nvPr/>
        </p:nvSpPr>
        <p:spPr>
          <a:xfrm>
            <a:off x="9677400" y="5289111"/>
            <a:ext cx="214882" cy="502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78901738-2EFB-4B5B-8DCA-5715CF9BBED9}"/>
              </a:ext>
            </a:extLst>
          </p:cNvPr>
          <p:cNvSpPr/>
          <p:nvPr/>
        </p:nvSpPr>
        <p:spPr>
          <a:xfrm>
            <a:off x="8508336" y="5727122"/>
            <a:ext cx="152401" cy="4950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76228F2-0738-4BB1-8F8C-736DFF2DA6A9}"/>
              </a:ext>
            </a:extLst>
          </p:cNvPr>
          <p:cNvSpPr/>
          <p:nvPr/>
        </p:nvSpPr>
        <p:spPr>
          <a:xfrm>
            <a:off x="5017902" y="2554597"/>
            <a:ext cx="89639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21569AF5-B5FF-4C10-A4E7-BC257E2BB2E1}"/>
              </a:ext>
            </a:extLst>
          </p:cNvPr>
          <p:cNvSpPr/>
          <p:nvPr/>
        </p:nvSpPr>
        <p:spPr>
          <a:xfrm>
            <a:off x="2075401" y="4447946"/>
            <a:ext cx="89639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C15B007A-D162-4ACD-9773-30088FB3C02C}"/>
              </a:ext>
            </a:extLst>
          </p:cNvPr>
          <p:cNvSpPr/>
          <p:nvPr/>
        </p:nvSpPr>
        <p:spPr>
          <a:xfrm>
            <a:off x="2153219" y="3198710"/>
            <a:ext cx="89639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1451ADA5-67CD-4DE1-AE04-347C040CC53E}"/>
              </a:ext>
            </a:extLst>
          </p:cNvPr>
          <p:cNvSpPr/>
          <p:nvPr/>
        </p:nvSpPr>
        <p:spPr>
          <a:xfrm>
            <a:off x="2057467" y="5001457"/>
            <a:ext cx="89639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49A4677F-B898-4709-9BC4-B01A775CDD90}"/>
              </a:ext>
            </a:extLst>
          </p:cNvPr>
          <p:cNvSpPr/>
          <p:nvPr/>
        </p:nvSpPr>
        <p:spPr>
          <a:xfrm>
            <a:off x="5017902" y="3834058"/>
            <a:ext cx="89639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7AC5DFFC-42A1-4D0C-B946-35B0A9CB37B0}"/>
              </a:ext>
            </a:extLst>
          </p:cNvPr>
          <p:cNvSpPr/>
          <p:nvPr/>
        </p:nvSpPr>
        <p:spPr>
          <a:xfrm>
            <a:off x="5189178" y="5486275"/>
            <a:ext cx="896399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sz="54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8ACB6B-886C-4E81-8EF7-DD09C30B597D}"/>
              </a:ext>
            </a:extLst>
          </p:cNvPr>
          <p:cNvSpPr txBox="1"/>
          <p:nvPr/>
        </p:nvSpPr>
        <p:spPr>
          <a:xfrm>
            <a:off x="8554922" y="3559683"/>
            <a:ext cx="2149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QCF2579" panose="00000400000000000000" pitchFamily="2" charset="-78"/>
              </a:rPr>
              <a:t>ﱝ ﱞ ﱟ ﱠ ﱡ ﱢ</a:t>
            </a:r>
            <a:endParaRPr lang="ar-BH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005C46-94F6-458B-8375-3C323629A83B}"/>
              </a:ext>
            </a:extLst>
          </p:cNvPr>
          <p:cNvSpPr txBox="1"/>
          <p:nvPr/>
        </p:nvSpPr>
        <p:spPr>
          <a:xfrm>
            <a:off x="7676365" y="4724401"/>
            <a:ext cx="31796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100" dirty="0">
                <a:solidFill>
                  <a:srgbClr val="000000"/>
                </a:solidFill>
                <a:cs typeface="QCF2579" panose="00000400000000000000" pitchFamily="2" charset="-78"/>
              </a:rPr>
              <a:t>ﲀ ﲁ ﲂ ﲃ ﲄ ﲅ </a:t>
            </a:r>
            <a:endParaRPr lang="ar-BH" sz="2100" dirty="0">
              <a:solidFill>
                <a:srgbClr val="000000"/>
              </a:solidFill>
              <a:cs typeface="QCF2579" panose="000004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E6AE9F-E954-4859-A6C0-AD43A1FC4C6E}"/>
              </a:ext>
            </a:extLst>
          </p:cNvPr>
          <p:cNvSpPr txBox="1"/>
          <p:nvPr/>
        </p:nvSpPr>
        <p:spPr>
          <a:xfrm>
            <a:off x="8686799" y="5253754"/>
            <a:ext cx="1639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QCF2579" panose="00000400000000000000" pitchFamily="2" charset="-78"/>
              </a:rPr>
              <a:t>ﳥ ﳦ ﳧ </a:t>
            </a:r>
            <a:endParaRPr lang="ar-BH" sz="2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F11716D-A9CF-4A24-B0F9-70B52E59EE31}"/>
              </a:ext>
            </a:extLst>
          </p:cNvPr>
          <p:cNvGrpSpPr/>
          <p:nvPr/>
        </p:nvGrpSpPr>
        <p:grpSpPr>
          <a:xfrm>
            <a:off x="-518" y="25389"/>
            <a:ext cx="3276600" cy="440265"/>
            <a:chOff x="15215" y="74654"/>
            <a:chExt cx="3276600" cy="574258"/>
          </a:xfrm>
        </p:grpSpPr>
        <p:sp>
          <p:nvSpPr>
            <p:cNvPr id="59" name="مستطيل: زوايا علوية مستديرة 76">
              <a:extLst>
                <a:ext uri="{FF2B5EF4-FFF2-40B4-BE49-F238E27FC236}">
                  <a16:creationId xmlns:a16="http://schemas.microsoft.com/office/drawing/2014/main" id="{2AC411B9-3881-43E2-95B7-0B04CA918C3E}"/>
                </a:ext>
              </a:extLst>
            </p:cNvPr>
            <p:cNvSpPr/>
            <p:nvPr/>
          </p:nvSpPr>
          <p:spPr>
            <a:xfrm rot="10800000">
              <a:off x="132978" y="74654"/>
              <a:ext cx="3041074" cy="57425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B47B094C-1851-41E0-B4BE-96FDA67DA5D7}"/>
                </a:ext>
              </a:extLst>
            </p:cNvPr>
            <p:cNvSpPr/>
            <p:nvPr/>
          </p:nvSpPr>
          <p:spPr>
            <a:xfrm>
              <a:off x="15215" y="108503"/>
              <a:ext cx="3276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أحكام الراء</a:t>
              </a:r>
              <a:r>
                <a:rPr lang="ar-B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- </a:t>
              </a:r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التربية الإسلامية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551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2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2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2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25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2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2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2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2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35" grpId="0" animBg="1"/>
      <p:bldP spid="36" grpId="0"/>
      <p:bldP spid="45" grpId="0"/>
      <p:bldP spid="16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: زوايا قطرية مستديرة 19">
            <a:extLst>
              <a:ext uri="{FF2B5EF4-FFF2-40B4-BE49-F238E27FC236}">
                <a16:creationId xmlns:a16="http://schemas.microsoft.com/office/drawing/2014/main" id="{8CB45642-EE23-4D4A-A4BB-BC982028E8DC}"/>
              </a:ext>
            </a:extLst>
          </p:cNvPr>
          <p:cNvSpPr/>
          <p:nvPr/>
        </p:nvSpPr>
        <p:spPr>
          <a:xfrm>
            <a:off x="7765495" y="3679608"/>
            <a:ext cx="3871536" cy="1079149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92D05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7E69736-C797-4D2F-A140-5B45710A1BAC}"/>
              </a:ext>
            </a:extLst>
          </p:cNvPr>
          <p:cNvSpPr/>
          <p:nvPr/>
        </p:nvSpPr>
        <p:spPr>
          <a:xfrm>
            <a:off x="8235959" y="4058450"/>
            <a:ext cx="3096000" cy="4897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BH" sz="2400" b="1" dirty="0"/>
              <a:t>كانت حركته الفتح أو الضم</a:t>
            </a:r>
            <a:endParaRPr lang="en-GB" sz="2400" b="1" dirty="0"/>
          </a:p>
        </p:txBody>
      </p:sp>
      <p:sp>
        <p:nvSpPr>
          <p:cNvPr id="37" name="مستطيل: زوايا قطرية مستديرة 36">
            <a:extLst>
              <a:ext uri="{FF2B5EF4-FFF2-40B4-BE49-F238E27FC236}">
                <a16:creationId xmlns:a16="http://schemas.microsoft.com/office/drawing/2014/main" id="{D52F2ACA-51EB-4B8C-AF18-01AD8613774E}"/>
              </a:ext>
            </a:extLst>
          </p:cNvPr>
          <p:cNvSpPr/>
          <p:nvPr/>
        </p:nvSpPr>
        <p:spPr>
          <a:xfrm>
            <a:off x="1154128" y="3564706"/>
            <a:ext cx="4439642" cy="1211373"/>
          </a:xfrm>
          <a:prstGeom prst="round2DiagRect">
            <a:avLst/>
          </a:prstGeom>
          <a:solidFill>
            <a:srgbClr val="A6F4D6"/>
          </a:solidFill>
          <a:ln w="28575">
            <a:solidFill>
              <a:srgbClr val="92D05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BD20799-3288-4DC3-9F2D-3570D921EE3E}"/>
              </a:ext>
            </a:extLst>
          </p:cNvPr>
          <p:cNvSpPr txBox="1">
            <a:spLocks/>
          </p:cNvSpPr>
          <p:nvPr/>
        </p:nvSpPr>
        <p:spPr>
          <a:xfrm>
            <a:off x="609600" y="-2014637"/>
            <a:ext cx="11938852" cy="5472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AD7B80-88E2-4016-9403-01A6C3F4F6E0}"/>
              </a:ext>
            </a:extLst>
          </p:cNvPr>
          <p:cNvSpPr txBox="1">
            <a:spLocks/>
          </p:cNvSpPr>
          <p:nvPr/>
        </p:nvSpPr>
        <p:spPr>
          <a:xfrm>
            <a:off x="1022781" y="-945129"/>
            <a:ext cx="1051560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r>
              <a:rPr lang="ar-SA" sz="2800" b="1" dirty="0">
                <a:latin typeface="+mn-lt"/>
                <a:ea typeface="+mn-ea"/>
                <a:cs typeface="+mn-cs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5" name="مستطيل: زوايا قطرية مستديرة 34">
            <a:extLst>
              <a:ext uri="{FF2B5EF4-FFF2-40B4-BE49-F238E27FC236}">
                <a16:creationId xmlns:a16="http://schemas.microsoft.com/office/drawing/2014/main" id="{97FE367D-13E1-4C35-AB27-1F6296101A23}"/>
              </a:ext>
            </a:extLst>
          </p:cNvPr>
          <p:cNvSpPr/>
          <p:nvPr/>
        </p:nvSpPr>
        <p:spPr>
          <a:xfrm>
            <a:off x="1066800" y="762001"/>
            <a:ext cx="9143999" cy="792482"/>
          </a:xfrm>
          <a:prstGeom prst="round2Diag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ACCACDEE-B35E-4B45-947A-9A32D108222F}"/>
              </a:ext>
            </a:extLst>
          </p:cNvPr>
          <p:cNvSpPr/>
          <p:nvPr/>
        </p:nvSpPr>
        <p:spPr>
          <a:xfrm>
            <a:off x="1093853" y="814767"/>
            <a:ext cx="607293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املأ الخريطة المفاهيمية بما يناسب</a:t>
            </a:r>
            <a:r>
              <a:rPr lang="ar-BH" sz="3600" b="1" dirty="0">
                <a:solidFill>
                  <a:srgbClr val="C00000"/>
                </a:solidFill>
                <a:latin typeface="Calibri Light" panose="020F0302020204030204"/>
                <a:cs typeface="Times New Roman" panose="02020603050405020304" pitchFamily="18" charset="0"/>
              </a:rPr>
              <a:t>.</a:t>
            </a:r>
            <a:endParaRPr lang="ar-BH" sz="5400" dirty="0">
              <a:solidFill>
                <a:srgbClr val="C00000"/>
              </a:solidFill>
            </a:endParaRP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242198AB-0E40-4635-9918-14A640EFF13F}"/>
              </a:ext>
            </a:extLst>
          </p:cNvPr>
          <p:cNvSpPr/>
          <p:nvPr/>
        </p:nvSpPr>
        <p:spPr>
          <a:xfrm>
            <a:off x="7166783" y="392148"/>
            <a:ext cx="3733800" cy="11656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A0BFED44-A613-4B49-935E-63F831A3D5AA}"/>
              </a:ext>
            </a:extLst>
          </p:cNvPr>
          <p:cNvSpPr/>
          <p:nvPr/>
        </p:nvSpPr>
        <p:spPr>
          <a:xfrm>
            <a:off x="6962698" y="635345"/>
            <a:ext cx="4135449" cy="718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0" algn="ctr" defTabSz="457200">
              <a:lnSpc>
                <a:spcPct val="90000"/>
              </a:lnSpc>
              <a:spcBef>
                <a:spcPct val="0"/>
              </a:spcBef>
              <a:defRPr/>
            </a:pPr>
            <a:r>
              <a:rPr lang="ar-SA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نشاط ختامي </a:t>
            </a:r>
            <a:endParaRPr lang="en-US" sz="4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670EB31C-FBF7-4CFF-8B67-F256B624C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309" b="3878"/>
          <a:stretch/>
        </p:blipFill>
        <p:spPr bwMode="auto">
          <a:xfrm>
            <a:off x="10558156" y="157383"/>
            <a:ext cx="1499071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55F49B4-BCF8-48AC-97F8-FE66412A7DA3}"/>
              </a:ext>
            </a:extLst>
          </p:cNvPr>
          <p:cNvGrpSpPr/>
          <p:nvPr/>
        </p:nvGrpSpPr>
        <p:grpSpPr>
          <a:xfrm>
            <a:off x="3653958" y="1925937"/>
            <a:ext cx="4876801" cy="1076099"/>
            <a:chOff x="3653958" y="1675566"/>
            <a:chExt cx="4876801" cy="1076099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id="{4CF2BF8E-B09D-4DA3-A0C5-C90309BC97BB}"/>
                </a:ext>
              </a:extLst>
            </p:cNvPr>
            <p:cNvGrpSpPr/>
            <p:nvPr/>
          </p:nvGrpSpPr>
          <p:grpSpPr>
            <a:xfrm>
              <a:off x="4076700" y="1844244"/>
              <a:ext cx="4038600" cy="907421"/>
              <a:chOff x="3650317" y="1835778"/>
              <a:chExt cx="4884083" cy="907421"/>
            </a:xfrm>
          </p:grpSpPr>
          <p:sp>
            <p:nvSpPr>
              <p:cNvPr id="46" name="Pentagon 48">
                <a:extLst>
                  <a:ext uri="{FF2B5EF4-FFF2-40B4-BE49-F238E27FC236}">
                    <a16:creationId xmlns:a16="http://schemas.microsoft.com/office/drawing/2014/main" id="{69DA0FF2-8650-4FA2-BB8D-013E14551776}"/>
                  </a:ext>
                </a:extLst>
              </p:cNvPr>
              <p:cNvSpPr/>
              <p:nvPr/>
            </p:nvSpPr>
            <p:spPr>
              <a:xfrm rot="16200000" flipH="1">
                <a:off x="5734691" y="248291"/>
                <a:ext cx="709169" cy="4280648"/>
              </a:xfrm>
              <a:prstGeom prst="homePlate">
                <a:avLst>
                  <a:gd name="adj" fmla="val 64856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Pentagon 48">
                <a:extLst>
                  <a:ext uri="{FF2B5EF4-FFF2-40B4-BE49-F238E27FC236}">
                    <a16:creationId xmlns:a16="http://schemas.microsoft.com/office/drawing/2014/main" id="{7425EC92-E19F-453E-AA6E-E40DB449A41B}"/>
                  </a:ext>
                </a:extLst>
              </p:cNvPr>
              <p:cNvSpPr/>
              <p:nvPr/>
            </p:nvSpPr>
            <p:spPr>
              <a:xfrm rot="16200000" flipH="1">
                <a:off x="5748171" y="-195428"/>
                <a:ext cx="695657" cy="4876800"/>
              </a:xfrm>
              <a:prstGeom prst="homePlate">
                <a:avLst>
                  <a:gd name="adj" fmla="val 6485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Pentagon 48">
                <a:extLst>
                  <a:ext uri="{FF2B5EF4-FFF2-40B4-BE49-F238E27FC236}">
                    <a16:creationId xmlns:a16="http://schemas.microsoft.com/office/drawing/2014/main" id="{DC064715-57BB-42FA-BB1C-46B631975EF4}"/>
                  </a:ext>
                </a:extLst>
              </p:cNvPr>
              <p:cNvSpPr/>
              <p:nvPr/>
            </p:nvSpPr>
            <p:spPr>
              <a:xfrm rot="16200000" flipH="1">
                <a:off x="5740888" y="-254793"/>
                <a:ext cx="695657" cy="4876800"/>
              </a:xfrm>
              <a:prstGeom prst="homePlate">
                <a:avLst>
                  <a:gd name="adj" fmla="val 648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6D3C8C00-C31F-4F74-952A-BD2C272F2195}"/>
                </a:ext>
              </a:extLst>
            </p:cNvPr>
            <p:cNvSpPr/>
            <p:nvPr/>
          </p:nvSpPr>
          <p:spPr>
            <a:xfrm>
              <a:off x="3653958" y="1675566"/>
              <a:ext cx="4876801" cy="7771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lvl="0" algn="ctr" rtl="1">
                <a:lnSpc>
                  <a:spcPct val="115000"/>
                </a:lnSpc>
                <a:spcAft>
                  <a:spcPts val="0"/>
                </a:spcAft>
              </a:pPr>
              <a:r>
                <a:rPr lang="ar-SA" sz="4000" b="1" dirty="0">
                  <a:ln w="0"/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Frutiger LT Arabic 55 Roman" panose="01000000000000000000" pitchFamily="2" charset="-78"/>
                </a:rPr>
                <a:t>حرف الراء</a:t>
              </a:r>
              <a:endPara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utiger LT Arabic 55 Roman" panose="01000000000000000000" pitchFamily="2" charset="-78"/>
              </a:endParaRP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3A0CB772-4103-4828-B29A-A84F744F5648}"/>
              </a:ext>
            </a:extLst>
          </p:cNvPr>
          <p:cNvGrpSpPr/>
          <p:nvPr/>
        </p:nvGrpSpPr>
        <p:grpSpPr>
          <a:xfrm>
            <a:off x="961203" y="3085712"/>
            <a:ext cx="4196180" cy="1076099"/>
            <a:chOff x="3653958" y="1675566"/>
            <a:chExt cx="4876801" cy="1076099"/>
          </a:xfrm>
        </p:grpSpPr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5617C93C-7E45-4982-86FA-C38B464A7811}"/>
                </a:ext>
              </a:extLst>
            </p:cNvPr>
            <p:cNvGrpSpPr/>
            <p:nvPr/>
          </p:nvGrpSpPr>
          <p:grpSpPr>
            <a:xfrm>
              <a:off x="4076700" y="1844244"/>
              <a:ext cx="4038600" cy="907421"/>
              <a:chOff x="3650317" y="1835778"/>
              <a:chExt cx="4884083" cy="907421"/>
            </a:xfrm>
          </p:grpSpPr>
          <p:sp>
            <p:nvSpPr>
              <p:cNvPr id="79" name="Pentagon 48">
                <a:extLst>
                  <a:ext uri="{FF2B5EF4-FFF2-40B4-BE49-F238E27FC236}">
                    <a16:creationId xmlns:a16="http://schemas.microsoft.com/office/drawing/2014/main" id="{3E87C6F6-47BA-4F30-A530-E02F297EDCE9}"/>
                  </a:ext>
                </a:extLst>
              </p:cNvPr>
              <p:cNvSpPr/>
              <p:nvPr/>
            </p:nvSpPr>
            <p:spPr>
              <a:xfrm rot="16200000" flipH="1">
                <a:off x="5734690" y="248291"/>
                <a:ext cx="709169" cy="4280648"/>
              </a:xfrm>
              <a:prstGeom prst="homePlate">
                <a:avLst>
                  <a:gd name="adj" fmla="val 64856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0" name="Pentagon 48">
                <a:extLst>
                  <a:ext uri="{FF2B5EF4-FFF2-40B4-BE49-F238E27FC236}">
                    <a16:creationId xmlns:a16="http://schemas.microsoft.com/office/drawing/2014/main" id="{6881C6C8-15DF-4CDC-B463-5F1C77083D55}"/>
                  </a:ext>
                </a:extLst>
              </p:cNvPr>
              <p:cNvSpPr/>
              <p:nvPr/>
            </p:nvSpPr>
            <p:spPr>
              <a:xfrm rot="16200000" flipH="1">
                <a:off x="5748171" y="-195428"/>
                <a:ext cx="695657" cy="4876800"/>
              </a:xfrm>
              <a:prstGeom prst="homePlate">
                <a:avLst>
                  <a:gd name="adj" fmla="val 6485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Pentagon 48">
                <a:extLst>
                  <a:ext uri="{FF2B5EF4-FFF2-40B4-BE49-F238E27FC236}">
                    <a16:creationId xmlns:a16="http://schemas.microsoft.com/office/drawing/2014/main" id="{CA7A41F6-963F-4F82-BD03-79CEFE3AC72D}"/>
                  </a:ext>
                </a:extLst>
              </p:cNvPr>
              <p:cNvSpPr/>
              <p:nvPr/>
            </p:nvSpPr>
            <p:spPr>
              <a:xfrm rot="16200000" flipH="1">
                <a:off x="5740888" y="-254793"/>
                <a:ext cx="695657" cy="4876800"/>
              </a:xfrm>
              <a:prstGeom prst="homePlate">
                <a:avLst>
                  <a:gd name="adj" fmla="val 648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606C4751-5BF4-44EF-B05A-3F824A18E9A7}"/>
                </a:ext>
              </a:extLst>
            </p:cNvPr>
            <p:cNvSpPr/>
            <p:nvPr/>
          </p:nvSpPr>
          <p:spPr>
            <a:xfrm>
              <a:off x="3653958" y="1675566"/>
              <a:ext cx="4876801" cy="7771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1" i="0" u="none" strike="noStrike" kern="1200" cap="none" spc="0" normalizeH="0" baseline="0" noProof="0" dirty="0">
                  <a:ln w="0"/>
                  <a:solidFill>
                    <a:srgbClr val="ED7D31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Frutiger LT Arabic 55 Roman" panose="01000000000000000000" pitchFamily="2" charset="-78"/>
                </a:rPr>
                <a:t>ي</a:t>
              </a:r>
              <a:r>
                <a:rPr kumimoji="0" lang="ar-BH" sz="4000" b="1" i="0" u="none" strike="noStrike" kern="1200" cap="none" spc="0" normalizeH="0" baseline="0" noProof="0" dirty="0">
                  <a:ln w="0"/>
                  <a:solidFill>
                    <a:srgbClr val="ED7D31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Frutiger LT Arabic 55 Roman" panose="01000000000000000000" pitchFamily="2" charset="-78"/>
                </a:rPr>
                <a:t>ُرقَّقُ </a:t>
              </a:r>
              <a:r>
                <a:rPr kumimoji="0" lang="ar-SA" sz="4000" b="1" i="0" u="none" strike="noStrike" kern="1200" cap="none" spc="0" normalizeH="0" baseline="0" noProof="0" dirty="0">
                  <a:ln w="0"/>
                  <a:solidFill>
                    <a:srgbClr val="ED7D31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Frutiger LT Arabic 55 Roman" panose="01000000000000000000" pitchFamily="2" charset="-78"/>
                </a:rPr>
                <a:t>إذا:</a:t>
              </a:r>
              <a:endParaRPr kumimoji="0" lang="en-US" sz="4400" b="1" i="0" u="none" strike="noStrike" kern="1200" cap="none" spc="0" normalizeH="0" baseline="0" noProof="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Frutiger LT Arabic 55 Roman" panose="01000000000000000000" pitchFamily="2" charset="-78"/>
              </a:endParaRPr>
            </a:p>
          </p:txBody>
        </p:sp>
      </p:grp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C08B3044-52FE-4EF3-82B4-8A96DE23F72E}"/>
              </a:ext>
            </a:extLst>
          </p:cNvPr>
          <p:cNvGrpSpPr/>
          <p:nvPr/>
        </p:nvGrpSpPr>
        <p:grpSpPr>
          <a:xfrm>
            <a:off x="7538620" y="3038111"/>
            <a:ext cx="4196180" cy="1135775"/>
            <a:chOff x="3579564" y="1615890"/>
            <a:chExt cx="4876801" cy="1135775"/>
          </a:xfrm>
        </p:grpSpPr>
        <p:grpSp>
          <p:nvGrpSpPr>
            <p:cNvPr id="95" name="مجموعة 94">
              <a:extLst>
                <a:ext uri="{FF2B5EF4-FFF2-40B4-BE49-F238E27FC236}">
                  <a16:creationId xmlns:a16="http://schemas.microsoft.com/office/drawing/2014/main" id="{CC7727AB-88FD-49BE-AFAC-6360FB63E8F7}"/>
                </a:ext>
              </a:extLst>
            </p:cNvPr>
            <p:cNvGrpSpPr/>
            <p:nvPr/>
          </p:nvGrpSpPr>
          <p:grpSpPr>
            <a:xfrm>
              <a:off x="4076700" y="1844244"/>
              <a:ext cx="4038600" cy="907421"/>
              <a:chOff x="3650317" y="1835778"/>
              <a:chExt cx="4884083" cy="907421"/>
            </a:xfrm>
          </p:grpSpPr>
          <p:sp>
            <p:nvSpPr>
              <p:cNvPr id="97" name="Pentagon 48">
                <a:extLst>
                  <a:ext uri="{FF2B5EF4-FFF2-40B4-BE49-F238E27FC236}">
                    <a16:creationId xmlns:a16="http://schemas.microsoft.com/office/drawing/2014/main" id="{C5BF6441-ACE4-4184-91D4-0EC17BE2AAEE}"/>
                  </a:ext>
                </a:extLst>
              </p:cNvPr>
              <p:cNvSpPr/>
              <p:nvPr/>
            </p:nvSpPr>
            <p:spPr>
              <a:xfrm rot="16200000" flipH="1">
                <a:off x="5734690" y="248291"/>
                <a:ext cx="709169" cy="4280648"/>
              </a:xfrm>
              <a:prstGeom prst="homePlate">
                <a:avLst>
                  <a:gd name="adj" fmla="val 64856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Pentagon 48">
                <a:extLst>
                  <a:ext uri="{FF2B5EF4-FFF2-40B4-BE49-F238E27FC236}">
                    <a16:creationId xmlns:a16="http://schemas.microsoft.com/office/drawing/2014/main" id="{D87431D7-2A99-4A8C-AFDF-5AA679C45727}"/>
                  </a:ext>
                </a:extLst>
              </p:cNvPr>
              <p:cNvSpPr/>
              <p:nvPr/>
            </p:nvSpPr>
            <p:spPr>
              <a:xfrm rot="16200000" flipH="1">
                <a:off x="5748171" y="-195428"/>
                <a:ext cx="695657" cy="4876800"/>
              </a:xfrm>
              <a:prstGeom prst="homePlate">
                <a:avLst>
                  <a:gd name="adj" fmla="val 6485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9" name="Pentagon 48">
                <a:extLst>
                  <a:ext uri="{FF2B5EF4-FFF2-40B4-BE49-F238E27FC236}">
                    <a16:creationId xmlns:a16="http://schemas.microsoft.com/office/drawing/2014/main" id="{C0FB648F-17CA-4850-B492-2C30D7E127E9}"/>
                  </a:ext>
                </a:extLst>
              </p:cNvPr>
              <p:cNvSpPr/>
              <p:nvPr/>
            </p:nvSpPr>
            <p:spPr>
              <a:xfrm rot="16200000" flipH="1">
                <a:off x="5740888" y="-254793"/>
                <a:ext cx="695657" cy="4876800"/>
              </a:xfrm>
              <a:prstGeom prst="homePlate">
                <a:avLst>
                  <a:gd name="adj" fmla="val 6485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F7BA4562-22F6-4871-B349-B967D2CE07ED}"/>
                </a:ext>
              </a:extLst>
            </p:cNvPr>
            <p:cNvSpPr/>
            <p:nvPr/>
          </p:nvSpPr>
          <p:spPr>
            <a:xfrm>
              <a:off x="3579564" y="1615890"/>
              <a:ext cx="4876801" cy="7771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lvl="0" algn="ctr" rtl="1">
                <a:lnSpc>
                  <a:spcPct val="115000"/>
                </a:lnSpc>
                <a:spcAft>
                  <a:spcPts val="0"/>
                </a:spcAft>
              </a:pPr>
              <a:r>
                <a:rPr kumimoji="0" lang="ar-SA" sz="4000" b="1" i="0" u="none" strike="noStrike" kern="1200" cap="none" spc="0" normalizeH="0" baseline="0" noProof="0" dirty="0">
                  <a:ln w="0"/>
                  <a:solidFill>
                    <a:srgbClr val="ED7D31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Frutiger LT Arabic 55 Roman" panose="01000000000000000000" pitchFamily="2" charset="-78"/>
                </a:rPr>
                <a:t>ي</a:t>
              </a:r>
              <a:r>
                <a:rPr kumimoji="0" lang="ar-BH" sz="4000" b="1" i="0" u="none" strike="noStrike" kern="1200" cap="none" spc="0" normalizeH="0" baseline="0" noProof="0" dirty="0">
                  <a:ln w="0"/>
                  <a:solidFill>
                    <a:srgbClr val="ED7D31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Frutiger LT Arabic 55 Roman" panose="01000000000000000000" pitchFamily="2" charset="-78"/>
                </a:rPr>
                <a:t>فَخَّم</a:t>
              </a:r>
              <a:r>
                <a:rPr kumimoji="0" lang="ar-SA" sz="4000" b="1" i="0" u="none" strike="noStrike" kern="1200" cap="none" spc="0" normalizeH="0" baseline="0" noProof="0" dirty="0">
                  <a:ln w="0"/>
                  <a:solidFill>
                    <a:srgbClr val="ED7D31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Frutiger LT Arabic 55 Roman" panose="01000000000000000000" pitchFamily="2" charset="-78"/>
                </a:rPr>
                <a:t>ُ إذا:</a:t>
              </a:r>
              <a:endParaRPr lang="en-US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rutiger LT Arabic 55 Roman" panose="01000000000000000000" pitchFamily="2" charset="-78"/>
              </a:endParaRPr>
            </a:p>
          </p:txBody>
        </p:sp>
      </p:grpSp>
      <p:sp>
        <p:nvSpPr>
          <p:cNvPr id="102" name="مستطيل: زوايا قطرية مستديرة 101">
            <a:extLst>
              <a:ext uri="{FF2B5EF4-FFF2-40B4-BE49-F238E27FC236}">
                <a16:creationId xmlns:a16="http://schemas.microsoft.com/office/drawing/2014/main" id="{DAC4040C-7D79-443A-B31F-F73FF4C187C6}"/>
              </a:ext>
            </a:extLst>
          </p:cNvPr>
          <p:cNvSpPr/>
          <p:nvPr/>
        </p:nvSpPr>
        <p:spPr>
          <a:xfrm>
            <a:off x="457200" y="5084266"/>
            <a:ext cx="5410200" cy="1103073"/>
          </a:xfrm>
          <a:prstGeom prst="round2DiagRect">
            <a:avLst>
              <a:gd name="adj1" fmla="val 27302"/>
              <a:gd name="adj2" fmla="val 0"/>
            </a:avLst>
          </a:prstGeom>
          <a:solidFill>
            <a:srgbClr val="A6F4D6"/>
          </a:solidFill>
          <a:ln w="28575">
            <a:solidFill>
              <a:srgbClr val="92D05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" name="قوس 3">
            <a:extLst>
              <a:ext uri="{FF2B5EF4-FFF2-40B4-BE49-F238E27FC236}">
                <a16:creationId xmlns:a16="http://schemas.microsoft.com/office/drawing/2014/main" id="{EC8BB086-FE64-4160-AAA2-E36B8CC2CD85}"/>
              </a:ext>
            </a:extLst>
          </p:cNvPr>
          <p:cNvSpPr/>
          <p:nvPr/>
        </p:nvSpPr>
        <p:spPr>
          <a:xfrm>
            <a:off x="5560224" y="2746867"/>
            <a:ext cx="4876801" cy="821289"/>
          </a:xfrm>
          <a:prstGeom prst="arc">
            <a:avLst>
              <a:gd name="adj1" fmla="val 11890076"/>
              <a:gd name="adj2" fmla="val 21510257"/>
            </a:avLst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قوس 103">
            <a:extLst>
              <a:ext uri="{FF2B5EF4-FFF2-40B4-BE49-F238E27FC236}">
                <a16:creationId xmlns:a16="http://schemas.microsoft.com/office/drawing/2014/main" id="{9AB62DFC-DB3B-4263-9B1C-3A30B289C593}"/>
              </a:ext>
            </a:extLst>
          </p:cNvPr>
          <p:cNvSpPr/>
          <p:nvPr/>
        </p:nvSpPr>
        <p:spPr>
          <a:xfrm flipH="1">
            <a:off x="1749875" y="2746867"/>
            <a:ext cx="5000507" cy="820930"/>
          </a:xfrm>
          <a:prstGeom prst="arc">
            <a:avLst>
              <a:gd name="adj1" fmla="val 11890076"/>
              <a:gd name="adj2" fmla="val 21510257"/>
            </a:avLst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شكل بيضاوي 105">
            <a:extLst>
              <a:ext uri="{FF2B5EF4-FFF2-40B4-BE49-F238E27FC236}">
                <a16:creationId xmlns:a16="http://schemas.microsoft.com/office/drawing/2014/main" id="{40D846DC-DCE6-440C-B462-315B1871B142}"/>
              </a:ext>
            </a:extLst>
          </p:cNvPr>
          <p:cNvSpPr/>
          <p:nvPr/>
        </p:nvSpPr>
        <p:spPr>
          <a:xfrm>
            <a:off x="823162" y="1436391"/>
            <a:ext cx="2300059" cy="5523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7" name="Rectangle 5">
            <a:extLst>
              <a:ext uri="{FF2B5EF4-FFF2-40B4-BE49-F238E27FC236}">
                <a16:creationId xmlns:a16="http://schemas.microsoft.com/office/drawing/2014/main" id="{4EC81EB9-00C9-4778-ABE0-25AE49F5C83B}"/>
              </a:ext>
            </a:extLst>
          </p:cNvPr>
          <p:cNvSpPr/>
          <p:nvPr/>
        </p:nvSpPr>
        <p:spPr>
          <a:xfrm>
            <a:off x="914400" y="1501069"/>
            <a:ext cx="2064525" cy="4909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0" algn="ctr" defTabSz="457200">
              <a:lnSpc>
                <a:spcPct val="90000"/>
              </a:lnSpc>
              <a:spcBef>
                <a:spcPct val="0"/>
              </a:spcBef>
              <a:defRPr/>
            </a:pPr>
            <a:r>
              <a:rPr lang="ar-BH" sz="2800" b="1" dirty="0">
                <a:ln w="0"/>
                <a:solidFill>
                  <a:srgbClr val="0065B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الإجابة</a:t>
            </a:r>
            <a:endParaRPr lang="en-US" sz="2800" b="1" dirty="0">
              <a:ln w="0"/>
              <a:solidFill>
                <a:srgbClr val="0065B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D4B547F-E323-4086-8A39-F83B9A30B7CD}"/>
              </a:ext>
            </a:extLst>
          </p:cNvPr>
          <p:cNvGrpSpPr/>
          <p:nvPr/>
        </p:nvGrpSpPr>
        <p:grpSpPr>
          <a:xfrm>
            <a:off x="-518" y="25389"/>
            <a:ext cx="3276600" cy="440265"/>
            <a:chOff x="15215" y="74654"/>
            <a:chExt cx="3276600" cy="574258"/>
          </a:xfrm>
        </p:grpSpPr>
        <p:sp>
          <p:nvSpPr>
            <p:cNvPr id="53" name="مستطيل: زوايا علوية مستديرة 76">
              <a:extLst>
                <a:ext uri="{FF2B5EF4-FFF2-40B4-BE49-F238E27FC236}">
                  <a16:creationId xmlns:a16="http://schemas.microsoft.com/office/drawing/2014/main" id="{48A4C121-A9CC-4212-9DCC-0500564E97A6}"/>
                </a:ext>
              </a:extLst>
            </p:cNvPr>
            <p:cNvSpPr/>
            <p:nvPr/>
          </p:nvSpPr>
          <p:spPr>
            <a:xfrm rot="10800000">
              <a:off x="132978" y="74654"/>
              <a:ext cx="3041074" cy="57425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D11FB906-7AB6-4F4A-BE0A-57FCE3714306}"/>
                </a:ext>
              </a:extLst>
            </p:cNvPr>
            <p:cNvSpPr/>
            <p:nvPr/>
          </p:nvSpPr>
          <p:spPr>
            <a:xfrm>
              <a:off x="15215" y="108503"/>
              <a:ext cx="3276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أحكام الراء</a:t>
              </a:r>
              <a:r>
                <a:rPr lang="ar-BH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- </a:t>
              </a:r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Frutiger LT Arabic 55 Roman" panose="01000000000000000000" pitchFamily="2" charset="-78"/>
                  <a:cs typeface="Frutiger LT Arabic 55 Roman" panose="01000000000000000000" pitchFamily="2" charset="-78"/>
                </a:rPr>
                <a:t>التربية الإسلامية</a:t>
              </a:r>
            </a:p>
          </p:txBody>
        </p:sp>
      </p:grpSp>
      <p:sp>
        <p:nvSpPr>
          <p:cNvPr id="50" name="مستطيل: زوايا قطرية مستديرة 101">
            <a:extLst>
              <a:ext uri="{FF2B5EF4-FFF2-40B4-BE49-F238E27FC236}">
                <a16:creationId xmlns:a16="http://schemas.microsoft.com/office/drawing/2014/main" id="{8BD40FE3-C594-42CD-A637-6B1F024FDF75}"/>
              </a:ext>
            </a:extLst>
          </p:cNvPr>
          <p:cNvSpPr/>
          <p:nvPr/>
        </p:nvSpPr>
        <p:spPr>
          <a:xfrm>
            <a:off x="6750382" y="5084266"/>
            <a:ext cx="5262451" cy="1103073"/>
          </a:xfrm>
          <a:prstGeom prst="round2DiagRect">
            <a:avLst>
              <a:gd name="adj1" fmla="val 27302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92D05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5" name="Rectangle 5">
            <a:extLst>
              <a:ext uri="{FF2B5EF4-FFF2-40B4-BE49-F238E27FC236}">
                <a16:creationId xmlns:a16="http://schemas.microsoft.com/office/drawing/2014/main" id="{0B577209-E41E-4109-8D0E-C74D8EDCB175}"/>
              </a:ext>
            </a:extLst>
          </p:cNvPr>
          <p:cNvSpPr/>
          <p:nvPr/>
        </p:nvSpPr>
        <p:spPr>
          <a:xfrm>
            <a:off x="6579026" y="5187155"/>
            <a:ext cx="3096000" cy="72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solidFill>
                  <a:srgbClr val="000000"/>
                </a:solidFill>
                <a:ea typeface="Calibri" panose="020F0502020204030204" pitchFamily="34" charset="0"/>
                <a:cs typeface="QCF2567" panose="00000400000000000000" pitchFamily="2" charset="-78"/>
              </a:rPr>
              <a:t>ﲏ - </a:t>
            </a:r>
            <a:r>
              <a:rPr lang="ar-SA" sz="3600" dirty="0">
                <a:solidFill>
                  <a:srgbClr val="000000"/>
                </a:solidFill>
                <a:ea typeface="Calibri" panose="020F0502020204030204" pitchFamily="34" charset="0"/>
                <a:cs typeface="QCF2568" panose="00000400000000000000" pitchFamily="2" charset="-78"/>
              </a:rPr>
              <a:t>ﱎ</a:t>
            </a:r>
            <a:r>
              <a:rPr lang="ar-SA" sz="600" dirty="0">
                <a:solidFill>
                  <a:srgbClr val="000000"/>
                </a:solidFill>
                <a:ea typeface="Calibri" panose="020F0502020204030204" pitchFamily="34" charset="0"/>
                <a:cs typeface="QCF2568" panose="00000400000000000000" pitchFamily="2" charset="-78"/>
              </a:rPr>
              <a:t> </a:t>
            </a:r>
            <a:r>
              <a:rPr lang="ar-SA" sz="3600" dirty="0">
                <a:solidFill>
                  <a:srgbClr val="000000"/>
                </a:solidFill>
                <a:ea typeface="Calibri" panose="020F0502020204030204" pitchFamily="34" charset="0"/>
                <a:cs typeface="QCF2568" panose="00000400000000000000" pitchFamily="2" charset="-78"/>
              </a:rPr>
              <a:t>ﱏ</a:t>
            </a:r>
            <a:r>
              <a:rPr lang="ar-SA" sz="600" dirty="0">
                <a:solidFill>
                  <a:srgbClr val="000000"/>
                </a:solidFill>
                <a:ea typeface="Calibri" panose="020F0502020204030204" pitchFamily="34" charset="0"/>
                <a:cs typeface="QCF2568" panose="00000400000000000000" pitchFamily="2" charset="-78"/>
              </a:rPr>
              <a:t> </a:t>
            </a:r>
            <a:endParaRPr lang="en-GB" sz="3600" b="1" dirty="0"/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0601894D-6BDD-4897-9274-AC37D5120CB0}"/>
              </a:ext>
            </a:extLst>
          </p:cNvPr>
          <p:cNvSpPr/>
          <p:nvPr/>
        </p:nvSpPr>
        <p:spPr>
          <a:xfrm>
            <a:off x="6720561" y="5395351"/>
            <a:ext cx="5292272" cy="4809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FF0000"/>
                </a:solidFill>
              </a:rPr>
              <a:t>مثاله من سورة الحاقة</a:t>
            </a:r>
            <a:r>
              <a:rPr lang="ar-SA" sz="1100" b="1" dirty="0">
                <a:solidFill>
                  <a:srgbClr val="FF0000"/>
                </a:solidFill>
              </a:rPr>
              <a:t>:.......................................................................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F1406B59-0171-490F-910A-2F49A1095AE3}"/>
              </a:ext>
            </a:extLst>
          </p:cNvPr>
          <p:cNvSpPr/>
          <p:nvPr/>
        </p:nvSpPr>
        <p:spPr>
          <a:xfrm>
            <a:off x="681386" y="5445230"/>
            <a:ext cx="5063867" cy="4809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FF0000"/>
                </a:solidFill>
              </a:rPr>
              <a:t>مثاله من سورة الحاقة </a:t>
            </a:r>
            <a:r>
              <a:rPr lang="ar-SA" sz="1100" b="1" dirty="0">
                <a:solidFill>
                  <a:srgbClr val="FF0000"/>
                </a:solidFill>
              </a:rPr>
              <a:t>:..............................................................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8DF5F8FD-7525-49C5-9902-81ADBD8C7970}"/>
              </a:ext>
            </a:extLst>
          </p:cNvPr>
          <p:cNvSpPr/>
          <p:nvPr/>
        </p:nvSpPr>
        <p:spPr>
          <a:xfrm>
            <a:off x="304800" y="5246208"/>
            <a:ext cx="2737164" cy="72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SA" sz="3600" dirty="0">
                <a:solidFill>
                  <a:srgbClr val="000000"/>
                </a:solidFill>
                <a:ea typeface="Calibri" panose="020F0502020204030204" pitchFamily="34" charset="0"/>
                <a:cs typeface="QCF2568" panose="00000400000000000000" pitchFamily="2" charset="-78"/>
              </a:rPr>
              <a:t>ﱘ</a:t>
            </a:r>
            <a:r>
              <a:rPr lang="ar-SA" sz="3600" dirty="0">
                <a:solidFill>
                  <a:srgbClr val="000000"/>
                </a:solidFill>
                <a:ea typeface="Calibri" panose="020F0502020204030204" pitchFamily="34" charset="0"/>
                <a:cs typeface="QCF2567" panose="00000400000000000000" pitchFamily="2" charset="-78"/>
              </a:rPr>
              <a:t>- ﲸ</a:t>
            </a:r>
            <a:r>
              <a:rPr lang="ar-SA" sz="600" dirty="0">
                <a:solidFill>
                  <a:srgbClr val="000000"/>
                </a:solidFill>
                <a:ea typeface="Calibri" panose="020F0502020204030204" pitchFamily="34" charset="0"/>
                <a:cs typeface="QCF2567" panose="00000400000000000000" pitchFamily="2" charset="-78"/>
              </a:rPr>
              <a:t> </a:t>
            </a:r>
            <a:r>
              <a:rPr lang="ar-SA" sz="3600" dirty="0">
                <a:solidFill>
                  <a:srgbClr val="000000"/>
                </a:solidFill>
                <a:ea typeface="Calibri" panose="020F0502020204030204" pitchFamily="34" charset="0"/>
                <a:cs typeface="QCF2567" panose="00000400000000000000" pitchFamily="2" charset="-78"/>
              </a:rPr>
              <a:t>ﲹ</a:t>
            </a:r>
            <a:endParaRPr lang="en-GB" sz="3600" b="1" dirty="0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F3788044-302D-4172-B00C-16753AD42CE3}"/>
              </a:ext>
            </a:extLst>
          </p:cNvPr>
          <p:cNvSpPr/>
          <p:nvPr/>
        </p:nvSpPr>
        <p:spPr>
          <a:xfrm>
            <a:off x="1154128" y="4133892"/>
            <a:ext cx="3096000" cy="48974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ar-BH" sz="2400" b="1" dirty="0"/>
              <a:t>كانت حركته </a:t>
            </a:r>
            <a:r>
              <a:rPr lang="ar-SA" sz="2400" b="1" dirty="0"/>
              <a:t>الكسر.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81903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7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75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3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3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35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65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15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65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3150"/>
                            </p:stCondLst>
                            <p:childTnLst>
                              <p:par>
                                <p:cTn id="10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775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8750"/>
                            </p:stCondLst>
                            <p:childTnLst>
                              <p:par>
                                <p:cTn id="1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245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3450"/>
                            </p:stCondLst>
                            <p:childTnLst>
                              <p:par>
                                <p:cTn id="1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150"/>
                            </p:stCondLst>
                            <p:childTnLst>
                              <p:par>
                                <p:cTn id="1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95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37" grpId="0" animBg="1"/>
      <p:bldP spid="18" grpId="0"/>
      <p:bldP spid="35" grpId="0" animBg="1"/>
      <p:bldP spid="36" grpId="0"/>
      <p:bldP spid="42" grpId="0" animBg="1"/>
      <p:bldP spid="43" grpId="0"/>
      <p:bldP spid="102" grpId="0" animBg="1"/>
      <p:bldP spid="4" grpId="0" animBg="1"/>
      <p:bldP spid="104" grpId="0" animBg="1"/>
      <p:bldP spid="106" grpId="0" animBg="1"/>
      <p:bldP spid="107" grpId="0"/>
      <p:bldP spid="50" grpId="0" animBg="1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480</Words>
  <Application>Microsoft Office PowerPoint</Application>
  <PresentationFormat>شاشة عريضة</PresentationFormat>
  <Paragraphs>71</Paragraphs>
  <Slides>10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Frutiger LT Arabic 55 Roman</vt:lpstr>
      <vt:lpstr>Traditional Arabic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انتهى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Fareed Ismail Al-tooni</dc:creator>
  <cp:lastModifiedBy>Mohamed  El Haraj</cp:lastModifiedBy>
  <cp:revision>61</cp:revision>
  <dcterms:created xsi:type="dcterms:W3CDTF">2021-01-19T10:39:53Z</dcterms:created>
  <dcterms:modified xsi:type="dcterms:W3CDTF">2022-01-26T08:23:55Z</dcterms:modified>
</cp:coreProperties>
</file>