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77" r:id="rId4"/>
    <p:sldId id="264" r:id="rId5"/>
    <p:sldId id="265" r:id="rId6"/>
    <p:sldId id="266" r:id="rId7"/>
    <p:sldId id="267" r:id="rId8"/>
    <p:sldId id="268" r:id="rId9"/>
    <p:sldId id="269" r:id="rId10"/>
    <p:sldId id="270" r:id="rId11"/>
    <p:sldId id="271" r:id="rId12"/>
    <p:sldId id="272" r:id="rId13"/>
    <p:sldId id="275"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086041-FA94-4E50-B64B-FE7450EB849C}"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n-US"/>
        </a:p>
      </dgm:t>
    </dgm:pt>
    <dgm:pt modelId="{76329D12-9BB4-405A-A442-B1B020AB1DA9}">
      <dgm:prSet phldrT="[Text]" custT="1"/>
      <dgm:spPr/>
      <dgm:t>
        <a:bodyPr/>
        <a:lstStyle/>
        <a:p>
          <a:r>
            <a:rPr lang="ar-BH" sz="4400" dirty="0" smtClean="0">
              <a:solidFill>
                <a:schemeClr val="tx1"/>
              </a:solidFill>
              <a:latin typeface="Traditional Arabic" panose="02020603050405020304" pitchFamily="18" charset="-78"/>
              <a:cs typeface="Traditional Arabic" panose="02020603050405020304" pitchFamily="18" charset="-78"/>
            </a:rPr>
            <a:t>أحدد مفهوم الإيمان بالقدر</a:t>
          </a:r>
          <a:r>
            <a:rPr lang="ar-BH" sz="4400" dirty="0" smtClean="0">
              <a:solidFill>
                <a:schemeClr val="tx1"/>
              </a:solidFill>
              <a:cs typeface="Khalid Art bold" pitchFamily="2" charset="-78"/>
            </a:rPr>
            <a:t>.</a:t>
          </a:r>
          <a:endParaRPr lang="en-US" sz="4400" dirty="0">
            <a:solidFill>
              <a:schemeClr val="tx1"/>
            </a:solidFill>
            <a:cs typeface="Khalid Art bold" pitchFamily="2" charset="-78"/>
          </a:endParaRPr>
        </a:p>
      </dgm:t>
    </dgm:pt>
    <dgm:pt modelId="{C5D5EB65-7CDF-45A1-97B7-200E5AB1D368}" type="parTrans" cxnId="{B5D40C70-6646-4180-BE59-845F78CB9871}">
      <dgm:prSet/>
      <dgm:spPr/>
      <dgm:t>
        <a:bodyPr/>
        <a:lstStyle/>
        <a:p>
          <a:endParaRPr lang="en-US"/>
        </a:p>
      </dgm:t>
    </dgm:pt>
    <dgm:pt modelId="{D252FEA3-F7B2-428A-9DF5-9B3F71D93B1C}" type="sibTrans" cxnId="{B5D40C70-6646-4180-BE59-845F78CB9871}">
      <dgm:prSet/>
      <dgm:spPr/>
      <dgm:t>
        <a:bodyPr/>
        <a:lstStyle/>
        <a:p>
          <a:endParaRPr lang="en-US"/>
        </a:p>
      </dgm:t>
    </dgm:pt>
    <dgm:pt modelId="{5FCE2DAF-C1E4-4A1D-B018-52BF99C3C33D}">
      <dgm:prSet phldrT="[Text]" custT="1"/>
      <dgm:spPr/>
      <dgm:t>
        <a:bodyPr/>
        <a:lstStyle/>
        <a:p>
          <a:r>
            <a:rPr lang="ar-BH" sz="4400" dirty="0">
              <a:solidFill>
                <a:schemeClr val="tx1"/>
              </a:solidFill>
              <a:cs typeface="Khalid Art bold" pitchFamily="2" charset="-78"/>
            </a:rPr>
            <a:t> </a:t>
          </a:r>
          <a:r>
            <a:rPr lang="ar-BH" sz="4400" dirty="0">
              <a:solidFill>
                <a:schemeClr val="tx1"/>
              </a:solidFill>
              <a:latin typeface="Traditional Arabic" panose="02020603050405020304" pitchFamily="18" charset="-78"/>
              <a:cs typeface="Traditional Arabic" panose="02020603050405020304" pitchFamily="18" charset="-78"/>
            </a:rPr>
            <a:t>أستنتج آثار الإيمان بالقدر</a:t>
          </a:r>
          <a:r>
            <a:rPr lang="ar-BH" sz="4400" dirty="0">
              <a:solidFill>
                <a:schemeClr val="tx1"/>
              </a:solidFill>
              <a:cs typeface="Khalid Art bold" pitchFamily="2" charset="-78"/>
            </a:rPr>
            <a:t>.</a:t>
          </a:r>
          <a:endParaRPr lang="en-US" sz="4400" dirty="0">
            <a:solidFill>
              <a:schemeClr val="tx1"/>
            </a:solidFill>
            <a:cs typeface="Khalid Art bold" pitchFamily="2" charset="-78"/>
          </a:endParaRPr>
        </a:p>
      </dgm:t>
    </dgm:pt>
    <dgm:pt modelId="{A0A7FD7F-02A8-4E64-A216-40B4F32050E6}" type="sibTrans" cxnId="{9CAF4B2D-FAFE-4DBB-A2F0-58CB5736113D}">
      <dgm:prSet/>
      <dgm:spPr/>
      <dgm:t>
        <a:bodyPr/>
        <a:lstStyle/>
        <a:p>
          <a:endParaRPr lang="en-US"/>
        </a:p>
      </dgm:t>
    </dgm:pt>
    <dgm:pt modelId="{DCAAEE79-2F62-41C9-A2E1-D05481A4F7BB}" type="parTrans" cxnId="{9CAF4B2D-FAFE-4DBB-A2F0-58CB5736113D}">
      <dgm:prSet/>
      <dgm:spPr/>
      <dgm:t>
        <a:bodyPr/>
        <a:lstStyle/>
        <a:p>
          <a:endParaRPr lang="en-US"/>
        </a:p>
      </dgm:t>
    </dgm:pt>
    <dgm:pt modelId="{3F177C2D-D956-4A3D-A8B0-351BC8CAED9F}">
      <dgm:prSet custT="1"/>
      <dgm:spPr/>
      <dgm:t>
        <a:bodyPr/>
        <a:lstStyle/>
        <a:p>
          <a:r>
            <a:rPr lang="ar-BH" sz="4400" dirty="0" smtClean="0">
              <a:solidFill>
                <a:schemeClr val="tx1"/>
              </a:solidFill>
              <a:latin typeface="Traditional Arabic" panose="02020603050405020304" pitchFamily="18" charset="-78"/>
              <a:cs typeface="Traditional Arabic" panose="02020603050405020304" pitchFamily="18" charset="-78"/>
            </a:rPr>
            <a:t>أتبين </a:t>
          </a:r>
          <a:r>
            <a:rPr lang="ar-BH" sz="4400" dirty="0">
              <a:solidFill>
                <a:schemeClr val="tx1"/>
              </a:solidFill>
              <a:latin typeface="Traditional Arabic" panose="02020603050405020304" pitchFamily="18" charset="-78"/>
              <a:cs typeface="Traditional Arabic" panose="02020603050405020304" pitchFamily="18" charset="-78"/>
            </a:rPr>
            <a:t>ما يرشد إليه الحديث الشريف.</a:t>
          </a:r>
          <a:endParaRPr lang="en-US" sz="4400" dirty="0">
            <a:solidFill>
              <a:schemeClr val="tx1"/>
            </a:solidFill>
            <a:latin typeface="Traditional Arabic" panose="02020603050405020304" pitchFamily="18" charset="-78"/>
            <a:cs typeface="Traditional Arabic" panose="02020603050405020304" pitchFamily="18" charset="-78"/>
          </a:endParaRPr>
        </a:p>
      </dgm:t>
    </dgm:pt>
    <dgm:pt modelId="{2FE5D08B-570A-465C-9711-C2E2D72F36C0}" type="sibTrans" cxnId="{D62D40CE-02CA-43D1-96E4-7C7386A51FCB}">
      <dgm:prSet/>
      <dgm:spPr/>
      <dgm:t>
        <a:bodyPr/>
        <a:lstStyle/>
        <a:p>
          <a:endParaRPr lang="en-US"/>
        </a:p>
      </dgm:t>
    </dgm:pt>
    <dgm:pt modelId="{7A2B3E5B-6301-4D0F-AAAF-4D105133185C}" type="parTrans" cxnId="{D62D40CE-02CA-43D1-96E4-7C7386A51FCB}">
      <dgm:prSet/>
      <dgm:spPr/>
      <dgm:t>
        <a:bodyPr/>
        <a:lstStyle/>
        <a:p>
          <a:endParaRPr lang="en-US"/>
        </a:p>
      </dgm:t>
    </dgm:pt>
    <dgm:pt modelId="{A2069C0F-CDF3-4DC9-8EB9-DFAB48641957}">
      <dgm:prSet phldrT="[Text]" custT="1"/>
      <dgm:spPr/>
      <dgm:t>
        <a:bodyPr/>
        <a:lstStyle/>
        <a:p>
          <a:r>
            <a:rPr lang="ar-BH" sz="4400" dirty="0">
              <a:solidFill>
                <a:schemeClr val="tx1"/>
              </a:solidFill>
              <a:latin typeface="Traditional Arabic" panose="02020603050405020304" pitchFamily="18" charset="-78"/>
              <a:cs typeface="Traditional Arabic" panose="02020603050405020304" pitchFamily="18" charset="-78"/>
            </a:rPr>
            <a:t>أقرأ وأحفظ الحديث الشريف</a:t>
          </a:r>
          <a:endParaRPr lang="en-US" sz="4400" dirty="0">
            <a:solidFill>
              <a:schemeClr val="tx1"/>
            </a:solidFill>
            <a:latin typeface="Traditional Arabic" panose="02020603050405020304" pitchFamily="18" charset="-78"/>
            <a:cs typeface="Traditional Arabic" panose="02020603050405020304" pitchFamily="18" charset="-78"/>
          </a:endParaRPr>
        </a:p>
      </dgm:t>
    </dgm:pt>
    <dgm:pt modelId="{FD6D605D-161B-41AB-8168-6C1AC0AC3F13}" type="sibTrans" cxnId="{131748A8-81A7-4A46-9F6E-81A5B7316BCC}">
      <dgm:prSet/>
      <dgm:spPr/>
      <dgm:t>
        <a:bodyPr/>
        <a:lstStyle/>
        <a:p>
          <a:endParaRPr lang="en-US"/>
        </a:p>
      </dgm:t>
    </dgm:pt>
    <dgm:pt modelId="{7D86778D-415C-473A-AA99-35B441A98E6E}" type="parTrans" cxnId="{131748A8-81A7-4A46-9F6E-81A5B7316BCC}">
      <dgm:prSet/>
      <dgm:spPr/>
      <dgm:t>
        <a:bodyPr/>
        <a:lstStyle/>
        <a:p>
          <a:endParaRPr lang="en-US"/>
        </a:p>
      </dgm:t>
    </dgm:pt>
    <dgm:pt modelId="{2916907D-1A4F-4B05-B2F7-4622C75C62F6}" type="pres">
      <dgm:prSet presAssocID="{5C086041-FA94-4E50-B64B-FE7450EB849C}" presName="linearFlow" presStyleCnt="0">
        <dgm:presLayoutVars>
          <dgm:dir val="rev"/>
          <dgm:resizeHandles val="exact"/>
        </dgm:presLayoutVars>
      </dgm:prSet>
      <dgm:spPr/>
      <dgm:t>
        <a:bodyPr/>
        <a:lstStyle/>
        <a:p>
          <a:pPr rtl="1"/>
          <a:endParaRPr lang="ar-BH"/>
        </a:p>
      </dgm:t>
    </dgm:pt>
    <dgm:pt modelId="{B2327FDD-B008-47B5-B857-32D39198E1FE}" type="pres">
      <dgm:prSet presAssocID="{76329D12-9BB4-405A-A442-B1B020AB1DA9}" presName="composite" presStyleCnt="0"/>
      <dgm:spPr/>
    </dgm:pt>
    <dgm:pt modelId="{B3AD7155-00F2-4A39-9580-252113A822A9}" type="pres">
      <dgm:prSet presAssocID="{76329D12-9BB4-405A-A442-B1B020AB1DA9}" presName="imgShp" presStyleLbl="fgImgPlace1" presStyleIdx="0" presStyleCnt="4"/>
      <dgm:spPr/>
    </dgm:pt>
    <dgm:pt modelId="{159354FB-4746-4A1F-851B-9025ADE970E7}" type="pres">
      <dgm:prSet presAssocID="{76329D12-9BB4-405A-A442-B1B020AB1DA9}" presName="txShp" presStyleLbl="node1" presStyleIdx="0" presStyleCnt="4">
        <dgm:presLayoutVars>
          <dgm:bulletEnabled val="1"/>
        </dgm:presLayoutVars>
      </dgm:prSet>
      <dgm:spPr/>
      <dgm:t>
        <a:bodyPr/>
        <a:lstStyle/>
        <a:p>
          <a:pPr rtl="1"/>
          <a:endParaRPr lang="ar-BH"/>
        </a:p>
      </dgm:t>
    </dgm:pt>
    <dgm:pt modelId="{1D9F8586-4836-42D3-9D70-665D7F0AE476}" type="pres">
      <dgm:prSet presAssocID="{D252FEA3-F7B2-428A-9DF5-9B3F71D93B1C}" presName="spacing" presStyleCnt="0"/>
      <dgm:spPr/>
    </dgm:pt>
    <dgm:pt modelId="{CB70D1B6-F115-44C9-8F59-C55D577EC440}" type="pres">
      <dgm:prSet presAssocID="{5FCE2DAF-C1E4-4A1D-B018-52BF99C3C33D}" presName="composite" presStyleCnt="0"/>
      <dgm:spPr/>
    </dgm:pt>
    <dgm:pt modelId="{52090345-819C-43A4-88F9-80366E3862E1}" type="pres">
      <dgm:prSet presAssocID="{5FCE2DAF-C1E4-4A1D-B018-52BF99C3C33D}" presName="imgShp" presStyleLbl="fgImgPlace1" presStyleIdx="1" presStyleCnt="4"/>
      <dgm:spPr/>
    </dgm:pt>
    <dgm:pt modelId="{FDF34CD0-7626-4D0E-807D-D9F143354A31}" type="pres">
      <dgm:prSet presAssocID="{5FCE2DAF-C1E4-4A1D-B018-52BF99C3C33D}" presName="txShp" presStyleLbl="node1" presStyleIdx="1" presStyleCnt="4">
        <dgm:presLayoutVars>
          <dgm:bulletEnabled val="1"/>
        </dgm:presLayoutVars>
      </dgm:prSet>
      <dgm:spPr/>
      <dgm:t>
        <a:bodyPr/>
        <a:lstStyle/>
        <a:p>
          <a:pPr rtl="1"/>
          <a:endParaRPr lang="ar-BH"/>
        </a:p>
      </dgm:t>
    </dgm:pt>
    <dgm:pt modelId="{61BCE864-F702-426C-9E85-0F0B62DB0A23}" type="pres">
      <dgm:prSet presAssocID="{A0A7FD7F-02A8-4E64-A216-40B4F32050E6}" presName="spacing" presStyleCnt="0"/>
      <dgm:spPr/>
    </dgm:pt>
    <dgm:pt modelId="{D3EA5B96-C04F-4CBF-B32D-A8B49C37F7F6}" type="pres">
      <dgm:prSet presAssocID="{A2069C0F-CDF3-4DC9-8EB9-DFAB48641957}" presName="composite" presStyleCnt="0"/>
      <dgm:spPr/>
    </dgm:pt>
    <dgm:pt modelId="{1FB58E73-4223-4D7F-97A2-D9DEF5619186}" type="pres">
      <dgm:prSet presAssocID="{A2069C0F-CDF3-4DC9-8EB9-DFAB48641957}" presName="imgShp" presStyleLbl="fgImgPlace1" presStyleIdx="2" presStyleCnt="4"/>
      <dgm:spPr/>
    </dgm:pt>
    <dgm:pt modelId="{5E34BC00-8E4A-4F5E-A8DB-F55CD6DAB129}" type="pres">
      <dgm:prSet presAssocID="{A2069C0F-CDF3-4DC9-8EB9-DFAB48641957}" presName="txShp" presStyleLbl="node1" presStyleIdx="2" presStyleCnt="4">
        <dgm:presLayoutVars>
          <dgm:bulletEnabled val="1"/>
        </dgm:presLayoutVars>
      </dgm:prSet>
      <dgm:spPr/>
      <dgm:t>
        <a:bodyPr/>
        <a:lstStyle/>
        <a:p>
          <a:pPr rtl="1"/>
          <a:endParaRPr lang="ar-BH"/>
        </a:p>
      </dgm:t>
    </dgm:pt>
    <dgm:pt modelId="{E3C4822A-DEDB-4593-8111-FD031C25E1BE}" type="pres">
      <dgm:prSet presAssocID="{FD6D605D-161B-41AB-8168-6C1AC0AC3F13}" presName="spacing" presStyleCnt="0"/>
      <dgm:spPr/>
    </dgm:pt>
    <dgm:pt modelId="{8B1D2295-A65D-4F22-BF1C-92473592625B}" type="pres">
      <dgm:prSet presAssocID="{3F177C2D-D956-4A3D-A8B0-351BC8CAED9F}" presName="composite" presStyleCnt="0"/>
      <dgm:spPr/>
    </dgm:pt>
    <dgm:pt modelId="{6B989D9B-E6A6-427B-9999-92C8D538016E}" type="pres">
      <dgm:prSet presAssocID="{3F177C2D-D956-4A3D-A8B0-351BC8CAED9F}" presName="imgShp" presStyleLbl="fgImgPlace1" presStyleIdx="3" presStyleCnt="4"/>
      <dgm:spPr/>
    </dgm:pt>
    <dgm:pt modelId="{489996B4-A005-4798-9758-EC9E5E9B878A}" type="pres">
      <dgm:prSet presAssocID="{3F177C2D-D956-4A3D-A8B0-351BC8CAED9F}" presName="txShp" presStyleLbl="node1" presStyleIdx="3" presStyleCnt="4">
        <dgm:presLayoutVars>
          <dgm:bulletEnabled val="1"/>
        </dgm:presLayoutVars>
      </dgm:prSet>
      <dgm:spPr/>
      <dgm:t>
        <a:bodyPr/>
        <a:lstStyle/>
        <a:p>
          <a:pPr rtl="1"/>
          <a:endParaRPr lang="ar-BH"/>
        </a:p>
      </dgm:t>
    </dgm:pt>
  </dgm:ptLst>
  <dgm:cxnLst>
    <dgm:cxn modelId="{B5D40C70-6646-4180-BE59-845F78CB9871}" srcId="{5C086041-FA94-4E50-B64B-FE7450EB849C}" destId="{76329D12-9BB4-405A-A442-B1B020AB1DA9}" srcOrd="0" destOrd="0" parTransId="{C5D5EB65-7CDF-45A1-97B7-200E5AB1D368}" sibTransId="{D252FEA3-F7B2-428A-9DF5-9B3F71D93B1C}"/>
    <dgm:cxn modelId="{131748A8-81A7-4A46-9F6E-81A5B7316BCC}" srcId="{5C086041-FA94-4E50-B64B-FE7450EB849C}" destId="{A2069C0F-CDF3-4DC9-8EB9-DFAB48641957}" srcOrd="2" destOrd="0" parTransId="{7D86778D-415C-473A-AA99-35B441A98E6E}" sibTransId="{FD6D605D-161B-41AB-8168-6C1AC0AC3F13}"/>
    <dgm:cxn modelId="{D62D40CE-02CA-43D1-96E4-7C7386A51FCB}" srcId="{5C086041-FA94-4E50-B64B-FE7450EB849C}" destId="{3F177C2D-D956-4A3D-A8B0-351BC8CAED9F}" srcOrd="3" destOrd="0" parTransId="{7A2B3E5B-6301-4D0F-AAAF-4D105133185C}" sibTransId="{2FE5D08B-570A-465C-9711-C2E2D72F36C0}"/>
    <dgm:cxn modelId="{A2A25D77-665E-4146-8F45-E5A405BABD35}" type="presOf" srcId="{5C086041-FA94-4E50-B64B-FE7450EB849C}" destId="{2916907D-1A4F-4B05-B2F7-4622C75C62F6}" srcOrd="0" destOrd="0" presId="urn:microsoft.com/office/officeart/2005/8/layout/vList3"/>
    <dgm:cxn modelId="{9BDD4A8B-1264-4FA5-AE01-9F50A1149756}" type="presOf" srcId="{A2069C0F-CDF3-4DC9-8EB9-DFAB48641957}" destId="{5E34BC00-8E4A-4F5E-A8DB-F55CD6DAB129}" srcOrd="0" destOrd="0" presId="urn:microsoft.com/office/officeart/2005/8/layout/vList3"/>
    <dgm:cxn modelId="{9A107BEC-0686-490B-B29B-B51160ECE9FE}" type="presOf" srcId="{76329D12-9BB4-405A-A442-B1B020AB1DA9}" destId="{159354FB-4746-4A1F-851B-9025ADE970E7}" srcOrd="0" destOrd="0" presId="urn:microsoft.com/office/officeart/2005/8/layout/vList3"/>
    <dgm:cxn modelId="{0C595BA8-2745-48B1-ACCD-EAFF283D774F}" type="presOf" srcId="{5FCE2DAF-C1E4-4A1D-B018-52BF99C3C33D}" destId="{FDF34CD0-7626-4D0E-807D-D9F143354A31}" srcOrd="0" destOrd="0" presId="urn:microsoft.com/office/officeart/2005/8/layout/vList3"/>
    <dgm:cxn modelId="{9CAF4B2D-FAFE-4DBB-A2F0-58CB5736113D}" srcId="{5C086041-FA94-4E50-B64B-FE7450EB849C}" destId="{5FCE2DAF-C1E4-4A1D-B018-52BF99C3C33D}" srcOrd="1" destOrd="0" parTransId="{DCAAEE79-2F62-41C9-A2E1-D05481A4F7BB}" sibTransId="{A0A7FD7F-02A8-4E64-A216-40B4F32050E6}"/>
    <dgm:cxn modelId="{B60CB937-117A-4C52-824F-E82EC2D6DEB1}" type="presOf" srcId="{3F177C2D-D956-4A3D-A8B0-351BC8CAED9F}" destId="{489996B4-A005-4798-9758-EC9E5E9B878A}" srcOrd="0" destOrd="0" presId="urn:microsoft.com/office/officeart/2005/8/layout/vList3"/>
    <dgm:cxn modelId="{41880F1E-8BA8-4407-9D7B-F99D0B1F8B94}" type="presParOf" srcId="{2916907D-1A4F-4B05-B2F7-4622C75C62F6}" destId="{B2327FDD-B008-47B5-B857-32D39198E1FE}" srcOrd="0" destOrd="0" presId="urn:microsoft.com/office/officeart/2005/8/layout/vList3"/>
    <dgm:cxn modelId="{20306C5D-32ED-4291-9BBB-50C4863C995B}" type="presParOf" srcId="{B2327FDD-B008-47B5-B857-32D39198E1FE}" destId="{B3AD7155-00F2-4A39-9580-252113A822A9}" srcOrd="0" destOrd="0" presId="urn:microsoft.com/office/officeart/2005/8/layout/vList3"/>
    <dgm:cxn modelId="{75940BF0-3850-4709-8134-EB7D4FB49EE4}" type="presParOf" srcId="{B2327FDD-B008-47B5-B857-32D39198E1FE}" destId="{159354FB-4746-4A1F-851B-9025ADE970E7}" srcOrd="1" destOrd="0" presId="urn:microsoft.com/office/officeart/2005/8/layout/vList3"/>
    <dgm:cxn modelId="{338B73CF-78B7-4141-80AA-24B629B20A71}" type="presParOf" srcId="{2916907D-1A4F-4B05-B2F7-4622C75C62F6}" destId="{1D9F8586-4836-42D3-9D70-665D7F0AE476}" srcOrd="1" destOrd="0" presId="urn:microsoft.com/office/officeart/2005/8/layout/vList3"/>
    <dgm:cxn modelId="{5571CDE9-4622-420F-82A3-E09EC4AAE1C9}" type="presParOf" srcId="{2916907D-1A4F-4B05-B2F7-4622C75C62F6}" destId="{CB70D1B6-F115-44C9-8F59-C55D577EC440}" srcOrd="2" destOrd="0" presId="urn:microsoft.com/office/officeart/2005/8/layout/vList3"/>
    <dgm:cxn modelId="{1A35973F-E337-47A0-81D3-83009B78D8E4}" type="presParOf" srcId="{CB70D1B6-F115-44C9-8F59-C55D577EC440}" destId="{52090345-819C-43A4-88F9-80366E3862E1}" srcOrd="0" destOrd="0" presId="urn:microsoft.com/office/officeart/2005/8/layout/vList3"/>
    <dgm:cxn modelId="{D2746FB6-25D2-4412-8B08-C4A61A50765F}" type="presParOf" srcId="{CB70D1B6-F115-44C9-8F59-C55D577EC440}" destId="{FDF34CD0-7626-4D0E-807D-D9F143354A31}" srcOrd="1" destOrd="0" presId="urn:microsoft.com/office/officeart/2005/8/layout/vList3"/>
    <dgm:cxn modelId="{FB63D458-275B-427C-90D2-6185C8E5AC72}" type="presParOf" srcId="{2916907D-1A4F-4B05-B2F7-4622C75C62F6}" destId="{61BCE864-F702-426C-9E85-0F0B62DB0A23}" srcOrd="3" destOrd="0" presId="urn:microsoft.com/office/officeart/2005/8/layout/vList3"/>
    <dgm:cxn modelId="{5B8F2127-0F1A-4B42-A3DC-C8F668B3CB21}" type="presParOf" srcId="{2916907D-1A4F-4B05-B2F7-4622C75C62F6}" destId="{D3EA5B96-C04F-4CBF-B32D-A8B49C37F7F6}" srcOrd="4" destOrd="0" presId="urn:microsoft.com/office/officeart/2005/8/layout/vList3"/>
    <dgm:cxn modelId="{1A016E41-E8A8-48EF-A8EB-959CB340B1C4}" type="presParOf" srcId="{D3EA5B96-C04F-4CBF-B32D-A8B49C37F7F6}" destId="{1FB58E73-4223-4D7F-97A2-D9DEF5619186}" srcOrd="0" destOrd="0" presId="urn:microsoft.com/office/officeart/2005/8/layout/vList3"/>
    <dgm:cxn modelId="{C9C5BAE7-B695-49AF-8374-33557F8E4244}" type="presParOf" srcId="{D3EA5B96-C04F-4CBF-B32D-A8B49C37F7F6}" destId="{5E34BC00-8E4A-4F5E-A8DB-F55CD6DAB129}" srcOrd="1" destOrd="0" presId="urn:microsoft.com/office/officeart/2005/8/layout/vList3"/>
    <dgm:cxn modelId="{548D5098-28D8-4BBD-97FE-8B11622121CE}" type="presParOf" srcId="{2916907D-1A4F-4B05-B2F7-4622C75C62F6}" destId="{E3C4822A-DEDB-4593-8111-FD031C25E1BE}" srcOrd="5" destOrd="0" presId="urn:microsoft.com/office/officeart/2005/8/layout/vList3"/>
    <dgm:cxn modelId="{8A20C076-F15B-4D5A-B7AF-E202A4A61E79}" type="presParOf" srcId="{2916907D-1A4F-4B05-B2F7-4622C75C62F6}" destId="{8B1D2295-A65D-4F22-BF1C-92473592625B}" srcOrd="6" destOrd="0" presId="urn:microsoft.com/office/officeart/2005/8/layout/vList3"/>
    <dgm:cxn modelId="{34B7115B-FE39-4A0D-A74F-9CA354848C92}" type="presParOf" srcId="{8B1D2295-A65D-4F22-BF1C-92473592625B}" destId="{6B989D9B-E6A6-427B-9999-92C8D538016E}" srcOrd="0" destOrd="0" presId="urn:microsoft.com/office/officeart/2005/8/layout/vList3"/>
    <dgm:cxn modelId="{60E18A28-CF2A-4B17-A99D-160CE1951572}" type="presParOf" srcId="{8B1D2295-A65D-4F22-BF1C-92473592625B}" destId="{489996B4-A005-4798-9758-EC9E5E9B878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354FB-4746-4A1F-851B-9025ADE970E7}">
      <dsp:nvSpPr>
        <dsp:cNvPr id="0" name=""/>
        <dsp:cNvSpPr/>
      </dsp:nvSpPr>
      <dsp:spPr>
        <a:xfrm>
          <a:off x="1539472" y="3129"/>
          <a:ext cx="6992874" cy="887561"/>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67640" rIns="391390" bIns="167640" numCol="1" spcCol="1270" anchor="ctr" anchorCtr="0">
          <a:noAutofit/>
        </a:bodyPr>
        <a:lstStyle/>
        <a:p>
          <a:pPr lvl="0" algn="ctr" defTabSz="1955800">
            <a:lnSpc>
              <a:spcPct val="90000"/>
            </a:lnSpc>
            <a:spcBef>
              <a:spcPct val="0"/>
            </a:spcBef>
            <a:spcAft>
              <a:spcPct val="35000"/>
            </a:spcAft>
          </a:pPr>
          <a:r>
            <a:rPr lang="ar-BH" sz="4400" kern="1200" dirty="0" smtClean="0">
              <a:solidFill>
                <a:schemeClr val="tx1"/>
              </a:solidFill>
              <a:latin typeface="Traditional Arabic" panose="02020603050405020304" pitchFamily="18" charset="-78"/>
              <a:cs typeface="Traditional Arabic" panose="02020603050405020304" pitchFamily="18" charset="-78"/>
            </a:rPr>
            <a:t>أحدد مفهوم الإيمان بالقدر</a:t>
          </a:r>
          <a:r>
            <a:rPr lang="ar-BH" sz="4400" kern="1200" dirty="0" smtClean="0">
              <a:solidFill>
                <a:schemeClr val="tx1"/>
              </a:solidFill>
              <a:cs typeface="Khalid Art bold" pitchFamily="2" charset="-78"/>
            </a:rPr>
            <a:t>.</a:t>
          </a:r>
          <a:endParaRPr lang="en-US" sz="4400" kern="1200" dirty="0">
            <a:solidFill>
              <a:schemeClr val="tx1"/>
            </a:solidFill>
            <a:cs typeface="Khalid Art bold" pitchFamily="2" charset="-78"/>
          </a:endParaRPr>
        </a:p>
      </dsp:txBody>
      <dsp:txXfrm>
        <a:off x="1539472" y="3129"/>
        <a:ext cx="6770984" cy="887561"/>
      </dsp:txXfrm>
    </dsp:sp>
    <dsp:sp modelId="{B3AD7155-00F2-4A39-9580-252113A822A9}">
      <dsp:nvSpPr>
        <dsp:cNvPr id="0" name=""/>
        <dsp:cNvSpPr/>
      </dsp:nvSpPr>
      <dsp:spPr>
        <a:xfrm>
          <a:off x="8088565" y="3129"/>
          <a:ext cx="887561" cy="887561"/>
        </a:xfrm>
        <a:prstGeom prst="ellipse">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F34CD0-7626-4D0E-807D-D9F143354A31}">
      <dsp:nvSpPr>
        <dsp:cNvPr id="0" name=""/>
        <dsp:cNvSpPr/>
      </dsp:nvSpPr>
      <dsp:spPr>
        <a:xfrm>
          <a:off x="1539472" y="1155635"/>
          <a:ext cx="6992874" cy="88756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67640" rIns="391390" bIns="167640" numCol="1" spcCol="1270" anchor="ctr" anchorCtr="0">
          <a:noAutofit/>
        </a:bodyPr>
        <a:lstStyle/>
        <a:p>
          <a:pPr lvl="0" algn="ctr" defTabSz="1955800">
            <a:lnSpc>
              <a:spcPct val="90000"/>
            </a:lnSpc>
            <a:spcBef>
              <a:spcPct val="0"/>
            </a:spcBef>
            <a:spcAft>
              <a:spcPct val="35000"/>
            </a:spcAft>
          </a:pPr>
          <a:r>
            <a:rPr lang="ar-BH" sz="4400" kern="1200" dirty="0">
              <a:solidFill>
                <a:schemeClr val="tx1"/>
              </a:solidFill>
              <a:cs typeface="Khalid Art bold" pitchFamily="2" charset="-78"/>
            </a:rPr>
            <a:t> </a:t>
          </a:r>
          <a:r>
            <a:rPr lang="ar-BH" sz="4400" kern="1200" dirty="0">
              <a:solidFill>
                <a:schemeClr val="tx1"/>
              </a:solidFill>
              <a:latin typeface="Traditional Arabic" panose="02020603050405020304" pitchFamily="18" charset="-78"/>
              <a:cs typeface="Traditional Arabic" panose="02020603050405020304" pitchFamily="18" charset="-78"/>
            </a:rPr>
            <a:t>أستنتج آثار الإيمان بالقدر</a:t>
          </a:r>
          <a:r>
            <a:rPr lang="ar-BH" sz="4400" kern="1200" dirty="0">
              <a:solidFill>
                <a:schemeClr val="tx1"/>
              </a:solidFill>
              <a:cs typeface="Khalid Art bold" pitchFamily="2" charset="-78"/>
            </a:rPr>
            <a:t>.</a:t>
          </a:r>
          <a:endParaRPr lang="en-US" sz="4400" kern="1200" dirty="0">
            <a:solidFill>
              <a:schemeClr val="tx1"/>
            </a:solidFill>
            <a:cs typeface="Khalid Art bold" pitchFamily="2" charset="-78"/>
          </a:endParaRPr>
        </a:p>
      </dsp:txBody>
      <dsp:txXfrm>
        <a:off x="1539472" y="1155635"/>
        <a:ext cx="6770984" cy="887561"/>
      </dsp:txXfrm>
    </dsp:sp>
    <dsp:sp modelId="{52090345-819C-43A4-88F9-80366E3862E1}">
      <dsp:nvSpPr>
        <dsp:cNvPr id="0" name=""/>
        <dsp:cNvSpPr/>
      </dsp:nvSpPr>
      <dsp:spPr>
        <a:xfrm>
          <a:off x="8088565" y="1155635"/>
          <a:ext cx="887561" cy="887561"/>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34BC00-8E4A-4F5E-A8DB-F55CD6DAB129}">
      <dsp:nvSpPr>
        <dsp:cNvPr id="0" name=""/>
        <dsp:cNvSpPr/>
      </dsp:nvSpPr>
      <dsp:spPr>
        <a:xfrm>
          <a:off x="1539472" y="2308140"/>
          <a:ext cx="6992874" cy="887561"/>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67640" rIns="391390" bIns="167640" numCol="1" spcCol="1270" anchor="ctr" anchorCtr="0">
          <a:noAutofit/>
        </a:bodyPr>
        <a:lstStyle/>
        <a:p>
          <a:pPr lvl="0" algn="ctr" defTabSz="1955800">
            <a:lnSpc>
              <a:spcPct val="90000"/>
            </a:lnSpc>
            <a:spcBef>
              <a:spcPct val="0"/>
            </a:spcBef>
            <a:spcAft>
              <a:spcPct val="35000"/>
            </a:spcAft>
          </a:pPr>
          <a:r>
            <a:rPr lang="ar-BH" sz="4400" kern="1200" dirty="0">
              <a:solidFill>
                <a:schemeClr val="tx1"/>
              </a:solidFill>
              <a:latin typeface="Traditional Arabic" panose="02020603050405020304" pitchFamily="18" charset="-78"/>
              <a:cs typeface="Traditional Arabic" panose="02020603050405020304" pitchFamily="18" charset="-78"/>
            </a:rPr>
            <a:t>أقرأ وأحفظ الحديث الشريف</a:t>
          </a:r>
          <a:endParaRPr lang="en-US" sz="4400" kern="1200" dirty="0">
            <a:solidFill>
              <a:schemeClr val="tx1"/>
            </a:solidFill>
            <a:latin typeface="Traditional Arabic" panose="02020603050405020304" pitchFamily="18" charset="-78"/>
            <a:cs typeface="Traditional Arabic" panose="02020603050405020304" pitchFamily="18" charset="-78"/>
          </a:endParaRPr>
        </a:p>
      </dsp:txBody>
      <dsp:txXfrm>
        <a:off x="1539472" y="2308140"/>
        <a:ext cx="6770984" cy="887561"/>
      </dsp:txXfrm>
    </dsp:sp>
    <dsp:sp modelId="{1FB58E73-4223-4D7F-97A2-D9DEF5619186}">
      <dsp:nvSpPr>
        <dsp:cNvPr id="0" name=""/>
        <dsp:cNvSpPr/>
      </dsp:nvSpPr>
      <dsp:spPr>
        <a:xfrm>
          <a:off x="8088565" y="2308140"/>
          <a:ext cx="887561" cy="887561"/>
        </a:xfrm>
        <a:prstGeom prst="ellipse">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9996B4-A005-4798-9758-EC9E5E9B878A}">
      <dsp:nvSpPr>
        <dsp:cNvPr id="0" name=""/>
        <dsp:cNvSpPr/>
      </dsp:nvSpPr>
      <dsp:spPr>
        <a:xfrm>
          <a:off x="1539472" y="3460646"/>
          <a:ext cx="6992874" cy="887561"/>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167640" rIns="391390" bIns="167640" numCol="1" spcCol="1270" anchor="ctr" anchorCtr="0">
          <a:noAutofit/>
        </a:bodyPr>
        <a:lstStyle/>
        <a:p>
          <a:pPr lvl="0" algn="ctr" defTabSz="1955800">
            <a:lnSpc>
              <a:spcPct val="90000"/>
            </a:lnSpc>
            <a:spcBef>
              <a:spcPct val="0"/>
            </a:spcBef>
            <a:spcAft>
              <a:spcPct val="35000"/>
            </a:spcAft>
          </a:pPr>
          <a:r>
            <a:rPr lang="ar-BH" sz="4400" kern="1200" dirty="0" smtClean="0">
              <a:solidFill>
                <a:schemeClr val="tx1"/>
              </a:solidFill>
              <a:latin typeface="Traditional Arabic" panose="02020603050405020304" pitchFamily="18" charset="-78"/>
              <a:cs typeface="Traditional Arabic" panose="02020603050405020304" pitchFamily="18" charset="-78"/>
            </a:rPr>
            <a:t>أتبين </a:t>
          </a:r>
          <a:r>
            <a:rPr lang="ar-BH" sz="4400" kern="1200" dirty="0">
              <a:solidFill>
                <a:schemeClr val="tx1"/>
              </a:solidFill>
              <a:latin typeface="Traditional Arabic" panose="02020603050405020304" pitchFamily="18" charset="-78"/>
              <a:cs typeface="Traditional Arabic" panose="02020603050405020304" pitchFamily="18" charset="-78"/>
            </a:rPr>
            <a:t>ما يرشد إليه الحديث الشريف.</a:t>
          </a:r>
          <a:endParaRPr lang="en-US" sz="4400" kern="1200" dirty="0">
            <a:solidFill>
              <a:schemeClr val="tx1"/>
            </a:solidFill>
            <a:latin typeface="Traditional Arabic" panose="02020603050405020304" pitchFamily="18" charset="-78"/>
            <a:cs typeface="Traditional Arabic" panose="02020603050405020304" pitchFamily="18" charset="-78"/>
          </a:endParaRPr>
        </a:p>
      </dsp:txBody>
      <dsp:txXfrm>
        <a:off x="1539472" y="3460646"/>
        <a:ext cx="6770984" cy="887561"/>
      </dsp:txXfrm>
    </dsp:sp>
    <dsp:sp modelId="{6B989D9B-E6A6-427B-9999-92C8D538016E}">
      <dsp:nvSpPr>
        <dsp:cNvPr id="0" name=""/>
        <dsp:cNvSpPr/>
      </dsp:nvSpPr>
      <dsp:spPr>
        <a:xfrm>
          <a:off x="8088565" y="3460646"/>
          <a:ext cx="887561" cy="887561"/>
        </a:xfrm>
        <a:prstGeom prst="ellipse">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6328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2490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1699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8640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2970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4745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616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994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72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762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707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B54EE-DF0D-4FA1-B48F-C292469C25C4}"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B54EE-DF0D-4FA1-B48F-C292469C25C4}"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B54EE-DF0D-4FA1-B48F-C292469C25C4}"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solidFill>
                  <a:prstClr val="black">
                    <a:tint val="75000"/>
                  </a:prstClr>
                </a:solidFill>
              </a:rPr>
              <a:pPr/>
              <a:t>3/12/2020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481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09700" y="2843048"/>
            <a:ext cx="9220200" cy="1107996"/>
          </a:xfrm>
          <a:prstGeom prst="rect">
            <a:avLst/>
          </a:prstGeom>
          <a:noFill/>
        </p:spPr>
        <p:txBody>
          <a:bodyPr wrap="square" rtlCol="0">
            <a:spAutoFit/>
          </a:bodyPr>
          <a:lstStyle/>
          <a:p>
            <a:pPr algn="ctr"/>
            <a:r>
              <a:rPr lang="ar-BH" sz="6600" b="1" dirty="0" smtClean="0">
                <a:effectLst>
                  <a:outerShdw blurRad="38100" dist="38100" dir="2700000" algn="tl">
                    <a:srgbClr val="000000">
                      <a:alpha val="43137"/>
                    </a:srgbClr>
                  </a:outerShdw>
                </a:effectLst>
                <a:cs typeface="Sultan bold" pitchFamily="2" charset="-78"/>
              </a:rPr>
              <a:t>العــنـــوان</a:t>
            </a:r>
            <a:endParaRPr lang="en-US" sz="6600" b="1" dirty="0">
              <a:effectLst>
                <a:outerShdw blurRad="38100" dist="38100" dir="2700000" algn="tl">
                  <a:srgbClr val="000000">
                    <a:alpha val="43137"/>
                  </a:srgbClr>
                </a:outerShdw>
              </a:effectLst>
              <a:cs typeface="Sultan bold" pitchFamily="2" charset="-78"/>
            </a:endParaRPr>
          </a:p>
        </p:txBody>
      </p:sp>
      <p:sp>
        <p:nvSpPr>
          <p:cNvPr id="3" name="TextBox 2"/>
          <p:cNvSpPr txBox="1"/>
          <p:nvPr/>
        </p:nvSpPr>
        <p:spPr>
          <a:xfrm>
            <a:off x="2871158" y="2344090"/>
            <a:ext cx="5917721" cy="1846659"/>
          </a:xfrm>
          <a:prstGeom prst="rect">
            <a:avLst/>
          </a:prstGeom>
          <a:solidFill>
            <a:schemeClr val="bg1"/>
          </a:solidFill>
        </p:spPr>
        <p:txBody>
          <a:bodyPr wrap="square" rtlCol="1">
            <a:spAutoFit/>
          </a:bodyPr>
          <a:lstStyle/>
          <a:p>
            <a:pPr algn="ctr" rtl="1"/>
            <a:r>
              <a:rPr lang="ar-BH" sz="9600" b="1" dirty="0" smtClean="0">
                <a:solidFill>
                  <a:srgbClr val="C00000"/>
                </a:solidFill>
                <a:latin typeface="Traditional Arabic" panose="02020603050405020304" pitchFamily="18" charset="-78"/>
                <a:cs typeface="Traditional Arabic" panose="02020603050405020304" pitchFamily="18" charset="-78"/>
              </a:rPr>
              <a:t>الإيمان بالقدر</a:t>
            </a:r>
            <a:endParaRPr lang="ar-BH" sz="9600" dirty="0" smtClean="0">
              <a:solidFill>
                <a:srgbClr val="C00000"/>
              </a:solidFill>
              <a:latin typeface="Traditional Arabic" panose="02020603050405020304" pitchFamily="18" charset="-78"/>
              <a:cs typeface="Traditional Arabic" panose="02020603050405020304" pitchFamily="18" charset="-78"/>
            </a:endParaRPr>
          </a:p>
          <a:p>
            <a:pPr algn="ctr"/>
            <a:endParaRPr lang="ar-BH" dirty="0">
              <a:latin typeface="Traditional Arabic" panose="02020603050405020304" pitchFamily="18" charset="-78"/>
              <a:cs typeface="Traditional Arabic" panose="02020603050405020304" pitchFamily="18" charset="-78"/>
            </a:endParaRPr>
          </a:p>
        </p:txBody>
      </p:sp>
      <p:sp>
        <p:nvSpPr>
          <p:cNvPr id="2" name="TextBox 1"/>
          <p:cNvSpPr txBox="1"/>
          <p:nvPr/>
        </p:nvSpPr>
        <p:spPr>
          <a:xfrm>
            <a:off x="3743864" y="4430454"/>
            <a:ext cx="4347713" cy="1446550"/>
          </a:xfrm>
          <a:prstGeom prst="rect">
            <a:avLst/>
          </a:prstGeom>
          <a:noFill/>
        </p:spPr>
        <p:txBody>
          <a:bodyPr wrap="square" rtlCol="1">
            <a:spAutoFit/>
          </a:bodyPr>
          <a:lstStyle/>
          <a:p>
            <a:pPr algn="ctr" rtl="1"/>
            <a:r>
              <a:rPr lang="ar-BH" sz="4400"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مادة التربية </a:t>
            </a:r>
            <a:r>
              <a:rPr lang="ar-BH" sz="4400" dirty="0" smtClean="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الإسلامية</a:t>
            </a:r>
            <a:endParaRPr lang="ar-BH" sz="4400" b="1" dirty="0" smtClean="0">
              <a:solidFill>
                <a:schemeClr val="tx1">
                  <a:lumMod val="85000"/>
                  <a:lumOff val="15000"/>
                </a:schemeClr>
              </a:solidFill>
              <a:latin typeface="Traditional Arabic" panose="02020603050405020304" pitchFamily="18" charset="-78"/>
              <a:cs typeface="Traditional Arabic" panose="02020603050405020304" pitchFamily="18" charset="-78"/>
            </a:endParaRPr>
          </a:p>
          <a:p>
            <a:pPr algn="ctr" rtl="1"/>
            <a:r>
              <a:rPr lang="ar-BH" sz="4400" b="1" dirty="0" smtClean="0">
                <a:solidFill>
                  <a:schemeClr val="tx1">
                    <a:lumMod val="85000"/>
                    <a:lumOff val="15000"/>
                  </a:schemeClr>
                </a:solidFill>
                <a:latin typeface="Traditional Arabic" panose="02020603050405020304" pitchFamily="18" charset="-78"/>
                <a:cs typeface="Traditional Arabic" panose="02020603050405020304" pitchFamily="18" charset="-78"/>
              </a:rPr>
              <a:t>الصف </a:t>
            </a:r>
            <a:r>
              <a:rPr lang="ar-BH" sz="4400" b="1" dirty="0">
                <a:solidFill>
                  <a:schemeClr val="tx1">
                    <a:lumMod val="85000"/>
                    <a:lumOff val="15000"/>
                  </a:schemeClr>
                </a:solidFill>
                <a:latin typeface="Traditional Arabic" panose="02020603050405020304" pitchFamily="18" charset="-78"/>
                <a:cs typeface="Traditional Arabic" panose="02020603050405020304" pitchFamily="18" charset="-78"/>
              </a:rPr>
              <a:t>السادس </a:t>
            </a:r>
            <a:r>
              <a:rPr lang="ar-BH" sz="4400" b="1" dirty="0" smtClean="0">
                <a:solidFill>
                  <a:schemeClr val="tx1">
                    <a:lumMod val="85000"/>
                    <a:lumOff val="15000"/>
                  </a:schemeClr>
                </a:solidFill>
                <a:latin typeface="Traditional Arabic" panose="02020603050405020304" pitchFamily="18" charset="-78"/>
                <a:cs typeface="Traditional Arabic" panose="02020603050405020304" pitchFamily="18" charset="-78"/>
              </a:rPr>
              <a:t>الابتدائي</a:t>
            </a:r>
            <a:endParaRPr lang="ar-BH" sz="4400" b="1" dirty="0">
              <a:solidFill>
                <a:schemeClr val="tx1">
                  <a:lumMod val="85000"/>
                  <a:lumOff val="15000"/>
                </a:schemeClr>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43249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3D41B7-E157-4433-A838-FB6033068436}"/>
              </a:ext>
            </a:extLst>
          </p:cNvPr>
          <p:cNvSpPr>
            <a:spLocks noGrp="1"/>
          </p:cNvSpPr>
          <p:nvPr>
            <p:ph type="title"/>
          </p:nvPr>
        </p:nvSpPr>
        <p:spPr>
          <a:xfrm>
            <a:off x="8103490" y="1268068"/>
            <a:ext cx="3614057" cy="165462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normAutofit fontScale="90000"/>
          </a:bodyPr>
          <a:lstStyle/>
          <a:p>
            <a:pPr algn="ctr"/>
            <a:r>
              <a:rPr lang="ar-BH" sz="3200" dirty="0">
                <a:latin typeface="Traditional Arabic" panose="02020603050405020304" pitchFamily="18" charset="-78"/>
                <a:cs typeface="Traditional Arabic" panose="02020603050405020304" pitchFamily="18" charset="-78"/>
              </a:rPr>
              <a:t/>
            </a:r>
            <a:br>
              <a:rPr lang="ar-BH" sz="3200" dirty="0">
                <a:latin typeface="Traditional Arabic" panose="02020603050405020304" pitchFamily="18" charset="-78"/>
                <a:cs typeface="Traditional Arabic" panose="02020603050405020304" pitchFamily="18" charset="-78"/>
              </a:rPr>
            </a:br>
            <a:r>
              <a:rPr lang="ar-SA" sz="3200" b="1" dirty="0">
                <a:latin typeface="Traditional Arabic" panose="02020603050405020304" pitchFamily="18" charset="-78"/>
                <a:cs typeface="Traditional Arabic" panose="02020603050405020304" pitchFamily="18" charset="-78"/>
              </a:rPr>
              <a:t>ما رأيك </a:t>
            </a:r>
            <a:r>
              <a:rPr lang="ar-BH" sz="3200" b="1" dirty="0">
                <a:latin typeface="Traditional Arabic" panose="02020603050405020304" pitchFamily="18" charset="-78"/>
                <a:cs typeface="Traditional Arabic" panose="02020603050405020304" pitchFamily="18" charset="-78"/>
              </a:rPr>
              <a:t>فيمن لم يأخذ بالأسباب الوقائية من </a:t>
            </a:r>
            <a:r>
              <a:rPr lang="ar-BH" sz="3200" b="1" dirty="0" smtClean="0">
                <a:latin typeface="Traditional Arabic" panose="02020603050405020304" pitchFamily="18" charset="-78"/>
                <a:cs typeface="Traditional Arabic" panose="02020603050405020304" pitchFamily="18" charset="-78"/>
              </a:rPr>
              <a:t>مرض</a:t>
            </a:r>
            <a:r>
              <a:rPr lang="ar-SA" sz="3200" b="1" dirty="0">
                <a:latin typeface="Traditional Arabic" panose="02020603050405020304" pitchFamily="18" charset="-78"/>
                <a:cs typeface="Traditional Arabic" panose="02020603050405020304" pitchFamily="18" charset="-78"/>
              </a:rPr>
              <a:t>ٍ</a:t>
            </a:r>
            <a:r>
              <a:rPr lang="ar-BH" sz="3200" b="1" dirty="0" smtClean="0">
                <a:latin typeface="Traditional Arabic" panose="02020603050405020304" pitchFamily="18" charset="-78"/>
                <a:cs typeface="Traditional Arabic" panose="02020603050405020304" pitchFamily="18" charset="-78"/>
              </a:rPr>
              <a:t> م</a:t>
            </a:r>
            <a:r>
              <a:rPr lang="ar-SA" sz="3200" b="1" dirty="0" smtClean="0">
                <a:latin typeface="Traditional Arabic" panose="02020603050405020304" pitchFamily="18" charset="-78"/>
                <a:cs typeface="Traditional Arabic" panose="02020603050405020304" pitchFamily="18" charset="-78"/>
              </a:rPr>
              <a:t>ّ</a:t>
            </a:r>
            <a:r>
              <a:rPr lang="ar-BH" sz="3200" b="1" dirty="0" smtClean="0">
                <a:latin typeface="Traditional Arabic" panose="02020603050405020304" pitchFamily="18" charset="-78"/>
                <a:cs typeface="Traditional Arabic" panose="02020603050405020304" pitchFamily="18" charset="-78"/>
              </a:rPr>
              <a:t>ا </a:t>
            </a:r>
            <a:r>
              <a:rPr lang="ar-BH" sz="3200" b="1" dirty="0">
                <a:latin typeface="Traditional Arabic" panose="02020603050405020304" pitchFamily="18" charset="-78"/>
                <a:cs typeface="Traditional Arabic" panose="02020603050405020304" pitchFamily="18" charset="-78"/>
              </a:rPr>
              <a:t>(الكورونا مثلا)</a:t>
            </a:r>
            <a:r>
              <a:rPr lang="ar-SA" sz="3200" b="1" dirty="0">
                <a:latin typeface="Traditional Arabic" panose="02020603050405020304" pitchFamily="18" charset="-78"/>
                <a:cs typeface="Traditional Arabic" panose="02020603050405020304" pitchFamily="18" charset="-78"/>
              </a:rPr>
              <a:t>؟؟</a:t>
            </a:r>
            <a:r>
              <a:rPr lang="ar-SA" sz="3200" b="1" dirty="0">
                <a:cs typeface="Khalid Art bold" pitchFamily="2" charset="-78"/>
              </a:rPr>
              <a:t/>
            </a:r>
            <a:br>
              <a:rPr lang="ar-SA" sz="3200" b="1" dirty="0">
                <a:cs typeface="Khalid Art bold" pitchFamily="2" charset="-78"/>
              </a:rPr>
            </a:br>
            <a:endParaRPr lang="en-US" sz="3200" b="1" dirty="0">
              <a:cs typeface="Khalid Art bold" pitchFamily="2" charset="-78"/>
            </a:endParaRPr>
          </a:p>
        </p:txBody>
      </p:sp>
      <p:sp>
        <p:nvSpPr>
          <p:cNvPr id="6" name="Rectangle: Rounded Corners 5">
            <a:extLst>
              <a:ext uri="{FF2B5EF4-FFF2-40B4-BE49-F238E27FC236}">
                <a16:creationId xmlns:a16="http://schemas.microsoft.com/office/drawing/2014/main" id="{3E9D2628-235A-42EC-A5DD-EB06F850937C}"/>
              </a:ext>
            </a:extLst>
          </p:cNvPr>
          <p:cNvSpPr/>
          <p:nvPr/>
        </p:nvSpPr>
        <p:spPr>
          <a:xfrm>
            <a:off x="1104180" y="4190765"/>
            <a:ext cx="10794895" cy="1993052"/>
          </a:xfrm>
          <a:prstGeom prst="roundRect">
            <a:avLst/>
          </a:prstGeom>
          <a:solidFill>
            <a:srgbClr val="92D050"/>
          </a:soli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a:bodyPr>
          <a:lstStyle/>
          <a:p>
            <a:pPr algn="ctr">
              <a:lnSpc>
                <a:spcPct val="90000"/>
              </a:lnSpc>
              <a:spcBef>
                <a:spcPct val="0"/>
              </a:spcBef>
            </a:pPr>
            <a:r>
              <a:rPr lang="ar-BH" sz="3200" b="1" dirty="0">
                <a:solidFill>
                  <a:srgbClr val="002060"/>
                </a:solidFill>
                <a:latin typeface="Traditional Arabic" panose="02020603050405020304" pitchFamily="18" charset="-78"/>
                <a:cs typeface="Traditional Arabic" panose="02020603050405020304" pitchFamily="18" charset="-78"/>
              </a:rPr>
              <a:t>من الإيمان بالقدر الأخذ بالأسباب كالتزام النظافة الشخصية وعدم السفر إلى البلاد الموبوءة وعدم مخالطة المصابين </a:t>
            </a:r>
            <a:r>
              <a:rPr lang="ar-BH" sz="3200" b="1" dirty="0" smtClean="0">
                <a:solidFill>
                  <a:srgbClr val="002060"/>
                </a:solidFill>
                <a:latin typeface="Traditional Arabic" panose="02020603050405020304" pitchFamily="18" charset="-78"/>
                <a:cs typeface="Traditional Arabic" panose="02020603050405020304" pitchFamily="18" charset="-78"/>
              </a:rPr>
              <a:t>بالمرض</a:t>
            </a:r>
            <a:r>
              <a:rPr lang="ar-SA" sz="3200" b="1" dirty="0" smtClean="0">
                <a:solidFill>
                  <a:srgbClr val="002060"/>
                </a:solidFill>
                <a:latin typeface="Traditional Arabic" panose="02020603050405020304" pitchFamily="18" charset="-78"/>
                <a:cs typeface="Traditional Arabic" panose="02020603050405020304" pitchFamily="18" charset="-78"/>
              </a:rPr>
              <a:t>.</a:t>
            </a:r>
            <a:r>
              <a:rPr lang="ar-BH" sz="3200" b="1" dirty="0" smtClean="0">
                <a:solidFill>
                  <a:srgbClr val="002060"/>
                </a:solidFill>
                <a:latin typeface="Traditional Arabic" panose="02020603050405020304" pitchFamily="18" charset="-78"/>
                <a:cs typeface="Traditional Arabic" panose="02020603050405020304" pitchFamily="18" charset="-78"/>
              </a:rPr>
              <a:t> </a:t>
            </a:r>
            <a:endParaRPr lang="en-US" sz="3200" b="1" dirty="0">
              <a:solidFill>
                <a:srgbClr val="002060"/>
              </a:solidFill>
              <a:latin typeface="Traditional Arabic" panose="02020603050405020304" pitchFamily="18" charset="-78"/>
              <a:cs typeface="Traditional Arabic" panose="02020603050405020304" pitchFamily="18" charset="-78"/>
            </a:endParaRPr>
          </a:p>
        </p:txBody>
      </p:sp>
      <p:sp>
        <p:nvSpPr>
          <p:cNvPr id="7" name="Title 3">
            <a:extLst>
              <a:ext uri="{FF2B5EF4-FFF2-40B4-BE49-F238E27FC236}">
                <a16:creationId xmlns:a16="http://schemas.microsoft.com/office/drawing/2014/main" id="{0B4F1022-7DFD-4D8A-B524-74B103D7D9ED}"/>
              </a:ext>
            </a:extLst>
          </p:cNvPr>
          <p:cNvSpPr txBox="1">
            <a:spLocks/>
          </p:cNvSpPr>
          <p:nvPr/>
        </p:nvSpPr>
        <p:spPr>
          <a:xfrm>
            <a:off x="4739838" y="1766820"/>
            <a:ext cx="3614057" cy="1735505"/>
          </a:xfrm>
          <a:prstGeom prst="round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ctr">
              <a:lnSpc>
                <a:spcPct val="90000"/>
              </a:lnSpc>
              <a:spcBef>
                <a:spcPct val="0"/>
              </a:spcBef>
              <a:buNone/>
              <a:defRPr sz="3200">
                <a:cs typeface="Khalid Art bold" pitchFamily="2" charset="-78"/>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ar-SA" b="1" dirty="0">
                <a:latin typeface="Traditional Arabic" panose="02020603050405020304" pitchFamily="18" charset="-78"/>
                <a:cs typeface="Traditional Arabic" panose="02020603050405020304" pitchFamily="18" charset="-78"/>
              </a:rPr>
              <a:t>ماذا لو </a:t>
            </a:r>
            <a:r>
              <a:rPr lang="ar-BH" b="1" dirty="0">
                <a:latin typeface="Traditional Arabic" panose="02020603050405020304" pitchFamily="18" charset="-78"/>
                <a:cs typeface="Traditional Arabic" panose="02020603050405020304" pitchFamily="18" charset="-78"/>
              </a:rPr>
              <a:t>سافر إلى بلد انتشر فيه المرض؟</a:t>
            </a:r>
            <a:endParaRPr lang="en-US" b="1" dirty="0">
              <a:latin typeface="Traditional Arabic" panose="02020603050405020304" pitchFamily="18" charset="-78"/>
              <a:cs typeface="Traditional Arabic" panose="02020603050405020304" pitchFamily="18" charset="-78"/>
            </a:endParaRPr>
          </a:p>
        </p:txBody>
      </p:sp>
      <p:sp>
        <p:nvSpPr>
          <p:cNvPr id="11" name="Title 3">
            <a:extLst>
              <a:ext uri="{FF2B5EF4-FFF2-40B4-BE49-F238E27FC236}">
                <a16:creationId xmlns:a16="http://schemas.microsoft.com/office/drawing/2014/main" id="{AE3AC8C6-3261-4680-B1A8-7F681AFAED43}"/>
              </a:ext>
            </a:extLst>
          </p:cNvPr>
          <p:cNvSpPr txBox="1">
            <a:spLocks/>
          </p:cNvSpPr>
          <p:nvPr/>
        </p:nvSpPr>
        <p:spPr>
          <a:xfrm>
            <a:off x="1104180" y="2295801"/>
            <a:ext cx="3752491" cy="1705276"/>
          </a:xfrm>
          <a:prstGeom prst="round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BH" sz="3200" b="1" dirty="0">
                <a:latin typeface="Traditional Arabic" panose="02020603050405020304" pitchFamily="18" charset="-78"/>
                <a:cs typeface="Traditional Arabic" panose="02020603050405020304" pitchFamily="18" charset="-78"/>
              </a:rPr>
              <a:t>ما علاقة ذلك بالإيمان بالقدر؟</a:t>
            </a:r>
            <a:endParaRPr lang="en-US" sz="32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3389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7D8B-379F-42CC-B003-7E24D1732661}"/>
              </a:ext>
            </a:extLst>
          </p:cNvPr>
          <p:cNvSpPr>
            <a:spLocks noGrp="1"/>
          </p:cNvSpPr>
          <p:nvPr>
            <p:ph type="title"/>
          </p:nvPr>
        </p:nvSpPr>
        <p:spPr>
          <a:xfrm>
            <a:off x="1367590" y="759024"/>
            <a:ext cx="10291010" cy="1554806"/>
          </a:xfrm>
        </p:spPr>
        <p:txBody>
          <a:bodyPr>
            <a:normAutofit/>
          </a:bodyPr>
          <a:lstStyle/>
          <a:p>
            <a:pPr algn="ctr"/>
            <a:r>
              <a:rPr lang="ar-BH" sz="6000" b="1" dirty="0">
                <a:solidFill>
                  <a:srgbClr val="C00000"/>
                </a:solidFill>
                <a:latin typeface="Traditional Arabic" panose="02020603050405020304" pitchFamily="18" charset="-78"/>
                <a:cs typeface="Traditional Arabic" panose="02020603050405020304" pitchFamily="18" charset="-78"/>
              </a:rPr>
              <a:t>هات أمثلة </a:t>
            </a:r>
            <a:r>
              <a:rPr lang="ar-BH" sz="6000" b="1" dirty="0" smtClean="0">
                <a:solidFill>
                  <a:srgbClr val="C00000"/>
                </a:solidFill>
                <a:latin typeface="Traditional Arabic" panose="02020603050405020304" pitchFamily="18" charset="-78"/>
                <a:cs typeface="Traditional Arabic" panose="02020603050405020304" pitchFamily="18" charset="-78"/>
              </a:rPr>
              <a:t>على </a:t>
            </a:r>
            <a:r>
              <a:rPr lang="ar-BH" sz="6000" b="1" dirty="0">
                <a:solidFill>
                  <a:srgbClr val="C00000"/>
                </a:solidFill>
                <a:latin typeface="Traditional Arabic" panose="02020603050405020304" pitchFamily="18" charset="-78"/>
                <a:cs typeface="Traditional Arabic" panose="02020603050405020304" pitchFamily="18" charset="-78"/>
              </a:rPr>
              <a:t>أنواع </a:t>
            </a:r>
            <a:r>
              <a:rPr lang="ar-BH" sz="6000" b="1" dirty="0" smtClean="0">
                <a:solidFill>
                  <a:srgbClr val="C00000"/>
                </a:solidFill>
                <a:latin typeface="Traditional Arabic" panose="02020603050405020304" pitchFamily="18" charset="-78"/>
                <a:cs typeface="Traditional Arabic" panose="02020603050405020304" pitchFamily="18" charset="-78"/>
              </a:rPr>
              <a:t>القوة</a:t>
            </a:r>
            <a:r>
              <a:rPr lang="ar-SA" sz="6000" b="1" dirty="0">
                <a:solidFill>
                  <a:srgbClr val="C00000"/>
                </a:solidFill>
                <a:latin typeface="Traditional Arabic" panose="02020603050405020304" pitchFamily="18" charset="-78"/>
                <a:cs typeface="Traditional Arabic" panose="02020603050405020304" pitchFamily="18" charset="-78"/>
              </a:rPr>
              <a:t>.</a:t>
            </a:r>
            <a:endParaRPr lang="en-US" sz="6000" b="1" dirty="0">
              <a:solidFill>
                <a:srgbClr val="C00000"/>
              </a:solidFill>
              <a:latin typeface="Traditional Arabic" panose="02020603050405020304" pitchFamily="18" charset="-78"/>
              <a:cs typeface="Traditional Arabic" panose="02020603050405020304" pitchFamily="18" charset="-78"/>
            </a:endParaRPr>
          </a:p>
        </p:txBody>
      </p:sp>
      <p:sp>
        <p:nvSpPr>
          <p:cNvPr id="7" name="Flowchart: Alternate Process 6">
            <a:extLst>
              <a:ext uri="{FF2B5EF4-FFF2-40B4-BE49-F238E27FC236}">
                <a16:creationId xmlns:a16="http://schemas.microsoft.com/office/drawing/2014/main" id="{5E737F28-51AF-4A69-8480-EE4E78E8B787}"/>
              </a:ext>
            </a:extLst>
          </p:cNvPr>
          <p:cNvSpPr/>
          <p:nvPr/>
        </p:nvSpPr>
        <p:spPr>
          <a:xfrm>
            <a:off x="8323385" y="2313830"/>
            <a:ext cx="3335215" cy="2824999"/>
          </a:xfrm>
          <a:prstGeom prst="flowChartAlternate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3200" dirty="0" smtClean="0">
              <a:solidFill>
                <a:srgbClr val="FF0000"/>
              </a:solidFill>
            </a:endParaRPr>
          </a:p>
          <a:p>
            <a:pPr algn="ctr"/>
            <a:r>
              <a:rPr lang="ar-BH" sz="3200" dirty="0" smtClean="0">
                <a:solidFill>
                  <a:srgbClr val="FF0000"/>
                </a:solidFill>
              </a:rPr>
              <a:t>قوة </a:t>
            </a:r>
            <a:r>
              <a:rPr lang="ar-BH" sz="3200" dirty="0">
                <a:solidFill>
                  <a:srgbClr val="FF0000"/>
                </a:solidFill>
              </a:rPr>
              <a:t>الإيمان </a:t>
            </a:r>
            <a:endParaRPr lang="ar-SA" sz="3200" dirty="0">
              <a:solidFill>
                <a:srgbClr val="FF0000"/>
              </a:solidFill>
            </a:endParaRPr>
          </a:p>
          <a:p>
            <a:pPr algn="ctr"/>
            <a:r>
              <a:rPr lang="ar-BH" sz="3200" dirty="0">
                <a:solidFill>
                  <a:schemeClr val="tx1">
                    <a:lumMod val="95000"/>
                    <a:lumOff val="5000"/>
                  </a:schemeClr>
                </a:solidFill>
              </a:rPr>
              <a:t>ومثاله</a:t>
            </a:r>
            <a:r>
              <a:rPr lang="ar-BH" sz="3200" dirty="0" smtClean="0">
                <a:solidFill>
                  <a:schemeClr val="tx1">
                    <a:lumMod val="95000"/>
                    <a:lumOff val="5000"/>
                  </a:schemeClr>
                </a:solidFill>
              </a:rPr>
              <a:t>:</a:t>
            </a:r>
            <a:endParaRPr lang="ar-SA" sz="3200" dirty="0" smtClean="0">
              <a:solidFill>
                <a:schemeClr val="tx1">
                  <a:lumMod val="95000"/>
                  <a:lumOff val="5000"/>
                </a:schemeClr>
              </a:solidFill>
            </a:endParaRPr>
          </a:p>
          <a:p>
            <a:pPr algn="ctr"/>
            <a:r>
              <a:rPr lang="ar-BH" sz="3200" dirty="0" smtClean="0">
                <a:solidFill>
                  <a:schemeClr val="tx1">
                    <a:lumMod val="95000"/>
                    <a:lumOff val="5000"/>
                  </a:schemeClr>
                </a:solidFill>
              </a:rPr>
              <a:t> </a:t>
            </a:r>
            <a:endParaRPr lang="en-US" sz="3200" dirty="0" smtClean="0">
              <a:solidFill>
                <a:schemeClr val="tx1">
                  <a:lumMod val="95000"/>
                  <a:lumOff val="5000"/>
                </a:schemeClr>
              </a:solidFill>
            </a:endParaRPr>
          </a:p>
          <a:p>
            <a:pPr algn="ctr"/>
            <a:r>
              <a:rPr lang="ar-BH" sz="3200" dirty="0" smtClean="0">
                <a:solidFill>
                  <a:schemeClr val="tx1">
                    <a:lumMod val="95000"/>
                    <a:lumOff val="5000"/>
                  </a:schemeClr>
                </a:solidFill>
              </a:rPr>
              <a:t>المداومة </a:t>
            </a:r>
            <a:r>
              <a:rPr lang="ar-BH" sz="3200" dirty="0">
                <a:solidFill>
                  <a:schemeClr val="tx1">
                    <a:lumMod val="95000"/>
                    <a:lumOff val="5000"/>
                  </a:schemeClr>
                </a:solidFill>
              </a:rPr>
              <a:t>على قراءة </a:t>
            </a:r>
            <a:r>
              <a:rPr lang="ar-BH" sz="3200" dirty="0" smtClean="0">
                <a:solidFill>
                  <a:schemeClr val="tx1">
                    <a:lumMod val="95000"/>
                    <a:lumOff val="5000"/>
                  </a:schemeClr>
                </a:solidFill>
              </a:rPr>
              <a:t>القرآن</a:t>
            </a:r>
            <a:r>
              <a:rPr lang="ar-SA" sz="3200" dirty="0">
                <a:solidFill>
                  <a:schemeClr val="tx1">
                    <a:lumMod val="95000"/>
                    <a:lumOff val="5000"/>
                  </a:schemeClr>
                </a:solidFill>
              </a:rPr>
              <a:t>.</a:t>
            </a:r>
            <a:endParaRPr lang="ar-BH" sz="3200" dirty="0" smtClean="0">
              <a:solidFill>
                <a:schemeClr val="tx1">
                  <a:lumMod val="95000"/>
                  <a:lumOff val="5000"/>
                </a:schemeClr>
              </a:solidFill>
            </a:endParaRPr>
          </a:p>
          <a:p>
            <a:pPr algn="ctr"/>
            <a:r>
              <a:rPr lang="ar-BH" sz="3200" dirty="0" smtClean="0">
                <a:solidFill>
                  <a:schemeClr val="tx1">
                    <a:lumMod val="95000"/>
                    <a:lumOff val="5000"/>
                  </a:schemeClr>
                </a:solidFill>
              </a:rPr>
              <a:t> </a:t>
            </a:r>
            <a:endParaRPr lang="ar-SA" sz="3200" dirty="0">
              <a:solidFill>
                <a:schemeClr val="tx1">
                  <a:lumMod val="95000"/>
                  <a:lumOff val="5000"/>
                </a:schemeClr>
              </a:solidFill>
            </a:endParaRPr>
          </a:p>
        </p:txBody>
      </p:sp>
      <p:sp>
        <p:nvSpPr>
          <p:cNvPr id="8" name="Flowchart: Alternate Process 7">
            <a:extLst>
              <a:ext uri="{FF2B5EF4-FFF2-40B4-BE49-F238E27FC236}">
                <a16:creationId xmlns:a16="http://schemas.microsoft.com/office/drawing/2014/main" id="{6F937644-041D-427C-9E32-88F318B152C4}"/>
              </a:ext>
            </a:extLst>
          </p:cNvPr>
          <p:cNvSpPr/>
          <p:nvPr/>
        </p:nvSpPr>
        <p:spPr>
          <a:xfrm>
            <a:off x="4407657" y="2313828"/>
            <a:ext cx="3335215" cy="2825003"/>
          </a:xfrm>
          <a:prstGeom prst="flowChartAlternate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ar-SA" sz="3200" dirty="0" smtClean="0">
              <a:solidFill>
                <a:srgbClr val="FF0000"/>
              </a:solidFill>
            </a:endParaRPr>
          </a:p>
          <a:p>
            <a:pPr algn="ctr" rtl="1"/>
            <a:endParaRPr lang="ar-BH" sz="3200" dirty="0" smtClean="0">
              <a:solidFill>
                <a:srgbClr val="FF0000"/>
              </a:solidFill>
            </a:endParaRPr>
          </a:p>
          <a:p>
            <a:pPr algn="ctr" rtl="1"/>
            <a:r>
              <a:rPr lang="ar-BH" sz="3200" dirty="0" smtClean="0">
                <a:solidFill>
                  <a:srgbClr val="FF0000"/>
                </a:solidFill>
              </a:rPr>
              <a:t>قوة النفس</a:t>
            </a:r>
            <a:endParaRPr lang="ar-SA" sz="3200" dirty="0">
              <a:solidFill>
                <a:srgbClr val="FF0000"/>
              </a:solidFill>
            </a:endParaRPr>
          </a:p>
          <a:p>
            <a:pPr algn="ctr"/>
            <a:r>
              <a:rPr lang="ar-BH" sz="3200" dirty="0">
                <a:solidFill>
                  <a:schemeClr val="tx1">
                    <a:lumMod val="95000"/>
                    <a:lumOff val="5000"/>
                  </a:schemeClr>
                </a:solidFill>
              </a:rPr>
              <a:t>ومثاله</a:t>
            </a:r>
            <a:r>
              <a:rPr lang="ar-BH" sz="3200" dirty="0" smtClean="0">
                <a:solidFill>
                  <a:schemeClr val="tx1">
                    <a:lumMod val="95000"/>
                    <a:lumOff val="5000"/>
                  </a:schemeClr>
                </a:solidFill>
              </a:rPr>
              <a:t>:</a:t>
            </a:r>
            <a:endParaRPr lang="en-US" sz="3200" dirty="0" smtClean="0">
              <a:solidFill>
                <a:schemeClr val="tx1">
                  <a:lumMod val="95000"/>
                  <a:lumOff val="5000"/>
                </a:schemeClr>
              </a:solidFill>
            </a:endParaRPr>
          </a:p>
          <a:p>
            <a:pPr algn="ctr"/>
            <a:r>
              <a:rPr lang="ar-BH" sz="3200" dirty="0" smtClean="0">
                <a:solidFill>
                  <a:schemeClr val="tx1">
                    <a:lumMod val="95000"/>
                    <a:lumOff val="5000"/>
                  </a:schemeClr>
                </a:solidFill>
              </a:rPr>
              <a:t> </a:t>
            </a:r>
            <a:endParaRPr lang="en-US" sz="3200" dirty="0" smtClean="0">
              <a:solidFill>
                <a:schemeClr val="tx1">
                  <a:lumMod val="95000"/>
                  <a:lumOff val="5000"/>
                </a:schemeClr>
              </a:solidFill>
            </a:endParaRPr>
          </a:p>
          <a:p>
            <a:pPr algn="ctr"/>
            <a:r>
              <a:rPr lang="ar-BH" sz="3200" dirty="0" smtClean="0">
                <a:solidFill>
                  <a:schemeClr val="tx1">
                    <a:lumMod val="95000"/>
                    <a:lumOff val="5000"/>
                  </a:schemeClr>
                </a:solidFill>
              </a:rPr>
              <a:t>مجاهدة </a:t>
            </a:r>
            <a:r>
              <a:rPr lang="ar-BH" sz="3200" dirty="0">
                <a:solidFill>
                  <a:schemeClr val="tx1">
                    <a:lumMod val="95000"/>
                    <a:lumOff val="5000"/>
                  </a:schemeClr>
                </a:solidFill>
              </a:rPr>
              <a:t>النفس على ترك </a:t>
            </a:r>
            <a:r>
              <a:rPr lang="ar-BH" sz="3200" dirty="0" smtClean="0">
                <a:solidFill>
                  <a:schemeClr val="tx1">
                    <a:lumMod val="95000"/>
                    <a:lumOff val="5000"/>
                  </a:schemeClr>
                </a:solidFill>
              </a:rPr>
              <a:t>المعاصي</a:t>
            </a:r>
            <a:r>
              <a:rPr lang="ar-SA" sz="3200" dirty="0" smtClean="0">
                <a:solidFill>
                  <a:schemeClr val="tx1">
                    <a:lumMod val="95000"/>
                    <a:lumOff val="5000"/>
                  </a:schemeClr>
                </a:solidFill>
              </a:rPr>
              <a:t>.</a:t>
            </a:r>
            <a:endParaRPr lang="ar-BH" sz="3200" dirty="0">
              <a:solidFill>
                <a:schemeClr val="tx1">
                  <a:lumMod val="95000"/>
                  <a:lumOff val="5000"/>
                </a:schemeClr>
              </a:solidFill>
            </a:endParaRPr>
          </a:p>
          <a:p>
            <a:pPr algn="ctr"/>
            <a:endParaRPr lang="ar-BH" sz="2800" dirty="0" smtClean="0">
              <a:solidFill>
                <a:schemeClr val="tx1">
                  <a:lumMod val="95000"/>
                  <a:lumOff val="5000"/>
                </a:schemeClr>
              </a:solidFill>
            </a:endParaRPr>
          </a:p>
          <a:p>
            <a:pPr algn="ctr"/>
            <a:r>
              <a:rPr lang="ar-BH" sz="2800" dirty="0" smtClean="0">
                <a:solidFill>
                  <a:schemeClr val="tx1">
                    <a:lumMod val="95000"/>
                    <a:lumOff val="5000"/>
                  </a:schemeClr>
                </a:solidFill>
              </a:rPr>
              <a:t> </a:t>
            </a:r>
            <a:endParaRPr lang="ar-SA" sz="2800" dirty="0">
              <a:solidFill>
                <a:schemeClr val="tx1">
                  <a:lumMod val="95000"/>
                  <a:lumOff val="5000"/>
                </a:schemeClr>
              </a:solidFill>
            </a:endParaRPr>
          </a:p>
        </p:txBody>
      </p:sp>
      <p:sp>
        <p:nvSpPr>
          <p:cNvPr id="9" name="Flowchart: Alternate Process 8">
            <a:extLst>
              <a:ext uri="{FF2B5EF4-FFF2-40B4-BE49-F238E27FC236}">
                <a16:creationId xmlns:a16="http://schemas.microsoft.com/office/drawing/2014/main" id="{FFB0EC2D-26D1-4B97-8A2A-2BFCD13993CE}"/>
              </a:ext>
            </a:extLst>
          </p:cNvPr>
          <p:cNvSpPr/>
          <p:nvPr/>
        </p:nvSpPr>
        <p:spPr>
          <a:xfrm>
            <a:off x="491929" y="2313828"/>
            <a:ext cx="3335215" cy="2825001"/>
          </a:xfrm>
          <a:prstGeom prst="flowChartAlternate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BH" sz="3200" dirty="0">
                <a:solidFill>
                  <a:srgbClr val="FF0000"/>
                </a:solidFill>
              </a:rPr>
              <a:t>قوة البدن </a:t>
            </a:r>
          </a:p>
          <a:p>
            <a:pPr algn="ctr" rtl="1"/>
            <a:r>
              <a:rPr lang="ar-BH" sz="3200" dirty="0">
                <a:solidFill>
                  <a:schemeClr val="tx1">
                    <a:lumMod val="95000"/>
                    <a:lumOff val="5000"/>
                  </a:schemeClr>
                </a:solidFill>
              </a:rPr>
              <a:t>ومثاله: </a:t>
            </a:r>
            <a:endParaRPr lang="ar-SA" sz="3200" dirty="0" smtClean="0">
              <a:solidFill>
                <a:schemeClr val="tx1">
                  <a:lumMod val="95000"/>
                  <a:lumOff val="5000"/>
                </a:schemeClr>
              </a:solidFill>
            </a:endParaRPr>
          </a:p>
          <a:p>
            <a:pPr algn="ctr" rtl="1"/>
            <a:endParaRPr lang="en-US" sz="3200" dirty="0" smtClean="0">
              <a:solidFill>
                <a:schemeClr val="tx1">
                  <a:lumMod val="95000"/>
                  <a:lumOff val="5000"/>
                </a:schemeClr>
              </a:solidFill>
            </a:endParaRPr>
          </a:p>
          <a:p>
            <a:pPr algn="ctr" rtl="1"/>
            <a:r>
              <a:rPr lang="ar-BH" sz="3200" dirty="0" smtClean="0">
                <a:solidFill>
                  <a:schemeClr val="tx1">
                    <a:lumMod val="95000"/>
                    <a:lumOff val="5000"/>
                  </a:schemeClr>
                </a:solidFill>
              </a:rPr>
              <a:t>الجهاد </a:t>
            </a:r>
            <a:r>
              <a:rPr lang="ar-BH" sz="3200" dirty="0">
                <a:solidFill>
                  <a:schemeClr val="tx1">
                    <a:lumMod val="95000"/>
                    <a:lumOff val="5000"/>
                  </a:schemeClr>
                </a:solidFill>
              </a:rPr>
              <a:t>في سبيل </a:t>
            </a:r>
            <a:r>
              <a:rPr lang="ar-BH" sz="3200" dirty="0" smtClean="0">
                <a:solidFill>
                  <a:schemeClr val="tx1">
                    <a:lumMod val="95000"/>
                    <a:lumOff val="5000"/>
                  </a:schemeClr>
                </a:solidFill>
              </a:rPr>
              <a:t>الله</a:t>
            </a:r>
            <a:r>
              <a:rPr lang="ar-SA" sz="3200" dirty="0" smtClean="0">
                <a:solidFill>
                  <a:schemeClr val="tx1">
                    <a:lumMod val="95000"/>
                    <a:lumOff val="5000"/>
                  </a:schemeClr>
                </a:solidFill>
              </a:rPr>
              <a:t>.</a:t>
            </a:r>
            <a:endParaRPr lang="ar-BH" sz="3200" dirty="0" smtClean="0">
              <a:solidFill>
                <a:schemeClr val="tx1">
                  <a:lumMod val="95000"/>
                  <a:lumOff val="5000"/>
                </a:schemeClr>
              </a:solidFill>
            </a:endParaRPr>
          </a:p>
          <a:p>
            <a:pPr algn="ctr" rtl="1"/>
            <a:endParaRPr lang="ar-BH" sz="3200" dirty="0">
              <a:solidFill>
                <a:schemeClr val="tx1">
                  <a:lumMod val="95000"/>
                  <a:lumOff val="5000"/>
                </a:schemeClr>
              </a:solidFill>
            </a:endParaRPr>
          </a:p>
        </p:txBody>
      </p:sp>
    </p:spTree>
    <p:extLst>
      <p:ext uri="{BB962C8B-B14F-4D97-AF65-F5344CB8AC3E}">
        <p14:creationId xmlns:p14="http://schemas.microsoft.com/office/powerpoint/2010/main" val="33002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animEffect transition="in" filter="barn(inVertical)">
                                      <p:cBhvr>
                                        <p:cTn id="13" dur="500"/>
                                        <p:tgtEl>
                                          <p:spTgt spid="8">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circle(in)">
                                      <p:cBhvr>
                                        <p:cTn id="18"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EDC-2C84-4BAE-B462-868574ECA75A}"/>
              </a:ext>
            </a:extLst>
          </p:cNvPr>
          <p:cNvSpPr>
            <a:spLocks noGrp="1"/>
          </p:cNvSpPr>
          <p:nvPr>
            <p:ph type="title"/>
          </p:nvPr>
        </p:nvSpPr>
        <p:spPr>
          <a:xfrm>
            <a:off x="838199" y="1425741"/>
            <a:ext cx="10515600" cy="1325563"/>
          </a:xfrm>
        </p:spPr>
        <p:txBody>
          <a:bodyPr/>
          <a:lstStyle/>
          <a:p>
            <a:pPr algn="r"/>
            <a:r>
              <a:rPr lang="ar-BH" dirty="0"/>
              <a:t>أفكر وأتأمل :</a:t>
            </a:r>
            <a:endParaRPr lang="en-US" dirty="0"/>
          </a:p>
        </p:txBody>
      </p:sp>
      <p:sp>
        <p:nvSpPr>
          <p:cNvPr id="3" name="Content Placeholder 2">
            <a:extLst>
              <a:ext uri="{FF2B5EF4-FFF2-40B4-BE49-F238E27FC236}">
                <a16:creationId xmlns:a16="http://schemas.microsoft.com/office/drawing/2014/main" id="{9CB50CF5-9371-4D90-B19D-050B5244F878}"/>
              </a:ext>
            </a:extLst>
          </p:cNvPr>
          <p:cNvSpPr>
            <a:spLocks noGrp="1"/>
          </p:cNvSpPr>
          <p:nvPr>
            <p:ph idx="1"/>
          </p:nvPr>
        </p:nvSpPr>
        <p:spPr>
          <a:xfrm>
            <a:off x="7568417" y="3782866"/>
            <a:ext cx="3785382" cy="3743252"/>
          </a:xfrm>
        </p:spPr>
        <p:txBody>
          <a:bodyPr/>
          <a:lstStyle/>
          <a:p>
            <a:pPr marL="0" indent="0" algn="ctr">
              <a:buNone/>
            </a:pPr>
            <a:r>
              <a:rPr lang="ar-BH" sz="4000" b="1" dirty="0">
                <a:latin typeface="Traditional Arabic" panose="02020603050405020304" pitchFamily="18" charset="-78"/>
                <a:cs typeface="Traditional Arabic" panose="02020603050405020304" pitchFamily="18" charset="-78"/>
              </a:rPr>
              <a:t>من خلال فهمي لدرس الإيمان بالقدر سأغير حياتي للأفضل </a:t>
            </a:r>
            <a:r>
              <a:rPr lang="ar-BH" sz="4000" b="1" dirty="0" smtClean="0">
                <a:latin typeface="Traditional Arabic" panose="02020603050405020304" pitchFamily="18" charset="-78"/>
                <a:cs typeface="Traditional Arabic" panose="02020603050405020304" pitchFamily="18" charset="-78"/>
              </a:rPr>
              <a:t>بأن:</a:t>
            </a:r>
            <a:endParaRPr lang="ar-SA" sz="4000" b="1" dirty="0">
              <a:latin typeface="Traditional Arabic" panose="02020603050405020304" pitchFamily="18" charset="-78"/>
              <a:cs typeface="Traditional Arabic" panose="02020603050405020304" pitchFamily="18" charset="-78"/>
            </a:endParaRPr>
          </a:p>
        </p:txBody>
      </p:sp>
      <p:sp>
        <p:nvSpPr>
          <p:cNvPr id="8" name="Rounded Rectangle 7"/>
          <p:cNvSpPr/>
          <p:nvPr/>
        </p:nvSpPr>
        <p:spPr>
          <a:xfrm>
            <a:off x="601563" y="1123960"/>
            <a:ext cx="5365102" cy="503853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a:p>
            <a:pPr algn="ctr"/>
            <a:r>
              <a:rPr lang="ar-BH" sz="2400" dirty="0" smtClean="0"/>
              <a:t>1-...............................................   </a:t>
            </a:r>
            <a:endParaRPr lang="ar-BH" sz="2400" dirty="0"/>
          </a:p>
          <a:p>
            <a:pPr algn="ctr"/>
            <a:endParaRPr lang="ar-BH" sz="2400" dirty="0"/>
          </a:p>
          <a:p>
            <a:pPr algn="ctr"/>
            <a:r>
              <a:rPr lang="ar-BH" sz="2400" dirty="0"/>
              <a:t>2- ................................................</a:t>
            </a:r>
          </a:p>
          <a:p>
            <a:pPr algn="ctr"/>
            <a:endParaRPr lang="ar-BH" sz="2400" dirty="0">
              <a:solidFill>
                <a:schemeClr val="tx1"/>
              </a:solidFill>
            </a:endParaRPr>
          </a:p>
          <a:p>
            <a:pPr algn="ctr"/>
            <a:r>
              <a:rPr lang="ar-BH" sz="2400" dirty="0"/>
              <a:t>3- ................................................</a:t>
            </a:r>
          </a:p>
          <a:p>
            <a:pPr algn="ctr"/>
            <a:endParaRPr lang="ar-BH" sz="2400" dirty="0"/>
          </a:p>
          <a:p>
            <a:pPr algn="ctr"/>
            <a:r>
              <a:rPr lang="ar-BH" sz="2400" dirty="0"/>
              <a:t>4- ................................................</a:t>
            </a:r>
          </a:p>
        </p:txBody>
      </p:sp>
    </p:spTree>
    <p:extLst>
      <p:ext uri="{BB962C8B-B14F-4D97-AF65-F5344CB8AC3E}">
        <p14:creationId xmlns:p14="http://schemas.microsoft.com/office/powerpoint/2010/main" val="983559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4EDC-2C84-4BAE-B462-868574ECA75A}"/>
              </a:ext>
            </a:extLst>
          </p:cNvPr>
          <p:cNvSpPr>
            <a:spLocks noGrp="1"/>
          </p:cNvSpPr>
          <p:nvPr>
            <p:ph type="title"/>
          </p:nvPr>
        </p:nvSpPr>
        <p:spPr>
          <a:xfrm>
            <a:off x="838199" y="1425741"/>
            <a:ext cx="10515600" cy="1325563"/>
          </a:xfrm>
        </p:spPr>
        <p:txBody>
          <a:bodyPr/>
          <a:lstStyle/>
          <a:p>
            <a:pPr algn="r"/>
            <a:r>
              <a:rPr lang="ar-BH" dirty="0"/>
              <a:t>أفكر وأتأمل :</a:t>
            </a:r>
            <a:endParaRPr lang="en-US" dirty="0"/>
          </a:p>
        </p:txBody>
      </p:sp>
      <p:sp>
        <p:nvSpPr>
          <p:cNvPr id="3" name="Content Placeholder 2">
            <a:extLst>
              <a:ext uri="{FF2B5EF4-FFF2-40B4-BE49-F238E27FC236}">
                <a16:creationId xmlns:a16="http://schemas.microsoft.com/office/drawing/2014/main" id="{9CB50CF5-9371-4D90-B19D-050B5244F878}"/>
              </a:ext>
            </a:extLst>
          </p:cNvPr>
          <p:cNvSpPr>
            <a:spLocks noGrp="1"/>
          </p:cNvSpPr>
          <p:nvPr>
            <p:ph idx="1"/>
          </p:nvPr>
        </p:nvSpPr>
        <p:spPr>
          <a:xfrm>
            <a:off x="7568417" y="3782866"/>
            <a:ext cx="3785382" cy="3743252"/>
          </a:xfrm>
        </p:spPr>
        <p:txBody>
          <a:bodyPr>
            <a:normAutofit/>
          </a:bodyPr>
          <a:lstStyle/>
          <a:p>
            <a:pPr marL="0" indent="0" algn="ctr">
              <a:buNone/>
            </a:pPr>
            <a:r>
              <a:rPr lang="ar-BH" sz="4000" b="1" dirty="0" smtClean="0">
                <a:latin typeface="Traditional Arabic" panose="02020603050405020304" pitchFamily="18" charset="-78"/>
                <a:cs typeface="Traditional Arabic" panose="02020603050405020304" pitchFamily="18" charset="-78"/>
              </a:rPr>
              <a:t>من خلال فهمي لدرس الإيمان بالقدر سأغير حياتي للأفضل </a:t>
            </a:r>
            <a:r>
              <a:rPr lang="ar-SA" sz="4000" b="1" dirty="0" smtClean="0">
                <a:latin typeface="Traditional Arabic" panose="02020603050405020304" pitchFamily="18" charset="-78"/>
                <a:cs typeface="Traditional Arabic" panose="02020603050405020304" pitchFamily="18" charset="-78"/>
              </a:rPr>
              <a:t>بأن</a:t>
            </a:r>
            <a:r>
              <a:rPr lang="ar-BH" sz="4000" b="1" dirty="0" smtClean="0">
                <a:latin typeface="Traditional Arabic" panose="02020603050405020304" pitchFamily="18" charset="-78"/>
                <a:cs typeface="Traditional Arabic" panose="02020603050405020304" pitchFamily="18" charset="-78"/>
              </a:rPr>
              <a:t>:</a:t>
            </a:r>
            <a:endParaRPr lang="ar-SA" sz="4000" b="1" dirty="0">
              <a:latin typeface="Traditional Arabic" panose="02020603050405020304" pitchFamily="18" charset="-78"/>
              <a:cs typeface="Traditional Arabic" panose="02020603050405020304" pitchFamily="18" charset="-78"/>
            </a:endParaRPr>
          </a:p>
        </p:txBody>
      </p:sp>
      <p:sp>
        <p:nvSpPr>
          <p:cNvPr id="8" name="Rounded Rectangle 7"/>
          <p:cNvSpPr/>
          <p:nvPr/>
        </p:nvSpPr>
        <p:spPr>
          <a:xfrm>
            <a:off x="541178" y="1016961"/>
            <a:ext cx="5365102" cy="503853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a:p>
            <a:pPr algn="just" rtl="1"/>
            <a:r>
              <a:rPr lang="en-US" sz="2400" b="1" dirty="0" smtClean="0">
                <a:solidFill>
                  <a:srgbClr val="002060"/>
                </a:solidFill>
              </a:rPr>
              <a:t>-1</a:t>
            </a:r>
            <a:r>
              <a:rPr lang="ar-SA" sz="2400" b="1" dirty="0" smtClean="0">
                <a:solidFill>
                  <a:srgbClr val="002060"/>
                </a:solidFill>
              </a:rPr>
              <a:t> </a:t>
            </a:r>
            <a:r>
              <a:rPr lang="ar-BH" sz="2400" b="1" dirty="0" smtClean="0">
                <a:solidFill>
                  <a:srgbClr val="002060"/>
                </a:solidFill>
              </a:rPr>
              <a:t>أكون </a:t>
            </a:r>
            <a:r>
              <a:rPr lang="ar-BH" sz="2400" b="1" dirty="0">
                <a:solidFill>
                  <a:srgbClr val="002060"/>
                </a:solidFill>
              </a:rPr>
              <a:t>مطمئن النفس مرتاح البال دوما لعلمي بأن كل شيء قد كتبه الله لي </a:t>
            </a:r>
            <a:r>
              <a:rPr lang="ar-BH" sz="2400" b="1" dirty="0" smtClean="0">
                <a:solidFill>
                  <a:srgbClr val="002060"/>
                </a:solidFill>
              </a:rPr>
              <a:t>خير</a:t>
            </a:r>
            <a:r>
              <a:rPr lang="ar-SA" sz="2400" b="1" dirty="0" smtClean="0">
                <a:solidFill>
                  <a:srgbClr val="002060"/>
                </a:solidFill>
              </a:rPr>
              <a:t>.</a:t>
            </a:r>
            <a:endParaRPr lang="ar-BH" sz="2400" b="1" dirty="0">
              <a:solidFill>
                <a:srgbClr val="002060"/>
              </a:solidFill>
            </a:endParaRPr>
          </a:p>
          <a:p>
            <a:pPr algn="just"/>
            <a:endParaRPr lang="ar-BH" sz="2400" b="1" dirty="0">
              <a:solidFill>
                <a:srgbClr val="002060"/>
              </a:solidFill>
            </a:endParaRPr>
          </a:p>
          <a:p>
            <a:pPr algn="just" rtl="1"/>
            <a:r>
              <a:rPr lang="ar-SA" sz="2400" b="1" dirty="0" smtClean="0">
                <a:solidFill>
                  <a:srgbClr val="002060"/>
                </a:solidFill>
              </a:rPr>
              <a:t>2- </a:t>
            </a:r>
            <a:r>
              <a:rPr lang="ar-BH" sz="2400" b="1" dirty="0" smtClean="0">
                <a:solidFill>
                  <a:srgbClr val="002060"/>
                </a:solidFill>
              </a:rPr>
              <a:t>أكون </a:t>
            </a:r>
            <a:r>
              <a:rPr lang="ar-BH" sz="2400" b="1" dirty="0">
                <a:solidFill>
                  <a:srgbClr val="002060"/>
                </a:solidFill>
              </a:rPr>
              <a:t>قويا وشجاعا لأن الله يحب المؤمن </a:t>
            </a:r>
            <a:r>
              <a:rPr lang="ar-BH" sz="2400" b="1" dirty="0" smtClean="0">
                <a:solidFill>
                  <a:srgbClr val="002060"/>
                </a:solidFill>
              </a:rPr>
              <a:t>القوي</a:t>
            </a:r>
            <a:r>
              <a:rPr lang="ar-SA" sz="2400" b="1" dirty="0" smtClean="0">
                <a:solidFill>
                  <a:srgbClr val="002060"/>
                </a:solidFill>
              </a:rPr>
              <a:t>.</a:t>
            </a:r>
            <a:r>
              <a:rPr lang="ar-BH" sz="2400" b="1" dirty="0" smtClean="0">
                <a:solidFill>
                  <a:srgbClr val="002060"/>
                </a:solidFill>
              </a:rPr>
              <a:t> </a:t>
            </a:r>
            <a:endParaRPr lang="ar-BH" sz="2400" b="1" dirty="0">
              <a:solidFill>
                <a:srgbClr val="002060"/>
              </a:solidFill>
            </a:endParaRPr>
          </a:p>
          <a:p>
            <a:pPr algn="just"/>
            <a:endParaRPr lang="ar-BH" sz="2400" b="1" dirty="0">
              <a:solidFill>
                <a:srgbClr val="002060"/>
              </a:solidFill>
            </a:endParaRPr>
          </a:p>
          <a:p>
            <a:pPr algn="just" rtl="1"/>
            <a:r>
              <a:rPr lang="ar-SA" sz="2400" b="1" dirty="0" smtClean="0">
                <a:solidFill>
                  <a:srgbClr val="002060"/>
                </a:solidFill>
              </a:rPr>
              <a:t>3- أصبر إذا </a:t>
            </a:r>
            <a:r>
              <a:rPr lang="ar-BH" sz="2400" b="1" dirty="0" smtClean="0">
                <a:solidFill>
                  <a:srgbClr val="002060"/>
                </a:solidFill>
              </a:rPr>
              <a:t>ابتلاني </a:t>
            </a:r>
            <a:r>
              <a:rPr lang="ar-BH" sz="2400" b="1" dirty="0">
                <a:solidFill>
                  <a:srgbClr val="002060"/>
                </a:solidFill>
              </a:rPr>
              <a:t>الله بأي بلاء كالمرض مثلا </a:t>
            </a:r>
            <a:r>
              <a:rPr lang="ar-BH" sz="2400" b="1" dirty="0" smtClean="0">
                <a:solidFill>
                  <a:srgbClr val="002060"/>
                </a:solidFill>
              </a:rPr>
              <a:t>وأتوكل </a:t>
            </a:r>
            <a:r>
              <a:rPr lang="ar-BH" sz="2400" b="1" dirty="0">
                <a:solidFill>
                  <a:srgbClr val="002060"/>
                </a:solidFill>
              </a:rPr>
              <a:t>على الله وآخذ </a:t>
            </a:r>
            <a:r>
              <a:rPr lang="ar-BH" sz="2400" b="1" dirty="0" smtClean="0">
                <a:solidFill>
                  <a:srgbClr val="002060"/>
                </a:solidFill>
              </a:rPr>
              <a:t>بالأسباب</a:t>
            </a:r>
            <a:r>
              <a:rPr lang="ar-SA" sz="2400" b="1" dirty="0" smtClean="0">
                <a:solidFill>
                  <a:srgbClr val="002060"/>
                </a:solidFill>
              </a:rPr>
              <a:t>.</a:t>
            </a:r>
            <a:r>
              <a:rPr lang="ar-BH" sz="2400" b="1" dirty="0" smtClean="0">
                <a:solidFill>
                  <a:srgbClr val="002060"/>
                </a:solidFill>
              </a:rPr>
              <a:t> </a:t>
            </a:r>
            <a:endParaRPr lang="ar-BH" sz="2400" b="1" dirty="0">
              <a:solidFill>
                <a:srgbClr val="002060"/>
              </a:solidFill>
            </a:endParaRPr>
          </a:p>
          <a:p>
            <a:pPr algn="just"/>
            <a:endParaRPr lang="ar-BH" sz="2400" b="1" dirty="0">
              <a:solidFill>
                <a:srgbClr val="002060"/>
              </a:solidFill>
            </a:endParaRPr>
          </a:p>
          <a:p>
            <a:pPr algn="just" rtl="1"/>
            <a:r>
              <a:rPr lang="ar-SA" sz="2400" b="1" dirty="0" smtClean="0">
                <a:solidFill>
                  <a:srgbClr val="002060"/>
                </a:solidFill>
              </a:rPr>
              <a:t>4- </a:t>
            </a:r>
            <a:r>
              <a:rPr lang="ar-BH" sz="2400" b="1" dirty="0" smtClean="0">
                <a:solidFill>
                  <a:srgbClr val="002060"/>
                </a:solidFill>
              </a:rPr>
              <a:t>لا </a:t>
            </a:r>
            <a:r>
              <a:rPr lang="ar-BH" sz="2400" b="1" dirty="0">
                <a:solidFill>
                  <a:srgbClr val="002060"/>
                </a:solidFill>
              </a:rPr>
              <a:t>أتحسر على ما فات أبدا مهما حصل لأنه من قضاء الله </a:t>
            </a:r>
            <a:r>
              <a:rPr lang="ar-BH" sz="2400" b="1" dirty="0" smtClean="0">
                <a:solidFill>
                  <a:srgbClr val="002060"/>
                </a:solidFill>
              </a:rPr>
              <a:t>وقدره</a:t>
            </a:r>
            <a:r>
              <a:rPr lang="ar-SA" sz="2400" b="1" dirty="0" smtClean="0">
                <a:solidFill>
                  <a:srgbClr val="002060"/>
                </a:solidFill>
              </a:rPr>
              <a:t>.</a:t>
            </a:r>
            <a:endParaRPr lang="ar-BH" sz="2400" b="1" dirty="0">
              <a:solidFill>
                <a:srgbClr val="002060"/>
              </a:solidFill>
            </a:endParaRPr>
          </a:p>
        </p:txBody>
      </p:sp>
    </p:spTree>
    <p:extLst>
      <p:ext uri="{BB962C8B-B14F-4D97-AF65-F5344CB8AC3E}">
        <p14:creationId xmlns:p14="http://schemas.microsoft.com/office/powerpoint/2010/main" val="172940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fade">
                                      <p:cBhvr>
                                        <p:cTn id="28" dur="1000"/>
                                        <p:tgtEl>
                                          <p:spTgt spid="8">
                                            <p:txEl>
                                              <p:pRg st="7" end="7"/>
                                            </p:txEl>
                                          </p:spTgt>
                                        </p:tgtEl>
                                      </p:cBhvr>
                                    </p:animEffect>
                                    <p:anim calcmode="lin" valueType="num">
                                      <p:cBhvr>
                                        <p:cTn id="2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2C52-7C3C-43C2-9B66-8C3B972AC0D3}"/>
              </a:ext>
            </a:extLst>
          </p:cNvPr>
          <p:cNvSpPr>
            <a:spLocks noGrp="1"/>
          </p:cNvSpPr>
          <p:nvPr>
            <p:ph type="title"/>
          </p:nvPr>
        </p:nvSpPr>
        <p:spPr>
          <a:xfrm>
            <a:off x="570781" y="359950"/>
            <a:ext cx="10515600" cy="1325563"/>
          </a:xfrm>
        </p:spPr>
        <p:txBody>
          <a:bodyPr>
            <a:normAutofit/>
          </a:bodyPr>
          <a:lstStyle/>
          <a:p>
            <a:pPr algn="ctr"/>
            <a:r>
              <a:rPr lang="ar-BH" sz="8000" dirty="0">
                <a:solidFill>
                  <a:srgbClr val="C00000"/>
                </a:solidFill>
                <a:latin typeface="Traditional Arabic" panose="02020603050405020304" pitchFamily="18" charset="-78"/>
                <a:cs typeface="Traditional Arabic" panose="02020603050405020304" pitchFamily="18" charset="-78"/>
              </a:rPr>
              <a:t>الأهداف</a:t>
            </a:r>
            <a:r>
              <a:rPr lang="ar-BH" sz="8000" dirty="0">
                <a:solidFill>
                  <a:srgbClr val="C00000"/>
                </a:solidFill>
                <a:cs typeface="Khalid Art bold" pitchFamily="2" charset="-78"/>
              </a:rPr>
              <a:t> :</a:t>
            </a:r>
            <a:endParaRPr lang="en-US" sz="8000" dirty="0">
              <a:solidFill>
                <a:srgbClr val="C00000"/>
              </a:solidFill>
              <a:cs typeface="Khalid Art bold" pitchFamily="2" charset="-78"/>
            </a:endParaRPr>
          </a:p>
        </p:txBody>
      </p:sp>
      <p:graphicFrame>
        <p:nvGraphicFramePr>
          <p:cNvPr id="4" name="Content Placeholder 3">
            <a:extLst>
              <a:ext uri="{FF2B5EF4-FFF2-40B4-BE49-F238E27FC236}">
                <a16:creationId xmlns:a16="http://schemas.microsoft.com/office/drawing/2014/main" id="{91749596-62E5-4C3F-8848-4BBF0C7B2236}"/>
              </a:ext>
            </a:extLst>
          </p:cNvPr>
          <p:cNvGraphicFramePr>
            <a:graphicFrameLocks noGrp="1"/>
          </p:cNvGraphicFramePr>
          <p:nvPr>
            <p:ph idx="1"/>
            <p:extLst>
              <p:ext uri="{D42A27DB-BD31-4B8C-83A1-F6EECF244321}">
                <p14:modId xmlns:p14="http://schemas.microsoft.com/office/powerpoint/2010/main" val="42130107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52724" y="293298"/>
            <a:ext cx="1646183" cy="1268068"/>
          </a:xfrm>
          <a:prstGeom prst="rect">
            <a:avLst/>
          </a:prstGeom>
        </p:spPr>
      </p:pic>
    </p:spTree>
    <p:extLst>
      <p:ext uri="{BB962C8B-B14F-4D97-AF65-F5344CB8AC3E}">
        <p14:creationId xmlns:p14="http://schemas.microsoft.com/office/powerpoint/2010/main" val="8504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493D-EF9F-4E99-81E4-8C68099D13BF}"/>
              </a:ext>
            </a:extLst>
          </p:cNvPr>
          <p:cNvSpPr>
            <a:spLocks noGrp="1"/>
          </p:cNvSpPr>
          <p:nvPr>
            <p:ph type="title"/>
          </p:nvPr>
        </p:nvSpPr>
        <p:spPr>
          <a:xfrm>
            <a:off x="936674" y="1730326"/>
            <a:ext cx="10515600" cy="2417726"/>
          </a:xfrm>
        </p:spPr>
        <p:txBody>
          <a:bodyPr>
            <a:normAutofit/>
          </a:bodyPr>
          <a:lstStyle/>
          <a:p>
            <a:pPr algn="ctr" rtl="1"/>
            <a:r>
              <a:rPr lang="ar-BH" sz="5400" dirty="0">
                <a:latin typeface="Traditional Arabic" panose="02020603050405020304" pitchFamily="18" charset="-78"/>
                <a:cs typeface="Traditional Arabic" panose="02020603050405020304" pitchFamily="18" charset="-78"/>
              </a:rPr>
              <a:t>أستخلص تعريف الإيمان بالقدر.</a:t>
            </a:r>
          </a:p>
        </p:txBody>
      </p:sp>
      <p:sp>
        <p:nvSpPr>
          <p:cNvPr id="4" name="TextBox 3">
            <a:extLst>
              <a:ext uri="{FF2B5EF4-FFF2-40B4-BE49-F238E27FC236}">
                <a16:creationId xmlns:a16="http://schemas.microsoft.com/office/drawing/2014/main" id="{D43A346E-505E-46EA-BC18-049B6F098756}"/>
              </a:ext>
            </a:extLst>
          </p:cNvPr>
          <p:cNvSpPr txBox="1"/>
          <p:nvPr/>
        </p:nvSpPr>
        <p:spPr>
          <a:xfrm>
            <a:off x="5383679" y="1527588"/>
            <a:ext cx="7061982" cy="769441"/>
          </a:xfrm>
          <a:prstGeom prst="rect">
            <a:avLst/>
          </a:prstGeom>
          <a:noFill/>
        </p:spPr>
        <p:txBody>
          <a:bodyPr wrap="square" rtlCol="0">
            <a:spAutoFit/>
          </a:bodyPr>
          <a:lstStyle/>
          <a:p>
            <a:pPr algn="ctr" rtl="1"/>
            <a:r>
              <a:rPr lang="ar-BH" sz="4400" dirty="0">
                <a:solidFill>
                  <a:srgbClr val="C00000"/>
                </a:solidFill>
                <a:latin typeface="Arial" panose="020B0604020202020204" pitchFamily="34" charset="0"/>
                <a:cs typeface="Arial" panose="020B0604020202020204" pitchFamily="34" charset="0"/>
              </a:rPr>
              <a:t>من خلال</a:t>
            </a:r>
            <a:r>
              <a:rPr lang="ar-SA" sz="4400" dirty="0">
                <a:solidFill>
                  <a:srgbClr val="C00000"/>
                </a:solidFill>
                <a:latin typeface="Arial" panose="020B0604020202020204" pitchFamily="34" charset="0"/>
                <a:cs typeface="Arial" panose="020B0604020202020204" pitchFamily="34" charset="0"/>
              </a:rPr>
              <a:t> ترتيب</a:t>
            </a:r>
            <a:r>
              <a:rPr lang="ar-BH" sz="4400" dirty="0">
                <a:solidFill>
                  <a:srgbClr val="C00000"/>
                </a:solidFill>
                <a:latin typeface="Arial" panose="020B0604020202020204" pitchFamily="34" charset="0"/>
                <a:cs typeface="Arial" panose="020B0604020202020204" pitchFamily="34" charset="0"/>
              </a:rPr>
              <a:t> </a:t>
            </a:r>
            <a:r>
              <a:rPr lang="ar-SA" sz="4400" dirty="0" smtClean="0">
                <a:solidFill>
                  <a:srgbClr val="C00000"/>
                </a:solidFill>
                <a:latin typeface="Arial" panose="020B0604020202020204" pitchFamily="34" charset="0"/>
                <a:cs typeface="Arial" panose="020B0604020202020204" pitchFamily="34" charset="0"/>
              </a:rPr>
              <a:t>البطاقات</a:t>
            </a:r>
            <a:r>
              <a:rPr lang="en-US" sz="4400" dirty="0" smtClean="0">
                <a:solidFill>
                  <a:srgbClr val="C00000"/>
                </a:solidFill>
                <a:latin typeface="Arial" panose="020B0604020202020204" pitchFamily="34" charset="0"/>
                <a:cs typeface="Arial" panose="020B0604020202020204" pitchFamily="34" charset="0"/>
              </a:rPr>
              <a:t>….</a:t>
            </a:r>
            <a:endParaRPr lang="en-US" sz="4400" dirty="0">
              <a:solidFill>
                <a:srgbClr val="C0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12E92CD-F7B3-4BF9-B29E-9A361295A3A4}"/>
              </a:ext>
            </a:extLst>
          </p:cNvPr>
          <p:cNvSpPr/>
          <p:nvPr/>
        </p:nvSpPr>
        <p:spPr>
          <a:xfrm>
            <a:off x="4525693" y="5130872"/>
            <a:ext cx="2672862" cy="956603"/>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BH" sz="3200" b="1" dirty="0">
                <a:solidFill>
                  <a:schemeClr val="tx1"/>
                </a:solidFill>
                <a:latin typeface="Arial" panose="020B0604020202020204" pitchFamily="34" charset="0"/>
                <a:cs typeface="Arial" panose="020B0604020202020204" pitchFamily="34" charset="0"/>
              </a:rPr>
              <a:t>وأنها لاتقع إلا </a:t>
            </a:r>
            <a:r>
              <a:rPr lang="ar-BH" sz="3200" b="1" dirty="0" smtClean="0">
                <a:solidFill>
                  <a:schemeClr val="tx1"/>
                </a:solidFill>
                <a:latin typeface="Arial" panose="020B0604020202020204" pitchFamily="34" charset="0"/>
                <a:cs typeface="Arial" panose="020B0604020202020204" pitchFamily="34" charset="0"/>
              </a:rPr>
              <a:t>وفق</a:t>
            </a:r>
            <a:r>
              <a:rPr lang="en-US" sz="3200" b="1" dirty="0" smtClean="0">
                <a:solidFill>
                  <a:schemeClr val="tx1"/>
                </a:solidFill>
                <a:latin typeface="Arial" panose="020B0604020202020204" pitchFamily="34" charset="0"/>
                <a:cs typeface="Arial" panose="020B0604020202020204" pitchFamily="34" charset="0"/>
              </a:rPr>
              <a:t> </a:t>
            </a:r>
            <a:r>
              <a:rPr lang="ar-BH" sz="3200" b="1" dirty="0" smtClean="0">
                <a:solidFill>
                  <a:schemeClr val="tx1"/>
                </a:solidFill>
                <a:cs typeface="Khalid Art bold" pitchFamily="2" charset="-78"/>
              </a:rPr>
              <a:t> </a:t>
            </a:r>
            <a:endParaRPr lang="en-US" sz="3200" b="1" dirty="0">
              <a:solidFill>
                <a:schemeClr val="tx1"/>
              </a:solidFill>
              <a:cs typeface="Khalid Art bold" pitchFamily="2" charset="-78"/>
            </a:endParaRPr>
          </a:p>
        </p:txBody>
      </p:sp>
      <p:sp>
        <p:nvSpPr>
          <p:cNvPr id="7" name="Rectangle 6">
            <a:extLst>
              <a:ext uri="{FF2B5EF4-FFF2-40B4-BE49-F238E27FC236}">
                <a16:creationId xmlns:a16="http://schemas.microsoft.com/office/drawing/2014/main" id="{66DBC65A-8116-43F9-AF7D-B7B6CDB89289}"/>
              </a:ext>
            </a:extLst>
          </p:cNvPr>
          <p:cNvSpPr/>
          <p:nvPr/>
        </p:nvSpPr>
        <p:spPr>
          <a:xfrm>
            <a:off x="7847425" y="3633172"/>
            <a:ext cx="2672862" cy="956603"/>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tx1"/>
                </a:solidFill>
              </a:rPr>
              <a:t>علمه وإرادته</a:t>
            </a:r>
            <a:endParaRPr lang="en-US" sz="3200" b="1" dirty="0">
              <a:solidFill>
                <a:schemeClr val="tx1"/>
              </a:solidFill>
            </a:endParaRPr>
          </a:p>
        </p:txBody>
      </p:sp>
      <p:sp>
        <p:nvSpPr>
          <p:cNvPr id="8" name="Rectangle 7">
            <a:extLst>
              <a:ext uri="{FF2B5EF4-FFF2-40B4-BE49-F238E27FC236}">
                <a16:creationId xmlns:a16="http://schemas.microsoft.com/office/drawing/2014/main" id="{55A54136-4D63-4194-9F19-7B8B0009E6A3}"/>
              </a:ext>
            </a:extLst>
          </p:cNvPr>
          <p:cNvSpPr/>
          <p:nvPr/>
        </p:nvSpPr>
        <p:spPr>
          <a:xfrm>
            <a:off x="4525693" y="3669750"/>
            <a:ext cx="2672862" cy="956603"/>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BH" sz="3200" b="1" dirty="0">
                <a:solidFill>
                  <a:schemeClr val="tx1"/>
                </a:solidFill>
                <a:latin typeface="Arial" panose="020B0604020202020204" pitchFamily="34" charset="0"/>
                <a:cs typeface="Arial" panose="020B0604020202020204" pitchFamily="34" charset="0"/>
              </a:rPr>
              <a:t>قبل وقوعها </a:t>
            </a:r>
            <a:endParaRPr lang="en-US" sz="3200" b="1"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53D3628-E4D9-4A5D-B2C1-80F4B77C9E35}"/>
              </a:ext>
            </a:extLst>
          </p:cNvPr>
          <p:cNvSpPr/>
          <p:nvPr/>
        </p:nvSpPr>
        <p:spPr>
          <a:xfrm>
            <a:off x="1203961" y="3718987"/>
            <a:ext cx="2672862" cy="956603"/>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ar-BH" sz="3200" b="1" dirty="0">
                <a:solidFill>
                  <a:schemeClr val="tx1"/>
                </a:solidFill>
                <a:latin typeface="Arial" panose="020B0604020202020204" pitchFamily="34" charset="0"/>
                <a:cs typeface="Arial" panose="020B0604020202020204" pitchFamily="34" charset="0"/>
              </a:rPr>
              <a:t>حسب علمه بما ستكون عليه</a:t>
            </a:r>
            <a:endParaRPr lang="en-US" sz="3200" b="1" dirty="0">
              <a:solidFill>
                <a:schemeClr val="tx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66DBC65A-8116-43F9-AF7D-B7B6CDB89289}"/>
              </a:ext>
            </a:extLst>
          </p:cNvPr>
          <p:cNvSpPr/>
          <p:nvPr/>
        </p:nvSpPr>
        <p:spPr>
          <a:xfrm>
            <a:off x="7847425" y="5130872"/>
            <a:ext cx="2672862" cy="956603"/>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tx1"/>
                </a:solidFill>
              </a:rPr>
              <a:t>أن تؤمن أن الله قدر الأشياء</a:t>
            </a:r>
            <a:endParaRPr lang="en-US" sz="3200" b="1" dirty="0">
              <a:solidFill>
                <a:schemeClr val="tx1"/>
              </a:solidFill>
            </a:endParaRPr>
          </a:p>
        </p:txBody>
      </p:sp>
    </p:spTree>
    <p:extLst>
      <p:ext uri="{BB962C8B-B14F-4D97-AF65-F5344CB8AC3E}">
        <p14:creationId xmlns:p14="http://schemas.microsoft.com/office/powerpoint/2010/main" val="3700910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C735E-5D78-4C53-872F-38DEEDA76FF2}"/>
              </a:ext>
            </a:extLst>
          </p:cNvPr>
          <p:cNvSpPr>
            <a:spLocks noGrp="1"/>
          </p:cNvSpPr>
          <p:nvPr>
            <p:ph type="title"/>
          </p:nvPr>
        </p:nvSpPr>
        <p:spPr>
          <a:xfrm>
            <a:off x="824132" y="632415"/>
            <a:ext cx="10515600" cy="2026383"/>
          </a:xfrm>
        </p:spPr>
        <p:txBody>
          <a:bodyPr>
            <a:normAutofit/>
          </a:bodyPr>
          <a:lstStyle/>
          <a:p>
            <a:pPr algn="ctr"/>
            <a:r>
              <a:rPr lang="ar-BH" sz="8800" b="1" dirty="0">
                <a:solidFill>
                  <a:srgbClr val="C00000"/>
                </a:solidFill>
                <a:latin typeface="Traditional Arabic" panose="02020603050405020304" pitchFamily="18" charset="-78"/>
                <a:cs typeface="Traditional Arabic" panose="02020603050405020304" pitchFamily="18" charset="-78"/>
              </a:rPr>
              <a:t>الإيمان بالقدر </a:t>
            </a:r>
            <a:endParaRPr lang="en-US" sz="8800" b="1" dirty="0">
              <a:solidFill>
                <a:srgbClr val="C00000"/>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125A7697-A72C-4F38-8461-3A81FAABCD9E}"/>
              </a:ext>
            </a:extLst>
          </p:cNvPr>
          <p:cNvSpPr>
            <a:spLocks noGrp="1"/>
          </p:cNvSpPr>
          <p:nvPr>
            <p:ph idx="1"/>
          </p:nvPr>
        </p:nvSpPr>
        <p:spPr>
          <a:xfrm>
            <a:off x="838199" y="3052689"/>
            <a:ext cx="10922391" cy="3124274"/>
          </a:xfrm>
        </p:spPr>
        <p:txBody>
          <a:bodyPr>
            <a:normAutofit/>
          </a:bodyPr>
          <a:lstStyle/>
          <a:p>
            <a:pPr marL="0" indent="0" algn="ctr">
              <a:buNone/>
            </a:pPr>
            <a:r>
              <a:rPr lang="ar-BH" sz="7200" dirty="0">
                <a:latin typeface="Traditional Arabic" panose="02020603050405020304" pitchFamily="18" charset="-78"/>
                <a:cs typeface="Traditional Arabic" panose="02020603050405020304" pitchFamily="18" charset="-78"/>
              </a:rPr>
              <a:t>هو أن تؤمن أن الله قدر الأشياء حسب علمه بما ستكون عليه قبل وقوعها وأنها لاتقع إلا وفق علمه وإرادته .</a:t>
            </a:r>
            <a:endParaRPr lang="en-US" sz="7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06726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730B-E95A-41CD-80B7-448CD70DAFDA}"/>
              </a:ext>
            </a:extLst>
          </p:cNvPr>
          <p:cNvSpPr>
            <a:spLocks noGrp="1"/>
          </p:cNvSpPr>
          <p:nvPr>
            <p:ph type="title"/>
          </p:nvPr>
        </p:nvSpPr>
        <p:spPr>
          <a:xfrm>
            <a:off x="515620" y="853719"/>
            <a:ext cx="10515600" cy="2439721"/>
          </a:xfrm>
        </p:spPr>
        <p:txBody>
          <a:bodyPr>
            <a:noAutofit/>
          </a:bodyPr>
          <a:lstStyle/>
          <a:p>
            <a:pPr algn="ctr" rtl="1"/>
            <a:r>
              <a:rPr lang="ar-SA" sz="5400" b="1" dirty="0">
                <a:solidFill>
                  <a:srgbClr val="C00000"/>
                </a:solidFill>
                <a:cs typeface="Khalid Art bold" pitchFamily="2" charset="-78"/>
              </a:rPr>
              <a:t/>
            </a:r>
            <a:br>
              <a:rPr lang="ar-SA" sz="5400" b="1" dirty="0">
                <a:solidFill>
                  <a:srgbClr val="C00000"/>
                </a:solidFill>
                <a:cs typeface="Khalid Art bold" pitchFamily="2" charset="-78"/>
              </a:rPr>
            </a:br>
            <a:r>
              <a:rPr lang="ar-SA" sz="5400" b="1" dirty="0">
                <a:solidFill>
                  <a:srgbClr val="C00000"/>
                </a:solidFill>
                <a:cs typeface="Khalid Art bold" pitchFamily="2" charset="-78"/>
              </a:rPr>
              <a:t/>
            </a:r>
            <a:br>
              <a:rPr lang="ar-SA" sz="5400" b="1" dirty="0">
                <a:solidFill>
                  <a:srgbClr val="C00000"/>
                </a:solidFill>
                <a:cs typeface="Khalid Art bold" pitchFamily="2" charset="-78"/>
              </a:rPr>
            </a:br>
            <a:r>
              <a:rPr lang="ar-SA" sz="5400" b="1" dirty="0">
                <a:solidFill>
                  <a:srgbClr val="C00000"/>
                </a:solidFill>
                <a:cs typeface="Khalid Art bold" pitchFamily="2" charset="-78"/>
              </a:rPr>
              <a:t/>
            </a:r>
            <a:br>
              <a:rPr lang="ar-SA" sz="5400" b="1" dirty="0">
                <a:solidFill>
                  <a:srgbClr val="C00000"/>
                </a:solidFill>
                <a:cs typeface="Khalid Art bold" pitchFamily="2" charset="-78"/>
              </a:rPr>
            </a:br>
            <a:r>
              <a:rPr lang="ar-BH" sz="5400" b="1" dirty="0">
                <a:solidFill>
                  <a:srgbClr val="C00000"/>
                </a:solidFill>
                <a:latin typeface="Traditional Arabic" panose="02020603050405020304" pitchFamily="18" charset="-78"/>
                <a:cs typeface="Traditional Arabic" panose="02020603050405020304" pitchFamily="18" charset="-78"/>
              </a:rPr>
              <a:t>ما حكم الإيمان بالقدر؟</a:t>
            </a:r>
            <a:endParaRPr lang="en-US" sz="5400" b="1" dirty="0">
              <a:solidFill>
                <a:srgbClr val="C00000"/>
              </a:solidFill>
              <a:latin typeface="Traditional Arabic" panose="02020603050405020304" pitchFamily="18" charset="-78"/>
              <a:cs typeface="Traditional Arabic" panose="02020603050405020304" pitchFamily="18" charset="-78"/>
            </a:endParaRPr>
          </a:p>
        </p:txBody>
      </p:sp>
      <p:sp>
        <p:nvSpPr>
          <p:cNvPr id="6" name="Flowchart: Alternate Process 5">
            <a:extLst>
              <a:ext uri="{FF2B5EF4-FFF2-40B4-BE49-F238E27FC236}">
                <a16:creationId xmlns:a16="http://schemas.microsoft.com/office/drawing/2014/main" id="{0F4921D5-ED93-483E-84A7-3C08A8C4CF69}"/>
              </a:ext>
            </a:extLst>
          </p:cNvPr>
          <p:cNvSpPr/>
          <p:nvPr/>
        </p:nvSpPr>
        <p:spPr>
          <a:xfrm>
            <a:off x="4489095" y="3607832"/>
            <a:ext cx="2219692" cy="1089066"/>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BH" sz="7200" dirty="0">
                <a:solidFill>
                  <a:schemeClr val="tx1"/>
                </a:solidFill>
                <a:latin typeface="Traditional Arabic" panose="02020603050405020304" pitchFamily="18" charset="-78"/>
                <a:cs typeface="Traditional Arabic" panose="02020603050405020304" pitchFamily="18" charset="-78"/>
              </a:rPr>
              <a:t>واجب</a:t>
            </a:r>
            <a:r>
              <a:rPr lang="ar-BH" sz="7200" dirty="0">
                <a:solidFill>
                  <a:schemeClr val="tx1"/>
                </a:solidFill>
                <a:cs typeface="Khalid Art bold" pitchFamily="2" charset="-78"/>
              </a:rPr>
              <a:t> </a:t>
            </a:r>
            <a:endParaRPr lang="en-US" sz="7200" dirty="0">
              <a:solidFill>
                <a:schemeClr val="tx1"/>
              </a:solidFill>
              <a:cs typeface="Khalid Art bold" pitchFamily="2" charset="-78"/>
            </a:endParaRPr>
          </a:p>
        </p:txBody>
      </p:sp>
      <p:sp>
        <p:nvSpPr>
          <p:cNvPr id="10" name="Rectangle: Rounded Corners 9">
            <a:extLst>
              <a:ext uri="{FF2B5EF4-FFF2-40B4-BE49-F238E27FC236}">
                <a16:creationId xmlns:a16="http://schemas.microsoft.com/office/drawing/2014/main" id="{D845EAAD-276A-4C39-B23F-AD521D116992}"/>
              </a:ext>
            </a:extLst>
          </p:cNvPr>
          <p:cNvSpPr/>
          <p:nvPr/>
        </p:nvSpPr>
        <p:spPr>
          <a:xfrm>
            <a:off x="3365193" y="5011290"/>
            <a:ext cx="4467496" cy="1089066"/>
          </a:xfrm>
          <a:prstGeom prst="roundRect">
            <a:avLst/>
          </a:prstGeom>
          <a:solidFill>
            <a:schemeClr val="accent5">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ar-BH" sz="4400" b="1" dirty="0" smtClean="0">
                <a:latin typeface="Traditional Arabic" panose="02020603050405020304" pitchFamily="18" charset="-78"/>
                <a:cs typeface="Traditional Arabic" panose="02020603050405020304" pitchFamily="18" charset="-78"/>
              </a:rPr>
              <a:t>لأنه ركن </a:t>
            </a:r>
            <a:r>
              <a:rPr lang="ar-BH" sz="4400" b="1" dirty="0">
                <a:latin typeface="Traditional Arabic" panose="02020603050405020304" pitchFamily="18" charset="-78"/>
                <a:cs typeface="Traditional Arabic" panose="02020603050405020304" pitchFamily="18" charset="-78"/>
              </a:rPr>
              <a:t>من أركان الإيمان </a:t>
            </a:r>
            <a:endParaRPr lang="en-US" sz="4400" b="1" dirty="0">
              <a:latin typeface="Traditional Arabic" panose="02020603050405020304" pitchFamily="18" charset="-78"/>
              <a:cs typeface="Traditional Arabic" panose="02020603050405020304" pitchFamily="18" charset="-78"/>
            </a:endParaRPr>
          </a:p>
        </p:txBody>
      </p:sp>
      <p:sp>
        <p:nvSpPr>
          <p:cNvPr id="3" name="Rounded Rectangle 2"/>
          <p:cNvSpPr/>
          <p:nvPr/>
        </p:nvSpPr>
        <p:spPr>
          <a:xfrm>
            <a:off x="1351620" y="792173"/>
            <a:ext cx="8811283" cy="18334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2800" b="1" dirty="0"/>
              <a:t>قال عليه الصلاة والسلام كما في حديث جبريل عليه السلام لما سأله عن الإيمان :  (أن تؤمن بالله وملائكته وكتبه ورسله واليوم </a:t>
            </a:r>
            <a:r>
              <a:rPr lang="ar-BH" sz="2800" b="1" dirty="0" smtClean="0"/>
              <a:t>الآخر</a:t>
            </a:r>
            <a:r>
              <a:rPr lang="ar-SA" sz="2800" b="1" dirty="0" smtClean="0"/>
              <a:t> </a:t>
            </a:r>
            <a:r>
              <a:rPr lang="ar-BH" sz="2800" b="1" dirty="0" smtClean="0"/>
              <a:t>وتؤمن </a:t>
            </a:r>
            <a:r>
              <a:rPr lang="ar-BH" sz="2800" b="1" dirty="0"/>
              <a:t>بالقدر خيره وشره)</a:t>
            </a:r>
          </a:p>
        </p:txBody>
      </p:sp>
    </p:spTree>
    <p:extLst>
      <p:ext uri="{BB962C8B-B14F-4D97-AF65-F5344CB8AC3E}">
        <p14:creationId xmlns:p14="http://schemas.microsoft.com/office/powerpoint/2010/main" val="300760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DADF1-63B0-496D-82E7-8E9B53FFB0E1}"/>
              </a:ext>
            </a:extLst>
          </p:cNvPr>
          <p:cNvSpPr>
            <a:spLocks noGrp="1"/>
          </p:cNvSpPr>
          <p:nvPr>
            <p:ph type="title"/>
          </p:nvPr>
        </p:nvSpPr>
        <p:spPr>
          <a:xfrm>
            <a:off x="824947" y="419404"/>
            <a:ext cx="10515600" cy="1325563"/>
          </a:xfrm>
        </p:spPr>
        <p:txBody>
          <a:bodyPr>
            <a:normAutofit/>
          </a:bodyPr>
          <a:lstStyle/>
          <a:p>
            <a:pPr algn="ctr"/>
            <a:r>
              <a:rPr lang="ar-BH" sz="6000" dirty="0">
                <a:solidFill>
                  <a:srgbClr val="FF0000"/>
                </a:solidFill>
              </a:rPr>
              <a:t>أقسام القدر </a:t>
            </a:r>
            <a:endParaRPr lang="en-US" sz="6000" dirty="0">
              <a:solidFill>
                <a:srgbClr val="FF0000"/>
              </a:solidFill>
            </a:endParaRPr>
          </a:p>
        </p:txBody>
      </p:sp>
      <p:sp>
        <p:nvSpPr>
          <p:cNvPr id="5" name="Rounded Rectangle 4"/>
          <p:cNvSpPr/>
          <p:nvPr/>
        </p:nvSpPr>
        <p:spPr>
          <a:xfrm>
            <a:off x="6961906" y="3007001"/>
            <a:ext cx="4625009" cy="237574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ar-BH" sz="5400" dirty="0"/>
              <a:t>قدر </a:t>
            </a:r>
            <a:r>
              <a:rPr lang="ar-BH" sz="5400" dirty="0" smtClean="0"/>
              <a:t>الخير</a:t>
            </a:r>
            <a:endParaRPr lang="ar-BH" sz="5400" dirty="0"/>
          </a:p>
          <a:p>
            <a:pPr algn="ctr">
              <a:lnSpc>
                <a:spcPct val="150000"/>
              </a:lnSpc>
            </a:pPr>
            <a:r>
              <a:rPr lang="ar-BH" sz="3600" dirty="0" smtClean="0"/>
              <a:t>( كالإيمان </a:t>
            </a:r>
            <a:r>
              <a:rPr lang="ar-BH" sz="3600" dirty="0"/>
              <a:t>والعلم والصحة ) </a:t>
            </a:r>
          </a:p>
        </p:txBody>
      </p:sp>
      <p:sp>
        <p:nvSpPr>
          <p:cNvPr id="8" name="Rounded Rectangle 7"/>
          <p:cNvSpPr/>
          <p:nvPr/>
        </p:nvSpPr>
        <p:spPr>
          <a:xfrm>
            <a:off x="824947" y="3007001"/>
            <a:ext cx="4747591" cy="237574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ar-BH" sz="5400" dirty="0"/>
              <a:t>قدر الشر </a:t>
            </a:r>
          </a:p>
          <a:p>
            <a:pPr algn="ctr">
              <a:lnSpc>
                <a:spcPct val="150000"/>
              </a:lnSpc>
            </a:pPr>
            <a:r>
              <a:rPr lang="ar-BH" sz="3200" dirty="0"/>
              <a:t> ( </a:t>
            </a:r>
            <a:r>
              <a:rPr lang="ar-BH" sz="3200" dirty="0" smtClean="0"/>
              <a:t>كالمعصية </a:t>
            </a:r>
            <a:r>
              <a:rPr lang="ar-BH" sz="3200" dirty="0"/>
              <a:t>والجهل والمرض ) </a:t>
            </a:r>
          </a:p>
        </p:txBody>
      </p:sp>
      <p:cxnSp>
        <p:nvCxnSpPr>
          <p:cNvPr id="10" name="Straight Arrow Connector 9"/>
          <p:cNvCxnSpPr/>
          <p:nvPr/>
        </p:nvCxnSpPr>
        <p:spPr>
          <a:xfrm>
            <a:off x="6893616" y="1302532"/>
            <a:ext cx="1345509" cy="16406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H="1">
            <a:off x="4554193" y="1302531"/>
            <a:ext cx="1018345" cy="16406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46449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56096" y="1596986"/>
            <a:ext cx="7970687" cy="1354217"/>
          </a:xfrm>
          <a:prstGeom prst="rect">
            <a:avLst/>
          </a:prstGeom>
          <a:noFill/>
        </p:spPr>
        <p:txBody>
          <a:bodyPr wrap="square" rtlCol="1">
            <a:spAutoFit/>
          </a:bodyPr>
          <a:lstStyle/>
          <a:p>
            <a:pPr algn="ctr"/>
            <a:r>
              <a:rPr lang="ar-BH" sz="3200" b="1" dirty="0" smtClean="0"/>
              <a:t>أستنتج</a:t>
            </a:r>
            <a:r>
              <a:rPr lang="ar-SA" sz="3200" b="1" dirty="0" smtClean="0"/>
              <a:t>ُ</a:t>
            </a:r>
            <a:r>
              <a:rPr lang="ar-BH" sz="3200" b="1" dirty="0" smtClean="0"/>
              <a:t> </a:t>
            </a:r>
            <a:r>
              <a:rPr lang="ar-BH" sz="3200" b="1" dirty="0"/>
              <a:t>آثار الإيمان بالقدر من الآيات </a:t>
            </a:r>
            <a:r>
              <a:rPr lang="ar-BH" sz="3200" b="1" dirty="0" smtClean="0"/>
              <a:t>الكريمة</a:t>
            </a:r>
            <a:r>
              <a:rPr lang="ar-SA" sz="3200" b="1" dirty="0" smtClean="0"/>
              <a:t> الآتية:</a:t>
            </a:r>
            <a:endParaRPr lang="ar-BH" sz="3200" b="1" dirty="0"/>
          </a:p>
          <a:p>
            <a:pPr algn="ctr"/>
            <a:endParaRPr lang="ar-BH" sz="3200" b="1" dirty="0"/>
          </a:p>
          <a:p>
            <a:endParaRPr lang="ar-BH" dirty="0"/>
          </a:p>
        </p:txBody>
      </p:sp>
      <p:graphicFrame>
        <p:nvGraphicFramePr>
          <p:cNvPr id="9" name="Table 8"/>
          <p:cNvGraphicFramePr>
            <a:graphicFrameLocks noGrp="1"/>
          </p:cNvGraphicFramePr>
          <p:nvPr>
            <p:extLst>
              <p:ext uri="{D42A27DB-BD31-4B8C-83A1-F6EECF244321}">
                <p14:modId xmlns:p14="http://schemas.microsoft.com/office/powerpoint/2010/main" val="4152393009"/>
              </p:ext>
            </p:extLst>
          </p:nvPr>
        </p:nvGraphicFramePr>
        <p:xfrm>
          <a:off x="702365" y="2703443"/>
          <a:ext cx="10721009" cy="2949674"/>
        </p:xfrm>
        <a:graphic>
          <a:graphicData uri="http://schemas.openxmlformats.org/drawingml/2006/table">
            <a:tbl>
              <a:tblPr rtl="1" firstRow="1" bandRow="1">
                <a:tableStyleId>{8A107856-5554-42FB-B03E-39F5DBC370BA}</a:tableStyleId>
              </a:tblPr>
              <a:tblGrid>
                <a:gridCol w="5847714">
                  <a:extLst>
                    <a:ext uri="{9D8B030D-6E8A-4147-A177-3AD203B41FA5}">
                      <a16:colId xmlns:a16="http://schemas.microsoft.com/office/drawing/2014/main" val="20000"/>
                    </a:ext>
                  </a:extLst>
                </a:gridCol>
                <a:gridCol w="4873295">
                  <a:extLst>
                    <a:ext uri="{9D8B030D-6E8A-4147-A177-3AD203B41FA5}">
                      <a16:colId xmlns:a16="http://schemas.microsoft.com/office/drawing/2014/main" val="20001"/>
                    </a:ext>
                  </a:extLst>
                </a:gridCol>
              </a:tblGrid>
              <a:tr h="480794">
                <a:tc>
                  <a:txBody>
                    <a:bodyPr/>
                    <a:lstStyle/>
                    <a:p>
                      <a:pPr algn="ctr" rtl="1"/>
                      <a:r>
                        <a:rPr lang="ar-BH" sz="2400" dirty="0">
                          <a:solidFill>
                            <a:srgbClr val="C00000"/>
                          </a:solidFill>
                        </a:rPr>
                        <a:t>الآيات </a:t>
                      </a:r>
                    </a:p>
                  </a:txBody>
                  <a:tcPr/>
                </a:tc>
                <a:tc>
                  <a:txBody>
                    <a:bodyPr/>
                    <a:lstStyle/>
                    <a:p>
                      <a:pPr algn="ctr" rtl="1"/>
                      <a:r>
                        <a:rPr lang="ar-BH" sz="2400" dirty="0">
                          <a:solidFill>
                            <a:srgbClr val="C00000"/>
                          </a:solidFill>
                        </a:rPr>
                        <a:t>الأثر الذي تم استنتاجه </a:t>
                      </a:r>
                    </a:p>
                  </a:txBody>
                  <a:tcPr/>
                </a:tc>
                <a:extLst>
                  <a:ext uri="{0D108BD9-81ED-4DB2-BD59-A6C34878D82A}">
                    <a16:rowId xmlns:a16="http://schemas.microsoft.com/office/drawing/2014/main" val="10000"/>
                  </a:ext>
                </a:extLst>
              </a:tr>
              <a:tr h="480794">
                <a:tc>
                  <a:txBody>
                    <a:bodyPr/>
                    <a:lstStyle/>
                    <a:p>
                      <a:pPr algn="r" rtl="1"/>
                      <a:r>
                        <a:rPr lang="ar-BH" sz="2400" b="1" dirty="0"/>
                        <a:t>(وعسى أن تكرهوا شيئا وهو خير لكم وعسى أن تحبوا شيئا وهو شر </a:t>
                      </a:r>
                      <a:r>
                        <a:rPr lang="ar-BH" sz="2400" b="1" dirty="0" smtClean="0"/>
                        <a:t>لكم، </a:t>
                      </a:r>
                      <a:r>
                        <a:rPr lang="ar-BH" sz="2400" b="1" dirty="0"/>
                        <a:t>والله يعلم</a:t>
                      </a:r>
                      <a:r>
                        <a:rPr lang="ar-BH" sz="2400" b="1" baseline="0" dirty="0"/>
                        <a:t> وأنتم لا </a:t>
                      </a:r>
                      <a:r>
                        <a:rPr lang="ar-BH" sz="2400" b="1" baseline="0" dirty="0" smtClean="0"/>
                        <a:t>تعلمون)</a:t>
                      </a:r>
                      <a:endParaRPr lang="ar-BH" sz="2400" b="1" dirty="0"/>
                    </a:p>
                  </a:txBody>
                  <a:tcPr/>
                </a:tc>
                <a:tc>
                  <a:txBody>
                    <a:bodyPr/>
                    <a:lstStyle/>
                    <a:p>
                      <a:pPr algn="ctr" rtl="1"/>
                      <a:r>
                        <a:rPr lang="ar-BH" sz="2400" b="1" dirty="0"/>
                        <a:t>............................................. </a:t>
                      </a:r>
                    </a:p>
                  </a:txBody>
                  <a:tcPr/>
                </a:tc>
                <a:extLst>
                  <a:ext uri="{0D108BD9-81ED-4DB2-BD59-A6C34878D82A}">
                    <a16:rowId xmlns:a16="http://schemas.microsoft.com/office/drawing/2014/main" val="10001"/>
                  </a:ext>
                </a:extLst>
              </a:tr>
              <a:tr h="480794">
                <a:tc>
                  <a:txBody>
                    <a:bodyPr/>
                    <a:lstStyle/>
                    <a:p>
                      <a:pPr algn="r" rtl="1"/>
                      <a:r>
                        <a:rPr lang="ar-BH" sz="2400" b="1" dirty="0" smtClean="0"/>
                        <a:t>(</a:t>
                      </a:r>
                      <a:r>
                        <a:rPr lang="ar-BH" sz="2400" b="1" baseline="0" dirty="0" smtClean="0"/>
                        <a:t>قل </a:t>
                      </a:r>
                      <a:r>
                        <a:rPr lang="ar-BH" sz="2400" b="1" baseline="0" dirty="0"/>
                        <a:t>لن يصيبنا إلا ما </a:t>
                      </a:r>
                      <a:r>
                        <a:rPr lang="ar-BH" sz="2400" b="1" baseline="0" dirty="0" smtClean="0"/>
                        <a:t>كتب </a:t>
                      </a:r>
                      <a:r>
                        <a:rPr lang="ar-BH" sz="2400" b="1" baseline="0" dirty="0"/>
                        <a:t>الله لنا هو مولانا وعلى الله فليتوكل </a:t>
                      </a:r>
                      <a:r>
                        <a:rPr lang="ar-BH" sz="2400" b="1" baseline="0" dirty="0" smtClean="0"/>
                        <a:t>المؤمنون)</a:t>
                      </a:r>
                      <a:endParaRPr lang="ar-BH" sz="2400" b="1" dirty="0"/>
                    </a:p>
                  </a:txBody>
                  <a:tcPr/>
                </a:tc>
                <a:tc>
                  <a:txBody>
                    <a:bodyPr/>
                    <a:lstStyle/>
                    <a:p>
                      <a:pPr algn="ctr" rtl="1"/>
                      <a:r>
                        <a:rPr lang="ar-BH" sz="2400" b="1" dirty="0"/>
                        <a:t>...............................................</a:t>
                      </a:r>
                    </a:p>
                  </a:txBody>
                  <a:tcPr/>
                </a:tc>
                <a:extLst>
                  <a:ext uri="{0D108BD9-81ED-4DB2-BD59-A6C34878D82A}">
                    <a16:rowId xmlns:a16="http://schemas.microsoft.com/office/drawing/2014/main" val="10002"/>
                  </a:ext>
                </a:extLst>
              </a:tr>
              <a:tr h="480794">
                <a:tc>
                  <a:txBody>
                    <a:bodyPr/>
                    <a:lstStyle/>
                    <a:p>
                      <a:pPr algn="r" rtl="1"/>
                      <a:r>
                        <a:rPr lang="ar-BH" sz="2400" b="1" dirty="0" smtClean="0"/>
                        <a:t>(هو</a:t>
                      </a:r>
                      <a:r>
                        <a:rPr lang="ar-SA" sz="2400" b="1" dirty="0" smtClean="0"/>
                        <a:t> </a:t>
                      </a:r>
                      <a:r>
                        <a:rPr lang="ar-BH" sz="2400" b="1" dirty="0" smtClean="0"/>
                        <a:t>الذي </a:t>
                      </a:r>
                      <a:r>
                        <a:rPr lang="ar-BH" sz="2400" b="1" dirty="0"/>
                        <a:t>جعل</a:t>
                      </a:r>
                      <a:r>
                        <a:rPr lang="ar-BH" sz="2400" b="1" baseline="0" dirty="0"/>
                        <a:t> لكم الأرض ذلولا فامشوا في مناكبها وكلوا من رزقه وإليه </a:t>
                      </a:r>
                      <a:r>
                        <a:rPr lang="ar-BH" sz="2400" b="1" baseline="0" dirty="0" smtClean="0"/>
                        <a:t>النشور)</a:t>
                      </a:r>
                      <a:endParaRPr lang="ar-BH" sz="2400" b="1" dirty="0"/>
                    </a:p>
                  </a:txBody>
                  <a:tcPr/>
                </a:tc>
                <a:tc>
                  <a:txBody>
                    <a:bodyPr/>
                    <a:lstStyle/>
                    <a:p>
                      <a:pPr algn="ctr" rtl="1"/>
                      <a:r>
                        <a:rPr lang="ar-BH" sz="2400" b="1" dirty="0"/>
                        <a:t>...............................................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3113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39617" y="1364974"/>
            <a:ext cx="6891130" cy="1354217"/>
          </a:xfrm>
          <a:prstGeom prst="rect">
            <a:avLst/>
          </a:prstGeom>
          <a:noFill/>
        </p:spPr>
        <p:txBody>
          <a:bodyPr wrap="square" rtlCol="1">
            <a:spAutoFit/>
          </a:bodyPr>
          <a:lstStyle/>
          <a:p>
            <a:pPr algn="ctr"/>
            <a:r>
              <a:rPr lang="ar-BH" sz="3200" b="1" dirty="0"/>
              <a:t>أستنتج آثار الإيمان بالقدر من الآيات الكريمة </a:t>
            </a:r>
          </a:p>
          <a:p>
            <a:pPr algn="ctr"/>
            <a:endParaRPr lang="ar-BH" sz="3200" b="1" dirty="0"/>
          </a:p>
          <a:p>
            <a:endParaRPr lang="ar-BH" dirty="0"/>
          </a:p>
        </p:txBody>
      </p:sp>
      <p:graphicFrame>
        <p:nvGraphicFramePr>
          <p:cNvPr id="9" name="Table 8"/>
          <p:cNvGraphicFramePr>
            <a:graphicFrameLocks noGrp="1"/>
          </p:cNvGraphicFramePr>
          <p:nvPr>
            <p:extLst>
              <p:ext uri="{D42A27DB-BD31-4B8C-83A1-F6EECF244321}">
                <p14:modId xmlns:p14="http://schemas.microsoft.com/office/powerpoint/2010/main" val="3932500667"/>
              </p:ext>
            </p:extLst>
          </p:nvPr>
        </p:nvGraphicFramePr>
        <p:xfrm>
          <a:off x="702365" y="2703443"/>
          <a:ext cx="10721009" cy="2949674"/>
        </p:xfrm>
        <a:graphic>
          <a:graphicData uri="http://schemas.openxmlformats.org/drawingml/2006/table">
            <a:tbl>
              <a:tblPr rtl="1" firstRow="1" bandRow="1">
                <a:tableStyleId>{8A107856-5554-42FB-B03E-39F5DBC370BA}</a:tableStyleId>
              </a:tblPr>
              <a:tblGrid>
                <a:gridCol w="5847714">
                  <a:extLst>
                    <a:ext uri="{9D8B030D-6E8A-4147-A177-3AD203B41FA5}">
                      <a16:colId xmlns:a16="http://schemas.microsoft.com/office/drawing/2014/main" val="20000"/>
                    </a:ext>
                  </a:extLst>
                </a:gridCol>
                <a:gridCol w="4873295">
                  <a:extLst>
                    <a:ext uri="{9D8B030D-6E8A-4147-A177-3AD203B41FA5}">
                      <a16:colId xmlns:a16="http://schemas.microsoft.com/office/drawing/2014/main" val="20001"/>
                    </a:ext>
                  </a:extLst>
                </a:gridCol>
              </a:tblGrid>
              <a:tr h="480794">
                <a:tc>
                  <a:txBody>
                    <a:bodyPr/>
                    <a:lstStyle/>
                    <a:p>
                      <a:pPr algn="ctr" rtl="1"/>
                      <a:r>
                        <a:rPr lang="ar-BH" sz="2400" dirty="0">
                          <a:solidFill>
                            <a:srgbClr val="C00000"/>
                          </a:solidFill>
                        </a:rPr>
                        <a:t>الآيات </a:t>
                      </a:r>
                    </a:p>
                  </a:txBody>
                  <a:tcPr/>
                </a:tc>
                <a:tc>
                  <a:txBody>
                    <a:bodyPr/>
                    <a:lstStyle/>
                    <a:p>
                      <a:pPr algn="ctr" rtl="1"/>
                      <a:r>
                        <a:rPr lang="ar-BH" sz="2400" dirty="0">
                          <a:solidFill>
                            <a:srgbClr val="C00000"/>
                          </a:solidFill>
                        </a:rPr>
                        <a:t>الأثر الذي تم استنتاجه </a:t>
                      </a:r>
                    </a:p>
                  </a:txBody>
                  <a:tcPr/>
                </a:tc>
                <a:extLst>
                  <a:ext uri="{0D108BD9-81ED-4DB2-BD59-A6C34878D82A}">
                    <a16:rowId xmlns:a16="http://schemas.microsoft.com/office/drawing/2014/main" val="10000"/>
                  </a:ext>
                </a:extLst>
              </a:tr>
              <a:tr h="480794">
                <a:tc>
                  <a:txBody>
                    <a:bodyPr/>
                    <a:lstStyle/>
                    <a:p>
                      <a:pPr algn="r" rtl="1"/>
                      <a:r>
                        <a:rPr lang="ar-BH" sz="2400" b="1" dirty="0"/>
                        <a:t>(وعسى أن تكرهوا شيئا وهو خير لكم وعسى أن تحبوا شيئا وهو شر لكم، والله يعلم</a:t>
                      </a:r>
                      <a:r>
                        <a:rPr lang="ar-BH" sz="2400" b="1" baseline="0" dirty="0"/>
                        <a:t> وأنتم لا تعلمون)</a:t>
                      </a:r>
                      <a:endParaRPr lang="ar-BH" sz="2400" b="1" dirty="0"/>
                    </a:p>
                  </a:txBody>
                  <a:tcPr/>
                </a:tc>
                <a:tc>
                  <a:txBody>
                    <a:bodyPr/>
                    <a:lstStyle/>
                    <a:p>
                      <a:pPr algn="ctr" rtl="1"/>
                      <a:r>
                        <a:rPr lang="ar-BH" sz="2400" b="1" dirty="0"/>
                        <a:t>يبعث في المؤمن طمأنينة النفس وراجة البال </a:t>
                      </a:r>
                    </a:p>
                  </a:txBody>
                  <a:tcPr/>
                </a:tc>
                <a:extLst>
                  <a:ext uri="{0D108BD9-81ED-4DB2-BD59-A6C34878D82A}">
                    <a16:rowId xmlns:a16="http://schemas.microsoft.com/office/drawing/2014/main" val="10001"/>
                  </a:ext>
                </a:extLst>
              </a:tr>
              <a:tr h="480794">
                <a:tc>
                  <a:txBody>
                    <a:bodyPr/>
                    <a:lstStyle/>
                    <a:p>
                      <a:pPr algn="r" rtl="1"/>
                      <a:r>
                        <a:rPr lang="ar-BH" sz="2400" b="1" dirty="0"/>
                        <a:t>(</a:t>
                      </a:r>
                      <a:r>
                        <a:rPr lang="ar-BH" sz="2400" b="1" baseline="0" dirty="0"/>
                        <a:t>قل لن يصيبنا إلا ما كتب الله لنا هو مولانا وعلى الله فليتوكل المؤمنون)</a:t>
                      </a:r>
                      <a:endParaRPr lang="ar-BH" sz="2400" b="1" dirty="0"/>
                    </a:p>
                  </a:txBody>
                  <a:tcPr/>
                </a:tc>
                <a:tc>
                  <a:txBody>
                    <a:bodyPr/>
                    <a:lstStyle/>
                    <a:p>
                      <a:pPr algn="ctr" rtl="1"/>
                      <a:r>
                        <a:rPr lang="ar-BH" sz="2400" b="1" dirty="0"/>
                        <a:t>يبعث في المؤمن الشجاعة والإقدام </a:t>
                      </a:r>
                    </a:p>
                  </a:txBody>
                  <a:tcPr/>
                </a:tc>
                <a:extLst>
                  <a:ext uri="{0D108BD9-81ED-4DB2-BD59-A6C34878D82A}">
                    <a16:rowId xmlns:a16="http://schemas.microsoft.com/office/drawing/2014/main" val="10002"/>
                  </a:ext>
                </a:extLst>
              </a:tr>
              <a:tr h="480794">
                <a:tc>
                  <a:txBody>
                    <a:bodyPr/>
                    <a:lstStyle/>
                    <a:p>
                      <a:pPr algn="r" rtl="1"/>
                      <a:r>
                        <a:rPr lang="ar-BH" sz="2400" b="1" dirty="0"/>
                        <a:t>(</a:t>
                      </a:r>
                      <a:r>
                        <a:rPr lang="ar-BH" sz="2400" b="1" dirty="0" smtClean="0"/>
                        <a:t>هو</a:t>
                      </a:r>
                      <a:r>
                        <a:rPr lang="ar-SA" sz="2400" b="1" dirty="0" smtClean="0"/>
                        <a:t> </a:t>
                      </a:r>
                      <a:r>
                        <a:rPr lang="ar-BH" sz="2400" b="1" dirty="0" smtClean="0"/>
                        <a:t>الذي </a:t>
                      </a:r>
                      <a:r>
                        <a:rPr lang="ar-BH" sz="2400" b="1" dirty="0"/>
                        <a:t>جعل</a:t>
                      </a:r>
                      <a:r>
                        <a:rPr lang="ar-BH" sz="2400" b="1" baseline="0" dirty="0"/>
                        <a:t> لكم الأرض ذلولا فامشوا في مناكبها وكلوا من رزقه وإليه النشور)</a:t>
                      </a:r>
                      <a:endParaRPr lang="ar-BH" sz="2400" b="1" dirty="0"/>
                    </a:p>
                  </a:txBody>
                  <a:tcPr/>
                </a:tc>
                <a:tc>
                  <a:txBody>
                    <a:bodyPr/>
                    <a:lstStyle/>
                    <a:p>
                      <a:pPr algn="ctr" rtl="1"/>
                      <a:r>
                        <a:rPr lang="ar-BH" sz="2400" b="1" dirty="0"/>
                        <a:t>يدفع المؤمن إلى العمل والسعي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2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8E5511-71D4-44F1-8367-D05E60DB9F83}"/>
              </a:ext>
            </a:extLst>
          </p:cNvPr>
          <p:cNvSpPr txBox="1"/>
          <p:nvPr/>
        </p:nvSpPr>
        <p:spPr>
          <a:xfrm>
            <a:off x="779731" y="2279676"/>
            <a:ext cx="10607137" cy="387958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lnSpc>
                <a:spcPct val="150000"/>
              </a:lnSpc>
            </a:pPr>
            <a:endParaRPr lang="ar-BH" sz="1200" dirty="0"/>
          </a:p>
          <a:p>
            <a:pPr algn="ctr">
              <a:lnSpc>
                <a:spcPct val="150000"/>
              </a:lnSpc>
            </a:pPr>
            <a:r>
              <a:rPr lang="ar-BH" sz="3600" b="1" dirty="0">
                <a:solidFill>
                  <a:srgbClr val="002060"/>
                </a:solidFill>
              </a:rPr>
              <a:t>(الْمُؤْمِنُ الْقَوِىُّ خَيْرٌ وَأَحَبُّ إِلَى اللَّهِ مِنَ الْمُؤْمِنِ الضَّعِيفِ وَفِى كُلٍّ خَيْرٌ احْرِصْ عَلَى مَا يَنْفَعُكَ وَاسْتَعِنْ بِاللَّهِ وَلاَ تَعْجِزْ وَإِنْ أَصَابَكَ شَيءٌ فَلاَ تَقُلْ لَوْ أَنِّى فَعَلْتُ كَانَ كَذَا وَكَذَا. وَلَكِنْ قُلْ </a:t>
            </a:r>
            <a:r>
              <a:rPr lang="ar-BH" sz="3600" b="1" dirty="0" smtClean="0">
                <a:solidFill>
                  <a:srgbClr val="002060"/>
                </a:solidFill>
              </a:rPr>
              <a:t>قَد</a:t>
            </a:r>
            <a:r>
              <a:rPr lang="ar-SA" sz="3600" b="1" dirty="0" smtClean="0">
                <a:solidFill>
                  <a:srgbClr val="002060"/>
                </a:solidFill>
              </a:rPr>
              <a:t>ّرَ</a:t>
            </a:r>
            <a:r>
              <a:rPr lang="ar-BH" sz="3600" b="1" dirty="0" smtClean="0">
                <a:solidFill>
                  <a:srgbClr val="002060"/>
                </a:solidFill>
              </a:rPr>
              <a:t> اللَّه</a:t>
            </a:r>
            <a:r>
              <a:rPr lang="ar-SA" sz="3600" b="1" dirty="0" smtClean="0">
                <a:solidFill>
                  <a:srgbClr val="002060"/>
                </a:solidFill>
              </a:rPr>
              <a:t>ُ</a:t>
            </a:r>
            <a:r>
              <a:rPr lang="ar-BH" sz="3600" b="1" dirty="0" smtClean="0">
                <a:solidFill>
                  <a:srgbClr val="002060"/>
                </a:solidFill>
              </a:rPr>
              <a:t> </a:t>
            </a:r>
            <a:r>
              <a:rPr lang="ar-BH" sz="3600" b="1" dirty="0">
                <a:solidFill>
                  <a:srgbClr val="002060"/>
                </a:solidFill>
              </a:rPr>
              <a:t>وَمَا شَاءَ </a:t>
            </a:r>
            <a:r>
              <a:rPr lang="ar-BH" sz="3600" b="1" dirty="0" smtClean="0">
                <a:solidFill>
                  <a:srgbClr val="002060"/>
                </a:solidFill>
              </a:rPr>
              <a:t>فَعَلَ</a:t>
            </a:r>
            <a:r>
              <a:rPr lang="ar-SA" sz="3600" b="1" dirty="0" smtClean="0">
                <a:solidFill>
                  <a:srgbClr val="002060"/>
                </a:solidFill>
              </a:rPr>
              <a:t>؛</a:t>
            </a:r>
            <a:r>
              <a:rPr lang="ar-BH" sz="3600" b="1" dirty="0" smtClean="0">
                <a:solidFill>
                  <a:srgbClr val="002060"/>
                </a:solidFill>
              </a:rPr>
              <a:t> </a:t>
            </a:r>
            <a:r>
              <a:rPr lang="ar-BH" sz="3600" b="1" dirty="0">
                <a:solidFill>
                  <a:srgbClr val="002060"/>
                </a:solidFill>
              </a:rPr>
              <a:t>فَإِنَّ لَوْ تَفْتَحُ عَمَلَ الشَّيْطَانِ)</a:t>
            </a:r>
          </a:p>
          <a:p>
            <a:pPr algn="ctr">
              <a:lnSpc>
                <a:spcPct val="150000"/>
              </a:lnSpc>
            </a:pPr>
            <a:endParaRPr lang="en-US" sz="900" dirty="0">
              <a:solidFill>
                <a:schemeClr val="tx1"/>
              </a:solidFill>
              <a:cs typeface="Khalid Art bold" pitchFamily="2" charset="-78"/>
            </a:endParaRPr>
          </a:p>
        </p:txBody>
      </p:sp>
      <p:sp>
        <p:nvSpPr>
          <p:cNvPr id="6" name="Flowchart: Connector 5">
            <a:extLst>
              <a:ext uri="{FF2B5EF4-FFF2-40B4-BE49-F238E27FC236}">
                <a16:creationId xmlns:a16="http://schemas.microsoft.com/office/drawing/2014/main" id="{CD85EC86-E442-4C5A-90CA-B53EA67B9A38}"/>
              </a:ext>
            </a:extLst>
          </p:cNvPr>
          <p:cNvSpPr/>
          <p:nvPr/>
        </p:nvSpPr>
        <p:spPr>
          <a:xfrm>
            <a:off x="9053044" y="958511"/>
            <a:ext cx="838200" cy="883091"/>
          </a:xfrm>
          <a:prstGeom prst="flowChartConnector">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dirty="0">
                <a:solidFill>
                  <a:schemeClr val="tx1"/>
                </a:solidFill>
              </a:rPr>
              <a:t>أقرأ</a:t>
            </a:r>
            <a:endParaRPr lang="en-US" sz="2400" dirty="0">
              <a:solidFill>
                <a:schemeClr val="tx1"/>
              </a:solidFill>
            </a:endParaRPr>
          </a:p>
        </p:txBody>
      </p:sp>
      <p:sp>
        <p:nvSpPr>
          <p:cNvPr id="7" name="Flowchart: Connector 6">
            <a:extLst>
              <a:ext uri="{FF2B5EF4-FFF2-40B4-BE49-F238E27FC236}">
                <a16:creationId xmlns:a16="http://schemas.microsoft.com/office/drawing/2014/main" id="{BE65043F-DED3-4848-9B37-094209684F9E}"/>
              </a:ext>
            </a:extLst>
          </p:cNvPr>
          <p:cNvSpPr/>
          <p:nvPr/>
        </p:nvSpPr>
        <p:spPr>
          <a:xfrm>
            <a:off x="8044743" y="848806"/>
            <a:ext cx="1173969" cy="1102502"/>
          </a:xfrm>
          <a:prstGeom prst="flowChartConnector">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ar-BH" sz="2400" dirty="0">
              <a:solidFill>
                <a:schemeClr val="tx1"/>
              </a:solidFill>
            </a:endParaRPr>
          </a:p>
          <a:p>
            <a:pPr algn="ctr"/>
            <a:r>
              <a:rPr lang="ar-BH" sz="2400" dirty="0">
                <a:solidFill>
                  <a:schemeClr val="tx1"/>
                </a:solidFill>
              </a:rPr>
              <a:t>وأحفظ </a:t>
            </a:r>
            <a:endParaRPr lang="en-US" sz="2400" dirty="0">
              <a:solidFill>
                <a:schemeClr val="tx1"/>
              </a:solidFill>
            </a:endParaRPr>
          </a:p>
        </p:txBody>
      </p:sp>
      <p:sp>
        <p:nvSpPr>
          <p:cNvPr id="8" name="Flowchart: Connector 7">
            <a:extLst>
              <a:ext uri="{FF2B5EF4-FFF2-40B4-BE49-F238E27FC236}">
                <a16:creationId xmlns:a16="http://schemas.microsoft.com/office/drawing/2014/main" id="{C924C247-E2EE-4F6F-ABD0-8AD7BF69A0D1}"/>
              </a:ext>
            </a:extLst>
          </p:cNvPr>
          <p:cNvSpPr/>
          <p:nvPr/>
        </p:nvSpPr>
        <p:spPr>
          <a:xfrm>
            <a:off x="6809982" y="745446"/>
            <a:ext cx="1374219" cy="1309222"/>
          </a:xfrm>
          <a:prstGeom prst="flowChartConnector">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ar-BH" sz="2400" dirty="0">
              <a:solidFill>
                <a:schemeClr val="tx1"/>
              </a:solidFill>
            </a:endParaRPr>
          </a:p>
          <a:p>
            <a:pPr algn="ctr"/>
            <a:r>
              <a:rPr lang="ar-BH" sz="2400" dirty="0">
                <a:solidFill>
                  <a:schemeClr val="tx1"/>
                </a:solidFill>
              </a:rPr>
              <a:t>الحديث الشريف </a:t>
            </a:r>
            <a:endParaRPr lang="en-US" sz="2400" dirty="0">
              <a:solidFill>
                <a:schemeClr val="tx1"/>
              </a:solidFill>
            </a:endParaRPr>
          </a:p>
        </p:txBody>
      </p:sp>
    </p:spTree>
    <p:extLst>
      <p:ext uri="{BB962C8B-B14F-4D97-AF65-F5344CB8AC3E}">
        <p14:creationId xmlns:p14="http://schemas.microsoft.com/office/powerpoint/2010/main" val="3621922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TMPLT.potx</Template>
  <TotalTime>178</TotalTime>
  <Words>510</Words>
  <Application>Microsoft Office PowerPoint</Application>
  <PresentationFormat>Widescreen</PresentationFormat>
  <Paragraphs>95</Paragraphs>
  <Slides>13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Khalid Art bold</vt:lpstr>
      <vt:lpstr>Sultan bold</vt:lpstr>
      <vt:lpstr>Times New Roman</vt:lpstr>
      <vt:lpstr>Traditional Arabic</vt:lpstr>
      <vt:lpstr>Office Theme</vt:lpstr>
      <vt:lpstr>1_Office Theme</vt:lpstr>
      <vt:lpstr>PowerPoint Presentation</vt:lpstr>
      <vt:lpstr>الأهداف :</vt:lpstr>
      <vt:lpstr>أستخلص تعريف الإيمان بالقدر.</vt:lpstr>
      <vt:lpstr>الإيمان بالقدر </vt:lpstr>
      <vt:lpstr>   ما حكم الإيمان بالقدر؟</vt:lpstr>
      <vt:lpstr>أقسام القدر </vt:lpstr>
      <vt:lpstr>PowerPoint Presentation</vt:lpstr>
      <vt:lpstr>PowerPoint Presentation</vt:lpstr>
      <vt:lpstr>PowerPoint Presentation</vt:lpstr>
      <vt:lpstr> ما رأيك فيمن لم يأخذ بالأسباب الوقائية من مرضٍ مّا (الكورونا مثلا)؟؟ </vt:lpstr>
      <vt:lpstr>هات أمثلة على أنواع القوة.</vt:lpstr>
      <vt:lpstr>أفكر وأتأمل :</vt:lpstr>
      <vt:lpstr>أفكر وأتأمل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user</cp:lastModifiedBy>
  <cp:revision>38</cp:revision>
  <dcterms:created xsi:type="dcterms:W3CDTF">2020-03-04T10:47:58Z</dcterms:created>
  <dcterms:modified xsi:type="dcterms:W3CDTF">2020-03-12T17:21:23Z</dcterms:modified>
</cp:coreProperties>
</file>