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88" r:id="rId4"/>
    <p:sldId id="320" r:id="rId5"/>
    <p:sldId id="319" r:id="rId6"/>
    <p:sldId id="325" r:id="rId7"/>
    <p:sldId id="329" r:id="rId8"/>
    <p:sldId id="330" r:id="rId9"/>
    <p:sldId id="331" r:id="rId10"/>
    <p:sldId id="332" r:id="rId11"/>
    <p:sldId id="335" r:id="rId12"/>
    <p:sldId id="333" r:id="rId13"/>
    <p:sldId id="334" r:id="rId14"/>
    <p:sldId id="336" r:id="rId15"/>
    <p:sldId id="337" r:id="rId16"/>
    <p:sldId id="338" r:id="rId17"/>
    <p:sldId id="339" r:id="rId18"/>
    <p:sldId id="340" r:id="rId19"/>
    <p:sldId id="323" r:id="rId20"/>
    <p:sldId id="324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E81"/>
    <a:srgbClr val="E5C57C"/>
    <a:srgbClr val="945C36"/>
    <a:srgbClr val="F3D08A"/>
    <a:srgbClr val="997E39"/>
    <a:srgbClr val="FFFF80"/>
    <a:srgbClr val="F92B30"/>
    <a:srgbClr val="E9E9E9"/>
    <a:srgbClr val="DDDDD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24" y="72"/>
      </p:cViewPr>
      <p:guideLst>
        <p:guide orient="horz" pos="13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12265-0FD1-4C5F-A68E-CB464B60E3DE}" type="doc">
      <dgm:prSet loTypeId="urn:microsoft.com/office/officeart/2005/8/layout/gear1" loCatId="process" qsTypeId="urn:microsoft.com/office/officeart/2005/8/quickstyle/3d2" qsCatId="3D" csTypeId="urn:microsoft.com/office/officeart/2005/8/colors/accent1_2" csCatId="accent1" phldr="1"/>
      <dgm:spPr/>
    </dgm:pt>
    <dgm:pt modelId="{DEE6FBC8-55E3-4241-AFE9-E6AE6DD1AAB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1"/>
          <a:r>
            <a:rPr lang="ar-BH" sz="3200" b="1" dirty="0"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الجودة</a:t>
          </a:r>
          <a:endParaRPr lang="ar-BH" sz="2200" b="1" dirty="0">
            <a:solidFill>
              <a:schemeClr val="tx1"/>
            </a:solidFill>
            <a:effectLst/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806A2D2-1493-4FF3-A96F-BDE49AA5503D}" type="parTrans" cxnId="{704456AA-7278-45C5-8D85-1CB37822BB14}">
      <dgm:prSet/>
      <dgm:spPr/>
      <dgm:t>
        <a:bodyPr/>
        <a:lstStyle/>
        <a:p>
          <a:pPr rtl="1"/>
          <a:endParaRPr lang="ar-BH" sz="1400"/>
        </a:p>
      </dgm:t>
    </dgm:pt>
    <dgm:pt modelId="{C6741328-672B-4DDF-9C8C-96E8E0868858}" type="sibTrans" cxnId="{704456AA-7278-45C5-8D85-1CB37822BB14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endParaRPr lang="ar-BH" sz="1400"/>
        </a:p>
      </dgm:t>
    </dgm:pt>
    <dgm:pt modelId="{64D090DA-C99B-40C5-8213-269461A2D073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ar-BH" sz="2200" b="1" dirty="0"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الأمن والسلامة</a:t>
          </a:r>
        </a:p>
      </dgm:t>
    </dgm:pt>
    <dgm:pt modelId="{74E3FEE0-A5DB-4670-9D01-0DD4C8531256}" type="parTrans" cxnId="{91127231-7EE2-48AB-B457-4F3CFFA19181}">
      <dgm:prSet/>
      <dgm:spPr/>
      <dgm:t>
        <a:bodyPr/>
        <a:lstStyle/>
        <a:p>
          <a:pPr rtl="1"/>
          <a:endParaRPr lang="ar-BH" sz="1400"/>
        </a:p>
      </dgm:t>
    </dgm:pt>
    <dgm:pt modelId="{BB1C2429-F472-401E-A7EF-BC65F016C53D}" type="sibTrans" cxnId="{91127231-7EE2-48AB-B457-4F3CFFA19181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endParaRPr lang="ar-BH" sz="1400"/>
        </a:p>
      </dgm:t>
    </dgm:pt>
    <dgm:pt modelId="{C8CFCDAB-2A90-49E5-9218-4FE81BAC7690}">
      <dgm:prSet phldrT="[Text]" custT="1"/>
      <dgm:spPr>
        <a:solidFill>
          <a:srgbClr val="FDF9A1"/>
        </a:solidFill>
      </dgm:spPr>
      <dgm:t>
        <a:bodyPr/>
        <a:lstStyle/>
        <a:p>
          <a:pPr rtl="1"/>
          <a:r>
            <a:rPr lang="ar-BH" sz="2200" b="1" dirty="0"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الزمن</a:t>
          </a:r>
        </a:p>
      </dgm:t>
    </dgm:pt>
    <dgm:pt modelId="{5291318A-B24B-4F20-840A-2293F228D3F0}" type="parTrans" cxnId="{90B08204-2F1E-43BF-B5AA-E6E41C948CDE}">
      <dgm:prSet/>
      <dgm:spPr/>
      <dgm:t>
        <a:bodyPr/>
        <a:lstStyle/>
        <a:p>
          <a:pPr rtl="1"/>
          <a:endParaRPr lang="ar-BH" sz="1400"/>
        </a:p>
      </dgm:t>
    </dgm:pt>
    <dgm:pt modelId="{D3A7AC83-E257-4072-A44D-E34A54B571B4}" type="sibTrans" cxnId="{90B08204-2F1E-43BF-B5AA-E6E41C948CDE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1"/>
          <a:endParaRPr lang="ar-BH" sz="1400"/>
        </a:p>
      </dgm:t>
    </dgm:pt>
    <dgm:pt modelId="{5E1C1956-4051-4AB6-9E4E-846F9EAA6018}" type="pres">
      <dgm:prSet presAssocID="{E0B12265-0FD1-4C5F-A68E-CB464B60E3D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2AC661-036B-489F-9F3B-28FF40756C0F}" type="pres">
      <dgm:prSet presAssocID="{DEE6FBC8-55E3-4241-AFE9-E6AE6DD1AAB5}" presName="gear1" presStyleLbl="node1" presStyleIdx="0" presStyleCnt="3" custLinFactNeighborX="6449">
        <dgm:presLayoutVars>
          <dgm:chMax val="1"/>
          <dgm:bulletEnabled val="1"/>
        </dgm:presLayoutVars>
      </dgm:prSet>
      <dgm:spPr/>
    </dgm:pt>
    <dgm:pt modelId="{ADD290B5-12CA-4C0F-AE77-F7C250075B56}" type="pres">
      <dgm:prSet presAssocID="{DEE6FBC8-55E3-4241-AFE9-E6AE6DD1AAB5}" presName="gear1srcNode" presStyleLbl="node1" presStyleIdx="0" presStyleCnt="3"/>
      <dgm:spPr/>
    </dgm:pt>
    <dgm:pt modelId="{880F7485-3097-48F4-8DFB-11B6982762D2}" type="pres">
      <dgm:prSet presAssocID="{DEE6FBC8-55E3-4241-AFE9-E6AE6DD1AAB5}" presName="gear1dstNode" presStyleLbl="node1" presStyleIdx="0" presStyleCnt="3"/>
      <dgm:spPr/>
    </dgm:pt>
    <dgm:pt modelId="{8FFB526B-04B7-4AC6-B6B3-B95EFCA358DB}" type="pres">
      <dgm:prSet presAssocID="{64D090DA-C99B-40C5-8213-269461A2D073}" presName="gear2" presStyleLbl="node1" presStyleIdx="1" presStyleCnt="3" custScaleX="116694" custScaleY="115196" custLinFactNeighborX="1612" custLinFactNeighborY="-806">
        <dgm:presLayoutVars>
          <dgm:chMax val="1"/>
          <dgm:bulletEnabled val="1"/>
        </dgm:presLayoutVars>
      </dgm:prSet>
      <dgm:spPr/>
    </dgm:pt>
    <dgm:pt modelId="{8CB6F2ED-91EA-43C8-A872-BBB3274BAF5C}" type="pres">
      <dgm:prSet presAssocID="{64D090DA-C99B-40C5-8213-269461A2D073}" presName="gear2srcNode" presStyleLbl="node1" presStyleIdx="1" presStyleCnt="3"/>
      <dgm:spPr/>
    </dgm:pt>
    <dgm:pt modelId="{6F857B70-C8C5-466D-B8A6-7E090B49813F}" type="pres">
      <dgm:prSet presAssocID="{64D090DA-C99B-40C5-8213-269461A2D073}" presName="gear2dstNode" presStyleLbl="node1" presStyleIdx="1" presStyleCnt="3"/>
      <dgm:spPr/>
    </dgm:pt>
    <dgm:pt modelId="{6351F0C4-267C-498A-B308-3F1308FDAD24}" type="pres">
      <dgm:prSet presAssocID="{C8CFCDAB-2A90-49E5-9218-4FE81BAC7690}" presName="gear3" presStyleLbl="node1" presStyleIdx="2" presStyleCnt="3" custLinFactNeighborX="8064"/>
      <dgm:spPr/>
    </dgm:pt>
    <dgm:pt modelId="{00F4CBC8-66FD-4254-A293-A6DCC77A94AC}" type="pres">
      <dgm:prSet presAssocID="{C8CFCDAB-2A90-49E5-9218-4FE81BAC769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B231D2B-996D-4FDB-8A44-C88F7B4EED4B}" type="pres">
      <dgm:prSet presAssocID="{C8CFCDAB-2A90-49E5-9218-4FE81BAC7690}" presName="gear3srcNode" presStyleLbl="node1" presStyleIdx="2" presStyleCnt="3"/>
      <dgm:spPr/>
    </dgm:pt>
    <dgm:pt modelId="{E5D58033-F67F-4B90-88E3-473AC213D25D}" type="pres">
      <dgm:prSet presAssocID="{C8CFCDAB-2A90-49E5-9218-4FE81BAC7690}" presName="gear3dstNode" presStyleLbl="node1" presStyleIdx="2" presStyleCnt="3"/>
      <dgm:spPr/>
    </dgm:pt>
    <dgm:pt modelId="{9BB4441B-5D4C-417A-8DE8-3BE468CCE317}" type="pres">
      <dgm:prSet presAssocID="{C6741328-672B-4DDF-9C8C-96E8E0868858}" presName="connector1" presStyleLbl="sibTrans2D1" presStyleIdx="0" presStyleCnt="3"/>
      <dgm:spPr/>
    </dgm:pt>
    <dgm:pt modelId="{BAE21BB6-2EED-4474-9A6B-7EF5DD4E3F5A}" type="pres">
      <dgm:prSet presAssocID="{BB1C2429-F472-401E-A7EF-BC65F016C53D}" presName="connector2" presStyleLbl="sibTrans2D1" presStyleIdx="1" presStyleCnt="3" custLinFactNeighborX="-7572" custLinFactNeighborY="631"/>
      <dgm:spPr/>
    </dgm:pt>
    <dgm:pt modelId="{05A03EE7-6942-410B-BFD0-00199513FFF3}" type="pres">
      <dgm:prSet presAssocID="{D3A7AC83-E257-4072-A44D-E34A54B571B4}" presName="connector3" presStyleLbl="sibTrans2D1" presStyleIdx="2" presStyleCnt="3"/>
      <dgm:spPr/>
    </dgm:pt>
  </dgm:ptLst>
  <dgm:cxnLst>
    <dgm:cxn modelId="{90B08204-2F1E-43BF-B5AA-E6E41C948CDE}" srcId="{E0B12265-0FD1-4C5F-A68E-CB464B60E3DE}" destId="{C8CFCDAB-2A90-49E5-9218-4FE81BAC7690}" srcOrd="2" destOrd="0" parTransId="{5291318A-B24B-4F20-840A-2293F228D3F0}" sibTransId="{D3A7AC83-E257-4072-A44D-E34A54B571B4}"/>
    <dgm:cxn modelId="{C5C0AD07-0509-4505-9B5A-E5AFAD32BF16}" type="presOf" srcId="{64D090DA-C99B-40C5-8213-269461A2D073}" destId="{8FFB526B-04B7-4AC6-B6B3-B95EFCA358DB}" srcOrd="0" destOrd="0" presId="urn:microsoft.com/office/officeart/2005/8/layout/gear1"/>
    <dgm:cxn modelId="{2BAE5A17-554E-487F-B77D-99E797CB13A4}" type="presOf" srcId="{DEE6FBC8-55E3-4241-AFE9-E6AE6DD1AAB5}" destId="{880F7485-3097-48F4-8DFB-11B6982762D2}" srcOrd="2" destOrd="0" presId="urn:microsoft.com/office/officeart/2005/8/layout/gear1"/>
    <dgm:cxn modelId="{91127231-7EE2-48AB-B457-4F3CFFA19181}" srcId="{E0B12265-0FD1-4C5F-A68E-CB464B60E3DE}" destId="{64D090DA-C99B-40C5-8213-269461A2D073}" srcOrd="1" destOrd="0" parTransId="{74E3FEE0-A5DB-4670-9D01-0DD4C8531256}" sibTransId="{BB1C2429-F472-401E-A7EF-BC65F016C53D}"/>
    <dgm:cxn modelId="{B3612039-83C5-4338-BFB3-58C9AFCDA7BD}" type="presOf" srcId="{C6741328-672B-4DDF-9C8C-96E8E0868858}" destId="{9BB4441B-5D4C-417A-8DE8-3BE468CCE317}" srcOrd="0" destOrd="0" presId="urn:microsoft.com/office/officeart/2005/8/layout/gear1"/>
    <dgm:cxn modelId="{465FBC47-1DEB-43E5-A36A-284CC40BB091}" type="presOf" srcId="{C8CFCDAB-2A90-49E5-9218-4FE81BAC7690}" destId="{E5D58033-F67F-4B90-88E3-473AC213D25D}" srcOrd="3" destOrd="0" presId="urn:microsoft.com/office/officeart/2005/8/layout/gear1"/>
    <dgm:cxn modelId="{D58EF26A-F0A0-4CAB-A2B1-7D826ADE3A5F}" type="presOf" srcId="{C8CFCDAB-2A90-49E5-9218-4FE81BAC7690}" destId="{AB231D2B-996D-4FDB-8A44-C88F7B4EED4B}" srcOrd="2" destOrd="0" presId="urn:microsoft.com/office/officeart/2005/8/layout/gear1"/>
    <dgm:cxn modelId="{E65B2550-F8C7-4C17-9687-279DF957215D}" type="presOf" srcId="{D3A7AC83-E257-4072-A44D-E34A54B571B4}" destId="{05A03EE7-6942-410B-BFD0-00199513FFF3}" srcOrd="0" destOrd="0" presId="urn:microsoft.com/office/officeart/2005/8/layout/gear1"/>
    <dgm:cxn modelId="{7E10AC59-D4D9-4D16-9408-0735179160FD}" type="presOf" srcId="{64D090DA-C99B-40C5-8213-269461A2D073}" destId="{8CB6F2ED-91EA-43C8-A872-BBB3274BAF5C}" srcOrd="1" destOrd="0" presId="urn:microsoft.com/office/officeart/2005/8/layout/gear1"/>
    <dgm:cxn modelId="{B5962583-CE9F-403F-B535-79368DF0291A}" type="presOf" srcId="{E0B12265-0FD1-4C5F-A68E-CB464B60E3DE}" destId="{5E1C1956-4051-4AB6-9E4E-846F9EAA6018}" srcOrd="0" destOrd="0" presId="urn:microsoft.com/office/officeart/2005/8/layout/gear1"/>
    <dgm:cxn modelId="{27D13098-47AB-445E-8C7D-0BE33308719C}" type="presOf" srcId="{C8CFCDAB-2A90-49E5-9218-4FE81BAC7690}" destId="{00F4CBC8-66FD-4254-A293-A6DCC77A94AC}" srcOrd="1" destOrd="0" presId="urn:microsoft.com/office/officeart/2005/8/layout/gear1"/>
    <dgm:cxn modelId="{979AB9A9-BBF6-41FA-93F2-B07A76C05A6B}" type="presOf" srcId="{BB1C2429-F472-401E-A7EF-BC65F016C53D}" destId="{BAE21BB6-2EED-4474-9A6B-7EF5DD4E3F5A}" srcOrd="0" destOrd="0" presId="urn:microsoft.com/office/officeart/2005/8/layout/gear1"/>
    <dgm:cxn modelId="{704456AA-7278-45C5-8D85-1CB37822BB14}" srcId="{E0B12265-0FD1-4C5F-A68E-CB464B60E3DE}" destId="{DEE6FBC8-55E3-4241-AFE9-E6AE6DD1AAB5}" srcOrd="0" destOrd="0" parTransId="{C806A2D2-1493-4FF3-A96F-BDE49AA5503D}" sibTransId="{C6741328-672B-4DDF-9C8C-96E8E0868858}"/>
    <dgm:cxn modelId="{D51F30C6-7E4D-4D54-B32C-9B782FD8BB0B}" type="presOf" srcId="{C8CFCDAB-2A90-49E5-9218-4FE81BAC7690}" destId="{6351F0C4-267C-498A-B308-3F1308FDAD24}" srcOrd="0" destOrd="0" presId="urn:microsoft.com/office/officeart/2005/8/layout/gear1"/>
    <dgm:cxn modelId="{C3B33ADC-CACB-4179-9C7A-49B4758B9787}" type="presOf" srcId="{DEE6FBC8-55E3-4241-AFE9-E6AE6DD1AAB5}" destId="{042AC661-036B-489F-9F3B-28FF40756C0F}" srcOrd="0" destOrd="0" presId="urn:microsoft.com/office/officeart/2005/8/layout/gear1"/>
    <dgm:cxn modelId="{6715BDDF-90BB-4E46-8748-D7DA87FB8E18}" type="presOf" srcId="{64D090DA-C99B-40C5-8213-269461A2D073}" destId="{6F857B70-C8C5-466D-B8A6-7E090B49813F}" srcOrd="2" destOrd="0" presId="urn:microsoft.com/office/officeart/2005/8/layout/gear1"/>
    <dgm:cxn modelId="{40E661FE-23AC-41CE-A324-3B62486F593A}" type="presOf" srcId="{DEE6FBC8-55E3-4241-AFE9-E6AE6DD1AAB5}" destId="{ADD290B5-12CA-4C0F-AE77-F7C250075B56}" srcOrd="1" destOrd="0" presId="urn:microsoft.com/office/officeart/2005/8/layout/gear1"/>
    <dgm:cxn modelId="{BCABC1C1-6D8D-4F34-9E08-16F8C35181F2}" type="presParOf" srcId="{5E1C1956-4051-4AB6-9E4E-846F9EAA6018}" destId="{042AC661-036B-489F-9F3B-28FF40756C0F}" srcOrd="0" destOrd="0" presId="urn:microsoft.com/office/officeart/2005/8/layout/gear1"/>
    <dgm:cxn modelId="{B1FB5548-DCCB-4BFE-8F9A-E985B989B2FB}" type="presParOf" srcId="{5E1C1956-4051-4AB6-9E4E-846F9EAA6018}" destId="{ADD290B5-12CA-4C0F-AE77-F7C250075B56}" srcOrd="1" destOrd="0" presId="urn:microsoft.com/office/officeart/2005/8/layout/gear1"/>
    <dgm:cxn modelId="{6690F440-D468-4FC6-84E1-1579FBB26011}" type="presParOf" srcId="{5E1C1956-4051-4AB6-9E4E-846F9EAA6018}" destId="{880F7485-3097-48F4-8DFB-11B6982762D2}" srcOrd="2" destOrd="0" presId="urn:microsoft.com/office/officeart/2005/8/layout/gear1"/>
    <dgm:cxn modelId="{C81EFE0A-72D4-4966-BD65-C02942ABBEFA}" type="presParOf" srcId="{5E1C1956-4051-4AB6-9E4E-846F9EAA6018}" destId="{8FFB526B-04B7-4AC6-B6B3-B95EFCA358DB}" srcOrd="3" destOrd="0" presId="urn:microsoft.com/office/officeart/2005/8/layout/gear1"/>
    <dgm:cxn modelId="{79384B36-B040-4FB9-8C54-6C4C4CF81A5C}" type="presParOf" srcId="{5E1C1956-4051-4AB6-9E4E-846F9EAA6018}" destId="{8CB6F2ED-91EA-43C8-A872-BBB3274BAF5C}" srcOrd="4" destOrd="0" presId="urn:microsoft.com/office/officeart/2005/8/layout/gear1"/>
    <dgm:cxn modelId="{F0D74BBD-D3D3-4585-9DA9-041DBFE81DFD}" type="presParOf" srcId="{5E1C1956-4051-4AB6-9E4E-846F9EAA6018}" destId="{6F857B70-C8C5-466D-B8A6-7E090B49813F}" srcOrd="5" destOrd="0" presId="urn:microsoft.com/office/officeart/2005/8/layout/gear1"/>
    <dgm:cxn modelId="{7596775D-4093-46EA-ADD7-39D2D0223864}" type="presParOf" srcId="{5E1C1956-4051-4AB6-9E4E-846F9EAA6018}" destId="{6351F0C4-267C-498A-B308-3F1308FDAD24}" srcOrd="6" destOrd="0" presId="urn:microsoft.com/office/officeart/2005/8/layout/gear1"/>
    <dgm:cxn modelId="{3FF29799-FC5E-4432-8A74-9883AF83923E}" type="presParOf" srcId="{5E1C1956-4051-4AB6-9E4E-846F9EAA6018}" destId="{00F4CBC8-66FD-4254-A293-A6DCC77A94AC}" srcOrd="7" destOrd="0" presId="urn:microsoft.com/office/officeart/2005/8/layout/gear1"/>
    <dgm:cxn modelId="{ECF0AAD7-D851-474F-8BB6-456418A31E7A}" type="presParOf" srcId="{5E1C1956-4051-4AB6-9E4E-846F9EAA6018}" destId="{AB231D2B-996D-4FDB-8A44-C88F7B4EED4B}" srcOrd="8" destOrd="0" presId="urn:microsoft.com/office/officeart/2005/8/layout/gear1"/>
    <dgm:cxn modelId="{C2080F29-C432-4B38-A4FB-8F2475C1C4A7}" type="presParOf" srcId="{5E1C1956-4051-4AB6-9E4E-846F9EAA6018}" destId="{E5D58033-F67F-4B90-88E3-473AC213D25D}" srcOrd="9" destOrd="0" presId="urn:microsoft.com/office/officeart/2005/8/layout/gear1"/>
    <dgm:cxn modelId="{352E3FE9-F650-464E-8E96-A1203903CAF4}" type="presParOf" srcId="{5E1C1956-4051-4AB6-9E4E-846F9EAA6018}" destId="{9BB4441B-5D4C-417A-8DE8-3BE468CCE317}" srcOrd="10" destOrd="0" presId="urn:microsoft.com/office/officeart/2005/8/layout/gear1"/>
    <dgm:cxn modelId="{BFFAECC3-8911-4AF3-9412-D6AF28C1D2EF}" type="presParOf" srcId="{5E1C1956-4051-4AB6-9E4E-846F9EAA6018}" destId="{BAE21BB6-2EED-4474-9A6B-7EF5DD4E3F5A}" srcOrd="11" destOrd="0" presId="urn:microsoft.com/office/officeart/2005/8/layout/gear1"/>
    <dgm:cxn modelId="{3A0DE1C2-47C9-4585-923E-461B8177484D}" type="presParOf" srcId="{5E1C1956-4051-4AB6-9E4E-846F9EAA6018}" destId="{05A03EE7-6942-410B-BFD0-00199513FFF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AC661-036B-489F-9F3B-28FF40756C0F}">
      <dsp:nvSpPr>
        <dsp:cNvPr id="0" name=""/>
        <dsp:cNvSpPr/>
      </dsp:nvSpPr>
      <dsp:spPr>
        <a:xfrm>
          <a:off x="2253451" y="1559824"/>
          <a:ext cx="1906452" cy="1906452"/>
        </a:xfrm>
        <a:prstGeom prst="gear9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3200" b="1" kern="1200" dirty="0"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الجودة</a:t>
          </a:r>
          <a:endParaRPr lang="ar-BH" sz="2200" b="1" kern="1200" dirty="0">
            <a:solidFill>
              <a:schemeClr val="tx1"/>
            </a:solidFill>
            <a:effectLst/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636733" y="2006401"/>
        <a:ext cx="1139888" cy="979956"/>
      </dsp:txXfrm>
    </dsp:sp>
    <dsp:sp modelId="{8FFB526B-04B7-4AC6-B6B3-B95EFCA358DB}">
      <dsp:nvSpPr>
        <dsp:cNvPr id="0" name=""/>
        <dsp:cNvSpPr/>
      </dsp:nvSpPr>
      <dsp:spPr>
        <a:xfrm>
          <a:off x="927914" y="992686"/>
          <a:ext cx="1617974" cy="1597204"/>
        </a:xfrm>
        <a:prstGeom prst="gear6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200" b="1" kern="1200" dirty="0">
              <a:solidFill>
                <a:schemeClr val="bg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الأمن والسلامة</a:t>
          </a:r>
        </a:p>
      </dsp:txBody>
      <dsp:txXfrm>
        <a:off x="1333034" y="1397217"/>
        <a:ext cx="807734" cy="788142"/>
      </dsp:txXfrm>
    </dsp:sp>
    <dsp:sp modelId="{6351F0C4-267C-498A-B308-3F1308FDAD24}">
      <dsp:nvSpPr>
        <dsp:cNvPr id="0" name=""/>
        <dsp:cNvSpPr/>
      </dsp:nvSpPr>
      <dsp:spPr>
        <a:xfrm rot="20700000">
          <a:off x="1932052" y="152657"/>
          <a:ext cx="1358497" cy="1358497"/>
        </a:xfrm>
        <a:prstGeom prst="gear6">
          <a:avLst/>
        </a:prstGeom>
        <a:solidFill>
          <a:srgbClr val="FDF9A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200" b="1" kern="1200" dirty="0">
              <a:solidFill>
                <a:schemeClr val="tx1"/>
              </a:solidFill>
              <a:effectLst/>
              <a:latin typeface="Sakkal Majalla" panose="02000000000000000000" pitchFamily="2" charset="-78"/>
              <a:cs typeface="Sakkal Majalla" panose="02000000000000000000" pitchFamily="2" charset="-78"/>
            </a:rPr>
            <a:t>الزمن</a:t>
          </a:r>
        </a:p>
      </dsp:txBody>
      <dsp:txXfrm rot="-20700000">
        <a:off x="2230011" y="450616"/>
        <a:ext cx="762580" cy="762580"/>
      </dsp:txXfrm>
    </dsp:sp>
    <dsp:sp modelId="{9BB4441B-5D4C-417A-8DE8-3BE468CCE317}">
      <dsp:nvSpPr>
        <dsp:cNvPr id="0" name=""/>
        <dsp:cNvSpPr/>
      </dsp:nvSpPr>
      <dsp:spPr>
        <a:xfrm>
          <a:off x="1976082" y="1276569"/>
          <a:ext cx="2440259" cy="2440259"/>
        </a:xfrm>
        <a:prstGeom prst="circularArrow">
          <a:avLst>
            <a:gd name="adj1" fmla="val 4688"/>
            <a:gd name="adj2" fmla="val 299029"/>
            <a:gd name="adj3" fmla="val 2495992"/>
            <a:gd name="adj4" fmla="val 15905440"/>
            <a:gd name="adj5" fmla="val 5469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E21BB6-2EED-4474-9A6B-7EF5DD4E3F5A}">
      <dsp:nvSpPr>
        <dsp:cNvPr id="0" name=""/>
        <dsp:cNvSpPr/>
      </dsp:nvSpPr>
      <dsp:spPr>
        <a:xfrm>
          <a:off x="641495" y="816738"/>
          <a:ext cx="1773000" cy="177300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A03EE7-6942-410B-BFD0-00199513FFF3}">
      <dsp:nvSpPr>
        <dsp:cNvPr id="0" name=""/>
        <dsp:cNvSpPr/>
      </dsp:nvSpPr>
      <dsp:spPr>
        <a:xfrm>
          <a:off x="1483648" y="-141780"/>
          <a:ext cx="1911651" cy="191165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ACDD7-30AC-497F-A118-D43591385FAA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402B8-D8FD-46E9-96DA-FA17FC35B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644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985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513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539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838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1719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379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9220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80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90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589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A5F52-6315-4390-8AD2-15C2655BB95D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EBD7-6CCB-498A-8364-93F611AE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jpeg"/><Relationship Id="rId5" Type="http://schemas.openxmlformats.org/officeDocument/2006/relationships/image" Target="../media/image5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sv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microsoft.com/office/2007/relationships/hdphoto" Target="../media/hdphoto1.wdp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7.wm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7.wmf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93" y="4994"/>
            <a:ext cx="12219366" cy="6853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2842143"/>
            <a:ext cx="12192000" cy="8532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9961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كراسة الطالب ( صفحة  32  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1196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/ الثاني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072" t="16793" r="45011" b="14147"/>
          <a:stretch/>
        </p:blipFill>
        <p:spPr>
          <a:xfrm rot="725052">
            <a:off x="9294428" y="2468955"/>
            <a:ext cx="1725284" cy="23165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873" y="4624198"/>
            <a:ext cx="12192000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835730" y="4770732"/>
            <a:ext cx="8553353" cy="853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الدرس (9) : نشاط (9</a:t>
            </a:r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Wingdings" panose="05000000000000000000" pitchFamily="2" charset="2"/>
              </a:rPr>
              <a:t>) :</a:t>
            </a:r>
            <a:r>
              <a:rPr lang="ar-SA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أصمم لعبة تعمل بالحدبات</a:t>
            </a:r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rtl="1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الإنتاج والتقويم</a:t>
            </a:r>
            <a:endParaRPr lang="en-US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6589" y="1587385"/>
            <a:ext cx="6269136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التصميم والتقانة</a:t>
            </a:r>
            <a:r>
              <a:rPr lang="en-US" dirty="0"/>
              <a:t> </a:t>
            </a:r>
            <a:r>
              <a:rPr lang="ar-BH" dirty="0"/>
              <a:t>للصف السادس الابتدائي</a:t>
            </a:r>
            <a:endParaRPr lang="en-US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852510" y="2890512"/>
            <a:ext cx="8493239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الثانية : نصمم لعبة تعمل بالحدبات ونصنعها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207823" y="2708171"/>
            <a:ext cx="3098232" cy="1956510"/>
            <a:chOff x="689349" y="2119086"/>
            <a:chExt cx="4175946" cy="2971529"/>
          </a:xfrm>
        </p:grpSpPr>
        <p:sp>
          <p:nvSpPr>
            <p:cNvPr id="13" name="Freeform 12"/>
            <p:cNvSpPr/>
            <p:nvPr/>
          </p:nvSpPr>
          <p:spPr>
            <a:xfrm rot="16200000">
              <a:off x="3650394" y="3802952"/>
              <a:ext cx="1181191" cy="934982"/>
            </a:xfrm>
            <a:custGeom>
              <a:avLst/>
              <a:gdLst>
                <a:gd name="connsiteX0" fmla="*/ 1181191 w 1181191"/>
                <a:gd name="connsiteY0" fmla="*/ 433800 h 867600"/>
                <a:gd name="connsiteX1" fmla="*/ 1036613 w 1181191"/>
                <a:gd name="connsiteY1" fmla="*/ 867600 h 867600"/>
                <a:gd name="connsiteX2" fmla="*/ 764274 w 1181191"/>
                <a:gd name="connsiteY2" fmla="*/ 867600 h 867600"/>
                <a:gd name="connsiteX3" fmla="*/ 458476 w 1181191"/>
                <a:gd name="connsiteY3" fmla="*/ 867600 h 867600"/>
                <a:gd name="connsiteX4" fmla="*/ 0 w 1181191"/>
                <a:gd name="connsiteY4" fmla="*/ 867600 h 867600"/>
                <a:gd name="connsiteX5" fmla="*/ 0 w 1181191"/>
                <a:gd name="connsiteY5" fmla="*/ 0 h 867600"/>
                <a:gd name="connsiteX6" fmla="*/ 458477 w 1181191"/>
                <a:gd name="connsiteY6" fmla="*/ 0 h 867600"/>
                <a:gd name="connsiteX7" fmla="*/ 764274 w 1181191"/>
                <a:gd name="connsiteY7" fmla="*/ 0 h 867600"/>
                <a:gd name="connsiteX8" fmla="*/ 1036614 w 1181191"/>
                <a:gd name="connsiteY8" fmla="*/ 0 h 867600"/>
                <a:gd name="connsiteX9" fmla="*/ 1181191 w 1181191"/>
                <a:gd name="connsiteY9" fmla="*/ 433800 h 86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1191" h="867600">
                  <a:moveTo>
                    <a:pt x="1181191" y="433800"/>
                  </a:moveTo>
                  <a:cubicBezTo>
                    <a:pt x="1181191" y="673345"/>
                    <a:pt x="1116491" y="867600"/>
                    <a:pt x="1036613" y="867600"/>
                  </a:cubicBezTo>
                  <a:lnTo>
                    <a:pt x="764274" y="867600"/>
                  </a:lnTo>
                  <a:lnTo>
                    <a:pt x="458476" y="867600"/>
                  </a:lnTo>
                  <a:lnTo>
                    <a:pt x="0" y="867600"/>
                  </a:lnTo>
                  <a:lnTo>
                    <a:pt x="0" y="0"/>
                  </a:lnTo>
                  <a:lnTo>
                    <a:pt x="458477" y="0"/>
                  </a:lnTo>
                  <a:lnTo>
                    <a:pt x="764274" y="0"/>
                  </a:lnTo>
                  <a:lnTo>
                    <a:pt x="1036614" y="0"/>
                  </a:lnTo>
                  <a:cubicBezTo>
                    <a:pt x="1116491" y="0"/>
                    <a:pt x="1181191" y="194256"/>
                    <a:pt x="1181191" y="4338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 rot="323813">
              <a:off x="3114611" y="3443038"/>
              <a:ext cx="541039" cy="1130459"/>
            </a:xfrm>
            <a:prstGeom prst="ellipse">
              <a:avLst/>
            </a:prstGeom>
            <a:solidFill>
              <a:srgbClr val="F92B3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allelogram 16"/>
            <p:cNvSpPr/>
            <p:nvPr/>
          </p:nvSpPr>
          <p:spPr>
            <a:xfrm>
              <a:off x="2161631" y="2801272"/>
              <a:ext cx="641445" cy="2053851"/>
            </a:xfrm>
            <a:prstGeom prst="parallelogram">
              <a:avLst>
                <a:gd name="adj" fmla="val 71808"/>
              </a:avLst>
            </a:prstGeom>
            <a:solidFill>
              <a:schemeClr val="tx2">
                <a:lumMod val="20000"/>
                <a:lumOff val="80000"/>
                <a:alpha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197185" y="3917605"/>
              <a:ext cx="1078173" cy="197534"/>
            </a:xfrm>
            <a:custGeom>
              <a:avLst/>
              <a:gdLst>
                <a:gd name="connsiteX0" fmla="*/ 868509 w 1078173"/>
                <a:gd name="connsiteY0" fmla="*/ 62767 h 197534"/>
                <a:gd name="connsiteX1" fmla="*/ 832509 w 1078173"/>
                <a:gd name="connsiteY1" fmla="*/ 98767 h 197534"/>
                <a:gd name="connsiteX2" fmla="*/ 868509 w 1078173"/>
                <a:gd name="connsiteY2" fmla="*/ 134767 h 197534"/>
                <a:gd name="connsiteX3" fmla="*/ 904509 w 1078173"/>
                <a:gd name="connsiteY3" fmla="*/ 98767 h 197534"/>
                <a:gd name="connsiteX4" fmla="*/ 868509 w 1078173"/>
                <a:gd name="connsiteY4" fmla="*/ 62767 h 197534"/>
                <a:gd name="connsiteX5" fmla="*/ 0 w 1078173"/>
                <a:gd name="connsiteY5" fmla="*/ 0 h 197534"/>
                <a:gd name="connsiteX6" fmla="*/ 1078173 w 1078173"/>
                <a:gd name="connsiteY6" fmla="*/ 0 h 197534"/>
                <a:gd name="connsiteX7" fmla="*/ 1078173 w 1078173"/>
                <a:gd name="connsiteY7" fmla="*/ 75908 h 197534"/>
                <a:gd name="connsiteX8" fmla="*/ 991735 w 1078173"/>
                <a:gd name="connsiteY8" fmla="*/ 75908 h 197534"/>
                <a:gd name="connsiteX9" fmla="*/ 991735 w 1078173"/>
                <a:gd name="connsiteY9" fmla="*/ 121627 h 197534"/>
                <a:gd name="connsiteX10" fmla="*/ 1078173 w 1078173"/>
                <a:gd name="connsiteY10" fmla="*/ 121627 h 197534"/>
                <a:gd name="connsiteX11" fmla="*/ 1078173 w 1078173"/>
                <a:gd name="connsiteY11" fmla="*/ 197534 h 197534"/>
                <a:gd name="connsiteX12" fmla="*/ 0 w 1078173"/>
                <a:gd name="connsiteY12" fmla="*/ 197534 h 197534"/>
                <a:gd name="connsiteX13" fmla="*/ 0 w 1078173"/>
                <a:gd name="connsiteY13" fmla="*/ 121627 h 197534"/>
                <a:gd name="connsiteX14" fmla="*/ 721604 w 1078173"/>
                <a:gd name="connsiteY14" fmla="*/ 121627 h 197534"/>
                <a:gd name="connsiteX15" fmla="*/ 721604 w 1078173"/>
                <a:gd name="connsiteY15" fmla="*/ 75908 h 197534"/>
                <a:gd name="connsiteX16" fmla="*/ 0 w 1078173"/>
                <a:gd name="connsiteY16" fmla="*/ 75908 h 197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78173" h="197534">
                  <a:moveTo>
                    <a:pt x="868509" y="62767"/>
                  </a:moveTo>
                  <a:cubicBezTo>
                    <a:pt x="848627" y="62767"/>
                    <a:pt x="832509" y="78885"/>
                    <a:pt x="832509" y="98767"/>
                  </a:cubicBezTo>
                  <a:cubicBezTo>
                    <a:pt x="832509" y="118649"/>
                    <a:pt x="848627" y="134767"/>
                    <a:pt x="868509" y="134767"/>
                  </a:cubicBezTo>
                  <a:cubicBezTo>
                    <a:pt x="888391" y="134767"/>
                    <a:pt x="904509" y="118649"/>
                    <a:pt x="904509" y="98767"/>
                  </a:cubicBezTo>
                  <a:cubicBezTo>
                    <a:pt x="904509" y="78885"/>
                    <a:pt x="888391" y="62767"/>
                    <a:pt x="868509" y="62767"/>
                  </a:cubicBezTo>
                  <a:close/>
                  <a:moveTo>
                    <a:pt x="0" y="0"/>
                  </a:moveTo>
                  <a:lnTo>
                    <a:pt x="1078173" y="0"/>
                  </a:lnTo>
                  <a:lnTo>
                    <a:pt x="1078173" y="75908"/>
                  </a:lnTo>
                  <a:lnTo>
                    <a:pt x="991735" y="75908"/>
                  </a:lnTo>
                  <a:lnTo>
                    <a:pt x="991735" y="121627"/>
                  </a:lnTo>
                  <a:lnTo>
                    <a:pt x="1078173" y="121627"/>
                  </a:lnTo>
                  <a:lnTo>
                    <a:pt x="1078173" y="197534"/>
                  </a:lnTo>
                  <a:lnTo>
                    <a:pt x="0" y="197534"/>
                  </a:lnTo>
                  <a:lnTo>
                    <a:pt x="0" y="121627"/>
                  </a:lnTo>
                  <a:lnTo>
                    <a:pt x="721604" y="121627"/>
                  </a:lnTo>
                  <a:lnTo>
                    <a:pt x="721604" y="75908"/>
                  </a:lnTo>
                  <a:lnTo>
                    <a:pt x="0" y="7590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arallelogram 18"/>
            <p:cNvSpPr/>
            <p:nvPr/>
          </p:nvSpPr>
          <p:spPr>
            <a:xfrm>
              <a:off x="3232471" y="2783612"/>
              <a:ext cx="641445" cy="1379475"/>
            </a:xfrm>
            <a:prstGeom prst="parallelogram">
              <a:avLst>
                <a:gd name="adj" fmla="val 8031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3322987" y="3988112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arallelogram 20"/>
            <p:cNvSpPr/>
            <p:nvPr/>
          </p:nvSpPr>
          <p:spPr>
            <a:xfrm flipH="1">
              <a:off x="2619346" y="2801272"/>
              <a:ext cx="641445" cy="2053851"/>
            </a:xfrm>
            <a:prstGeom prst="parallelogram">
              <a:avLst>
                <a:gd name="adj" fmla="val 71808"/>
              </a:avLst>
            </a:prstGeom>
            <a:solidFill>
              <a:schemeClr val="tx2">
                <a:lumMod val="20000"/>
                <a:lumOff val="80000"/>
                <a:alpha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78424" y="2470245"/>
              <a:ext cx="2620370" cy="31389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04686" y="2119086"/>
              <a:ext cx="420914" cy="1059543"/>
            </a:xfrm>
            <a:custGeom>
              <a:avLst/>
              <a:gdLst>
                <a:gd name="connsiteX0" fmla="*/ 420914 w 420914"/>
                <a:gd name="connsiteY0" fmla="*/ 58057 h 1059543"/>
                <a:gd name="connsiteX1" fmla="*/ 232228 w 420914"/>
                <a:gd name="connsiteY1" fmla="*/ 1059543 h 1059543"/>
                <a:gd name="connsiteX2" fmla="*/ 145143 w 420914"/>
                <a:gd name="connsiteY2" fmla="*/ 1059543 h 1059543"/>
                <a:gd name="connsiteX3" fmla="*/ 0 w 420914"/>
                <a:gd name="connsiteY3" fmla="*/ 696685 h 1059543"/>
                <a:gd name="connsiteX4" fmla="*/ 0 w 420914"/>
                <a:gd name="connsiteY4" fmla="*/ 246743 h 1059543"/>
                <a:gd name="connsiteX5" fmla="*/ 203200 w 420914"/>
                <a:gd name="connsiteY5" fmla="*/ 0 h 1059543"/>
                <a:gd name="connsiteX6" fmla="*/ 420914 w 420914"/>
                <a:gd name="connsiteY6" fmla="*/ 58057 h 10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914" h="1059543">
                  <a:moveTo>
                    <a:pt x="420914" y="58057"/>
                  </a:moveTo>
                  <a:lnTo>
                    <a:pt x="232228" y="1059543"/>
                  </a:lnTo>
                  <a:lnTo>
                    <a:pt x="145143" y="1059543"/>
                  </a:lnTo>
                  <a:lnTo>
                    <a:pt x="0" y="696685"/>
                  </a:lnTo>
                  <a:lnTo>
                    <a:pt x="0" y="246743"/>
                  </a:lnTo>
                  <a:lnTo>
                    <a:pt x="203200" y="0"/>
                  </a:lnTo>
                  <a:lnTo>
                    <a:pt x="420914" y="5805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>
              <a:stCxn id="13" idx="6"/>
              <a:endCxn id="13" idx="3"/>
            </p:cNvCxnSpPr>
            <p:nvPr/>
          </p:nvCxnSpPr>
          <p:spPr>
            <a:xfrm>
              <a:off x="3773499" y="4402562"/>
              <a:ext cx="934982" cy="1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773499" y="4487936"/>
              <a:ext cx="934982" cy="1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3" idx="3"/>
              <a:endCxn id="31" idx="0"/>
            </p:cNvCxnSpPr>
            <p:nvPr/>
          </p:nvCxnSpPr>
          <p:spPr>
            <a:xfrm>
              <a:off x="1204686" y="2815771"/>
              <a:ext cx="5965" cy="874035"/>
            </a:xfrm>
            <a:prstGeom prst="lin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" name="Isosceles Triangle 30"/>
            <p:cNvSpPr/>
            <p:nvPr/>
          </p:nvSpPr>
          <p:spPr>
            <a:xfrm>
              <a:off x="1141868" y="3689806"/>
              <a:ext cx="137565" cy="73493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42250" y="3766002"/>
              <a:ext cx="136800" cy="457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87791" y="3811062"/>
              <a:ext cx="45719" cy="100678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141868" y="4270443"/>
              <a:ext cx="137182" cy="1321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41868" y="4627404"/>
              <a:ext cx="137182" cy="1321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141868" y="4808589"/>
              <a:ext cx="137182" cy="1321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89349" y="4855123"/>
              <a:ext cx="4175946" cy="23549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826115" y="2590420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373107" y="2590420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2690425" y="2590420"/>
              <a:ext cx="72000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2366023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التاسعة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أقطع 3 أقدام و3 توابع وبذلك تكون أجزاء آلية الجركة جميعها جاهزة.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العاشرة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أثقب قطع الصندوق وأثبتها في بعضها.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67" y="1906625"/>
            <a:ext cx="4080000" cy="30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9" y="1906625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1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(11)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أقطع مقبض اللعبة وأثقبه لتركيب حامل المقبض.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(12)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أثقب حامل المقبض لأتمكن من تثبيه في صندوق الحدبات.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391524"/>
            <a:ext cx="4080000" cy="30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2809" y="2097223"/>
            <a:ext cx="2295000" cy="30600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17" y="1796349"/>
            <a:ext cx="2295000" cy="3060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5" y="1796349"/>
            <a:ext cx="2295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44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(13)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أغلف صندوق الحدبات.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(14)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أعيد ثقب جميع النقاط التي سبق ثقبها.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9" y="1830897"/>
            <a:ext cx="4080000" cy="30600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49" y="1830897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1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(15)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أغلف العجلات بقماش الجوخ حتى تعطي احتكاك أقوى عند سيرها.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(16)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ألصق قطعة شفافة في الجهة الأخرى من العجلة لتقليل احتكاك العجلة في جسم الصندوق.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9" y="1858193"/>
            <a:ext cx="4080000" cy="30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49" y="1858193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4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(17)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أركب الأقدام في الثقوب المخصصه لها وأتأكد من أن حركتها انسيابيه.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(18)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أركب المحاور الثلاث وأتأكد من انسيابية حركتها.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67" y="1830897"/>
            <a:ext cx="4080000" cy="30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4" y="1391524"/>
            <a:ext cx="4080000" cy="30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04" y="3407099"/>
            <a:ext cx="2269017" cy="17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5346358"/>
            <a:ext cx="60959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(19)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أركب قطعة خشبية بنفس ثقل المقبض في الجهة الداخلية للصندوق والمعاكسة للمقبض حتى لاتنقلب اللعبة.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(20)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أطبع الأشكال التي سوف تلصق على الدمية المتحركة والأشكال التي ستلصق على صندوق الحدبات.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7390"/>
          <a:stretch/>
        </p:blipFill>
        <p:spPr>
          <a:xfrm>
            <a:off x="8090867" y="1763914"/>
            <a:ext cx="2295000" cy="3060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5" y="2093880"/>
            <a:ext cx="3213566" cy="216000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9943">
            <a:off x="2925749" y="2298174"/>
            <a:ext cx="321356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4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(21)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أثبت الدمى وألصق الأشكال.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(22)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أثبت حامل المقبض.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2"/>
          <a:stretch/>
        </p:blipFill>
        <p:spPr>
          <a:xfrm>
            <a:off x="7660622" y="1700358"/>
            <a:ext cx="3155489" cy="3410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19557" r="11694" b="3831"/>
          <a:stretch/>
        </p:blipFill>
        <p:spPr>
          <a:xfrm>
            <a:off x="3686567" y="1511303"/>
            <a:ext cx="2151829" cy="16138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30508" r="19105" b="10062"/>
          <a:stretch/>
        </p:blipFill>
        <p:spPr>
          <a:xfrm>
            <a:off x="3686567" y="3364384"/>
            <a:ext cx="2151829" cy="16138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3"/>
          <a:stretch/>
        </p:blipFill>
        <p:spPr>
          <a:xfrm rot="5400000">
            <a:off x="128097" y="1515615"/>
            <a:ext cx="3466951" cy="34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1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(23)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أركب المقبض.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(24)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أثبت العجلات.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367" y="1348193"/>
            <a:ext cx="3060000" cy="40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9" y="1854374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56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(25)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أجرب تحريك العجلات.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(26)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اللعبة جاهزة  </a:t>
            </a: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 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r="13388"/>
          <a:stretch/>
        </p:blipFill>
        <p:spPr>
          <a:xfrm>
            <a:off x="1294056" y="1823070"/>
            <a:ext cx="3037312" cy="3245722"/>
          </a:xfrm>
          <a:prstGeom prst="rect">
            <a:avLst/>
          </a:prstGeom>
        </p:spPr>
      </p:pic>
      <p:pic>
        <p:nvPicPr>
          <p:cNvPr id="2" name="VID_20210410_1948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1900" y="1828792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الهدف(2)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يقيم الطالب اللعبة التي صنعها وفق المعايير المحددة مع التدعيم بحجج منطقية.</a:t>
            </a:r>
            <a:endParaRPr lang="en-US" sz="20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45" y="2076011"/>
            <a:ext cx="12184356" cy="601229"/>
          </a:xfrm>
          <a:prstGeom prst="rect">
            <a:avLst/>
          </a:prstGeom>
          <a:solidFill>
            <a:srgbClr val="9D9D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نجمة 1"/>
          <p:cNvSpPr/>
          <p:nvPr/>
        </p:nvSpPr>
        <p:spPr>
          <a:xfrm>
            <a:off x="3089818" y="3038148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نجمتين 1"/>
          <p:cNvGrpSpPr/>
          <p:nvPr/>
        </p:nvGrpSpPr>
        <p:grpSpPr>
          <a:xfrm>
            <a:off x="4340128" y="3038148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5-Point Star 39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نجمات 1"/>
          <p:cNvGrpSpPr/>
          <p:nvPr/>
        </p:nvGrpSpPr>
        <p:grpSpPr>
          <a:xfrm>
            <a:off x="5553304" y="3038148"/>
            <a:ext cx="792354" cy="500937"/>
            <a:chOff x="1109073" y="2431819"/>
            <a:chExt cx="792354" cy="500937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5-Point Star 42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415091" y="2119401"/>
            <a:ext cx="5463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التقييم المناسب للجوانب التالية :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97828" y="2157832"/>
            <a:ext cx="106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لم أُتقن</a:t>
            </a:r>
            <a:endParaRPr lang="en-US" sz="2800" b="1" dirty="0">
              <a:ln w="0"/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92297" y="2157832"/>
            <a:ext cx="143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أتقنتُ جزئيًا</a:t>
            </a:r>
            <a:endParaRPr lang="en-US" sz="2800" b="1" dirty="0">
              <a:ln w="0"/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61896" y="2157832"/>
            <a:ext cx="112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أَتقنت</a:t>
            </a:r>
            <a:endParaRPr lang="en-US" sz="2800" b="1" dirty="0">
              <a:ln w="0"/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0" name="5-Point Star 49"/>
          <p:cNvSpPr/>
          <p:nvPr/>
        </p:nvSpPr>
        <p:spPr>
          <a:xfrm>
            <a:off x="3089818" y="3038147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339019" y="3038147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5-Point Star 51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-Point Star 52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53303" y="3038148"/>
            <a:ext cx="792354" cy="500937"/>
            <a:chOff x="1109073" y="2431819"/>
            <a:chExt cx="792354" cy="500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5-Point Star 54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-Point Star 55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00947" y="1290708"/>
            <a:ext cx="4409552" cy="707886"/>
            <a:chOff x="4100947" y="1290708"/>
            <a:chExt cx="4409552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4100947" y="1334756"/>
              <a:ext cx="3955598" cy="5954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2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التقويم</a:t>
              </a:r>
              <a:endParaRPr lang="en-US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868977" y="1290708"/>
              <a:ext cx="641522" cy="70788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 rtl="1"/>
              <a:r>
                <a:rPr lang="en-US" sz="4000" b="1" dirty="0">
                  <a:ln/>
                  <a:solidFill>
                    <a:schemeClr val="accent4"/>
                  </a:solidFill>
                  <a:sym typeface="Wingdings" panose="05000000000000000000" pitchFamily="2" charset="2"/>
                </a:rPr>
                <a:t></a:t>
              </a:r>
              <a:endParaRPr lang="en-US" sz="4000" b="1" dirty="0">
                <a:ln/>
                <a:solidFill>
                  <a:schemeClr val="accent4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12150" y="2119401"/>
            <a:ext cx="2082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الملاحظات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33797" y="2962914"/>
            <a:ext cx="229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هي جوانب التطوير المقترحة ؟ 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96620" y="3086024"/>
            <a:ext cx="2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مبدع أحسنت صنعًا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6620" y="2962914"/>
            <a:ext cx="2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 تطويره لمستوى الإتقان؟ وضح.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5" name="نجمة 1"/>
          <p:cNvSpPr/>
          <p:nvPr/>
        </p:nvSpPr>
        <p:spPr>
          <a:xfrm>
            <a:off x="3089818" y="3637939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نجمتين 1"/>
          <p:cNvGrpSpPr/>
          <p:nvPr/>
        </p:nvGrpSpPr>
        <p:grpSpPr>
          <a:xfrm>
            <a:off x="4340128" y="3637939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5-Point Star 66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5-Point Star 67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نجمات 1"/>
          <p:cNvGrpSpPr/>
          <p:nvPr/>
        </p:nvGrpSpPr>
        <p:grpSpPr>
          <a:xfrm>
            <a:off x="5553304" y="3637939"/>
            <a:ext cx="792354" cy="500937"/>
            <a:chOff x="1109073" y="2431819"/>
            <a:chExt cx="792354" cy="500937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0" name="5-Point Star 69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5-Point Star 70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5-Point Star 71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5-Point Star 72"/>
          <p:cNvSpPr/>
          <p:nvPr/>
        </p:nvSpPr>
        <p:spPr>
          <a:xfrm>
            <a:off x="3089818" y="3637938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4339019" y="3637938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5-Point Star 74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5-Point Star 75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553303" y="3637939"/>
            <a:ext cx="792354" cy="500937"/>
            <a:chOff x="1109073" y="2431819"/>
            <a:chExt cx="792354" cy="500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8" name="5-Point Star 77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5-Point Star 78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5-Point Star 79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33797" y="3510457"/>
            <a:ext cx="229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هي جوانب التطوير المقترحة ؟ 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96620" y="3685815"/>
            <a:ext cx="2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مهندس فنان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96620" y="3510457"/>
            <a:ext cx="2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 تطويره لمستوى الإتقان؟ وضح.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4" name="نجمة 1"/>
          <p:cNvSpPr/>
          <p:nvPr/>
        </p:nvSpPr>
        <p:spPr>
          <a:xfrm>
            <a:off x="3089818" y="4241924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نجمتين 1"/>
          <p:cNvGrpSpPr/>
          <p:nvPr/>
        </p:nvGrpSpPr>
        <p:grpSpPr>
          <a:xfrm>
            <a:off x="4340128" y="4241924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5-Point Star 85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5-Point Star 86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نجمات 1"/>
          <p:cNvGrpSpPr/>
          <p:nvPr/>
        </p:nvGrpSpPr>
        <p:grpSpPr>
          <a:xfrm>
            <a:off x="5553304" y="4241924"/>
            <a:ext cx="792354" cy="500937"/>
            <a:chOff x="1109073" y="2431819"/>
            <a:chExt cx="792354" cy="500937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5-Point Star 88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90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5-Point Star 91"/>
          <p:cNvSpPr/>
          <p:nvPr/>
        </p:nvSpPr>
        <p:spPr>
          <a:xfrm>
            <a:off x="3089818" y="4241923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4339019" y="4241923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5-Point Star 93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5-Point Star 94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553303" y="4241924"/>
            <a:ext cx="792354" cy="500937"/>
            <a:chOff x="1109073" y="2431819"/>
            <a:chExt cx="792354" cy="500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5-Point Star 96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5-Point Star 97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5-Point Star 98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33797" y="4166690"/>
            <a:ext cx="229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هي جوانب التطوير المقترحة ؟ 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96620" y="4289800"/>
            <a:ext cx="2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رائع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96620" y="4166690"/>
            <a:ext cx="2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 تطويره لمستوى الإتقان؟ وضح.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3" name="نجمة 1"/>
          <p:cNvSpPr/>
          <p:nvPr/>
        </p:nvSpPr>
        <p:spPr>
          <a:xfrm>
            <a:off x="3089818" y="4839683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نجمتين 1"/>
          <p:cNvGrpSpPr/>
          <p:nvPr/>
        </p:nvGrpSpPr>
        <p:grpSpPr>
          <a:xfrm>
            <a:off x="4340128" y="4839683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5-Point Star 104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5-Point Star 105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نجمات 1"/>
          <p:cNvGrpSpPr/>
          <p:nvPr/>
        </p:nvGrpSpPr>
        <p:grpSpPr>
          <a:xfrm>
            <a:off x="5553304" y="4839683"/>
            <a:ext cx="792354" cy="500937"/>
            <a:chOff x="1109073" y="2431819"/>
            <a:chExt cx="792354" cy="500937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5-Point Star 107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5-Point Star 108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5-Point Star 110"/>
          <p:cNvSpPr/>
          <p:nvPr/>
        </p:nvSpPr>
        <p:spPr>
          <a:xfrm>
            <a:off x="3089818" y="4839682"/>
            <a:ext cx="523782" cy="492897"/>
          </a:xfrm>
          <a:prstGeom prst="star5">
            <a:avLst>
              <a:gd name="adj" fmla="val 29898"/>
              <a:gd name="hf" fmla="val 105146"/>
              <a:gd name="vf" fmla="val 11055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4339019" y="4839682"/>
            <a:ext cx="658068" cy="492897"/>
            <a:chOff x="2401981" y="2431819"/>
            <a:chExt cx="658068" cy="492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5-Point Star 112"/>
            <p:cNvSpPr/>
            <p:nvPr/>
          </p:nvSpPr>
          <p:spPr>
            <a:xfrm>
              <a:off x="2536267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5-Point Star 113"/>
            <p:cNvSpPr/>
            <p:nvPr/>
          </p:nvSpPr>
          <p:spPr>
            <a:xfrm>
              <a:off x="2401981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553303" y="4839683"/>
            <a:ext cx="792354" cy="500937"/>
            <a:chOff x="1109073" y="2431819"/>
            <a:chExt cx="792354" cy="500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6" name="5-Point Star 115"/>
            <p:cNvSpPr/>
            <p:nvPr/>
          </p:nvSpPr>
          <p:spPr>
            <a:xfrm>
              <a:off x="1377645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5-Point Star 116"/>
            <p:cNvSpPr/>
            <p:nvPr/>
          </p:nvSpPr>
          <p:spPr>
            <a:xfrm>
              <a:off x="1109073" y="243181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5-Point Star 117"/>
            <p:cNvSpPr/>
            <p:nvPr/>
          </p:nvSpPr>
          <p:spPr>
            <a:xfrm>
              <a:off x="1243359" y="2439859"/>
              <a:ext cx="523782" cy="492897"/>
            </a:xfrm>
            <a:prstGeom prst="star5">
              <a:avLst>
                <a:gd name="adj" fmla="val 29898"/>
                <a:gd name="hf" fmla="val 105146"/>
                <a:gd name="vf" fmla="val 1105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333797" y="4764449"/>
            <a:ext cx="2293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 هي جوانب التطوير المقترحة ؟ 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96620" y="4887559"/>
            <a:ext cx="2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جميل جدًا</a:t>
            </a:r>
            <a:endParaRPr lang="en-US" sz="2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96620" y="4764449"/>
            <a:ext cx="2567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>
                <a:solidFill>
                  <a:schemeClr val="bg1"/>
                </a:solidFill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 تطويره لمستوى الإتقان؟ وضح.</a:t>
            </a:r>
            <a:endParaRPr lang="en-US" sz="2200" b="1" dirty="0">
              <a:solidFill>
                <a:schemeClr val="bg1"/>
              </a:solidFill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5"/>
          <a:srcRect l="1" t="40274" r="47194" b="6046"/>
          <a:stretch/>
        </p:blipFill>
        <p:spPr>
          <a:xfrm>
            <a:off x="26147" y="2773975"/>
            <a:ext cx="6562912" cy="3253242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7645" y="5658441"/>
            <a:ext cx="12184356" cy="468341"/>
          </a:xfrm>
          <a:prstGeom prst="rect">
            <a:avLst/>
          </a:prstGeom>
          <a:solidFill>
            <a:srgbClr val="9D9D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47621" y="5658442"/>
            <a:ext cx="11088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اسجل ملاحظات تقييم منتجي في</a:t>
            </a:r>
            <a:r>
              <a:rPr lang="ar-BH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ملف التصميم</a:t>
            </a: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الخاص بي 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6212909" y="3072746"/>
            <a:ext cx="5644378" cy="2990096"/>
          </a:xfrm>
        </p:spPr>
        <p:txBody>
          <a:bodyPr>
            <a:normAutofit/>
          </a:bodyPr>
          <a:lstStyle/>
          <a:p>
            <a:pPr marL="514350" indent="-514350" algn="r" rtl="1">
              <a:lnSpc>
                <a:spcPct val="110000"/>
              </a:lnSpc>
              <a:buAutoNum type="arabicPeriod"/>
            </a:pPr>
            <a:r>
              <a:rPr lang="ar-BH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الإبداع في تصميم اللعبة التي نعمل بالحدبات.</a:t>
            </a:r>
          </a:p>
          <a:p>
            <a:pPr marL="514350" indent="-514350" algn="r" rtl="1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ar-BH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سهولة الحركة الناتجة عن الحدبات</a:t>
            </a:r>
          </a:p>
          <a:p>
            <a:pPr marL="514350" indent="-514350" algn="r" rtl="1">
              <a:lnSpc>
                <a:spcPct val="110000"/>
              </a:lnSpc>
              <a:buAutoNum type="arabicPeriod"/>
            </a:pPr>
            <a:r>
              <a:rPr lang="ar-BH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قوة وثبات صندوق الحدبات.</a:t>
            </a:r>
          </a:p>
          <a:p>
            <a:pPr marL="514350" indent="-514350" algn="r" rtl="1">
              <a:lnSpc>
                <a:spcPct val="110000"/>
              </a:lnSpc>
              <a:buAutoNum type="arabicPeriod"/>
            </a:pPr>
            <a:r>
              <a:rPr lang="ar-BH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نظافة التشطيبات النهائية والتلوين.</a:t>
            </a:r>
          </a:p>
        </p:txBody>
      </p:sp>
    </p:spTree>
    <p:extLst>
      <p:ext uri="{BB962C8B-B14F-4D97-AF65-F5344CB8AC3E}">
        <p14:creationId xmlns:p14="http://schemas.microsoft.com/office/powerpoint/2010/main" val="3337712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50" grpId="0" uiExpand="1" animBg="1"/>
      <p:bldP spid="50" grpId="1" animBg="1"/>
      <p:bldP spid="50" grpId="2" animBg="1"/>
      <p:bldP spid="50" grpId="3" animBg="1"/>
      <p:bldP spid="62" grpId="0"/>
      <p:bldP spid="62" grpId="1"/>
      <p:bldP spid="62" grpId="2"/>
      <p:bldP spid="62" grpId="3"/>
      <p:bldP spid="63" grpId="0"/>
      <p:bldP spid="63" grpId="1"/>
      <p:bldP spid="63" grpId="2"/>
      <p:bldP spid="63" grpId="3"/>
      <p:bldP spid="64" grpId="0"/>
      <p:bldP spid="64" grpId="1"/>
      <p:bldP spid="64" grpId="2"/>
      <p:bldP spid="64" grpId="3"/>
      <p:bldP spid="73" grpId="0" animBg="1"/>
      <p:bldP spid="73" grpId="1" animBg="1"/>
      <p:bldP spid="73" grpId="2" animBg="1"/>
      <p:bldP spid="73" grpId="3" animBg="1"/>
      <p:bldP spid="73" grpId="4" animBg="1"/>
      <p:bldP spid="81" grpId="0"/>
      <p:bldP spid="81" grpId="1"/>
      <p:bldP spid="81" grpId="2"/>
      <p:bldP spid="81" grpId="3"/>
      <p:bldP spid="81" grpId="4"/>
      <p:bldP spid="82" grpId="0"/>
      <p:bldP spid="82" grpId="1"/>
      <p:bldP spid="82" grpId="2"/>
      <p:bldP spid="82" grpId="3"/>
      <p:bldP spid="82" grpId="4"/>
      <p:bldP spid="83" grpId="0"/>
      <p:bldP spid="83" grpId="1"/>
      <p:bldP spid="83" grpId="2"/>
      <p:bldP spid="83" grpId="3"/>
      <p:bldP spid="83" grpId="4"/>
      <p:bldP spid="92" grpId="0" animBg="1"/>
      <p:bldP spid="92" grpId="1" animBg="1"/>
      <p:bldP spid="92" grpId="2" animBg="1"/>
      <p:bldP spid="92" grpId="3" animBg="1"/>
      <p:bldP spid="92" grpId="4" animBg="1"/>
      <p:bldP spid="100" grpId="0"/>
      <p:bldP spid="100" grpId="1"/>
      <p:bldP spid="100" grpId="2"/>
      <p:bldP spid="100" grpId="3"/>
      <p:bldP spid="100" grpId="4"/>
      <p:bldP spid="101" grpId="0"/>
      <p:bldP spid="101" grpId="1"/>
      <p:bldP spid="101" grpId="2"/>
      <p:bldP spid="101" grpId="3"/>
      <p:bldP spid="101" grpId="4"/>
      <p:bldP spid="102" grpId="0"/>
      <p:bldP spid="102" grpId="1"/>
      <p:bldP spid="102" grpId="2"/>
      <p:bldP spid="102" grpId="3"/>
      <p:bldP spid="102" grpId="4"/>
      <p:bldP spid="111" grpId="0" animBg="1"/>
      <p:bldP spid="111" grpId="1" animBg="1"/>
      <p:bldP spid="111" grpId="2" animBg="1"/>
      <p:bldP spid="111" grpId="3" animBg="1"/>
      <p:bldP spid="111" grpId="4" animBg="1"/>
      <p:bldP spid="119" grpId="0"/>
      <p:bldP spid="119" grpId="1"/>
      <p:bldP spid="119" grpId="2"/>
      <p:bldP spid="119" grpId="3"/>
      <p:bldP spid="119" grpId="4"/>
      <p:bldP spid="120" grpId="0"/>
      <p:bldP spid="120" grpId="1"/>
      <p:bldP spid="120" grpId="2"/>
      <p:bldP spid="120" grpId="3"/>
      <p:bldP spid="120" grpId="4"/>
      <p:bldP spid="121" grpId="0"/>
      <p:bldP spid="121" grpId="1"/>
      <p:bldP spid="121" grpId="2"/>
      <p:bldP spid="121" grpId="3"/>
      <p:bldP spid="121" grpId="4"/>
      <p:bldP spid="143" grpId="0" animBg="1"/>
      <p:bldP spid="144" grpId="0"/>
      <p:bldP spid="3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44" y="546088"/>
            <a:ext cx="10521273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7882" y="375653"/>
            <a:ext cx="8373982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6268" y="530317"/>
            <a:ext cx="632769" cy="6327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37667" y="243249"/>
            <a:ext cx="84218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Al-Mohanad" panose="02060603050605020204" pitchFamily="18" charset="-78"/>
                <a:ea typeface="+mj-ea"/>
                <a:cs typeface="Al-Mohanad" panose="02060603050605020204" pitchFamily="18" charset="-78"/>
              </a:defRPr>
            </a:lvl1pPr>
          </a:lstStyle>
          <a:p>
            <a:pPr algn="r"/>
            <a:r>
              <a:rPr lang="ar-BH" sz="32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</a:t>
            </a:r>
            <a:r>
              <a:rPr lang="ar-BH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) :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أصمم لعبة تعمل بالحدبات / </a:t>
            </a:r>
            <a:r>
              <a:rPr lang="ar-BH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والتقويم</a:t>
            </a:r>
            <a:endParaRPr lang="en-U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09647" y="1915752"/>
            <a:ext cx="10391698" cy="3943456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vert="horz" lIns="91440" tIns="45720" rIns="91440" bIns="45720" numCol="1" rtlCol="1" anchor="ctr">
            <a:noAutofit/>
          </a:bodyPr>
          <a:lstStyle/>
          <a:p>
            <a:pPr marL="739775" indent="-349250" algn="just" rtl="1">
              <a:lnSpc>
                <a:spcPct val="200000"/>
              </a:lnSpc>
              <a:buFont typeface="+mj-lt"/>
              <a:buAutoNum type="arabicPeriod"/>
            </a:pPr>
            <a:r>
              <a:rPr lang="ar-BH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  <a:p>
            <a:pPr marL="739775" indent="-349250" algn="just" rtl="1">
              <a:lnSpc>
                <a:spcPct val="200000"/>
              </a:lnSpc>
              <a:buFont typeface="+mj-lt"/>
              <a:buAutoNum type="arabicPeriod"/>
            </a:pPr>
            <a:r>
              <a:rPr lang="ar-BH" b="1" dirty="0">
                <a:latin typeface="Sakkal Majalla" pitchFamily="2" charset="-78"/>
                <a:cs typeface="Sakkal Majalla" pitchFamily="2" charset="-78"/>
              </a:rPr>
              <a:t>أن يقيم الطالب اللعبة التي صنعها وفق المعايير المحددة مع التدعيم بحجج منطقية.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842812" y="546088"/>
            <a:ext cx="349188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714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الهدف(2)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يقيم الطالب اللعبة التي صنعها وفق المعايير المحددة مع التدعيم بحجج منطقية.</a:t>
            </a:r>
            <a:endParaRPr lang="en-US" sz="2000" b="1" dirty="0"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100947" y="1290708"/>
            <a:ext cx="4409552" cy="707886"/>
            <a:chOff x="4100947" y="1290708"/>
            <a:chExt cx="4409552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4100947" y="1334756"/>
              <a:ext cx="3955598" cy="5954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2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التقويم</a:t>
              </a:r>
              <a:endParaRPr lang="en-US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868977" y="1290708"/>
              <a:ext cx="641522" cy="70788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r" rtl="1"/>
              <a:r>
                <a:rPr lang="en-US" sz="4000" b="1" dirty="0">
                  <a:ln/>
                  <a:solidFill>
                    <a:schemeClr val="accent4"/>
                  </a:solidFill>
                  <a:sym typeface="Wingdings" panose="05000000000000000000" pitchFamily="2" charset="2"/>
                </a:rPr>
                <a:t></a:t>
              </a:r>
              <a:endParaRPr lang="en-US" sz="4000" b="1" dirty="0">
                <a:ln/>
                <a:solidFill>
                  <a:schemeClr val="accent4"/>
                </a:solidFill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7645" y="2130875"/>
            <a:ext cx="12184356" cy="623327"/>
          </a:xfrm>
          <a:prstGeom prst="rect">
            <a:avLst/>
          </a:prstGeom>
          <a:solidFill>
            <a:srgbClr val="9D9D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34558" y="2177014"/>
            <a:ext cx="11088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النشاط التطبيقي (9) : افحص اللعبة التي أنتجتها وأجب عن الأسئلة التالية في </a:t>
            </a:r>
            <a:r>
              <a:rPr lang="ar-BH" sz="3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ملف التصميم </a:t>
            </a:r>
            <a:r>
              <a:rPr lang="ar-BH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</p:txBody>
      </p:sp>
      <p:sp>
        <p:nvSpPr>
          <p:cNvPr id="148" name="TextBox 135"/>
          <p:cNvSpPr txBox="1"/>
          <p:nvPr/>
        </p:nvSpPr>
        <p:spPr>
          <a:xfrm>
            <a:off x="6096000" y="2854711"/>
            <a:ext cx="5873731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0000"/>
              </a:lnSpc>
            </a:pPr>
            <a:r>
              <a:rPr lang="ar-BH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       </a:t>
            </a:r>
            <a:r>
              <a:rPr lang="ar-BH" sz="3200" b="1" u="sng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أولا : تقيم اللعبة</a:t>
            </a:r>
            <a:r>
              <a:rPr lang="ar-BH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</a:t>
            </a:r>
            <a:endParaRPr lang="ar-BH" sz="3200" b="1" u="sng" dirty="0">
              <a:solidFill>
                <a:srgbClr val="C000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1. ما رأيك  في اللعبة؟  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6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( تحديد الإيجابيات والسلبيات مع المبررات المنطقية )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2. ما هي مقترحاتك التطويرية لهذه اللعبة ؟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6">
                    <a:lumMod val="75000"/>
                  </a:schemeClr>
                </a:solidFill>
                <a:latin typeface="Sakkal Majalla" pitchFamily="2" charset="-78"/>
                <a:cs typeface="Sakkal Majalla" pitchFamily="2" charset="-78"/>
              </a:rPr>
              <a:t>( فكر بإبداع  وحاول زيادة الإيجابيات وحل السلبيات )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C04F95E-9DA5-4DA2-A90D-3B459009E994}"/>
              </a:ext>
            </a:extLst>
          </p:cNvPr>
          <p:cNvSpPr/>
          <p:nvPr/>
        </p:nvSpPr>
        <p:spPr>
          <a:xfrm>
            <a:off x="0" y="2855411"/>
            <a:ext cx="6021977" cy="30038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0000"/>
              </a:lnSpc>
            </a:pPr>
            <a:r>
              <a:rPr lang="ar-BH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      </a:t>
            </a:r>
            <a:r>
              <a:rPr lang="ar-BH" sz="3200" b="1" u="sng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ثانيا : تقييم مراحل مشروع التصميم والإنتاج</a:t>
            </a:r>
            <a:r>
              <a:rPr lang="ar-BH" sz="32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: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 3. ماهي التحديات والصعوبات التي واجهتك؟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 4. كيف تمكنت من مواجهة هذه الصعوبات؟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5. حدد المراحل التي أتقنتها في المشروع مع التعليل.</a:t>
            </a:r>
          </a:p>
          <a:p>
            <a:pPr algn="r" rtl="1">
              <a:lnSpc>
                <a:spcPct val="110000"/>
              </a:lnSpc>
            </a:pP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Sakkal Majalla" pitchFamily="2" charset="-78"/>
                <a:cs typeface="Sakkal Majalla" pitchFamily="2" charset="-78"/>
              </a:rPr>
              <a:t>6. ما الذي ستغيره في خطوات التصميم او الانتاج لو اتيحت لك الفرصة لإعادة المشروع؟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7645" y="5904105"/>
            <a:ext cx="12184356" cy="468341"/>
          </a:xfrm>
          <a:prstGeom prst="rect">
            <a:avLst/>
          </a:prstGeom>
          <a:solidFill>
            <a:srgbClr val="9D9D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47621" y="5904106"/>
            <a:ext cx="1108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يمكنك الاستعانة بمثال التحليل بالدرس الأول</a:t>
            </a:r>
            <a:r>
              <a:rPr lang="ar-BH" sz="2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فحص لعبة تعمل بالحدبات وتحليلها </a:t>
            </a:r>
            <a:endParaRPr lang="en-U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7484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/>
      <p:bldP spid="148" grpId="0" uiExpand="1" build="p"/>
      <p:bldP spid="149" grpId="0" uiExpand="1" build="p"/>
      <p:bldP spid="152" grpId="0" animBg="1"/>
      <p:bldP spid="1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" y="-10207"/>
            <a:ext cx="12219366" cy="68530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66589" y="1587385"/>
            <a:ext cx="6269136" cy="58477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3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التصميم والتقانة</a:t>
            </a:r>
            <a:r>
              <a:rPr lang="en-US" dirty="0"/>
              <a:t> </a:t>
            </a:r>
            <a:r>
              <a:rPr lang="ar-BH" dirty="0"/>
              <a:t>للصف السادس الابتدائي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81196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/ الثاني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0845" y="3098400"/>
            <a:ext cx="12192000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675577" y="2230519"/>
            <a:ext cx="6799156" cy="69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الوحدة الأولى : نصمم لعبة تعمل بالحدبات ونصنعها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66F7D7-06F2-48F5-AE9F-08177EA79498}"/>
              </a:ext>
            </a:extLst>
          </p:cNvPr>
          <p:cNvSpPr/>
          <p:nvPr/>
        </p:nvSpPr>
        <p:spPr>
          <a:xfrm>
            <a:off x="3130739" y="312850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نهاية الدرس (9) : نشاط (9</a:t>
            </a: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) :</a:t>
            </a:r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أصمم لعبة تعمل بالحدبات</a:t>
            </a:r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والتقويم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9961" y="6027938"/>
            <a:ext cx="3675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ar-BH" sz="2000" b="1" dirty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كراسة الطالب ( صفحة 32 )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55409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126862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3"/>
            <a:ext cx="8771448" cy="7049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01306" y="822028"/>
            <a:ext cx="3897797" cy="6550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فلنراجع مراحل مشروع التصميم والإنتاج.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23397" y="3513361"/>
            <a:ext cx="2168277" cy="595488"/>
          </a:xfrm>
          <a:prstGeom prst="roundRect">
            <a:avLst/>
          </a:prstGeom>
          <a:solidFill>
            <a:srgbClr val="43BB8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تحديد المواصفات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10073" y="1531697"/>
            <a:ext cx="3170888" cy="5954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تحــــــــــــــــــــديد المشكــــــــــــلة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01207" y="2434645"/>
            <a:ext cx="2168277" cy="595488"/>
          </a:xfrm>
          <a:prstGeom prst="roundRect">
            <a:avLst/>
          </a:prstGeom>
          <a:solidFill>
            <a:srgbClr val="43AF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19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تحليل البحث والاستكشاف</a:t>
            </a:r>
            <a:endParaRPr lang="en-US" sz="19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01207" y="4592077"/>
            <a:ext cx="2168277" cy="595488"/>
          </a:xfrm>
          <a:prstGeom prst="roundRect">
            <a:avLst/>
          </a:prstGeom>
          <a:solidFill>
            <a:srgbClr val="45B45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تصميم الأفكار الأولية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20702" y="5670793"/>
            <a:ext cx="2270583" cy="595488"/>
          </a:xfrm>
          <a:prstGeom prst="roundRect">
            <a:avLst/>
          </a:prstGeom>
          <a:solidFill>
            <a:srgbClr val="70AD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اختيار الفكرة الأنسب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40502" y="5666160"/>
            <a:ext cx="2270585" cy="5954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تطوير الفكرة وتفصيلها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21551" y="4588603"/>
            <a:ext cx="2168277" cy="59548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التخطيط للإنتاج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02718" y="3511045"/>
            <a:ext cx="2168277" cy="595488"/>
          </a:xfrm>
          <a:prstGeom prst="roundRect">
            <a:avLst/>
          </a:prstGeom>
          <a:solidFill>
            <a:srgbClr val="43BB8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الإنتــــــــــــــــــــــــاج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21551" y="2433487"/>
            <a:ext cx="2168277" cy="59548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3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</a:t>
            </a:r>
            <a:endParaRPr lang="en-US" sz="23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ight Arrow 25"/>
          <p:cNvSpPr/>
          <p:nvPr/>
        </p:nvSpPr>
        <p:spPr>
          <a:xfrm rot="2101360">
            <a:off x="8293372" y="1839699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5400000">
            <a:off x="9461025" y="3043273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9461025" y="4105642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17584962" flipH="1">
            <a:off x="8933847" y="5274788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18301360">
            <a:off x="3647623" y="1879058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6200000">
            <a:off x="2519077" y="3031103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 flipH="1">
            <a:off x="2519076" y="4107770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2522193" flipH="1">
            <a:off x="2987469" y="5257316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 rot="10800000">
            <a:off x="5958080" y="5734068"/>
            <a:ext cx="239407" cy="484632"/>
          </a:xfrm>
          <a:prstGeom prst="rightArrow">
            <a:avLst>
              <a:gd name="adj1" fmla="val 76138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476787" y="1512914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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571243" y="2431144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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272747" y="3511045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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566690" y="4559926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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786665" y="5653218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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9286" y="5654593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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71776" y="4585784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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8779" y="3497190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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71776" y="2418255"/>
            <a:ext cx="5966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36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</a:t>
            </a:r>
            <a:endParaRPr lang="en-US" sz="3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4954204" y="2819153"/>
            <a:ext cx="228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/>
            <a:r>
              <a:rPr lang="ar-BH" altLang="en-US" sz="4000" b="1" dirty="0">
                <a:gradFill>
                  <a:gsLst>
                    <a:gs pos="1538">
                      <a:schemeClr val="accent1">
                        <a:lumMod val="50000"/>
                      </a:schemeClr>
                    </a:gs>
                    <a:gs pos="99487">
                      <a:schemeClr val="tx2"/>
                    </a:gs>
                    <a:gs pos="15416">
                      <a:srgbClr val="6DC376"/>
                    </a:gs>
                    <a:gs pos="67000">
                      <a:srgbClr val="0070C0"/>
                    </a:gs>
                  </a:gsLst>
                  <a:lin ang="5400000" scaled="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عملية التصميم والإنتاج</a:t>
            </a:r>
          </a:p>
        </p:txBody>
      </p:sp>
      <p:pic>
        <p:nvPicPr>
          <p:cNvPr id="45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2227" y="1591719"/>
            <a:ext cx="474161" cy="47416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94163" y="4583184"/>
            <a:ext cx="66075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r" rtl="1">
              <a:defRPr sz="36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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572706" y="3291374"/>
            <a:ext cx="814647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r" rtl="1">
              <a:defRPr sz="3600" b="1">
                <a:ln/>
                <a:solidFill>
                  <a:schemeClr val="accent4"/>
                </a:solidFill>
              </a:defRPr>
            </a:lvl1pPr>
          </a:lstStyle>
          <a:p>
            <a:pPr algn="l" rtl="0"/>
            <a:r>
              <a:rPr lang="en-US" sz="5400" dirty="0">
                <a:sym typeface="Wingdings" panose="05000000000000000000" pitchFamily="2" charset="2"/>
              </a:rPr>
              <a:t></a:t>
            </a:r>
            <a:endParaRPr lang="en-US" sz="5400" dirty="0"/>
          </a:p>
        </p:txBody>
      </p:sp>
      <p:sp>
        <p:nvSpPr>
          <p:cNvPr id="48" name="TextBox 47"/>
          <p:cNvSpPr txBox="1"/>
          <p:nvPr/>
        </p:nvSpPr>
        <p:spPr>
          <a:xfrm>
            <a:off x="2746191" y="5626909"/>
            <a:ext cx="6415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r" rtl="1">
              <a:defRPr sz="36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sz="4000" dirty="0">
                <a:sym typeface="Wingdings" panose="05000000000000000000" pitchFamily="2" charset="2"/>
              </a:rPr>
              <a:t></a:t>
            </a:r>
            <a:endParaRPr lang="en-US" sz="4000" dirty="0"/>
          </a:p>
        </p:txBody>
      </p:sp>
      <p:sp>
        <p:nvSpPr>
          <p:cNvPr id="49" name="TextBox 48"/>
          <p:cNvSpPr txBox="1"/>
          <p:nvPr/>
        </p:nvSpPr>
        <p:spPr>
          <a:xfrm>
            <a:off x="575064" y="2385320"/>
            <a:ext cx="87395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defPPr>
              <a:defRPr lang="en-US"/>
            </a:defPPr>
            <a:lvl1pPr algn="r" rtl="1">
              <a:defRPr sz="36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sz="4000" dirty="0">
                <a:sym typeface="Wingdings" panose="05000000000000000000" pitchFamily="2" charset="2"/>
              </a:rPr>
              <a:t></a:t>
            </a:r>
            <a:endParaRPr lang="en-US" sz="4000" dirty="0"/>
          </a:p>
        </p:txBody>
      </p:sp>
      <p:pic>
        <p:nvPicPr>
          <p:cNvPr id="50" name="Picture 20" descr="j019972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7" y="3583992"/>
            <a:ext cx="424017" cy="4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155492" y="5514121"/>
            <a:ext cx="668773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algn="r" rtl="1">
              <a:defRPr sz="3600" b="1">
                <a:ln/>
                <a:solidFill>
                  <a:schemeClr val="accent4"/>
                </a:solidFill>
              </a:defRPr>
            </a:lvl1pPr>
          </a:lstStyle>
          <a:p>
            <a:pPr algn="l" rtl="0"/>
            <a:r>
              <a:rPr lang="en-US" sz="5400" dirty="0">
                <a:sym typeface="Wingdings" panose="05000000000000000000" pitchFamily="2" charset="2"/>
              </a:rPr>
              <a:t></a:t>
            </a:r>
            <a:endParaRPr lang="en-US" sz="5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7570768" y="4303423"/>
            <a:ext cx="1017339" cy="958576"/>
            <a:chOff x="7570768" y="4303423"/>
            <a:chExt cx="1017339" cy="958576"/>
          </a:xfrm>
        </p:grpSpPr>
        <p:sp>
          <p:nvSpPr>
            <p:cNvPr id="53" name="TextBox 52"/>
            <p:cNvSpPr txBox="1"/>
            <p:nvPr/>
          </p:nvSpPr>
          <p:spPr>
            <a:xfrm>
              <a:off x="8116503" y="4466251"/>
              <a:ext cx="471604" cy="58477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pPr algn="l" rtl="0"/>
              <a:r>
                <a:rPr lang="en-US" sz="3200" dirty="0">
                  <a:sym typeface="Wingdings" panose="05000000000000000000" pitchFamily="2" charset="2"/>
                </a:rPr>
                <a:t></a:t>
              </a:r>
              <a:endParaRPr lang="en-US" sz="3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840803" y="4303423"/>
              <a:ext cx="471604" cy="58477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pPr algn="l" rtl="0"/>
              <a:r>
                <a:rPr lang="en-US" sz="3200" dirty="0">
                  <a:sym typeface="Wingdings" panose="05000000000000000000" pitchFamily="2" charset="2"/>
                </a:rPr>
                <a:t></a:t>
              </a:r>
              <a:endParaRPr lang="en-US" sz="32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20088280">
              <a:off x="7916471" y="4677224"/>
              <a:ext cx="471604" cy="58477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pPr algn="l" rtl="0"/>
              <a:r>
                <a:rPr lang="en-US" sz="3200" dirty="0">
                  <a:sym typeface="Wingdings" panose="05000000000000000000" pitchFamily="2" charset="2"/>
                </a:rPr>
                <a:t></a:t>
              </a:r>
              <a:endParaRPr lang="en-US" sz="32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906594">
              <a:off x="7570768" y="4469263"/>
              <a:ext cx="471604" cy="58477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pPr algn="l" rtl="0"/>
              <a:r>
                <a:rPr lang="en-US" sz="3200" dirty="0">
                  <a:sym typeface="Wingdings" panose="05000000000000000000" pitchFamily="2" charset="2"/>
                </a:rPr>
                <a:t></a:t>
              </a:r>
              <a:endParaRPr lang="en-US" sz="32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443155" y="2355851"/>
            <a:ext cx="1230981" cy="769441"/>
            <a:chOff x="7443155" y="2355851"/>
            <a:chExt cx="1230981" cy="769441"/>
          </a:xfrm>
        </p:grpSpPr>
        <p:sp>
          <p:nvSpPr>
            <p:cNvPr id="58" name="TextBox 57"/>
            <p:cNvSpPr txBox="1"/>
            <p:nvPr/>
          </p:nvSpPr>
          <p:spPr>
            <a:xfrm>
              <a:off x="7958876" y="2355851"/>
              <a:ext cx="715260" cy="76944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r>
                <a:rPr lang="en-US" sz="4400" dirty="0">
                  <a:sym typeface="Wingdings" panose="05000000000000000000" pitchFamily="2" charset="2"/>
                </a:rPr>
                <a:t></a:t>
              </a:r>
              <a:endParaRPr lang="en-US" sz="44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43155" y="2421198"/>
              <a:ext cx="747319" cy="64633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r" rtl="1">
                <a:defRPr sz="3600" b="1">
                  <a:ln/>
                  <a:solidFill>
                    <a:schemeClr val="accent4"/>
                  </a:solidFill>
                </a:defRPr>
              </a:lvl1pPr>
            </a:lstStyle>
            <a:p>
              <a:r>
                <a:rPr lang="en-US" dirty="0">
                  <a:sym typeface="Wingdings" panose="05000000000000000000" pitchFamily="2" charset="2"/>
                </a:rPr>
                <a:t></a:t>
              </a:r>
              <a:endParaRPr lang="en-US" dirty="0"/>
            </a:p>
          </p:txBody>
        </p:sp>
      </p:grpSp>
      <p:sp>
        <p:nvSpPr>
          <p:cNvPr id="60" name="Right Arrow 59"/>
          <p:cNvSpPr/>
          <p:nvPr/>
        </p:nvSpPr>
        <p:spPr>
          <a:xfrm rot="16200000">
            <a:off x="5808413" y="2284881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ight Arrow 60"/>
          <p:cNvSpPr/>
          <p:nvPr/>
        </p:nvSpPr>
        <p:spPr>
          <a:xfrm rot="10800000">
            <a:off x="4518512" y="3569533"/>
            <a:ext cx="593620" cy="484632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ight Arrow 61"/>
          <p:cNvSpPr/>
          <p:nvPr/>
        </p:nvSpPr>
        <p:spPr>
          <a:xfrm rot="20181655">
            <a:off x="6853978" y="2845632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ight Arrow 62"/>
          <p:cNvSpPr/>
          <p:nvPr/>
        </p:nvSpPr>
        <p:spPr>
          <a:xfrm>
            <a:off x="7044870" y="3575043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ight Arrow 63"/>
          <p:cNvSpPr/>
          <p:nvPr/>
        </p:nvSpPr>
        <p:spPr>
          <a:xfrm rot="12072187">
            <a:off x="4762719" y="2787030"/>
            <a:ext cx="593620" cy="484632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EE748D-D09D-4D4B-95B9-34E29AD36E59}"/>
              </a:ext>
            </a:extLst>
          </p:cNvPr>
          <p:cNvSpPr/>
          <p:nvPr/>
        </p:nvSpPr>
        <p:spPr>
          <a:xfrm>
            <a:off x="8501426" y="1271773"/>
            <a:ext cx="3597677" cy="6550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نفذنا بالدرس السابق هذه المراحل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2DCB61F-A6E6-42C0-B3C7-96D8429771CE}"/>
              </a:ext>
            </a:extLst>
          </p:cNvPr>
          <p:cNvSpPr/>
          <p:nvPr/>
        </p:nvSpPr>
        <p:spPr>
          <a:xfrm>
            <a:off x="8594950" y="1721519"/>
            <a:ext cx="3504153" cy="6550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وسننفذ بهذا الدرس المراحل التالية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7" name="Right Arrow 66"/>
          <p:cNvSpPr/>
          <p:nvPr/>
        </p:nvSpPr>
        <p:spPr>
          <a:xfrm rot="1336018">
            <a:off x="6940195" y="4323362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ight Arrow 67"/>
          <p:cNvSpPr/>
          <p:nvPr/>
        </p:nvSpPr>
        <p:spPr>
          <a:xfrm rot="2754363">
            <a:off x="6460076" y="4915185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ight Arrow 68"/>
          <p:cNvSpPr/>
          <p:nvPr/>
        </p:nvSpPr>
        <p:spPr>
          <a:xfrm rot="20263982" flipH="1">
            <a:off x="4669708" y="4323362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ight Arrow 69"/>
          <p:cNvSpPr/>
          <p:nvPr/>
        </p:nvSpPr>
        <p:spPr>
          <a:xfrm rot="18845637" flipH="1">
            <a:off x="5149827" y="4915185"/>
            <a:ext cx="593620" cy="484632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63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1" grpId="0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5" grpId="0"/>
      <p:bldP spid="66" grpId="0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22837" y="1342672"/>
            <a:ext cx="4012978" cy="595488"/>
          </a:xfrm>
          <a:prstGeom prst="roundRect">
            <a:avLst/>
          </a:prstGeom>
          <a:solidFill>
            <a:srgbClr val="43BB8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الإنتــــــــــــــــــــــــاج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8313" y="1293648"/>
            <a:ext cx="6415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40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</a:t>
            </a:r>
            <a:endParaRPr lang="en-US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4" name="Picture 13" descr="j019972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96" y="1415619"/>
            <a:ext cx="424017" cy="4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2D44301-C229-451A-B889-D21C78A0E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069104"/>
              </p:ext>
            </p:extLst>
          </p:nvPr>
        </p:nvGraphicFramePr>
        <p:xfrm>
          <a:off x="5976736" y="2780286"/>
          <a:ext cx="4607636" cy="346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6043C3C-826F-4625-8CF9-540ADB4BB57C}"/>
              </a:ext>
            </a:extLst>
          </p:cNvPr>
          <p:cNvSpPr/>
          <p:nvPr/>
        </p:nvSpPr>
        <p:spPr>
          <a:xfrm>
            <a:off x="806456" y="2093925"/>
            <a:ext cx="1059247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  <a:r>
              <a:rPr lang="ar-BH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نفذ</a:t>
            </a: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المشروع </a:t>
            </a:r>
            <a:r>
              <a:rPr lang="ar-B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البيت </a:t>
            </a:r>
            <a:r>
              <a:rPr lang="ar-BH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عند</a:t>
            </a: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إمكانية</a:t>
            </a: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توفير المواد والأدوات </a:t>
            </a: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وتوفر الإشراف من قبل ولي الأمر لتحقق الأمن والسلامة </a:t>
            </a:r>
            <a:r>
              <a:rPr lang="ar-BH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عند تنفيذ عمليات الإنتاج المختلفة بإتباع خطوات العمل التي حددتها مع الاهتمام بالآتي :</a:t>
            </a:r>
          </a:p>
        </p:txBody>
      </p:sp>
      <p:sp>
        <p:nvSpPr>
          <p:cNvPr id="20" name="Rounded Rectangular Callout 19"/>
          <p:cNvSpPr/>
          <p:nvPr/>
        </p:nvSpPr>
        <p:spPr>
          <a:xfrm rot="16200000">
            <a:off x="1919840" y="1829698"/>
            <a:ext cx="3264213" cy="5836528"/>
          </a:xfrm>
          <a:prstGeom prst="wedgeRoundRectCallout">
            <a:avLst>
              <a:gd name="adj1" fmla="val -11055"/>
              <a:gd name="adj2" fmla="val 57003"/>
              <a:gd name="adj3" fmla="val 16667"/>
            </a:avLst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93663" algn="r" rtl="1"/>
            <a:r>
              <a:rPr lang="ar-BH" sz="2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احرص على إتّباع قواعد الأمن والسلامة الخاصة بالعمل، لتضمن العمل في جوٍ خالٍ من المخاطر.</a:t>
            </a:r>
          </a:p>
          <a:p>
            <a:pPr marL="93663" algn="r" rtl="1"/>
            <a:r>
              <a:rPr lang="ar-BH" sz="2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تَوخَّ الحذر عند استعمال الأدوات والأجهزة وأغلق المفتوح منها فور الانتهاء من استخدامه، فأكثر الحوادث تقع في هذه المرحلة.</a:t>
            </a:r>
          </a:p>
          <a:p>
            <a:pPr marL="93663" algn="r" rtl="1"/>
            <a:r>
              <a:rPr lang="ar-BH" sz="2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كن يقظاً أثناء تحركك وحولك الأدوات والأجهزة تفادياً للحوادث.</a:t>
            </a:r>
          </a:p>
          <a:p>
            <a:pPr marL="93663" algn="r" rtl="1"/>
            <a:r>
              <a:rPr lang="ar-BH" sz="2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ارتد الملابس المناسبة للعمل، كمعطف العمل، والأحذيةِ الواقية، كمامه...إلخ.</a:t>
            </a:r>
          </a:p>
          <a:p>
            <a:pPr marL="93663" algn="r" rtl="1"/>
            <a:r>
              <a:rPr lang="ar-BH" sz="22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حافظ على مكان عملك مرتباً ونظيفاً، وقم بإعادة كل المعدات إلى أماكنها بعد الانتهاء من استعمالها.</a:t>
            </a:r>
            <a:endParaRPr lang="ar-BH" sz="2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148028" y="818441"/>
            <a:ext cx="2130717" cy="1122519"/>
            <a:chOff x="10031175" y="1853975"/>
            <a:chExt cx="2130717" cy="1122519"/>
          </a:xfrm>
        </p:grpSpPr>
        <p:sp>
          <p:nvSpPr>
            <p:cNvPr id="24" name="Freeform 23"/>
            <p:cNvSpPr/>
            <p:nvPr/>
          </p:nvSpPr>
          <p:spPr>
            <a:xfrm rot="3702034" flipV="1">
              <a:off x="10586068" y="1299082"/>
              <a:ext cx="1020932" cy="2130717"/>
            </a:xfrm>
            <a:custGeom>
              <a:avLst/>
              <a:gdLst>
                <a:gd name="connsiteX0" fmla="*/ 627056 w 1020932"/>
                <a:gd name="connsiteY0" fmla="*/ 1797448 h 2130717"/>
                <a:gd name="connsiteX1" fmla="*/ 564439 w 1020932"/>
                <a:gd name="connsiteY1" fmla="*/ 1684303 h 2130717"/>
                <a:gd name="connsiteX2" fmla="*/ 451295 w 1020932"/>
                <a:gd name="connsiteY2" fmla="*/ 1746920 h 2130717"/>
                <a:gd name="connsiteX3" fmla="*/ 513911 w 1020932"/>
                <a:gd name="connsiteY3" fmla="*/ 1860065 h 2130717"/>
                <a:gd name="connsiteX4" fmla="*/ 627056 w 1020932"/>
                <a:gd name="connsiteY4" fmla="*/ 1797448 h 2130717"/>
                <a:gd name="connsiteX5" fmla="*/ 1020932 w 1020932"/>
                <a:gd name="connsiteY5" fmla="*/ 1704574 h 2130717"/>
                <a:gd name="connsiteX6" fmla="*/ 510466 w 1020932"/>
                <a:gd name="connsiteY6" fmla="*/ 2130717 h 2130717"/>
                <a:gd name="connsiteX7" fmla="*/ 0 w 1020932"/>
                <a:gd name="connsiteY7" fmla="*/ 1704573 h 2130717"/>
                <a:gd name="connsiteX8" fmla="*/ 0 w 1020932"/>
                <a:gd name="connsiteY8" fmla="*/ 0 h 2130717"/>
                <a:gd name="connsiteX9" fmla="*/ 1020932 w 1020932"/>
                <a:gd name="connsiteY9" fmla="*/ 0 h 213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932" h="2130717">
                  <a:moveTo>
                    <a:pt x="627056" y="1797448"/>
                  </a:moveTo>
                  <a:cubicBezTo>
                    <a:pt x="641009" y="1748913"/>
                    <a:pt x="612974" y="1698256"/>
                    <a:pt x="564439" y="1684303"/>
                  </a:cubicBezTo>
                  <a:cubicBezTo>
                    <a:pt x="515904" y="1670350"/>
                    <a:pt x="465247" y="1698385"/>
                    <a:pt x="451295" y="1746920"/>
                  </a:cubicBezTo>
                  <a:cubicBezTo>
                    <a:pt x="437342" y="1795455"/>
                    <a:pt x="465376" y="1846112"/>
                    <a:pt x="513911" y="1860065"/>
                  </a:cubicBezTo>
                  <a:cubicBezTo>
                    <a:pt x="562447" y="1874017"/>
                    <a:pt x="613103" y="1845983"/>
                    <a:pt x="627056" y="1797448"/>
                  </a:cubicBezTo>
                  <a:close/>
                  <a:moveTo>
                    <a:pt x="1020932" y="1704574"/>
                  </a:moveTo>
                  <a:lnTo>
                    <a:pt x="510466" y="2130717"/>
                  </a:lnTo>
                  <a:lnTo>
                    <a:pt x="0" y="1704573"/>
                  </a:lnTo>
                  <a:lnTo>
                    <a:pt x="0" y="0"/>
                  </a:lnTo>
                  <a:lnTo>
                    <a:pt x="102093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9916013">
              <a:off x="10091628" y="2114720"/>
              <a:ext cx="149271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1"/>
              <a:r>
                <a:rPr lang="ar-BH" sz="2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 تطبيقي</a:t>
              </a:r>
            </a:p>
            <a:p>
              <a:pPr algn="ctr" rtl="1"/>
              <a:r>
                <a:rPr lang="ar-BH" sz="2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اختياري</a:t>
              </a:r>
              <a:endPara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976615" y="31677"/>
            <a:ext cx="1203073" cy="1829393"/>
            <a:chOff x="10976615" y="898197"/>
            <a:chExt cx="1203073" cy="1829393"/>
          </a:xfrm>
        </p:grpSpPr>
        <p:pic>
          <p:nvPicPr>
            <p:cNvPr id="27" name="Picture 4" descr="Rope, floating, pull, rope clipart png | PNGWi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542" l="5333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9"/>
            <a:stretch/>
          </p:blipFill>
          <p:spPr bwMode="auto">
            <a:xfrm>
              <a:off x="11496833" y="898197"/>
              <a:ext cx="677672" cy="18293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Freeform 27"/>
            <p:cNvSpPr/>
            <p:nvPr/>
          </p:nvSpPr>
          <p:spPr>
            <a:xfrm rot="3702034" flipV="1">
              <a:off x="11249268" y="1160550"/>
              <a:ext cx="657768" cy="1203073"/>
            </a:xfrm>
            <a:custGeom>
              <a:avLst/>
              <a:gdLst>
                <a:gd name="connsiteX0" fmla="*/ 0 w 657768"/>
                <a:gd name="connsiteY0" fmla="*/ 788960 h 1215104"/>
                <a:gd name="connsiteX1" fmla="*/ 510466 w 657768"/>
                <a:gd name="connsiteY1" fmla="*/ 1215104 h 1215104"/>
                <a:gd name="connsiteX2" fmla="*/ 657768 w 657768"/>
                <a:gd name="connsiteY2" fmla="*/ 1092135 h 1215104"/>
                <a:gd name="connsiteX3" fmla="*/ 575413 w 657768"/>
                <a:gd name="connsiteY3" fmla="*/ 939181 h 1215104"/>
                <a:gd name="connsiteX4" fmla="*/ 550104 w 657768"/>
                <a:gd name="connsiteY4" fmla="*/ 947380 h 1215104"/>
                <a:gd name="connsiteX5" fmla="*/ 513911 w 657768"/>
                <a:gd name="connsiteY5" fmla="*/ 944452 h 1215104"/>
                <a:gd name="connsiteX6" fmla="*/ 448367 w 657768"/>
                <a:gd name="connsiteY6" fmla="*/ 867500 h 1215104"/>
                <a:gd name="connsiteX7" fmla="*/ 450813 w 657768"/>
                <a:gd name="connsiteY7" fmla="*/ 837269 h 1215104"/>
                <a:gd name="connsiteX8" fmla="*/ 0 w 657768"/>
                <a:gd name="connsiteY8" fmla="*/ 0 h 121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768" h="1215104">
                  <a:moveTo>
                    <a:pt x="0" y="788960"/>
                  </a:moveTo>
                  <a:lnTo>
                    <a:pt x="510466" y="1215104"/>
                  </a:lnTo>
                  <a:lnTo>
                    <a:pt x="657768" y="1092135"/>
                  </a:lnTo>
                  <a:lnTo>
                    <a:pt x="575413" y="939181"/>
                  </a:lnTo>
                  <a:lnTo>
                    <a:pt x="550104" y="947380"/>
                  </a:lnTo>
                  <a:cubicBezTo>
                    <a:pt x="538312" y="948804"/>
                    <a:pt x="526045" y="947940"/>
                    <a:pt x="513911" y="944452"/>
                  </a:cubicBezTo>
                  <a:cubicBezTo>
                    <a:pt x="477510" y="933987"/>
                    <a:pt x="452640" y="902876"/>
                    <a:pt x="448367" y="867500"/>
                  </a:cubicBezTo>
                  <a:lnTo>
                    <a:pt x="450813" y="837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 rot="16200000">
            <a:off x="10518719" y="1933537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pitchFamily="18" charset="2"/>
              </a:rPr>
              <a:t>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288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42AC661-036B-489F-9F3B-28FF40756C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graphicEl>
                                              <a:dgm id="{042AC661-036B-489F-9F3B-28FF40756C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BB4441B-5D4C-417A-8DE8-3BE468CCE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graphicEl>
                                              <a:dgm id="{9BB4441B-5D4C-417A-8DE8-3BE468CCE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FFB526B-04B7-4AC6-B6B3-B95EFCA35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graphicEl>
                                              <a:dgm id="{8FFB526B-04B7-4AC6-B6B3-B95EFCA35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AE21BB6-2EED-4474-9A6B-7EF5DD4E3F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graphicEl>
                                              <a:dgm id="{BAE21BB6-2EED-4474-9A6B-7EF5DD4E3F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51F0C4-267C-498A-B308-3F1308FDA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graphicEl>
                                              <a:dgm id="{6351F0C4-267C-498A-B308-3F1308FDA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5A03EE7-6942-410B-BFD0-00199513F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>
                                            <p:graphicEl>
                                              <a:dgm id="{05A03EE7-6942-410B-BFD0-00199513F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Graphic spid="16" grpId="0" uiExpand="1">
        <p:bldSub>
          <a:bldDgm bld="lvlOne"/>
        </p:bldSub>
      </p:bldGraphic>
      <p:bldP spid="17" grpId="0" animBg="1"/>
      <p:bldP spid="20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891928" y="4576674"/>
            <a:ext cx="176655" cy="610612"/>
          </a:xfrm>
          <a:prstGeom prst="rect">
            <a:avLst/>
          </a:prstGeom>
          <a:solidFill>
            <a:srgbClr val="945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931109" y="4576674"/>
            <a:ext cx="176655" cy="610612"/>
          </a:xfrm>
          <a:prstGeom prst="rect">
            <a:avLst/>
          </a:prstGeom>
          <a:solidFill>
            <a:srgbClr val="CFA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941815" y="4610106"/>
            <a:ext cx="176655" cy="610612"/>
          </a:xfrm>
          <a:prstGeom prst="rect">
            <a:avLst/>
          </a:prstGeom>
          <a:solidFill>
            <a:srgbClr val="E5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22837" y="1342672"/>
            <a:ext cx="4012978" cy="595488"/>
          </a:xfrm>
          <a:prstGeom prst="roundRect">
            <a:avLst/>
          </a:prstGeom>
          <a:solidFill>
            <a:srgbClr val="43BB8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الإنتــــــــــــــــــــــــاج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8313" y="1293648"/>
            <a:ext cx="6415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40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</a:t>
            </a:r>
            <a:endParaRPr lang="en-US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4" name="Picture 13" descr="j019972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96" y="1415619"/>
            <a:ext cx="424017" cy="4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410137" y="4934231"/>
            <a:ext cx="3397752" cy="905728"/>
          </a:xfrm>
          <a:prstGeom prst="rect">
            <a:avLst/>
          </a:prstGeom>
          <a:pattFill prst="smConfetti">
            <a:fgClr>
              <a:srgbClr val="997E39"/>
            </a:fgClr>
            <a:bgClr>
              <a:schemeClr val="accent6">
                <a:lumMod val="75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492021" y="2936768"/>
            <a:ext cx="773751" cy="20066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6582074" y="5250711"/>
            <a:ext cx="826692" cy="881474"/>
          </a:xfrm>
          <a:prstGeom prst="flowChartConnector">
            <a:avLst/>
          </a:prstGeom>
          <a:gradFill flip="none" rotWithShape="1">
            <a:gsLst>
              <a:gs pos="0">
                <a:srgbClr val="F3D08A"/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/>
          <p:cNvSpPr/>
          <p:nvPr/>
        </p:nvSpPr>
        <p:spPr>
          <a:xfrm>
            <a:off x="4803918" y="5250711"/>
            <a:ext cx="826692" cy="881474"/>
          </a:xfrm>
          <a:prstGeom prst="flowChartConnector">
            <a:avLst/>
          </a:prstGeom>
          <a:gradFill flip="none" rotWithShape="1">
            <a:gsLst>
              <a:gs pos="0">
                <a:srgbClr val="F3D08A"/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8184066" y="2714717"/>
            <a:ext cx="226517" cy="241527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721 رائعتين دمية أفخم الحيوانات السنجاب دمية محشوة براون هدية ديكور لعبة  عملاق السنجاب أفخم - Buy السنجاب العملاق أفخم ، دمية أفخم الحيوانات السنجاب  دمية محشوة ، دمية محشوة السنجاب العملاقة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4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8" r="17219"/>
          <a:stretch/>
        </p:blipFill>
        <p:spPr bwMode="auto">
          <a:xfrm>
            <a:off x="6653091" y="3800454"/>
            <a:ext cx="69411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أرنب البني الأرنب لعبة لينة ، ألعاب أرانب لطيف ، الصين دمية على شكل أرنب  - Buy الأرنب البني الأرنب لعبة لينة ، ولعب أرنب لطيف ، دمية أرنب الصين  Product on Alibaba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7" b="93600" l="24000" r="7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25" t="10015" r="25088" b="11551"/>
          <a:stretch/>
        </p:blipFill>
        <p:spPr bwMode="auto">
          <a:xfrm>
            <a:off x="5630482" y="3825531"/>
            <a:ext cx="701884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تسوق لعبة بطة جالسة من جونيورز اون لاين | سنتر بوينت الامارات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14664"/>
          <a:stretch/>
        </p:blipFill>
        <p:spPr bwMode="auto">
          <a:xfrm>
            <a:off x="4618526" y="3829428"/>
            <a:ext cx="813794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owchart: Connector 33"/>
          <p:cNvSpPr/>
          <p:nvPr/>
        </p:nvSpPr>
        <p:spPr>
          <a:xfrm flipV="1">
            <a:off x="6582074" y="5250981"/>
            <a:ext cx="826692" cy="881474"/>
          </a:xfrm>
          <a:prstGeom prst="flowChartConnector">
            <a:avLst/>
          </a:prstGeom>
          <a:gradFill flip="none" rotWithShape="1">
            <a:gsLst>
              <a:gs pos="0">
                <a:srgbClr val="F3D08A"/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lowchart: Connector 34"/>
          <p:cNvSpPr/>
          <p:nvPr/>
        </p:nvSpPr>
        <p:spPr>
          <a:xfrm flipV="1">
            <a:off x="4803918" y="5250981"/>
            <a:ext cx="826692" cy="881474"/>
          </a:xfrm>
          <a:prstGeom prst="flowChartConnector">
            <a:avLst/>
          </a:prstGeom>
          <a:gradFill flip="none" rotWithShape="1">
            <a:gsLst>
              <a:gs pos="0">
                <a:srgbClr val="F3D08A"/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6959462" y="5653107"/>
            <a:ext cx="71918" cy="766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5181306" y="5653107"/>
            <a:ext cx="71918" cy="766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6059650" y="5641215"/>
            <a:ext cx="71918" cy="766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634539" y="2253479"/>
            <a:ext cx="295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الشكل النهائي المتوقع للعبة</a:t>
            </a: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7964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grpId="3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3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4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4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5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5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6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0026 -0.04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18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027 -0.029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48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1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00052 -0.03472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22837" y="1342672"/>
            <a:ext cx="4012978" cy="595488"/>
          </a:xfrm>
          <a:prstGeom prst="roundRect">
            <a:avLst/>
          </a:prstGeom>
          <a:solidFill>
            <a:srgbClr val="43BB8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مراحل الإنتــــــــــــــــــــــــاج</a:t>
            </a:r>
            <a:endParaRPr lang="en-US" sz="32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48313" y="1293648"/>
            <a:ext cx="6415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 rtl="1"/>
            <a:r>
              <a:rPr lang="en-US" sz="4000" b="1" dirty="0">
                <a:ln/>
                <a:solidFill>
                  <a:schemeClr val="accent4"/>
                </a:solidFill>
                <a:sym typeface="Wingdings" panose="05000000000000000000" pitchFamily="2" charset="2"/>
              </a:rPr>
              <a:t></a:t>
            </a:r>
            <a:endParaRPr lang="en-US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4" name="Picture 13" descr="j019972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96" y="1415619"/>
            <a:ext cx="424017" cy="4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الأولى :</a:t>
            </a:r>
            <a:endParaRPr lang="ar-BH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69875" lvl="0"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أجهز الأدوات والمواد التي سأحتاجها في عمل اللعبة.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الثانية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marL="269875" lvl="0"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أقطع 3 قطع بقياس 30×30 مستخدماً القاطع والمسطرة.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49" y="2138315"/>
            <a:ext cx="4080000" cy="3060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b="10846"/>
          <a:stretch/>
        </p:blipFill>
        <p:spPr>
          <a:xfrm>
            <a:off x="900049" y="2132670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8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الثالثة 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أقطع جوانب صندوق الحدبات بقياس 30×15سم مستخدما القاطع والمسطرة.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الرابعة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أقطع عجلات اللعبة الأربع بقطر 10 سم مستخدما القاطع الدوَّار.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6712" r="13977" b="13977"/>
          <a:stretch/>
        </p:blipFill>
        <p:spPr>
          <a:xfrm>
            <a:off x="7211949" y="1754499"/>
            <a:ext cx="4080000" cy="30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12127" r="12127" b="8164"/>
          <a:stretch/>
        </p:blipFill>
        <p:spPr>
          <a:xfrm>
            <a:off x="900049" y="1750266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29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 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الخامسة 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أقطع 3 أنواع من الحدبات مستخدما المقص أو القاطع وأتأكد من مضاعفة الطبقات.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السادسة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أصنع بكرتين لنقل الحركة بين محورين مستخدما القاطع الدوَّار  والشريط اللاصق.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24498" r="24498" b="20692"/>
          <a:stretch/>
        </p:blipFill>
        <p:spPr>
          <a:xfrm>
            <a:off x="7198367" y="1771918"/>
            <a:ext cx="4080000" cy="30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1989" r="14690" b="27390"/>
          <a:stretch/>
        </p:blipFill>
        <p:spPr>
          <a:xfrm>
            <a:off x="900050" y="1771918"/>
            <a:ext cx="407999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4" y="280537"/>
            <a:ext cx="12184356" cy="6012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9149" y="110102"/>
            <a:ext cx="8771448" cy="942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85" y="6499274"/>
            <a:ext cx="743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b="1" dirty="0">
                <a:latin typeface="Sakkal Majalla" pitchFamily="2" charset="-78"/>
                <a:cs typeface="Sakkal Majalla" pitchFamily="2" charset="-78"/>
              </a:rPr>
              <a:t>التصميم والتقانة  للصف السادس-الوحدة الثانية : نصمم لعبة تعمل بالحدبات ونصنعها</a:t>
            </a:r>
            <a:endParaRPr lang="en-US" b="1" dirty="0">
              <a:latin typeface="Sakkal Majalla" pitchFamily="2" charset="-78"/>
              <a:cs typeface="Sakkal Majalla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11315" y="6447022"/>
            <a:ext cx="1056937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E520215-1481-4EA5-B5B9-18B1FDA9D0A5}"/>
              </a:ext>
            </a:extLst>
          </p:cNvPr>
          <p:cNvSpPr>
            <a:spLocks/>
          </p:cNvSpPr>
          <p:nvPr/>
        </p:nvSpPr>
        <p:spPr>
          <a:xfrm>
            <a:off x="7083189" y="6474318"/>
            <a:ext cx="431035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4056" y="790295"/>
            <a:ext cx="9611533" cy="412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80801" y="775004"/>
            <a:ext cx="93288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algn="ctr" defTabSz="798513" rtl="1">
              <a:lnSpc>
                <a:spcPct val="110000"/>
              </a:lnSpc>
            </a:pPr>
            <a:r>
              <a:rPr lang="ar-BH" sz="2000" b="1" dirty="0">
                <a:solidFill>
                  <a:srgbClr val="C00000"/>
                </a:solidFill>
                <a:latin typeface="Sakkal Majalla" pitchFamily="2" charset="-78"/>
                <a:cs typeface="Sakkal Majalla" pitchFamily="2" charset="-78"/>
              </a:rPr>
              <a:t>الهدف(1) : </a:t>
            </a:r>
            <a:r>
              <a:rPr lang="ar-BH" sz="2000" b="1" dirty="0">
                <a:latin typeface="Sakkal Majalla" pitchFamily="2" charset="-78"/>
                <a:cs typeface="Sakkal Majalla" pitchFamily="2" charset="-78"/>
              </a:rPr>
              <a:t>أن ينتج الطالب لعبة تعمل بالحدبات بجودة وفق الخطوات المحددة وبمراعاة الأمن والسلامة.</a:t>
            </a:r>
          </a:p>
        </p:txBody>
      </p:sp>
      <p:pic>
        <p:nvPicPr>
          <p:cNvPr id="23" name="Graphic 1" descr="Bullseye">
            <a:extLst>
              <a:ext uri="{FF2B5EF4-FFF2-40B4-BE49-F238E27FC236}">
                <a16:creationId xmlns:a16="http://schemas.microsoft.com/office/drawing/2014/main" id="{BE38BEBD-8462-4C91-9583-BD1BEDA9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809" y="829600"/>
            <a:ext cx="338063" cy="3380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3415" y="254823"/>
            <a:ext cx="901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(9): أصمم لعبة تعمل بالحدبات /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الإنتاج + التقويم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1190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السابعة  : 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أدخل الحدبات والبكرات في المحاور الثلاث</a:t>
            </a:r>
          </a:p>
          <a:p>
            <a:pPr marL="269875" lvl="0" algn="ct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(دون لصق) 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346358"/>
            <a:ext cx="5880099" cy="887152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69875" lvl="0" algn="ctr" rtl="1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الخطوة الثامنة :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أضع قطع صغيرة في الأطراف لتقوية الثقوب التي سيثبت فيها المحور (دون لصق) .</a:t>
            </a:r>
            <a:endParaRPr lang="en-GB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9" y="1830897"/>
            <a:ext cx="4080000" cy="30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49" y="1830853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9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eme دروس الوزار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دروس الوزارة" id="{EBA0C943-2F96-496C-BDE1-BEC3329631CF}" vid="{7F12D149-E3A6-41D3-AAF5-CA079D7EB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دروس الوزارة</Template>
  <TotalTime>6390</TotalTime>
  <Words>1806</Words>
  <Application>Microsoft Office PowerPoint</Application>
  <PresentationFormat>Widescreen</PresentationFormat>
  <Paragraphs>204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Sakkal Majalla</vt:lpstr>
      <vt:lpstr>Theme دروس الوزارة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sayyar</dc:creator>
  <cp:lastModifiedBy>Fadheela Abbas Abbas Telaq</cp:lastModifiedBy>
  <cp:revision>274</cp:revision>
  <dcterms:created xsi:type="dcterms:W3CDTF">2020-09-03T10:25:21Z</dcterms:created>
  <dcterms:modified xsi:type="dcterms:W3CDTF">2021-04-11T09:35:56Z</dcterms:modified>
</cp:coreProperties>
</file>