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7" r:id="rId4"/>
    <p:sldId id="268" r:id="rId5"/>
    <p:sldId id="269" r:id="rId6"/>
    <p:sldId id="275" r:id="rId7"/>
    <p:sldId id="270" r:id="rId8"/>
    <p:sldId id="276" r:id="rId9"/>
    <p:sldId id="271" r:id="rId10"/>
    <p:sldId id="277" r:id="rId11"/>
    <p:sldId id="272" r:id="rId12"/>
    <p:sldId id="273" r:id="rId13"/>
    <p:sldId id="274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1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18" y="60"/>
      </p:cViewPr>
      <p:guideLst>
        <p:guide orient="horz" pos="2160"/>
        <p:guide pos="71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ACDD7-30AC-497F-A118-D43591385FAA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402B8-D8FD-46E9-96DA-FA17FC35B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17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5F52-6315-4390-8AD2-15C2655BB95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01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5F52-6315-4390-8AD2-15C2655BB95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32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5F52-6315-4390-8AD2-15C2655BB95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8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5F52-6315-4390-8AD2-15C2655BB95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0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5F52-6315-4390-8AD2-15C2655BB95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42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5F52-6315-4390-8AD2-15C2655BB95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5F52-6315-4390-8AD2-15C2655BB95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99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5F52-6315-4390-8AD2-15C2655BB95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61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5F52-6315-4390-8AD2-15C2655BB95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33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5F52-6315-4390-8AD2-15C2655BB95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61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5F52-6315-4390-8AD2-15C2655BB95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44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A5F52-6315-4390-8AD2-15C2655BB95D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4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12" Type="http://schemas.openxmlformats.org/officeDocument/2006/relationships/image" Target="../../clipboard/media/image2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12" Type="http://schemas.openxmlformats.org/officeDocument/2006/relationships/image" Target="../../clipboard/media/image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../clipboard/media/image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12" Type="http://schemas.openxmlformats.org/officeDocument/2006/relationships/image" Target="../../clipboard/media/image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../clipboard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12" Type="http://schemas.openxmlformats.org/officeDocument/2006/relationships/image" Target="../../clipboard/media/image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3" Type="http://schemas.openxmlformats.org/officeDocument/2006/relationships/image" Target="../media/image11.jpeg"/><Relationship Id="rId12" Type="http://schemas.openxmlformats.org/officeDocument/2006/relationships/image" Target="../../clipboard/media/image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12" Type="http://schemas.openxmlformats.org/officeDocument/2006/relationships/image" Target="../../clipboard/media/image2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12" Type="http://schemas.openxmlformats.org/officeDocument/2006/relationships/image" Target="../../clipboard/media/image2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12" Type="http://schemas.openxmlformats.org/officeDocument/2006/relationships/image" Target="../../clipboard/media/image2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12" Type="http://schemas.openxmlformats.org/officeDocument/2006/relationships/image" Target="NUL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12" Type="http://schemas.openxmlformats.org/officeDocument/2006/relationships/image" Target="../../clipboard/media/image2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2" y="8558"/>
            <a:ext cx="12161577" cy="68408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2842143"/>
            <a:ext cx="12192000" cy="8532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49961" y="6027938"/>
            <a:ext cx="3675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ar-BH" sz="2000" b="1" dirty="0" smtClean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كراسة الطالب ( صفحة 4 - 5 )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81196" y="6027938"/>
            <a:ext cx="3675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الأول / الثاني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6072" t="16793" r="45011" b="14147"/>
          <a:stretch/>
        </p:blipFill>
        <p:spPr>
          <a:xfrm rot="725052">
            <a:off x="9294428" y="2468955"/>
            <a:ext cx="1725284" cy="231657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8873" y="4624198"/>
            <a:ext cx="12192000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5" name="Picture 2" descr="angel wings png clipart - Elements Flight Angel Bird Black Logo ..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1" t="68862" r="5671" b="7946"/>
          <a:stretch/>
        </p:blipFill>
        <p:spPr bwMode="auto">
          <a:xfrm rot="7178697" flipH="1">
            <a:off x="1719139" y="2353161"/>
            <a:ext cx="1284109" cy="1297916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939287" y="2838025"/>
            <a:ext cx="2186423" cy="1972729"/>
            <a:chOff x="1529866" y="3712156"/>
            <a:chExt cx="2186423" cy="1972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Freeform 34"/>
            <p:cNvSpPr/>
            <p:nvPr/>
          </p:nvSpPr>
          <p:spPr>
            <a:xfrm rot="985096">
              <a:off x="1837095" y="4808909"/>
              <a:ext cx="1449011" cy="783987"/>
            </a:xfrm>
            <a:custGeom>
              <a:avLst/>
              <a:gdLst>
                <a:gd name="connsiteX0" fmla="*/ 0 w 1583315"/>
                <a:gd name="connsiteY0" fmla="*/ 603761 h 986771"/>
                <a:gd name="connsiteX1" fmla="*/ 844764 w 1583315"/>
                <a:gd name="connsiteY1" fmla="*/ 451363 h 986771"/>
                <a:gd name="connsiteX2" fmla="*/ 1574915 w 1583315"/>
                <a:gd name="connsiteY2" fmla="*/ 0 h 986771"/>
                <a:gd name="connsiteX3" fmla="*/ 1574915 w 1583315"/>
                <a:gd name="connsiteY3" fmla="*/ 1 h 986771"/>
                <a:gd name="connsiteX4" fmla="*/ 1425317 w 1583315"/>
                <a:gd name="connsiteY4" fmla="*/ 299820 h 986771"/>
                <a:gd name="connsiteX5" fmla="*/ 1418958 w 1583315"/>
                <a:gd name="connsiteY5" fmla="*/ 304854 h 986771"/>
                <a:gd name="connsiteX6" fmla="*/ 1470673 w 1583315"/>
                <a:gd name="connsiteY6" fmla="*/ 397287 h 986771"/>
                <a:gd name="connsiteX7" fmla="*/ 1471850 w 1583315"/>
                <a:gd name="connsiteY7" fmla="*/ 396634 h 986771"/>
                <a:gd name="connsiteX8" fmla="*/ 1530171 w 1583315"/>
                <a:gd name="connsiteY8" fmla="*/ 501867 h 986771"/>
                <a:gd name="connsiteX9" fmla="*/ 1400626 w 1583315"/>
                <a:gd name="connsiteY9" fmla="*/ 711218 h 986771"/>
                <a:gd name="connsiteX10" fmla="*/ 1154437 w 1583315"/>
                <a:gd name="connsiteY10" fmla="*/ 710102 h 986771"/>
                <a:gd name="connsiteX11" fmla="*/ 1119234 w 1583315"/>
                <a:gd name="connsiteY11" fmla="*/ 646581 h 986771"/>
                <a:gd name="connsiteX12" fmla="*/ 1118057 w 1583315"/>
                <a:gd name="connsiteY12" fmla="*/ 647240 h 986771"/>
                <a:gd name="connsiteX13" fmla="*/ 1055395 w 1583315"/>
                <a:gd name="connsiteY13" fmla="*/ 535238 h 986771"/>
                <a:gd name="connsiteX14" fmla="*/ 902069 w 1583315"/>
                <a:gd name="connsiteY14" fmla="*/ 600848 h 986771"/>
                <a:gd name="connsiteX15" fmla="*/ 741041 w 1583315"/>
                <a:gd name="connsiteY15" fmla="*/ 655612 h 986771"/>
                <a:gd name="connsiteX16" fmla="*/ 719358 w 1583315"/>
                <a:gd name="connsiteY16" fmla="*/ 661120 h 986771"/>
                <a:gd name="connsiteX17" fmla="*/ 743219 w 1583315"/>
                <a:gd name="connsiteY17" fmla="*/ 774436 h 986771"/>
                <a:gd name="connsiteX18" fmla="*/ 566888 w 1583315"/>
                <a:gd name="connsiteY18" fmla="*/ 979444 h 986771"/>
                <a:gd name="connsiteX19" fmla="*/ 537338 w 1583315"/>
                <a:gd name="connsiteY19" fmla="*/ 981052 h 986771"/>
                <a:gd name="connsiteX20" fmla="*/ 537338 w 1583315"/>
                <a:gd name="connsiteY20" fmla="*/ 981889 h 986771"/>
                <a:gd name="connsiteX21" fmla="*/ 521940 w 1583315"/>
                <a:gd name="connsiteY21" fmla="*/ 981889 h 986771"/>
                <a:gd name="connsiteX22" fmla="*/ 482417 w 1583315"/>
                <a:gd name="connsiteY22" fmla="*/ 984038 h 986771"/>
                <a:gd name="connsiteX23" fmla="*/ 474606 w 1583315"/>
                <a:gd name="connsiteY23" fmla="*/ 981889 h 986771"/>
                <a:gd name="connsiteX24" fmla="*/ 416007 w 1583315"/>
                <a:gd name="connsiteY24" fmla="*/ 981889 h 986771"/>
                <a:gd name="connsiteX25" fmla="*/ 393931 w 1583315"/>
                <a:gd name="connsiteY25" fmla="*/ 986764 h 986771"/>
                <a:gd name="connsiteX26" fmla="*/ 318506 w 1583315"/>
                <a:gd name="connsiteY26" fmla="*/ 938090 h 986771"/>
                <a:gd name="connsiteX27" fmla="*/ 312150 w 1583315"/>
                <a:gd name="connsiteY27" fmla="*/ 910132 h 986771"/>
                <a:gd name="connsiteX28" fmla="*/ 308364 w 1583315"/>
                <a:gd name="connsiteY28" fmla="*/ 910132 h 986771"/>
                <a:gd name="connsiteX29" fmla="*/ 308364 w 1583315"/>
                <a:gd name="connsiteY29" fmla="*/ 794110 h 986771"/>
                <a:gd name="connsiteX30" fmla="*/ 293934 w 1583315"/>
                <a:gd name="connsiteY30" fmla="*/ 725584 h 986771"/>
                <a:gd name="connsiteX31" fmla="*/ 198566 w 1583315"/>
                <a:gd name="connsiteY31" fmla="*/ 719360 h 986771"/>
                <a:gd name="connsiteX32" fmla="*/ 0 w 1583315"/>
                <a:gd name="connsiteY32" fmla="*/ 603761 h 986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83315" h="986771">
                  <a:moveTo>
                    <a:pt x="0" y="603761"/>
                  </a:moveTo>
                  <a:cubicBezTo>
                    <a:pt x="221968" y="626599"/>
                    <a:pt x="534942" y="570138"/>
                    <a:pt x="844764" y="451363"/>
                  </a:cubicBezTo>
                  <a:cubicBezTo>
                    <a:pt x="1154586" y="332590"/>
                    <a:pt x="1425097" y="165366"/>
                    <a:pt x="1574915" y="0"/>
                  </a:cubicBezTo>
                  <a:lnTo>
                    <a:pt x="1574915" y="1"/>
                  </a:lnTo>
                  <a:cubicBezTo>
                    <a:pt x="1606564" y="82558"/>
                    <a:pt x="1547077" y="191089"/>
                    <a:pt x="1425317" y="299820"/>
                  </a:cubicBezTo>
                  <a:lnTo>
                    <a:pt x="1418958" y="304854"/>
                  </a:lnTo>
                  <a:lnTo>
                    <a:pt x="1470673" y="397287"/>
                  </a:lnTo>
                  <a:lnTo>
                    <a:pt x="1471850" y="396634"/>
                  </a:lnTo>
                  <a:lnTo>
                    <a:pt x="1530171" y="501867"/>
                  </a:lnTo>
                  <a:cubicBezTo>
                    <a:pt x="1562381" y="559987"/>
                    <a:pt x="1504382" y="653716"/>
                    <a:pt x="1400626" y="711218"/>
                  </a:cubicBezTo>
                  <a:cubicBezTo>
                    <a:pt x="1296869" y="768721"/>
                    <a:pt x="1186647" y="768221"/>
                    <a:pt x="1154437" y="710102"/>
                  </a:cubicBezTo>
                  <a:lnTo>
                    <a:pt x="1119234" y="646581"/>
                  </a:lnTo>
                  <a:lnTo>
                    <a:pt x="1118057" y="647240"/>
                  </a:lnTo>
                  <a:lnTo>
                    <a:pt x="1055395" y="535238"/>
                  </a:lnTo>
                  <a:lnTo>
                    <a:pt x="902069" y="600848"/>
                  </a:lnTo>
                  <a:cubicBezTo>
                    <a:pt x="847707" y="621687"/>
                    <a:pt x="793829" y="639943"/>
                    <a:pt x="741041" y="655612"/>
                  </a:cubicBezTo>
                  <a:lnTo>
                    <a:pt x="719358" y="661120"/>
                  </a:lnTo>
                  <a:lnTo>
                    <a:pt x="743219" y="774436"/>
                  </a:lnTo>
                  <a:cubicBezTo>
                    <a:pt x="761914" y="863216"/>
                    <a:pt x="682967" y="955002"/>
                    <a:pt x="566888" y="979444"/>
                  </a:cubicBezTo>
                  <a:lnTo>
                    <a:pt x="537338" y="981052"/>
                  </a:lnTo>
                  <a:lnTo>
                    <a:pt x="537338" y="981889"/>
                  </a:lnTo>
                  <a:lnTo>
                    <a:pt x="521940" y="981889"/>
                  </a:lnTo>
                  <a:lnTo>
                    <a:pt x="482417" y="984038"/>
                  </a:lnTo>
                  <a:lnTo>
                    <a:pt x="474606" y="981889"/>
                  </a:lnTo>
                  <a:lnTo>
                    <a:pt x="416007" y="981889"/>
                  </a:lnTo>
                  <a:lnTo>
                    <a:pt x="393931" y="986764"/>
                  </a:lnTo>
                  <a:cubicBezTo>
                    <a:pt x="362564" y="987197"/>
                    <a:pt x="332279" y="968955"/>
                    <a:pt x="318506" y="938090"/>
                  </a:cubicBezTo>
                  <a:lnTo>
                    <a:pt x="312150" y="910132"/>
                  </a:lnTo>
                  <a:lnTo>
                    <a:pt x="308364" y="910132"/>
                  </a:lnTo>
                  <a:lnTo>
                    <a:pt x="308364" y="794110"/>
                  </a:lnTo>
                  <a:lnTo>
                    <a:pt x="293934" y="725584"/>
                  </a:lnTo>
                  <a:lnTo>
                    <a:pt x="198566" y="719360"/>
                  </a:lnTo>
                  <a:cubicBezTo>
                    <a:pt x="95366" y="704194"/>
                    <a:pt x="23738" y="665679"/>
                    <a:pt x="0" y="603761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 rot="1442829">
              <a:off x="1609954" y="4698114"/>
              <a:ext cx="1583315" cy="986771"/>
            </a:xfrm>
            <a:custGeom>
              <a:avLst/>
              <a:gdLst>
                <a:gd name="connsiteX0" fmla="*/ 0 w 1583315"/>
                <a:gd name="connsiteY0" fmla="*/ 603761 h 986771"/>
                <a:gd name="connsiteX1" fmla="*/ 844764 w 1583315"/>
                <a:gd name="connsiteY1" fmla="*/ 451363 h 986771"/>
                <a:gd name="connsiteX2" fmla="*/ 1574915 w 1583315"/>
                <a:gd name="connsiteY2" fmla="*/ 0 h 986771"/>
                <a:gd name="connsiteX3" fmla="*/ 1574915 w 1583315"/>
                <a:gd name="connsiteY3" fmla="*/ 1 h 986771"/>
                <a:gd name="connsiteX4" fmla="*/ 1425317 w 1583315"/>
                <a:gd name="connsiteY4" fmla="*/ 299820 h 986771"/>
                <a:gd name="connsiteX5" fmla="*/ 1418958 w 1583315"/>
                <a:gd name="connsiteY5" fmla="*/ 304854 h 986771"/>
                <a:gd name="connsiteX6" fmla="*/ 1470673 w 1583315"/>
                <a:gd name="connsiteY6" fmla="*/ 397287 h 986771"/>
                <a:gd name="connsiteX7" fmla="*/ 1471850 w 1583315"/>
                <a:gd name="connsiteY7" fmla="*/ 396634 h 986771"/>
                <a:gd name="connsiteX8" fmla="*/ 1530171 w 1583315"/>
                <a:gd name="connsiteY8" fmla="*/ 501867 h 986771"/>
                <a:gd name="connsiteX9" fmla="*/ 1400626 w 1583315"/>
                <a:gd name="connsiteY9" fmla="*/ 711218 h 986771"/>
                <a:gd name="connsiteX10" fmla="*/ 1154437 w 1583315"/>
                <a:gd name="connsiteY10" fmla="*/ 710102 h 986771"/>
                <a:gd name="connsiteX11" fmla="*/ 1119234 w 1583315"/>
                <a:gd name="connsiteY11" fmla="*/ 646581 h 986771"/>
                <a:gd name="connsiteX12" fmla="*/ 1118057 w 1583315"/>
                <a:gd name="connsiteY12" fmla="*/ 647240 h 986771"/>
                <a:gd name="connsiteX13" fmla="*/ 1055395 w 1583315"/>
                <a:gd name="connsiteY13" fmla="*/ 535238 h 986771"/>
                <a:gd name="connsiteX14" fmla="*/ 902069 w 1583315"/>
                <a:gd name="connsiteY14" fmla="*/ 600848 h 986771"/>
                <a:gd name="connsiteX15" fmla="*/ 741041 w 1583315"/>
                <a:gd name="connsiteY15" fmla="*/ 655612 h 986771"/>
                <a:gd name="connsiteX16" fmla="*/ 719358 w 1583315"/>
                <a:gd name="connsiteY16" fmla="*/ 661120 h 986771"/>
                <a:gd name="connsiteX17" fmla="*/ 743219 w 1583315"/>
                <a:gd name="connsiteY17" fmla="*/ 774436 h 986771"/>
                <a:gd name="connsiteX18" fmla="*/ 566888 w 1583315"/>
                <a:gd name="connsiteY18" fmla="*/ 979444 h 986771"/>
                <a:gd name="connsiteX19" fmla="*/ 537338 w 1583315"/>
                <a:gd name="connsiteY19" fmla="*/ 981052 h 986771"/>
                <a:gd name="connsiteX20" fmla="*/ 537338 w 1583315"/>
                <a:gd name="connsiteY20" fmla="*/ 981889 h 986771"/>
                <a:gd name="connsiteX21" fmla="*/ 521940 w 1583315"/>
                <a:gd name="connsiteY21" fmla="*/ 981889 h 986771"/>
                <a:gd name="connsiteX22" fmla="*/ 482417 w 1583315"/>
                <a:gd name="connsiteY22" fmla="*/ 984038 h 986771"/>
                <a:gd name="connsiteX23" fmla="*/ 474606 w 1583315"/>
                <a:gd name="connsiteY23" fmla="*/ 981889 h 986771"/>
                <a:gd name="connsiteX24" fmla="*/ 416007 w 1583315"/>
                <a:gd name="connsiteY24" fmla="*/ 981889 h 986771"/>
                <a:gd name="connsiteX25" fmla="*/ 393931 w 1583315"/>
                <a:gd name="connsiteY25" fmla="*/ 986764 h 986771"/>
                <a:gd name="connsiteX26" fmla="*/ 318506 w 1583315"/>
                <a:gd name="connsiteY26" fmla="*/ 938090 h 986771"/>
                <a:gd name="connsiteX27" fmla="*/ 312150 w 1583315"/>
                <a:gd name="connsiteY27" fmla="*/ 910132 h 986771"/>
                <a:gd name="connsiteX28" fmla="*/ 308364 w 1583315"/>
                <a:gd name="connsiteY28" fmla="*/ 910132 h 986771"/>
                <a:gd name="connsiteX29" fmla="*/ 308364 w 1583315"/>
                <a:gd name="connsiteY29" fmla="*/ 794110 h 986771"/>
                <a:gd name="connsiteX30" fmla="*/ 293934 w 1583315"/>
                <a:gd name="connsiteY30" fmla="*/ 725584 h 986771"/>
                <a:gd name="connsiteX31" fmla="*/ 198566 w 1583315"/>
                <a:gd name="connsiteY31" fmla="*/ 719360 h 986771"/>
                <a:gd name="connsiteX32" fmla="*/ 0 w 1583315"/>
                <a:gd name="connsiteY32" fmla="*/ 603761 h 986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83315" h="986771">
                  <a:moveTo>
                    <a:pt x="0" y="603761"/>
                  </a:moveTo>
                  <a:cubicBezTo>
                    <a:pt x="221968" y="626599"/>
                    <a:pt x="534942" y="570138"/>
                    <a:pt x="844764" y="451363"/>
                  </a:cubicBezTo>
                  <a:cubicBezTo>
                    <a:pt x="1154586" y="332590"/>
                    <a:pt x="1425097" y="165366"/>
                    <a:pt x="1574915" y="0"/>
                  </a:cubicBezTo>
                  <a:lnTo>
                    <a:pt x="1574915" y="1"/>
                  </a:lnTo>
                  <a:cubicBezTo>
                    <a:pt x="1606564" y="82558"/>
                    <a:pt x="1547077" y="191089"/>
                    <a:pt x="1425317" y="299820"/>
                  </a:cubicBezTo>
                  <a:lnTo>
                    <a:pt x="1418958" y="304854"/>
                  </a:lnTo>
                  <a:lnTo>
                    <a:pt x="1470673" y="397287"/>
                  </a:lnTo>
                  <a:lnTo>
                    <a:pt x="1471850" y="396634"/>
                  </a:lnTo>
                  <a:lnTo>
                    <a:pt x="1530171" y="501867"/>
                  </a:lnTo>
                  <a:cubicBezTo>
                    <a:pt x="1562381" y="559987"/>
                    <a:pt x="1504382" y="653716"/>
                    <a:pt x="1400626" y="711218"/>
                  </a:cubicBezTo>
                  <a:cubicBezTo>
                    <a:pt x="1296869" y="768721"/>
                    <a:pt x="1186647" y="768221"/>
                    <a:pt x="1154437" y="710102"/>
                  </a:cubicBezTo>
                  <a:lnTo>
                    <a:pt x="1119234" y="646581"/>
                  </a:lnTo>
                  <a:lnTo>
                    <a:pt x="1118057" y="647240"/>
                  </a:lnTo>
                  <a:lnTo>
                    <a:pt x="1055395" y="535238"/>
                  </a:lnTo>
                  <a:lnTo>
                    <a:pt x="902069" y="600848"/>
                  </a:lnTo>
                  <a:cubicBezTo>
                    <a:pt x="847707" y="621687"/>
                    <a:pt x="793829" y="639943"/>
                    <a:pt x="741041" y="655612"/>
                  </a:cubicBezTo>
                  <a:lnTo>
                    <a:pt x="719358" y="661120"/>
                  </a:lnTo>
                  <a:lnTo>
                    <a:pt x="743219" y="774436"/>
                  </a:lnTo>
                  <a:cubicBezTo>
                    <a:pt x="761914" y="863216"/>
                    <a:pt x="682967" y="955002"/>
                    <a:pt x="566888" y="979444"/>
                  </a:cubicBezTo>
                  <a:lnTo>
                    <a:pt x="537338" y="981052"/>
                  </a:lnTo>
                  <a:lnTo>
                    <a:pt x="537338" y="981889"/>
                  </a:lnTo>
                  <a:lnTo>
                    <a:pt x="521940" y="981889"/>
                  </a:lnTo>
                  <a:lnTo>
                    <a:pt x="482417" y="984038"/>
                  </a:lnTo>
                  <a:lnTo>
                    <a:pt x="474606" y="981889"/>
                  </a:lnTo>
                  <a:lnTo>
                    <a:pt x="416007" y="981889"/>
                  </a:lnTo>
                  <a:lnTo>
                    <a:pt x="393931" y="986764"/>
                  </a:lnTo>
                  <a:cubicBezTo>
                    <a:pt x="362564" y="987197"/>
                    <a:pt x="332279" y="968955"/>
                    <a:pt x="318506" y="938090"/>
                  </a:cubicBezTo>
                  <a:lnTo>
                    <a:pt x="312150" y="910132"/>
                  </a:lnTo>
                  <a:lnTo>
                    <a:pt x="308364" y="910132"/>
                  </a:lnTo>
                  <a:lnTo>
                    <a:pt x="308364" y="794110"/>
                  </a:lnTo>
                  <a:lnTo>
                    <a:pt x="293934" y="725584"/>
                  </a:lnTo>
                  <a:lnTo>
                    <a:pt x="198566" y="719360"/>
                  </a:lnTo>
                  <a:cubicBezTo>
                    <a:pt x="95366" y="704194"/>
                    <a:pt x="23738" y="665679"/>
                    <a:pt x="0" y="603761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 rot="19468324">
              <a:off x="1529866" y="3854926"/>
              <a:ext cx="1719522" cy="1719651"/>
            </a:xfrm>
            <a:custGeom>
              <a:avLst/>
              <a:gdLst>
                <a:gd name="connsiteX0" fmla="*/ 1243181 w 1544465"/>
                <a:gd name="connsiteY0" fmla="*/ 137450 h 1414174"/>
                <a:gd name="connsiteX1" fmla="*/ 1515285 w 1544465"/>
                <a:gd name="connsiteY1" fmla="*/ 509368 h 1414174"/>
                <a:gd name="connsiteX2" fmla="*/ 1524717 w 1544465"/>
                <a:gd name="connsiteY2" fmla="*/ 560544 h 1414174"/>
                <a:gd name="connsiteX3" fmla="*/ 1531584 w 1544465"/>
                <a:gd name="connsiteY3" fmla="*/ 581108 h 1414174"/>
                <a:gd name="connsiteX4" fmla="*/ 1503240 w 1544465"/>
                <a:gd name="connsiteY4" fmla="*/ 924305 h 1414174"/>
                <a:gd name="connsiteX5" fmla="*/ 1244042 w 1544465"/>
                <a:gd name="connsiteY5" fmla="*/ 1245340 h 1414174"/>
                <a:gd name="connsiteX6" fmla="*/ 1201411 w 1544465"/>
                <a:gd name="connsiteY6" fmla="*/ 1260849 h 1414174"/>
                <a:gd name="connsiteX7" fmla="*/ 1166882 w 1544465"/>
                <a:gd name="connsiteY7" fmla="*/ 1309206 h 1414174"/>
                <a:gd name="connsiteX8" fmla="*/ 1269554 w 1544465"/>
                <a:gd name="connsiteY8" fmla="*/ 1373030 h 1414174"/>
                <a:gd name="connsiteX9" fmla="*/ 1269555 w 1544465"/>
                <a:gd name="connsiteY9" fmla="*/ 1373031 h 1414174"/>
                <a:gd name="connsiteX10" fmla="*/ 502618 w 1544465"/>
                <a:gd name="connsiteY10" fmla="*/ 1121328 h 1414174"/>
                <a:gd name="connsiteX11" fmla="*/ 100 w 1544465"/>
                <a:gd name="connsiteY11" fmla="*/ 526239 h 1414174"/>
                <a:gd name="connsiteX12" fmla="*/ 15208 w 1544465"/>
                <a:gd name="connsiteY12" fmla="*/ 478767 h 1414174"/>
                <a:gd name="connsiteX13" fmla="*/ 15049 w 1544465"/>
                <a:gd name="connsiteY13" fmla="*/ 478365 h 1414174"/>
                <a:gd name="connsiteX14" fmla="*/ 15299 w 1544465"/>
                <a:gd name="connsiteY14" fmla="*/ 478477 h 1414174"/>
                <a:gd name="connsiteX15" fmla="*/ 15564 w 1544465"/>
                <a:gd name="connsiteY15" fmla="*/ 477645 h 1414174"/>
                <a:gd name="connsiteX16" fmla="*/ 18181 w 1544465"/>
                <a:gd name="connsiteY16" fmla="*/ 479757 h 1414174"/>
                <a:gd name="connsiteX17" fmla="*/ 63480 w 1544465"/>
                <a:gd name="connsiteY17" fmla="*/ 499873 h 1414174"/>
                <a:gd name="connsiteX18" fmla="*/ 119265 w 1544465"/>
                <a:gd name="connsiteY18" fmla="*/ 499724 h 1414174"/>
                <a:gd name="connsiteX19" fmla="*/ 206716 w 1544465"/>
                <a:gd name="connsiteY19" fmla="*/ 439147 h 1414174"/>
                <a:gd name="connsiteX20" fmla="*/ 206718 w 1544465"/>
                <a:gd name="connsiteY20" fmla="*/ 439146 h 1414174"/>
                <a:gd name="connsiteX21" fmla="*/ 206500 w 1544465"/>
                <a:gd name="connsiteY21" fmla="*/ 446390 h 1414174"/>
                <a:gd name="connsiteX22" fmla="*/ 211415 w 1544465"/>
                <a:gd name="connsiteY22" fmla="*/ 425022 h 1414174"/>
                <a:gd name="connsiteX23" fmla="*/ 414518 w 1544465"/>
                <a:gd name="connsiteY23" fmla="*/ 146925 h 1414174"/>
                <a:gd name="connsiteX24" fmla="*/ 729924 w 1544465"/>
                <a:gd name="connsiteY24" fmla="*/ 8700 h 1414174"/>
                <a:gd name="connsiteX25" fmla="*/ 751608 w 1544465"/>
                <a:gd name="connsiteY25" fmla="*/ 8518 h 1414174"/>
                <a:gd name="connsiteX26" fmla="*/ 803071 w 1544465"/>
                <a:gd name="connsiteY26" fmla="*/ 826 h 1414174"/>
                <a:gd name="connsiteX27" fmla="*/ 1243181 w 1544465"/>
                <a:gd name="connsiteY27" fmla="*/ 137450 h 1414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44465" h="1414174">
                  <a:moveTo>
                    <a:pt x="1243181" y="137450"/>
                  </a:moveTo>
                  <a:cubicBezTo>
                    <a:pt x="1382249" y="236749"/>
                    <a:pt x="1476051" y="371606"/>
                    <a:pt x="1515285" y="509368"/>
                  </a:cubicBezTo>
                  <a:lnTo>
                    <a:pt x="1524717" y="560544"/>
                  </a:lnTo>
                  <a:lnTo>
                    <a:pt x="1531584" y="581108"/>
                  </a:lnTo>
                  <a:cubicBezTo>
                    <a:pt x="1554868" y="679945"/>
                    <a:pt x="1547261" y="802153"/>
                    <a:pt x="1503240" y="924305"/>
                  </a:cubicBezTo>
                  <a:cubicBezTo>
                    <a:pt x="1448216" y="1076996"/>
                    <a:pt x="1349320" y="1193461"/>
                    <a:pt x="1244042" y="1245340"/>
                  </a:cubicBezTo>
                  <a:lnTo>
                    <a:pt x="1201411" y="1260849"/>
                  </a:lnTo>
                  <a:lnTo>
                    <a:pt x="1166882" y="1309206"/>
                  </a:lnTo>
                  <a:lnTo>
                    <a:pt x="1269554" y="1373030"/>
                  </a:lnTo>
                  <a:lnTo>
                    <a:pt x="1269555" y="1373031"/>
                  </a:lnTo>
                  <a:cubicBezTo>
                    <a:pt x="1192267" y="1481273"/>
                    <a:pt x="848898" y="1368581"/>
                    <a:pt x="502618" y="1121328"/>
                  </a:cubicBezTo>
                  <a:cubicBezTo>
                    <a:pt x="199622" y="904980"/>
                    <a:pt x="-5204" y="657294"/>
                    <a:pt x="100" y="526239"/>
                  </a:cubicBezTo>
                  <a:lnTo>
                    <a:pt x="15208" y="478767"/>
                  </a:lnTo>
                  <a:lnTo>
                    <a:pt x="15049" y="478365"/>
                  </a:lnTo>
                  <a:lnTo>
                    <a:pt x="15299" y="478477"/>
                  </a:lnTo>
                  <a:lnTo>
                    <a:pt x="15564" y="477645"/>
                  </a:lnTo>
                  <a:lnTo>
                    <a:pt x="18181" y="479757"/>
                  </a:lnTo>
                  <a:lnTo>
                    <a:pt x="63480" y="499873"/>
                  </a:lnTo>
                  <a:cubicBezTo>
                    <a:pt x="81333" y="503532"/>
                    <a:pt x="100413" y="503581"/>
                    <a:pt x="119265" y="499724"/>
                  </a:cubicBezTo>
                  <a:cubicBezTo>
                    <a:pt x="156971" y="492008"/>
                    <a:pt x="189370" y="469566"/>
                    <a:pt x="206716" y="439147"/>
                  </a:cubicBezTo>
                  <a:lnTo>
                    <a:pt x="206718" y="439146"/>
                  </a:lnTo>
                  <a:lnTo>
                    <a:pt x="206500" y="446390"/>
                  </a:lnTo>
                  <a:lnTo>
                    <a:pt x="211415" y="425022"/>
                  </a:lnTo>
                  <a:cubicBezTo>
                    <a:pt x="243071" y="328539"/>
                    <a:pt x="313272" y="228217"/>
                    <a:pt x="414518" y="146925"/>
                  </a:cubicBezTo>
                  <a:cubicBezTo>
                    <a:pt x="515762" y="65634"/>
                    <a:pt x="628881" y="18763"/>
                    <a:pt x="729924" y="8700"/>
                  </a:cubicBezTo>
                  <a:lnTo>
                    <a:pt x="751608" y="8518"/>
                  </a:lnTo>
                  <a:lnTo>
                    <a:pt x="803071" y="826"/>
                  </a:lnTo>
                  <a:cubicBezTo>
                    <a:pt x="946108" y="-6788"/>
                    <a:pt x="1104112" y="38151"/>
                    <a:pt x="1243181" y="13745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2802955" y="3712156"/>
              <a:ext cx="913334" cy="1400749"/>
              <a:chOff x="2802955" y="3712156"/>
              <a:chExt cx="913334" cy="1400749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2802955" y="3712156"/>
                <a:ext cx="913334" cy="1400749"/>
              </a:xfrm>
              <a:custGeom>
                <a:avLst/>
                <a:gdLst>
                  <a:gd name="connsiteX0" fmla="*/ 456666 w 913334"/>
                  <a:gd name="connsiteY0" fmla="*/ 0 h 1400749"/>
                  <a:gd name="connsiteX1" fmla="*/ 594034 w 913334"/>
                  <a:gd name="connsiteY1" fmla="*/ 152202 h 1400749"/>
                  <a:gd name="connsiteX2" fmla="*/ 510136 w 913334"/>
                  <a:gd name="connsiteY2" fmla="*/ 292443 h 1400749"/>
                  <a:gd name="connsiteX3" fmla="*/ 487266 w 913334"/>
                  <a:gd name="connsiteY3" fmla="*/ 297559 h 1400749"/>
                  <a:gd name="connsiteX4" fmla="*/ 479463 w 913334"/>
                  <a:gd name="connsiteY4" fmla="*/ 514292 h 1400749"/>
                  <a:gd name="connsiteX5" fmla="*/ 487101 w 913334"/>
                  <a:gd name="connsiteY5" fmla="*/ 726452 h 1400749"/>
                  <a:gd name="connsiteX6" fmla="*/ 524811 w 913334"/>
                  <a:gd name="connsiteY6" fmla="*/ 729268 h 1400749"/>
                  <a:gd name="connsiteX7" fmla="*/ 518899 w 913334"/>
                  <a:gd name="connsiteY7" fmla="*/ 666271 h 1400749"/>
                  <a:gd name="connsiteX8" fmla="*/ 537326 w 913334"/>
                  <a:gd name="connsiteY8" fmla="*/ 588111 h 1400749"/>
                  <a:gd name="connsiteX9" fmla="*/ 578650 w 913334"/>
                  <a:gd name="connsiteY9" fmla="*/ 519256 h 1400749"/>
                  <a:gd name="connsiteX10" fmla="*/ 599342 w 913334"/>
                  <a:gd name="connsiteY10" fmla="*/ 501645 h 1400749"/>
                  <a:gd name="connsiteX11" fmla="*/ 590703 w 913334"/>
                  <a:gd name="connsiteY11" fmla="*/ 454237 h 1400749"/>
                  <a:gd name="connsiteX12" fmla="*/ 728071 w 913334"/>
                  <a:gd name="connsiteY12" fmla="*/ 302035 h 1400749"/>
                  <a:gd name="connsiteX13" fmla="*/ 865439 w 913334"/>
                  <a:gd name="connsiteY13" fmla="*/ 454237 h 1400749"/>
                  <a:gd name="connsiteX14" fmla="*/ 728071 w 913334"/>
                  <a:gd name="connsiteY14" fmla="*/ 606439 h 1400749"/>
                  <a:gd name="connsiteX15" fmla="*/ 630937 w 913334"/>
                  <a:gd name="connsiteY15" fmla="*/ 561860 h 1400749"/>
                  <a:gd name="connsiteX16" fmla="*/ 624635 w 913334"/>
                  <a:gd name="connsiteY16" fmla="*/ 551503 h 1400749"/>
                  <a:gd name="connsiteX17" fmla="*/ 622070 w 913334"/>
                  <a:gd name="connsiteY17" fmla="*/ 554438 h 1400749"/>
                  <a:gd name="connsiteX18" fmla="*/ 591915 w 913334"/>
                  <a:gd name="connsiteY18" fmla="*/ 610297 h 1400749"/>
                  <a:gd name="connsiteX19" fmla="*/ 571302 w 913334"/>
                  <a:gd name="connsiteY19" fmla="*/ 731677 h 1400749"/>
                  <a:gd name="connsiteX20" fmla="*/ 572496 w 913334"/>
                  <a:gd name="connsiteY20" fmla="*/ 737973 h 1400749"/>
                  <a:gd name="connsiteX21" fmla="*/ 693465 w 913334"/>
                  <a:gd name="connsiteY21" fmla="*/ 773154 h 1400749"/>
                  <a:gd name="connsiteX22" fmla="*/ 913334 w 913334"/>
                  <a:gd name="connsiteY22" fmla="*/ 1062464 h 1400749"/>
                  <a:gd name="connsiteX23" fmla="*/ 456667 w 913334"/>
                  <a:gd name="connsiteY23" fmla="*/ 1400749 h 1400749"/>
                  <a:gd name="connsiteX24" fmla="*/ 0 w 913334"/>
                  <a:gd name="connsiteY24" fmla="*/ 1062464 h 1400749"/>
                  <a:gd name="connsiteX25" fmla="*/ 219869 w 913334"/>
                  <a:gd name="connsiteY25" fmla="*/ 773154 h 1400749"/>
                  <a:gd name="connsiteX26" fmla="*/ 335622 w 913334"/>
                  <a:gd name="connsiteY26" fmla="*/ 739489 h 1400749"/>
                  <a:gd name="connsiteX27" fmla="*/ 337211 w 913334"/>
                  <a:gd name="connsiteY27" fmla="*/ 733492 h 1400749"/>
                  <a:gd name="connsiteX28" fmla="*/ 321486 w 913334"/>
                  <a:gd name="connsiteY28" fmla="*/ 607966 h 1400749"/>
                  <a:gd name="connsiteX29" fmla="*/ 291634 w 913334"/>
                  <a:gd name="connsiteY29" fmla="*/ 549674 h 1400749"/>
                  <a:gd name="connsiteX30" fmla="*/ 276954 w 913334"/>
                  <a:gd name="connsiteY30" fmla="*/ 532674 h 1400749"/>
                  <a:gd name="connsiteX31" fmla="*/ 265069 w 913334"/>
                  <a:gd name="connsiteY31" fmla="*/ 552205 h 1400749"/>
                  <a:gd name="connsiteX32" fmla="*/ 167935 w 913334"/>
                  <a:gd name="connsiteY32" fmla="*/ 596784 h 1400749"/>
                  <a:gd name="connsiteX33" fmla="*/ 30567 w 913334"/>
                  <a:gd name="connsiteY33" fmla="*/ 444582 h 1400749"/>
                  <a:gd name="connsiteX34" fmla="*/ 167935 w 913334"/>
                  <a:gd name="connsiteY34" fmla="*/ 292380 h 1400749"/>
                  <a:gd name="connsiteX35" fmla="*/ 305303 w 913334"/>
                  <a:gd name="connsiteY35" fmla="*/ 444582 h 1400749"/>
                  <a:gd name="connsiteX36" fmla="*/ 296915 w 913334"/>
                  <a:gd name="connsiteY36" fmla="*/ 490615 h 1400749"/>
                  <a:gd name="connsiteX37" fmla="*/ 329711 w 913334"/>
                  <a:gd name="connsiteY37" fmla="*/ 520211 h 1400749"/>
                  <a:gd name="connsiteX38" fmla="*/ 369020 w 913334"/>
                  <a:gd name="connsiteY38" fmla="*/ 590236 h 1400749"/>
                  <a:gd name="connsiteX39" fmla="*/ 385172 w 913334"/>
                  <a:gd name="connsiteY39" fmla="*/ 668898 h 1400749"/>
                  <a:gd name="connsiteX40" fmla="*/ 377635 w 913334"/>
                  <a:gd name="connsiteY40" fmla="*/ 730081 h 1400749"/>
                  <a:gd name="connsiteX41" fmla="*/ 426325 w 913334"/>
                  <a:gd name="connsiteY41" fmla="*/ 726445 h 1400749"/>
                  <a:gd name="connsiteX42" fmla="*/ 433963 w 913334"/>
                  <a:gd name="connsiteY42" fmla="*/ 514292 h 1400749"/>
                  <a:gd name="connsiteX43" fmla="*/ 426160 w 913334"/>
                  <a:gd name="connsiteY43" fmla="*/ 297580 h 1400749"/>
                  <a:gd name="connsiteX44" fmla="*/ 403196 w 913334"/>
                  <a:gd name="connsiteY44" fmla="*/ 292443 h 1400749"/>
                  <a:gd name="connsiteX45" fmla="*/ 319298 w 913334"/>
                  <a:gd name="connsiteY45" fmla="*/ 152202 h 1400749"/>
                  <a:gd name="connsiteX46" fmla="*/ 456666 w 913334"/>
                  <a:gd name="connsiteY46" fmla="*/ 0 h 140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913334" h="1400749">
                    <a:moveTo>
                      <a:pt x="456666" y="0"/>
                    </a:moveTo>
                    <a:cubicBezTo>
                      <a:pt x="532532" y="0"/>
                      <a:pt x="594034" y="68143"/>
                      <a:pt x="594034" y="152202"/>
                    </a:cubicBezTo>
                    <a:cubicBezTo>
                      <a:pt x="594034" y="215246"/>
                      <a:pt x="559439" y="269338"/>
                      <a:pt x="510136" y="292443"/>
                    </a:cubicBezTo>
                    <a:lnTo>
                      <a:pt x="487266" y="297559"/>
                    </a:lnTo>
                    <a:lnTo>
                      <a:pt x="479463" y="514292"/>
                    </a:lnTo>
                    <a:lnTo>
                      <a:pt x="487101" y="726452"/>
                    </a:lnTo>
                    <a:lnTo>
                      <a:pt x="524811" y="729268"/>
                    </a:lnTo>
                    <a:lnTo>
                      <a:pt x="518899" y="666271"/>
                    </a:lnTo>
                    <a:cubicBezTo>
                      <a:pt x="520710" y="640682"/>
                      <a:pt x="526729" y="614185"/>
                      <a:pt x="537326" y="588111"/>
                    </a:cubicBezTo>
                    <a:cubicBezTo>
                      <a:pt x="547924" y="562036"/>
                      <a:pt x="562096" y="538853"/>
                      <a:pt x="578650" y="519256"/>
                    </a:cubicBezTo>
                    <a:lnTo>
                      <a:pt x="599342" y="501645"/>
                    </a:lnTo>
                    <a:lnTo>
                      <a:pt x="590703" y="454237"/>
                    </a:lnTo>
                    <a:cubicBezTo>
                      <a:pt x="590703" y="370178"/>
                      <a:pt x="652205" y="302035"/>
                      <a:pt x="728071" y="302035"/>
                    </a:cubicBezTo>
                    <a:cubicBezTo>
                      <a:pt x="803937" y="302035"/>
                      <a:pt x="865439" y="370178"/>
                      <a:pt x="865439" y="454237"/>
                    </a:cubicBezTo>
                    <a:cubicBezTo>
                      <a:pt x="865439" y="538296"/>
                      <a:pt x="803937" y="606439"/>
                      <a:pt x="728071" y="606439"/>
                    </a:cubicBezTo>
                    <a:cubicBezTo>
                      <a:pt x="690138" y="606439"/>
                      <a:pt x="655796" y="589403"/>
                      <a:pt x="630937" y="561860"/>
                    </a:cubicBezTo>
                    <a:lnTo>
                      <a:pt x="624635" y="551503"/>
                    </a:lnTo>
                    <a:lnTo>
                      <a:pt x="622070" y="554438"/>
                    </a:lnTo>
                    <a:cubicBezTo>
                      <a:pt x="610275" y="571459"/>
                      <a:pt x="600079" y="590209"/>
                      <a:pt x="591915" y="610297"/>
                    </a:cubicBezTo>
                    <a:cubicBezTo>
                      <a:pt x="575586" y="650473"/>
                      <a:pt x="568814" y="692482"/>
                      <a:pt x="571302" y="731677"/>
                    </a:cubicBezTo>
                    <a:lnTo>
                      <a:pt x="572496" y="737973"/>
                    </a:lnTo>
                    <a:lnTo>
                      <a:pt x="693465" y="773154"/>
                    </a:lnTo>
                    <a:cubicBezTo>
                      <a:pt x="825282" y="832485"/>
                      <a:pt x="913334" y="939857"/>
                      <a:pt x="913334" y="1062464"/>
                    </a:cubicBezTo>
                    <a:cubicBezTo>
                      <a:pt x="913334" y="1249294"/>
                      <a:pt x="708877" y="1400749"/>
                      <a:pt x="456667" y="1400749"/>
                    </a:cubicBezTo>
                    <a:cubicBezTo>
                      <a:pt x="204457" y="1400749"/>
                      <a:pt x="0" y="1249294"/>
                      <a:pt x="0" y="1062464"/>
                    </a:cubicBezTo>
                    <a:cubicBezTo>
                      <a:pt x="0" y="939857"/>
                      <a:pt x="88052" y="832485"/>
                      <a:pt x="219869" y="773154"/>
                    </a:cubicBezTo>
                    <a:lnTo>
                      <a:pt x="335622" y="739489"/>
                    </a:lnTo>
                    <a:lnTo>
                      <a:pt x="337211" y="733492"/>
                    </a:lnTo>
                    <a:cubicBezTo>
                      <a:pt x="342195" y="693665"/>
                      <a:pt x="337178" y="650033"/>
                      <a:pt x="321486" y="607966"/>
                    </a:cubicBezTo>
                    <a:cubicBezTo>
                      <a:pt x="313640" y="586933"/>
                      <a:pt x="303522" y="567351"/>
                      <a:pt x="291634" y="549674"/>
                    </a:cubicBezTo>
                    <a:lnTo>
                      <a:pt x="276954" y="532674"/>
                    </a:lnTo>
                    <a:lnTo>
                      <a:pt x="265069" y="552205"/>
                    </a:lnTo>
                    <a:cubicBezTo>
                      <a:pt x="240210" y="579748"/>
                      <a:pt x="205868" y="596784"/>
                      <a:pt x="167935" y="596784"/>
                    </a:cubicBezTo>
                    <a:cubicBezTo>
                      <a:pt x="92069" y="596784"/>
                      <a:pt x="30567" y="528641"/>
                      <a:pt x="30567" y="444582"/>
                    </a:cubicBezTo>
                    <a:cubicBezTo>
                      <a:pt x="30567" y="360523"/>
                      <a:pt x="92069" y="292380"/>
                      <a:pt x="167935" y="292380"/>
                    </a:cubicBezTo>
                    <a:cubicBezTo>
                      <a:pt x="243801" y="292380"/>
                      <a:pt x="305303" y="360523"/>
                      <a:pt x="305303" y="444582"/>
                    </a:cubicBezTo>
                    <a:lnTo>
                      <a:pt x="296915" y="490615"/>
                    </a:lnTo>
                    <a:lnTo>
                      <a:pt x="329711" y="520211"/>
                    </a:lnTo>
                    <a:cubicBezTo>
                      <a:pt x="345690" y="540280"/>
                      <a:pt x="359183" y="563865"/>
                      <a:pt x="369020" y="590236"/>
                    </a:cubicBezTo>
                    <a:cubicBezTo>
                      <a:pt x="378856" y="616606"/>
                      <a:pt x="384105" y="643267"/>
                      <a:pt x="385172" y="668898"/>
                    </a:cubicBezTo>
                    <a:lnTo>
                      <a:pt x="377635" y="730081"/>
                    </a:lnTo>
                    <a:lnTo>
                      <a:pt x="426325" y="726445"/>
                    </a:lnTo>
                    <a:lnTo>
                      <a:pt x="433963" y="514292"/>
                    </a:lnTo>
                    <a:lnTo>
                      <a:pt x="426160" y="297580"/>
                    </a:lnTo>
                    <a:lnTo>
                      <a:pt x="403196" y="292443"/>
                    </a:lnTo>
                    <a:cubicBezTo>
                      <a:pt x="353893" y="269338"/>
                      <a:pt x="319298" y="215246"/>
                      <a:pt x="319298" y="152202"/>
                    </a:cubicBezTo>
                    <a:cubicBezTo>
                      <a:pt x="319298" y="68143"/>
                      <a:pt x="380800" y="0"/>
                      <a:pt x="456666" y="0"/>
                    </a:cubicBez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2875045" y="4087155"/>
                <a:ext cx="174373" cy="1913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3163557" y="3797820"/>
                <a:ext cx="174373" cy="1913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436887" y="4095453"/>
                <a:ext cx="174373" cy="1913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3482482" y="4155834"/>
                <a:ext cx="83182" cy="11420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3209152" y="3857993"/>
                <a:ext cx="83182" cy="11420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2920640" y="4147327"/>
                <a:ext cx="83182" cy="11420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46" name="Moon 45"/>
              <p:cNvSpPr/>
              <p:nvPr/>
            </p:nvSpPr>
            <p:spPr>
              <a:xfrm rot="16200000">
                <a:off x="3191128" y="4566448"/>
                <a:ext cx="154743" cy="658961"/>
              </a:xfrm>
              <a:prstGeom prst="moon">
                <a:avLst>
                  <a:gd name="adj" fmla="val 37666"/>
                </a:avLst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en-US"/>
              </a:p>
            </p:txBody>
          </p:sp>
        </p:grpSp>
      </p:grpSp>
      <p:pic>
        <p:nvPicPr>
          <p:cNvPr id="2050" name="Picture 2" descr="angel wings png clipart - Elements Flight Angel Bird Black Logo ..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1" t="68862" r="5671" b="7946"/>
          <a:stretch/>
        </p:blipFill>
        <p:spPr bwMode="auto">
          <a:xfrm rot="14421303">
            <a:off x="445508" y="3395829"/>
            <a:ext cx="1939915" cy="29978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966589" y="1587385"/>
            <a:ext cx="6269136" cy="58477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32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r>
              <a:rPr lang="ar-BH" dirty="0"/>
              <a:t>التصميم والتقانة</a:t>
            </a:r>
            <a:r>
              <a:rPr lang="en-US" dirty="0"/>
              <a:t> </a:t>
            </a:r>
            <a:r>
              <a:rPr lang="ar-BH" dirty="0"/>
              <a:t>للصف السادس الابتدائي</a:t>
            </a:r>
            <a:endParaRPr lang="en-US" dirty="0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852510" y="4747682"/>
            <a:ext cx="8493239" cy="697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BH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نشاط (2) : أرفع كتابي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</a:t>
            </a:r>
            <a:r>
              <a:rPr lang="ar-BH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852510" y="2890512"/>
            <a:ext cx="8493239" cy="697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الوحدة الأولى : نصمم كائناً تخيلياً ونصنعه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366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4142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</a:t>
            </a:r>
            <a:r>
              <a:rPr lang="ar-BH" b="1" dirty="0" smtClean="0">
                <a:latin typeface="Sakkal Majalla" pitchFamily="2" charset="-78"/>
                <a:cs typeface="Sakkal Majalla" pitchFamily="2" charset="-78"/>
              </a:rPr>
              <a:t> للصف السادس-وحدة نصمم كائنا تخيليا ونصنعه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5545762" y="-2377380"/>
            <a:ext cx="1100476" cy="7315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ar-BH" sz="29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يتبع - خطوات تجربة عملية لمفهوم آلية ضغط الهواء بالصمامات</a:t>
            </a:r>
            <a:endParaRPr lang="ar-BH" sz="29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9731" y="186607"/>
            <a:ext cx="808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نشاط</a:t>
            </a:r>
            <a:r>
              <a:rPr lang="ar-B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(2)</a:t>
            </a:r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: </a:t>
            </a:r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أرفـــــــع كـــــــتـــــابــــــي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34948" y="790295"/>
            <a:ext cx="8529748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19085" y="705554"/>
            <a:ext cx="8373982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000" b="1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 </a:t>
            </a:r>
            <a:r>
              <a:rPr lang="ar-BH" sz="2000" b="1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: </a:t>
            </a:r>
            <a:r>
              <a:rPr lang="ar-BH" sz="2000" b="1" dirty="0">
                <a:solidFill>
                  <a:schemeClr val="tx2">
                    <a:lumMod val="75000"/>
                  </a:schemeClr>
                </a:solidFill>
                <a:latin typeface="Sakkal Majalla" pitchFamily="2" charset="-78"/>
                <a:cs typeface="Sakkal Majalla" pitchFamily="2" charset="-78"/>
              </a:rPr>
              <a:t>أن يستنتج الطالب آلية الحركة بتوظيف ضغط الهواء،  من خلال التجربة العلمية العملية.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19" name="Graphic 1" descr="Bullseye">
            <a:extLst>
              <a:ext uri="{FF2B5EF4-FFF2-40B4-BE49-F238E27FC236}">
                <a16:creationId xmlns:a16="http://schemas.microsoft.com/office/drawing/2014/main" xmlns:lc="http://schemas.openxmlformats.org/drawingml/2006/lockedCanvas" xmlns="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:lc="http://schemas.openxmlformats.org/drawingml/2006/lockedCanvas" xmlns="" r:embed="rId12"/>
              </a:ext>
            </a:extLst>
          </a:blip>
          <a:stretch>
            <a:fillRect/>
          </a:stretch>
        </p:blipFill>
        <p:spPr>
          <a:xfrm>
            <a:off x="9621473" y="829600"/>
            <a:ext cx="338063" cy="338063"/>
          </a:xfrm>
          <a:prstGeom prst="rect">
            <a:avLst/>
          </a:prstGeom>
        </p:spPr>
      </p:pic>
      <p:pic>
        <p:nvPicPr>
          <p:cNvPr id="40" name="VID-20200624-WA003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44593" y="2225490"/>
            <a:ext cx="5269021" cy="289864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035539" y="5271004"/>
            <a:ext cx="6087127" cy="109045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04196" y="5487298"/>
            <a:ext cx="5769333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lnSpc>
                <a:spcPct val="150000"/>
              </a:lnSpc>
              <a:spcAft>
                <a:spcPts val="600"/>
              </a:spcAft>
            </a:pPr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أجرب </a:t>
            </a:r>
            <a:r>
              <a:rPr lang="ar-BH" sz="28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ألاحظ ، ماذا حدث .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501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49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20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20" grpId="0" animBg="1"/>
      <p:bldP spid="2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 rot="5400000">
            <a:off x="5545762" y="-2376529"/>
            <a:ext cx="1100476" cy="7315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ar-BH" sz="29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الاستنتاج من </a:t>
            </a:r>
            <a:r>
              <a:rPr lang="ar-BH" sz="29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التجربة العملية لمفهوم آلية ضغط الهواء بالصمامات</a:t>
            </a:r>
            <a:endParaRPr lang="ar-BH" sz="29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35" y="2289558"/>
            <a:ext cx="6671040" cy="28315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 algn="just" rtl="1">
              <a:spcAft>
                <a:spcPts val="600"/>
              </a:spcAft>
              <a:defRPr sz="2800" b="1"/>
            </a:lvl1pPr>
          </a:lstStyle>
          <a:p>
            <a:pPr>
              <a:lnSpc>
                <a:spcPct val="200000"/>
              </a:lnSpc>
            </a:pPr>
            <a:r>
              <a:rPr lang="ar-BH" dirty="0">
                <a:solidFill>
                  <a:schemeClr val="accent6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تحرك الكتاب في التجربة الأولى ولم يتحرك في الثانية.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>
              <a:lnSpc>
                <a:spcPct val="200000"/>
              </a:lnSpc>
            </a:pPr>
            <a:r>
              <a:rPr lang="ar-BH" dirty="0">
                <a:solidFill>
                  <a:schemeClr val="accent5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ضغط الهواء المندفع من الإبرة الكبيرة إلى الصغيرة.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>
              <a:lnSpc>
                <a:spcPct val="200000"/>
              </a:lnSpc>
            </a:pPr>
            <a:r>
              <a:rPr lang="ar-BH" dirty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الهواء في الإبرة الكبيرة أكثر منه في الإبرة الصغيرة.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220517" y="649169"/>
            <a:ext cx="5750966" cy="599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آلية ضغط الهواء</a:t>
            </a:r>
            <a:endParaRPr lang="en-US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59731" y="186607"/>
            <a:ext cx="808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نشاط</a:t>
            </a:r>
            <a:r>
              <a:rPr lang="ar-B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(2)</a:t>
            </a:r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: </a:t>
            </a:r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أرفـــــــع كـــــــتـــــابــــــي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34948" y="790295"/>
            <a:ext cx="8529748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19085" y="705554"/>
            <a:ext cx="8373982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000" b="1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الهدف: </a:t>
            </a:r>
            <a:r>
              <a:rPr lang="ar-BH" sz="2000" b="1" dirty="0">
                <a:solidFill>
                  <a:schemeClr val="tx2">
                    <a:lumMod val="75000"/>
                  </a:schemeClr>
                </a:solidFill>
                <a:latin typeface="Sakkal Majalla" pitchFamily="2" charset="-78"/>
                <a:cs typeface="Sakkal Majalla" pitchFamily="2" charset="-78"/>
              </a:rPr>
              <a:t>أن يستنتج الطالب آلية الحركة بتوظيف ضغط الهواء،  من خلال التجربة العلمية العملية.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24" name="Graphic 1" descr="Bullseye">
            <a:extLst>
              <a:ext uri="{FF2B5EF4-FFF2-40B4-BE49-F238E27FC236}">
                <a16:creationId xmlns:a16="http://schemas.microsoft.com/office/drawing/2014/main" xmlns:lc="http://schemas.openxmlformats.org/drawingml/2006/lockedCanvas" xmlns="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:lc="http://schemas.openxmlformats.org/drawingml/2006/lockedCanvas" xmlns="" r:embed="rId12"/>
              </a:ext>
            </a:extLst>
          </a:blip>
          <a:stretch>
            <a:fillRect/>
          </a:stretch>
        </p:blipFill>
        <p:spPr>
          <a:xfrm>
            <a:off x="9621473" y="829600"/>
            <a:ext cx="338063" cy="33806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404142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</a:t>
            </a:r>
            <a:r>
              <a:rPr lang="ar-BH" b="1" dirty="0" smtClean="0">
                <a:latin typeface="Sakkal Majalla" pitchFamily="2" charset="-78"/>
                <a:cs typeface="Sakkal Majalla" pitchFamily="2" charset="-78"/>
              </a:rPr>
              <a:t> للصف السادس-وحدة نصمم كائنا تخيليا ونصنعه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Pentagon 2"/>
          <p:cNvSpPr/>
          <p:nvPr/>
        </p:nvSpPr>
        <p:spPr>
          <a:xfrm flipH="1">
            <a:off x="6858000" y="2514601"/>
            <a:ext cx="4049486" cy="67491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entagon 14"/>
          <p:cNvSpPr/>
          <p:nvPr/>
        </p:nvSpPr>
        <p:spPr>
          <a:xfrm flipH="1">
            <a:off x="6858000" y="3459164"/>
            <a:ext cx="4049486" cy="67491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entagon 16"/>
          <p:cNvSpPr/>
          <p:nvPr/>
        </p:nvSpPr>
        <p:spPr>
          <a:xfrm flipH="1">
            <a:off x="6858000" y="4403728"/>
            <a:ext cx="4049486" cy="67491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87771" y="2293862"/>
            <a:ext cx="5184109" cy="28315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 algn="just" rtl="1">
              <a:spcAft>
                <a:spcPts val="600"/>
              </a:spcAft>
              <a:defRPr sz="2800" b="1"/>
            </a:lvl1pPr>
          </a:lstStyle>
          <a:p>
            <a:pPr>
              <a:lnSpc>
                <a:spcPct val="200000"/>
              </a:lnSpc>
            </a:pPr>
            <a:r>
              <a:rPr lang="ar-SA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ماذا حصل مع الكتاب في الحالتين ؟</a:t>
            </a:r>
            <a:endParaRPr lang="ar-BH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>
              <a:lnSpc>
                <a:spcPct val="200000"/>
              </a:lnSpc>
            </a:pPr>
            <a:r>
              <a:rPr lang="ar-SA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 الذي أدى إلى ذلك ؟</a:t>
            </a:r>
            <a:endParaRPr lang="en-US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>
              <a:lnSpc>
                <a:spcPct val="200000"/>
              </a:lnSpc>
            </a:pPr>
            <a:r>
              <a:rPr lang="ar-SA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 الفرق بين </a:t>
            </a:r>
            <a:r>
              <a:rPr lang="ar-SA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الحالتين</a:t>
            </a:r>
            <a:r>
              <a:rPr lang="ar-BH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؟</a:t>
            </a:r>
            <a:endParaRPr lang="ar-BH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7529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1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1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3" grpId="0" build="p"/>
      <p:bldP spid="3" grpId="0" animBg="1"/>
      <p:bldP spid="15" grpId="0" animBg="1"/>
      <p:bldP spid="17" grpId="0" animBg="1"/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7" name="Flowchart: Process 6"/>
          <p:cNvSpPr/>
          <p:nvPr/>
        </p:nvSpPr>
        <p:spPr>
          <a:xfrm>
            <a:off x="70338" y="5634274"/>
            <a:ext cx="12078119" cy="551284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2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ألاحظ أن اختلاف المواد لا يغير من آلية العمل </a:t>
            </a:r>
            <a:endParaRPr lang="ar-BH" sz="2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81206" y="2153712"/>
            <a:ext cx="63386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algn="r" rtl="1">
              <a:lnSpc>
                <a:spcPct val="150000"/>
              </a:lnSpc>
            </a:pPr>
            <a:r>
              <a:rPr lang="ar-BH" sz="2800" b="1" dirty="0">
                <a:solidFill>
                  <a:schemeClr val="accent1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SA" sz="2800" b="1" dirty="0" smtClean="0">
                <a:solidFill>
                  <a:schemeClr val="accent1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رفع </a:t>
            </a:r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الكتاب نفسه باستخدام</a:t>
            </a:r>
            <a:r>
              <a:rPr lang="ar-BH" sz="2800" b="1" dirty="0">
                <a:solidFill>
                  <a:schemeClr val="accent1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: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514350" indent="-514350" algn="r" rtl="1">
              <a:lnSpc>
                <a:spcPct val="150000"/>
              </a:lnSpc>
              <a:buAutoNum type="arabicPeriod"/>
            </a:pPr>
            <a:r>
              <a:rPr lang="ar-SA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بالون </a:t>
            </a:r>
            <a:r>
              <a:rPr lang="ar-BH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	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شريط لاصق		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ar-BH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أنابيب</a:t>
            </a: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</a:p>
          <a:p>
            <a:pPr marL="514350" indent="-514350" algn="r" rtl="1">
              <a:lnSpc>
                <a:spcPct val="150000"/>
              </a:lnSpc>
              <a:buAutoNum type="arabicPeriod"/>
            </a:pPr>
            <a:r>
              <a:rPr lang="ar-SA" sz="2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قنينة </a:t>
            </a: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مرنة </a:t>
            </a:r>
            <a:r>
              <a:rPr lang="ar-SA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فارغة</a:t>
            </a: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(يمكن أن تأخذ شكلها الأصلي بعد الضغط عليها ).</a:t>
            </a:r>
            <a:endParaRPr lang="ar-BH" sz="2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" name="Picture 19" descr="نتيجة بحث الصور عن بالون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0" t="4300" r="6700" b="69299"/>
          <a:stretch>
            <a:fillRect/>
          </a:stretch>
        </p:blipFill>
        <p:spPr bwMode="auto">
          <a:xfrm>
            <a:off x="4786145" y="3181445"/>
            <a:ext cx="1309687" cy="100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16" descr="نتيجة بحث الصور عن أنبوب المغذي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/>
          <a:stretch/>
        </p:blipFill>
        <p:spPr bwMode="auto">
          <a:xfrm>
            <a:off x="3274260" y="2279429"/>
            <a:ext cx="1373529" cy="162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نتيجة بحث الصور عن شريط لاصق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432" y="4344954"/>
            <a:ext cx="632593" cy="61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039065" y="2270825"/>
            <a:ext cx="2367966" cy="2948195"/>
            <a:chOff x="84227" y="2548773"/>
            <a:chExt cx="2538780" cy="3098583"/>
          </a:xfrm>
        </p:grpSpPr>
        <p:pic>
          <p:nvPicPr>
            <p:cNvPr id="5122" name="Picture 2" descr="نتيجة بحث الصور عن صابون سائل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27" y="2548773"/>
              <a:ext cx="2538780" cy="3098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015512" y="3473809"/>
              <a:ext cx="760190" cy="1844803"/>
            </a:xfrm>
            <a:custGeom>
              <a:avLst/>
              <a:gdLst>
                <a:gd name="connsiteX0" fmla="*/ 37256 w 691659"/>
                <a:gd name="connsiteY0" fmla="*/ 515553 h 1826956"/>
                <a:gd name="connsiteX1" fmla="*/ 27731 w 691659"/>
                <a:gd name="connsiteY1" fmla="*/ 153603 h 1826956"/>
                <a:gd name="connsiteX2" fmla="*/ 208706 w 691659"/>
                <a:gd name="connsiteY2" fmla="*/ 25016 h 1826956"/>
                <a:gd name="connsiteX3" fmla="*/ 399206 w 691659"/>
                <a:gd name="connsiteY3" fmla="*/ 1203 h 1826956"/>
                <a:gd name="connsiteX4" fmla="*/ 527794 w 691659"/>
                <a:gd name="connsiteY4" fmla="*/ 44066 h 1826956"/>
                <a:gd name="connsiteX5" fmla="*/ 623044 w 691659"/>
                <a:gd name="connsiteY5" fmla="*/ 115503 h 1826956"/>
                <a:gd name="connsiteX6" fmla="*/ 656381 w 691659"/>
                <a:gd name="connsiteY6" fmla="*/ 267903 h 1826956"/>
                <a:gd name="connsiteX7" fmla="*/ 637331 w 691659"/>
                <a:gd name="connsiteY7" fmla="*/ 520316 h 1826956"/>
                <a:gd name="connsiteX8" fmla="*/ 632569 w 691659"/>
                <a:gd name="connsiteY8" fmla="*/ 582228 h 1826956"/>
                <a:gd name="connsiteX9" fmla="*/ 646856 w 691659"/>
                <a:gd name="connsiteY9" fmla="*/ 901316 h 1826956"/>
                <a:gd name="connsiteX10" fmla="*/ 661144 w 691659"/>
                <a:gd name="connsiteY10" fmla="*/ 1039428 h 1826956"/>
                <a:gd name="connsiteX11" fmla="*/ 689719 w 691659"/>
                <a:gd name="connsiteY11" fmla="*/ 1301366 h 1826956"/>
                <a:gd name="connsiteX12" fmla="*/ 684956 w 691659"/>
                <a:gd name="connsiteY12" fmla="*/ 1434716 h 1826956"/>
                <a:gd name="connsiteX13" fmla="*/ 651619 w 691659"/>
                <a:gd name="connsiteY13" fmla="*/ 1696653 h 1826956"/>
                <a:gd name="connsiteX14" fmla="*/ 494456 w 691659"/>
                <a:gd name="connsiteY14" fmla="*/ 1801428 h 1826956"/>
                <a:gd name="connsiteX15" fmla="*/ 308719 w 691659"/>
                <a:gd name="connsiteY15" fmla="*/ 1825241 h 1826956"/>
                <a:gd name="connsiteX16" fmla="*/ 127744 w 691659"/>
                <a:gd name="connsiteY16" fmla="*/ 1768091 h 1826956"/>
                <a:gd name="connsiteX17" fmla="*/ 27731 w 691659"/>
                <a:gd name="connsiteY17" fmla="*/ 1663316 h 1826956"/>
                <a:gd name="connsiteX18" fmla="*/ 3919 w 691659"/>
                <a:gd name="connsiteY18" fmla="*/ 1310891 h 1826956"/>
                <a:gd name="connsiteX19" fmla="*/ 3919 w 691659"/>
                <a:gd name="connsiteY19" fmla="*/ 929891 h 1826956"/>
                <a:gd name="connsiteX20" fmla="*/ 42019 w 691659"/>
                <a:gd name="connsiteY20" fmla="*/ 667953 h 1826956"/>
                <a:gd name="connsiteX21" fmla="*/ 18206 w 691659"/>
                <a:gd name="connsiteY21" fmla="*/ 453641 h 1826956"/>
                <a:gd name="connsiteX22" fmla="*/ 22969 w 691659"/>
                <a:gd name="connsiteY22" fmla="*/ 425066 h 1826956"/>
                <a:gd name="connsiteX23" fmla="*/ 37256 w 691659"/>
                <a:gd name="connsiteY23" fmla="*/ 515553 h 1826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91659" h="1826956">
                  <a:moveTo>
                    <a:pt x="37256" y="515553"/>
                  </a:moveTo>
                  <a:cubicBezTo>
                    <a:pt x="38050" y="470309"/>
                    <a:pt x="-844" y="235359"/>
                    <a:pt x="27731" y="153603"/>
                  </a:cubicBezTo>
                  <a:cubicBezTo>
                    <a:pt x="56306" y="71847"/>
                    <a:pt x="146794" y="50416"/>
                    <a:pt x="208706" y="25016"/>
                  </a:cubicBezTo>
                  <a:cubicBezTo>
                    <a:pt x="270618" y="-384"/>
                    <a:pt x="346025" y="-1972"/>
                    <a:pt x="399206" y="1203"/>
                  </a:cubicBezTo>
                  <a:cubicBezTo>
                    <a:pt x="452387" y="4378"/>
                    <a:pt x="490488" y="25016"/>
                    <a:pt x="527794" y="44066"/>
                  </a:cubicBezTo>
                  <a:cubicBezTo>
                    <a:pt x="565100" y="63116"/>
                    <a:pt x="601613" y="78197"/>
                    <a:pt x="623044" y="115503"/>
                  </a:cubicBezTo>
                  <a:cubicBezTo>
                    <a:pt x="644475" y="152809"/>
                    <a:pt x="654000" y="200434"/>
                    <a:pt x="656381" y="267903"/>
                  </a:cubicBezTo>
                  <a:cubicBezTo>
                    <a:pt x="658762" y="335372"/>
                    <a:pt x="641300" y="467928"/>
                    <a:pt x="637331" y="520316"/>
                  </a:cubicBezTo>
                  <a:cubicBezTo>
                    <a:pt x="633362" y="572704"/>
                    <a:pt x="630982" y="518728"/>
                    <a:pt x="632569" y="582228"/>
                  </a:cubicBezTo>
                  <a:cubicBezTo>
                    <a:pt x="634156" y="645728"/>
                    <a:pt x="642094" y="825116"/>
                    <a:pt x="646856" y="901316"/>
                  </a:cubicBezTo>
                  <a:cubicBezTo>
                    <a:pt x="651618" y="977516"/>
                    <a:pt x="654000" y="972753"/>
                    <a:pt x="661144" y="1039428"/>
                  </a:cubicBezTo>
                  <a:cubicBezTo>
                    <a:pt x="668288" y="1106103"/>
                    <a:pt x="685750" y="1235485"/>
                    <a:pt x="689719" y="1301366"/>
                  </a:cubicBezTo>
                  <a:cubicBezTo>
                    <a:pt x="693688" y="1367247"/>
                    <a:pt x="691306" y="1368835"/>
                    <a:pt x="684956" y="1434716"/>
                  </a:cubicBezTo>
                  <a:cubicBezTo>
                    <a:pt x="678606" y="1500597"/>
                    <a:pt x="683369" y="1635534"/>
                    <a:pt x="651619" y="1696653"/>
                  </a:cubicBezTo>
                  <a:cubicBezTo>
                    <a:pt x="619869" y="1757772"/>
                    <a:pt x="551606" y="1779997"/>
                    <a:pt x="494456" y="1801428"/>
                  </a:cubicBezTo>
                  <a:cubicBezTo>
                    <a:pt x="437306" y="1822859"/>
                    <a:pt x="369838" y="1830797"/>
                    <a:pt x="308719" y="1825241"/>
                  </a:cubicBezTo>
                  <a:cubicBezTo>
                    <a:pt x="247600" y="1819685"/>
                    <a:pt x="174575" y="1795079"/>
                    <a:pt x="127744" y="1768091"/>
                  </a:cubicBezTo>
                  <a:cubicBezTo>
                    <a:pt x="80913" y="1741104"/>
                    <a:pt x="48369" y="1739516"/>
                    <a:pt x="27731" y="1663316"/>
                  </a:cubicBezTo>
                  <a:cubicBezTo>
                    <a:pt x="7093" y="1587116"/>
                    <a:pt x="7888" y="1433128"/>
                    <a:pt x="3919" y="1310891"/>
                  </a:cubicBezTo>
                  <a:cubicBezTo>
                    <a:pt x="-50" y="1188654"/>
                    <a:pt x="-2431" y="1037047"/>
                    <a:pt x="3919" y="929891"/>
                  </a:cubicBezTo>
                  <a:cubicBezTo>
                    <a:pt x="10269" y="822735"/>
                    <a:pt x="39638" y="747328"/>
                    <a:pt x="42019" y="667953"/>
                  </a:cubicBezTo>
                  <a:cubicBezTo>
                    <a:pt x="44400" y="588578"/>
                    <a:pt x="21381" y="494122"/>
                    <a:pt x="18206" y="453641"/>
                  </a:cubicBezTo>
                  <a:cubicBezTo>
                    <a:pt x="15031" y="413160"/>
                    <a:pt x="15825" y="418716"/>
                    <a:pt x="22969" y="425066"/>
                  </a:cubicBezTo>
                  <a:cubicBezTo>
                    <a:pt x="30113" y="431416"/>
                    <a:pt x="36462" y="560797"/>
                    <a:pt x="37256" y="515553"/>
                  </a:cubicBezTo>
                  <a:close/>
                </a:path>
              </a:pathLst>
            </a:custGeom>
            <a:blipFill>
              <a:blip r:embed="rId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 rot="5400000">
            <a:off x="5545762" y="-2234841"/>
            <a:ext cx="1100476" cy="705094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ar-BH" sz="29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تطبيق  / آلية </a:t>
            </a:r>
            <a:r>
              <a:rPr lang="ar-BH" sz="29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ضغط </a:t>
            </a:r>
            <a:r>
              <a:rPr lang="ar-BH" sz="29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الهواء بالصمامات ( بأدوات أخرى )</a:t>
            </a:r>
            <a:endParaRPr lang="ar-BH" sz="29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59731" y="186607"/>
            <a:ext cx="808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نشاط</a:t>
            </a:r>
            <a:r>
              <a:rPr lang="ar-BH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(2)</a:t>
            </a:r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: </a:t>
            </a:r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أرفـــــــع كـــــــتـــــابــــــي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34948" y="790295"/>
            <a:ext cx="8529748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719085" y="705554"/>
            <a:ext cx="8373982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000" b="1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 </a:t>
            </a:r>
            <a:r>
              <a:rPr lang="ar-BH" sz="2000" b="1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: </a:t>
            </a:r>
            <a:r>
              <a:rPr lang="ar-BH" sz="2000" b="1" dirty="0">
                <a:solidFill>
                  <a:schemeClr val="tx2">
                    <a:lumMod val="75000"/>
                  </a:schemeClr>
                </a:solidFill>
                <a:latin typeface="Sakkal Majalla" pitchFamily="2" charset="-78"/>
                <a:cs typeface="Sakkal Majalla" pitchFamily="2" charset="-78"/>
              </a:rPr>
              <a:t>أن يستنتج الطالب آلية الحركة بتوظيف ضغط الهواء،  من خلال التجربة العلمية العملية.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35" name="Graphic 1" descr="Bullseye">
            <a:extLst>
              <a:ext uri="{FF2B5EF4-FFF2-40B4-BE49-F238E27FC236}">
                <a16:creationId xmlns:a16="http://schemas.microsoft.com/office/drawing/2014/main" xmlns:lc="http://schemas.openxmlformats.org/drawingml/2006/lockedCanvas" xmlns="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:lc="http://schemas.openxmlformats.org/drawingml/2006/lockedCanvas" xmlns="" r:embed="rId12"/>
              </a:ext>
            </a:extLst>
          </a:blip>
          <a:stretch>
            <a:fillRect/>
          </a:stretch>
        </p:blipFill>
        <p:spPr>
          <a:xfrm>
            <a:off x="9621473" y="829600"/>
            <a:ext cx="338063" cy="3380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36781" y="1979162"/>
            <a:ext cx="9947230" cy="3511068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404142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</a:t>
            </a:r>
            <a:r>
              <a:rPr lang="ar-BH" b="1" dirty="0" smtClean="0">
                <a:latin typeface="Sakkal Majalla" pitchFamily="2" charset="-78"/>
                <a:cs typeface="Sakkal Majalla" pitchFamily="2" charset="-78"/>
              </a:rPr>
              <a:t> للصف السادس-وحدة نصمم كائنا تخيليا ونصنعه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0031175" y="958427"/>
            <a:ext cx="2130717" cy="1054061"/>
            <a:chOff x="10031175" y="1853975"/>
            <a:chExt cx="2130717" cy="1054061"/>
          </a:xfrm>
        </p:grpSpPr>
        <p:sp>
          <p:nvSpPr>
            <p:cNvPr id="24" name="Freeform 23"/>
            <p:cNvSpPr/>
            <p:nvPr/>
          </p:nvSpPr>
          <p:spPr>
            <a:xfrm rot="3702034" flipV="1">
              <a:off x="10586068" y="1299082"/>
              <a:ext cx="1020932" cy="2130717"/>
            </a:xfrm>
            <a:custGeom>
              <a:avLst/>
              <a:gdLst>
                <a:gd name="connsiteX0" fmla="*/ 627056 w 1020932"/>
                <a:gd name="connsiteY0" fmla="*/ 1797448 h 2130717"/>
                <a:gd name="connsiteX1" fmla="*/ 564439 w 1020932"/>
                <a:gd name="connsiteY1" fmla="*/ 1684303 h 2130717"/>
                <a:gd name="connsiteX2" fmla="*/ 451295 w 1020932"/>
                <a:gd name="connsiteY2" fmla="*/ 1746920 h 2130717"/>
                <a:gd name="connsiteX3" fmla="*/ 513911 w 1020932"/>
                <a:gd name="connsiteY3" fmla="*/ 1860065 h 2130717"/>
                <a:gd name="connsiteX4" fmla="*/ 627056 w 1020932"/>
                <a:gd name="connsiteY4" fmla="*/ 1797448 h 2130717"/>
                <a:gd name="connsiteX5" fmla="*/ 1020932 w 1020932"/>
                <a:gd name="connsiteY5" fmla="*/ 1704574 h 2130717"/>
                <a:gd name="connsiteX6" fmla="*/ 510466 w 1020932"/>
                <a:gd name="connsiteY6" fmla="*/ 2130717 h 2130717"/>
                <a:gd name="connsiteX7" fmla="*/ 0 w 1020932"/>
                <a:gd name="connsiteY7" fmla="*/ 1704573 h 2130717"/>
                <a:gd name="connsiteX8" fmla="*/ 0 w 1020932"/>
                <a:gd name="connsiteY8" fmla="*/ 0 h 2130717"/>
                <a:gd name="connsiteX9" fmla="*/ 1020932 w 1020932"/>
                <a:gd name="connsiteY9" fmla="*/ 0 h 213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0932" h="2130717">
                  <a:moveTo>
                    <a:pt x="627056" y="1797448"/>
                  </a:moveTo>
                  <a:cubicBezTo>
                    <a:pt x="641009" y="1748913"/>
                    <a:pt x="612974" y="1698256"/>
                    <a:pt x="564439" y="1684303"/>
                  </a:cubicBezTo>
                  <a:cubicBezTo>
                    <a:pt x="515904" y="1670350"/>
                    <a:pt x="465247" y="1698385"/>
                    <a:pt x="451295" y="1746920"/>
                  </a:cubicBezTo>
                  <a:cubicBezTo>
                    <a:pt x="437342" y="1795455"/>
                    <a:pt x="465376" y="1846112"/>
                    <a:pt x="513911" y="1860065"/>
                  </a:cubicBezTo>
                  <a:cubicBezTo>
                    <a:pt x="562447" y="1874017"/>
                    <a:pt x="613103" y="1845983"/>
                    <a:pt x="627056" y="1797448"/>
                  </a:cubicBezTo>
                  <a:close/>
                  <a:moveTo>
                    <a:pt x="1020932" y="1704574"/>
                  </a:moveTo>
                  <a:lnTo>
                    <a:pt x="510466" y="2130717"/>
                  </a:lnTo>
                  <a:lnTo>
                    <a:pt x="0" y="1704573"/>
                  </a:lnTo>
                  <a:lnTo>
                    <a:pt x="0" y="0"/>
                  </a:lnTo>
                  <a:lnTo>
                    <a:pt x="1020932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 rot="19916013">
              <a:off x="10119906" y="2180914"/>
              <a:ext cx="1492716" cy="727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ar-BH" sz="2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نشاط تطبيقي</a:t>
              </a:r>
            </a:p>
            <a:p>
              <a:pPr algn="ctr">
                <a:lnSpc>
                  <a:spcPct val="80000"/>
                </a:lnSpc>
              </a:pPr>
              <a:r>
                <a:rPr lang="ar-BH" sz="2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اختياري</a:t>
              </a:r>
              <a:endPara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812004" y="2649"/>
            <a:ext cx="1362501" cy="1829393"/>
            <a:chOff x="10812004" y="898197"/>
            <a:chExt cx="1362501" cy="1829393"/>
          </a:xfrm>
        </p:grpSpPr>
        <p:pic>
          <p:nvPicPr>
            <p:cNvPr id="27" name="Picture 4" descr="Rope, floating, pull, rope clipart png | PNGWi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3542" l="5333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09"/>
            <a:stretch/>
          </p:blipFill>
          <p:spPr bwMode="auto">
            <a:xfrm>
              <a:off x="11496833" y="898197"/>
              <a:ext cx="677672" cy="182939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Freeform 27"/>
            <p:cNvSpPr/>
            <p:nvPr/>
          </p:nvSpPr>
          <p:spPr>
            <a:xfrm rot="3702034" flipV="1">
              <a:off x="11084657" y="1385986"/>
              <a:ext cx="657768" cy="1203073"/>
            </a:xfrm>
            <a:custGeom>
              <a:avLst/>
              <a:gdLst>
                <a:gd name="connsiteX0" fmla="*/ 0 w 657768"/>
                <a:gd name="connsiteY0" fmla="*/ 788960 h 1215104"/>
                <a:gd name="connsiteX1" fmla="*/ 510466 w 657768"/>
                <a:gd name="connsiteY1" fmla="*/ 1215104 h 1215104"/>
                <a:gd name="connsiteX2" fmla="*/ 657768 w 657768"/>
                <a:gd name="connsiteY2" fmla="*/ 1092135 h 1215104"/>
                <a:gd name="connsiteX3" fmla="*/ 575413 w 657768"/>
                <a:gd name="connsiteY3" fmla="*/ 939181 h 1215104"/>
                <a:gd name="connsiteX4" fmla="*/ 550104 w 657768"/>
                <a:gd name="connsiteY4" fmla="*/ 947380 h 1215104"/>
                <a:gd name="connsiteX5" fmla="*/ 513911 w 657768"/>
                <a:gd name="connsiteY5" fmla="*/ 944452 h 1215104"/>
                <a:gd name="connsiteX6" fmla="*/ 448367 w 657768"/>
                <a:gd name="connsiteY6" fmla="*/ 867500 h 1215104"/>
                <a:gd name="connsiteX7" fmla="*/ 450813 w 657768"/>
                <a:gd name="connsiteY7" fmla="*/ 837269 h 1215104"/>
                <a:gd name="connsiteX8" fmla="*/ 0 w 657768"/>
                <a:gd name="connsiteY8" fmla="*/ 0 h 121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7768" h="1215104">
                  <a:moveTo>
                    <a:pt x="0" y="788960"/>
                  </a:moveTo>
                  <a:lnTo>
                    <a:pt x="510466" y="1215104"/>
                  </a:lnTo>
                  <a:lnTo>
                    <a:pt x="657768" y="1092135"/>
                  </a:lnTo>
                  <a:lnTo>
                    <a:pt x="575413" y="939181"/>
                  </a:lnTo>
                  <a:lnTo>
                    <a:pt x="550104" y="947380"/>
                  </a:lnTo>
                  <a:cubicBezTo>
                    <a:pt x="538312" y="948804"/>
                    <a:pt x="526045" y="947940"/>
                    <a:pt x="513911" y="944452"/>
                  </a:cubicBezTo>
                  <a:cubicBezTo>
                    <a:pt x="477510" y="933987"/>
                    <a:pt x="452640" y="902876"/>
                    <a:pt x="448367" y="867500"/>
                  </a:cubicBezTo>
                  <a:lnTo>
                    <a:pt x="450813" y="837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0712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uiExpand="1" build="p"/>
      <p:bldP spid="29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/>
          <a:srcRect t="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 rot="5400000">
            <a:off x="5545762" y="-2376978"/>
            <a:ext cx="1100476" cy="7315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ar-BH" sz="29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أَختبر معلوماتي : أجب عن الآتي :</a:t>
            </a:r>
            <a:endParaRPr lang="en-US" sz="29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04142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</a:t>
            </a:r>
            <a:r>
              <a:rPr lang="ar-BH" b="1" dirty="0" smtClean="0">
                <a:latin typeface="Sakkal Majalla" pitchFamily="2" charset="-78"/>
                <a:cs typeface="Sakkal Majalla" pitchFamily="2" charset="-78"/>
              </a:rPr>
              <a:t> للصف السادس-وحدة نصمم كائنا تخيليا ونصنعه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834948" y="790295"/>
            <a:ext cx="8529748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6" name="1"/>
          <p:cNvSpPr txBox="1"/>
          <p:nvPr/>
        </p:nvSpPr>
        <p:spPr>
          <a:xfrm>
            <a:off x="3722290" y="2843331"/>
            <a:ext cx="6388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7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1. قوة دفع الهواء من الإبرة الصغيرة إلى الكبيرة قوي.</a:t>
            </a:r>
            <a:endParaRPr lang="en-US" sz="27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8" name="3"/>
          <p:cNvSpPr txBox="1"/>
          <p:nvPr/>
        </p:nvSpPr>
        <p:spPr>
          <a:xfrm>
            <a:off x="3722290" y="4410153"/>
            <a:ext cx="6388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7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3. يمكن أن </a:t>
            </a:r>
            <a:r>
              <a:rPr lang="ar-BH" sz="27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استخدم الإبرة </a:t>
            </a:r>
            <a:r>
              <a:rPr lang="ar-BH" sz="27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لضغط الهواء إلى </a:t>
            </a:r>
            <a:r>
              <a:rPr lang="ar-BH" sz="27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البالون في التجربة.</a:t>
            </a:r>
            <a:endParaRPr lang="en-US" sz="27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2" name="2"/>
          <p:cNvSpPr txBox="1"/>
          <p:nvPr/>
        </p:nvSpPr>
        <p:spPr>
          <a:xfrm>
            <a:off x="3722290" y="3626742"/>
            <a:ext cx="6388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7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2. تستخدم آلية ضغط الهواء في مجالات مختلفة من حياتنا.</a:t>
            </a:r>
            <a:endParaRPr lang="en-US" sz="27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Action Button: 1 صحيحة">
            <a:hlinkClick r:id="" action="ppaction://noaction" highlightClick="1"/>
          </p:cNvPr>
          <p:cNvSpPr/>
          <p:nvPr/>
        </p:nvSpPr>
        <p:spPr>
          <a:xfrm>
            <a:off x="10261943" y="2843330"/>
            <a:ext cx="702387" cy="507831"/>
          </a:xfrm>
          <a:prstGeom prst="actionButtonBlank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 smtClean="0">
                <a:latin typeface="Al-Mohanad" panose="02060603050605020204" pitchFamily="18" charset="-78"/>
                <a:cs typeface="Al-Mohanad" panose="02060603050605020204" pitchFamily="18" charset="-78"/>
              </a:rPr>
              <a:t>خطأ</a:t>
            </a:r>
            <a:endParaRPr lang="en-US" sz="2400" dirty="0">
              <a:latin typeface="Al-Mohanad" panose="02060603050605020204" pitchFamily="18" charset="-78"/>
              <a:cs typeface="Al-Mohanad" panose="02060603050605020204" pitchFamily="18" charset="-78"/>
            </a:endParaRPr>
          </a:p>
        </p:txBody>
      </p:sp>
      <p:sp>
        <p:nvSpPr>
          <p:cNvPr id="11" name="Action Button: حاول ثانية 1">
            <a:hlinkClick r:id="" action="ppaction://noaction" highlightClick="1"/>
          </p:cNvPr>
          <p:cNvSpPr/>
          <p:nvPr/>
        </p:nvSpPr>
        <p:spPr>
          <a:xfrm>
            <a:off x="11102062" y="2833089"/>
            <a:ext cx="702387" cy="512064"/>
          </a:xfrm>
          <a:prstGeom prst="actionButtonBlank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 smtClean="0">
                <a:latin typeface="Al-Mohanad" panose="02060603050605020204" pitchFamily="18" charset="-78"/>
                <a:cs typeface="Al-Mohanad" panose="02060603050605020204" pitchFamily="18" charset="-78"/>
              </a:rPr>
              <a:t>صح</a:t>
            </a:r>
            <a:endParaRPr lang="ar-BH" sz="2400" dirty="0">
              <a:latin typeface="Al-Mohanad" panose="02060603050605020204" pitchFamily="18" charset="-78"/>
              <a:cs typeface="Al-Mohanad" panose="02060603050605020204" pitchFamily="18" charset="-78"/>
            </a:endParaRPr>
          </a:p>
        </p:txBody>
      </p:sp>
      <p:sp>
        <p:nvSpPr>
          <p:cNvPr id="63" name="Action Button: رائع 2">
            <a:hlinkClick r:id="" action="ppaction://noaction" highlightClick="1"/>
          </p:cNvPr>
          <p:cNvSpPr/>
          <p:nvPr/>
        </p:nvSpPr>
        <p:spPr>
          <a:xfrm>
            <a:off x="11102062" y="3623771"/>
            <a:ext cx="702387" cy="507831"/>
          </a:xfrm>
          <a:prstGeom prst="actionButtonBlank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latin typeface="Al-Mohanad" panose="02060603050605020204" pitchFamily="18" charset="-78"/>
                <a:cs typeface="Al-Mohanad" panose="02060603050605020204" pitchFamily="18" charset="-78"/>
              </a:rPr>
              <a:t>صح</a:t>
            </a:r>
            <a:endParaRPr lang="en-US" sz="2400" dirty="0">
              <a:latin typeface="Al-Mohanad" panose="02060603050605020204" pitchFamily="18" charset="-78"/>
              <a:cs typeface="Al-Mohanad" panose="02060603050605020204" pitchFamily="18" charset="-78"/>
            </a:endParaRPr>
          </a:p>
        </p:txBody>
      </p:sp>
      <p:sp>
        <p:nvSpPr>
          <p:cNvPr id="67" name="Action Button: حاول ثانية 2">
            <a:hlinkClick r:id="" action="ppaction://noaction" highlightClick="1"/>
          </p:cNvPr>
          <p:cNvSpPr/>
          <p:nvPr/>
        </p:nvSpPr>
        <p:spPr>
          <a:xfrm>
            <a:off x="10261944" y="3616695"/>
            <a:ext cx="702387" cy="512064"/>
          </a:xfrm>
          <a:prstGeom prst="actionButtonBlank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latin typeface="Al-Mohanad" panose="02060603050605020204" pitchFamily="18" charset="-78"/>
                <a:cs typeface="Al-Mohanad" panose="02060603050605020204" pitchFamily="18" charset="-78"/>
              </a:rPr>
              <a:t>خطأ</a:t>
            </a:r>
          </a:p>
        </p:txBody>
      </p:sp>
      <p:sp>
        <p:nvSpPr>
          <p:cNvPr id="64" name="Action Button: رائع 3">
            <a:hlinkClick r:id="" action="ppaction://noaction" highlightClick="1"/>
          </p:cNvPr>
          <p:cNvSpPr/>
          <p:nvPr/>
        </p:nvSpPr>
        <p:spPr>
          <a:xfrm>
            <a:off x="10261943" y="4404211"/>
            <a:ext cx="702387" cy="507831"/>
          </a:xfrm>
          <a:prstGeom prst="actionButtonBlank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 smtClean="0">
                <a:latin typeface="Al-Mohanad" panose="02060603050605020204" pitchFamily="18" charset="-78"/>
                <a:cs typeface="Al-Mohanad" panose="02060603050605020204" pitchFamily="18" charset="-78"/>
              </a:rPr>
              <a:t>خطأ</a:t>
            </a:r>
            <a:endParaRPr lang="en-US" sz="2400" dirty="0">
              <a:latin typeface="Al-Mohanad" panose="02060603050605020204" pitchFamily="18" charset="-78"/>
              <a:cs typeface="Al-Mohanad" panose="02060603050605020204" pitchFamily="18" charset="-78"/>
            </a:endParaRPr>
          </a:p>
        </p:txBody>
      </p:sp>
      <p:sp>
        <p:nvSpPr>
          <p:cNvPr id="69" name="Action Button: حاول ثانية 3">
            <a:hlinkClick r:id="" action="ppaction://noaction" highlightClick="1"/>
          </p:cNvPr>
          <p:cNvSpPr/>
          <p:nvPr/>
        </p:nvSpPr>
        <p:spPr>
          <a:xfrm>
            <a:off x="11098135" y="4400300"/>
            <a:ext cx="702387" cy="512064"/>
          </a:xfrm>
          <a:prstGeom prst="actionButtonBlank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 smtClean="0">
                <a:latin typeface="Al-Mohanad" panose="02060603050605020204" pitchFamily="18" charset="-78"/>
                <a:cs typeface="Al-Mohanad" panose="02060603050605020204" pitchFamily="18" charset="-78"/>
              </a:rPr>
              <a:t>صح</a:t>
            </a:r>
            <a:endParaRPr lang="ar-BH" sz="2400" dirty="0">
              <a:latin typeface="Al-Mohanad" panose="02060603050605020204" pitchFamily="18" charset="-78"/>
              <a:cs typeface="Al-Mohanad" panose="02060603050605020204" pitchFamily="18" charset="-78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636653" y="3323102"/>
            <a:ext cx="2960965" cy="1114067"/>
            <a:chOff x="6227311" y="300499"/>
            <a:chExt cx="2960965" cy="1114067"/>
          </a:xfrm>
        </p:grpSpPr>
        <p:grpSp>
          <p:nvGrpSpPr>
            <p:cNvPr id="78" name="Group 77"/>
            <p:cNvGrpSpPr/>
            <p:nvPr/>
          </p:nvGrpSpPr>
          <p:grpSpPr>
            <a:xfrm>
              <a:off x="6227311" y="300499"/>
              <a:ext cx="2960965" cy="1114067"/>
              <a:chOff x="2459179" y="470607"/>
              <a:chExt cx="2960965" cy="1114067"/>
            </a:xfrm>
          </p:grpSpPr>
          <p:sp>
            <p:nvSpPr>
              <p:cNvPr id="80" name="Cloud Callout 79"/>
              <p:cNvSpPr/>
              <p:nvPr/>
            </p:nvSpPr>
            <p:spPr>
              <a:xfrm>
                <a:off x="3493230" y="470607"/>
                <a:ext cx="1336598" cy="668648"/>
              </a:xfrm>
              <a:prstGeom prst="cloudCallout">
                <a:avLst>
                  <a:gd name="adj1" fmla="val -67336"/>
                  <a:gd name="adj2" fmla="val -4767"/>
                </a:avLst>
              </a:prstGeom>
              <a:solidFill>
                <a:srgbClr val="FED42A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Cloud Callout 80"/>
              <p:cNvSpPr/>
              <p:nvPr/>
            </p:nvSpPr>
            <p:spPr>
              <a:xfrm>
                <a:off x="2459179" y="493928"/>
                <a:ext cx="1336598" cy="668648"/>
              </a:xfrm>
              <a:prstGeom prst="cloudCallout">
                <a:avLst>
                  <a:gd name="adj1" fmla="val 68402"/>
                  <a:gd name="adj2" fmla="val 59297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Cloud Callout 81"/>
              <p:cNvSpPr/>
              <p:nvPr/>
            </p:nvSpPr>
            <p:spPr>
              <a:xfrm>
                <a:off x="3049495" y="916026"/>
                <a:ext cx="1336598" cy="668648"/>
              </a:xfrm>
              <a:prstGeom prst="cloudCallout">
                <a:avLst>
                  <a:gd name="adj1" fmla="val -48484"/>
                  <a:gd name="adj2" fmla="val -7970"/>
                </a:avLst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Cloud Callout 82"/>
              <p:cNvSpPr/>
              <p:nvPr/>
            </p:nvSpPr>
            <p:spPr>
              <a:xfrm>
                <a:off x="4083546" y="750942"/>
                <a:ext cx="1336598" cy="668648"/>
              </a:xfrm>
              <a:prstGeom prst="cloudCallout">
                <a:avLst>
                  <a:gd name="adj1" fmla="val -48484"/>
                  <a:gd name="adj2" fmla="val -797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9" name="TextBox 78"/>
            <p:cNvSpPr txBox="1"/>
            <p:nvPr/>
          </p:nvSpPr>
          <p:spPr>
            <a:xfrm>
              <a:off x="6727000" y="483353"/>
              <a:ext cx="18918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BH" sz="3200" b="1" dirty="0">
                  <a:latin typeface="Urdu Typesetting" panose="03020402040406030203" pitchFamily="66" charset="-78"/>
                  <a:cs typeface="PT Simple Bold Ruled" panose="02010400000000000000" pitchFamily="2" charset="-78"/>
                </a:rPr>
                <a:t>أحاوِلُ ثانيةً</a:t>
              </a:r>
              <a:endParaRPr lang="en-US" sz="3200" b="1" dirty="0">
                <a:latin typeface="Urdu Typesetting" panose="03020402040406030203" pitchFamily="66" charset="-78"/>
                <a:cs typeface="PT Simple Bold Ruled" panose="02010400000000000000" pitchFamily="2" charset="-78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199393" y="2970956"/>
            <a:ext cx="1773141" cy="1604693"/>
            <a:chOff x="8695529" y="4789504"/>
            <a:chExt cx="1773141" cy="1604693"/>
          </a:xfrm>
        </p:grpSpPr>
        <p:sp>
          <p:nvSpPr>
            <p:cNvPr id="86" name="5-Point Star 85"/>
            <p:cNvSpPr/>
            <p:nvPr/>
          </p:nvSpPr>
          <p:spPr>
            <a:xfrm>
              <a:off x="8695529" y="4789504"/>
              <a:ext cx="1773141" cy="1604693"/>
            </a:xfrm>
            <a:prstGeom prst="star5">
              <a:avLst>
                <a:gd name="adj" fmla="val 26829"/>
                <a:gd name="hf" fmla="val 105146"/>
                <a:gd name="vf" fmla="val 110557"/>
              </a:avLst>
            </a:prstGeom>
            <a:solidFill>
              <a:srgbClr val="FED42A"/>
            </a:solidFill>
            <a:ln w="57150">
              <a:solidFill>
                <a:schemeClr val="bg1"/>
              </a:solidFill>
            </a:ln>
            <a:effectLst>
              <a:glow rad="228600">
                <a:schemeClr val="accent5">
                  <a:lumMod val="60000"/>
                  <a:lumOff val="4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9023425" y="5257912"/>
              <a:ext cx="11865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BH" sz="4800" b="1" dirty="0">
                  <a:solidFill>
                    <a:srgbClr val="FF2B2A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cs typeface="PT Bold Arch" panose="02010400000000000000" pitchFamily="2" charset="-78"/>
                </a:rPr>
                <a:t>ر</a:t>
              </a:r>
              <a:r>
                <a:rPr lang="ar-BH" sz="4800" b="1" dirty="0">
                  <a:solidFill>
                    <a:schemeClr val="accent6">
                      <a:lumMod val="75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cs typeface="PT Bold Arch" panose="02010400000000000000" pitchFamily="2" charset="-78"/>
                </a:rPr>
                <a:t>ا</a:t>
              </a:r>
              <a:r>
                <a:rPr lang="ar-BH" sz="4800" b="1" dirty="0">
                  <a:solidFill>
                    <a:srgbClr val="81007F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cs typeface="PT Bold Arch" panose="02010400000000000000" pitchFamily="2" charset="-78"/>
                </a:rPr>
                <a:t>ئ</a:t>
              </a:r>
              <a:r>
                <a:rPr lang="ar-BH" sz="4800" b="1" dirty="0">
                  <a:solidFill>
                    <a:srgbClr val="00FFFF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cs typeface="PT Bold Arch" panose="02010400000000000000" pitchFamily="2" charset="-78"/>
                </a:rPr>
                <a:t>ع</a:t>
              </a:r>
              <a:endParaRPr lang="en-US" sz="4800" b="1" dirty="0">
                <a:solidFill>
                  <a:srgbClr val="00FF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cs typeface="PT Bold Arch" panose="02010400000000000000" pitchFamily="2" charset="-78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1719085" y="705554"/>
            <a:ext cx="8373982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000" b="1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الهدف(2) : </a:t>
            </a:r>
            <a:r>
              <a:rPr lang="ar-BH" sz="2000" b="1" dirty="0">
                <a:solidFill>
                  <a:schemeClr val="tx2">
                    <a:lumMod val="75000"/>
                  </a:schemeClr>
                </a:solidFill>
                <a:latin typeface="Sakkal Majalla" pitchFamily="2" charset="-78"/>
                <a:cs typeface="Sakkal Majalla" pitchFamily="2" charset="-78"/>
              </a:rPr>
              <a:t>أن يستنتج الطالب آلية الحركة بتوظيف ضغط الهواء،  من خلال التجربة العلمية العملية.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48" name="Graphic 1" descr="Bullseye">
            <a:extLst>
              <a:ext uri="{FF2B5EF4-FFF2-40B4-BE49-F238E27FC236}">
                <a16:creationId xmlns:a16="http://schemas.microsoft.com/office/drawing/2014/main" xmlns:lc="http://schemas.openxmlformats.org/drawingml/2006/lockedCanvas" xmlns="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:lc="http://schemas.openxmlformats.org/drawingml/2006/lockedCanvas" xmlns="" r:embed="rId12"/>
              </a:ext>
            </a:extLst>
          </a:blip>
          <a:stretch>
            <a:fillRect/>
          </a:stretch>
        </p:blipFill>
        <p:spPr>
          <a:xfrm>
            <a:off x="9621473" y="829600"/>
            <a:ext cx="338063" cy="338063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059731" y="186607"/>
            <a:ext cx="808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نشاط</a:t>
            </a:r>
            <a:r>
              <a:rPr lang="ar-BH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(2)</a:t>
            </a:r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: </a:t>
            </a:r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أرفـــــــع كـــــــتـــــابــــــي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2" name="Oval 1"/>
          <p:cNvSpPr/>
          <p:nvPr/>
        </p:nvSpPr>
        <p:spPr>
          <a:xfrm>
            <a:off x="544838" y="2710538"/>
            <a:ext cx="3074872" cy="2219762"/>
          </a:xfrm>
          <a:prstGeom prst="ellipse">
            <a:avLst/>
          </a:prstGeom>
          <a:gradFill flip="none" rotWithShape="1">
            <a:gsLst>
              <a:gs pos="0">
                <a:srgbClr val="FBFBFB"/>
              </a:gs>
              <a:gs pos="100000">
                <a:srgbClr val="E6E6E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8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1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1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2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1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1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7" grpId="0" animBg="1"/>
      <p:bldP spid="56" grpId="0"/>
      <p:bldP spid="58" grpId="0"/>
      <p:bldP spid="62" grpId="0"/>
      <p:bldP spid="10" grpId="0" animBg="1"/>
      <p:bldP spid="10" grpId="1" animBg="1"/>
      <p:bldP spid="11" grpId="0" animBg="1"/>
      <p:bldP spid="63" grpId="0" animBg="1"/>
      <p:bldP spid="63" grpId="1" animBg="1"/>
      <p:bldP spid="67" grpId="0" animBg="1"/>
      <p:bldP spid="64" grpId="0" animBg="1"/>
      <p:bldP spid="69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2778599"/>
            <a:ext cx="12192000" cy="8532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6072" t="16793" r="45011" b="10938"/>
          <a:stretch/>
        </p:blipFill>
        <p:spPr>
          <a:xfrm rot="20461851">
            <a:off x="326877" y="1830722"/>
            <a:ext cx="1956461" cy="274905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2966589" y="1587385"/>
            <a:ext cx="6269136" cy="58477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32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r>
              <a:rPr lang="ar-BH" dirty="0"/>
              <a:t>التصميم والتقانة</a:t>
            </a:r>
            <a:r>
              <a:rPr lang="en-US" dirty="0"/>
              <a:t> </a:t>
            </a:r>
            <a:r>
              <a:rPr lang="ar-BH" dirty="0"/>
              <a:t>للصف السادس الابتدائي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449961" y="6027938"/>
            <a:ext cx="3675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ar-BH" sz="2000" b="1" dirty="0" smtClean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كراسة الطالب ( صفحة 4 - 5 )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1196" y="6027938"/>
            <a:ext cx="3675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الأول / الثاني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395" y="4627481"/>
            <a:ext cx="12192000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399417" y="4693897"/>
            <a:ext cx="8493239" cy="697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BH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نها</a:t>
            </a:r>
            <a:r>
              <a:rPr lang="ar-BH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ية </a:t>
            </a:r>
            <a:r>
              <a:rPr lang="ar-BH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نشاط (2) : أرفع كتابي  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2743817" y="2934842"/>
            <a:ext cx="6799156" cy="697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الوحدة الأولى : نصمم كائناً تخيلياً ونصنعه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6554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44" y="546088"/>
            <a:ext cx="10521273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17882" y="375653"/>
            <a:ext cx="8373982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91279" y="2432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rtl="1"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Al-Mohanad" panose="02060603050605020204" pitchFamily="18" charset="-78"/>
                <a:ea typeface="+mj-ea"/>
                <a:cs typeface="Al-Mohanad" panose="02060603050605020204" pitchFamily="18" charset="-78"/>
              </a:defRPr>
            </a:lvl1pPr>
          </a:lstStyle>
          <a:p>
            <a:r>
              <a:rPr lang="ar-BH" sz="3200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أهداف</a:t>
            </a:r>
            <a:r>
              <a:rPr lang="ar-BH" sz="32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نشاط (2) : أرفع كتابي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12" name="Graphic 1" descr="Bullseye">
            <a:extLst>
              <a:ext uri="{FF2B5EF4-FFF2-40B4-BE49-F238E27FC236}">
                <a16:creationId xmlns="" xmlns:lc="http://schemas.openxmlformats.org/drawingml/2006/lockedCanvas" xmlns:a16="http://schemas.microsoft.com/office/drawing/2014/main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lc="http://schemas.openxmlformats.org/drawingml/2006/lockedCanvas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4232" y="554922"/>
            <a:ext cx="632769" cy="632769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39358" y="2517793"/>
            <a:ext cx="10513283" cy="2009820"/>
          </a:xfr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vert="horz" lIns="91440" tIns="45720" rIns="91440" bIns="45720" numCol="1" rtlCol="1" anchor="ctr">
            <a:noAutofit/>
          </a:bodyPr>
          <a:lstStyle/>
          <a:p>
            <a:pPr marL="461963" indent="-349250" algn="ctr" rtl="1">
              <a:lnSpc>
                <a:spcPct val="110000"/>
              </a:lnSpc>
              <a:buFont typeface="+mj-lt"/>
              <a:buAutoNum type="arabicPeriod"/>
              <a:tabLst>
                <a:tab pos="5146675" algn="l"/>
              </a:tabLst>
            </a:pPr>
            <a:r>
              <a:rPr lang="ar-BH" b="1" dirty="0" smtClean="0">
                <a:latin typeface="Sakkal Majalla" pitchFamily="2" charset="-78"/>
                <a:cs typeface="Sakkal Majalla" pitchFamily="2" charset="-78"/>
              </a:rPr>
              <a:t>أن </a:t>
            </a:r>
            <a:r>
              <a:rPr lang="ar-BH" b="1" dirty="0">
                <a:latin typeface="Sakkal Majalla" pitchFamily="2" charset="-78"/>
                <a:cs typeface="Sakkal Majalla" pitchFamily="2" charset="-78"/>
              </a:rPr>
              <a:t>يستنتج الطالب آلية الحركة بتوظيف ضغط الهواء،  من خلال التجربة العلمية </a:t>
            </a:r>
            <a:r>
              <a:rPr lang="ar-BH" b="1" dirty="0" smtClean="0">
                <a:latin typeface="Sakkal Majalla" pitchFamily="2" charset="-78"/>
                <a:cs typeface="Sakkal Majalla" pitchFamily="2" charset="-78"/>
              </a:rPr>
              <a:t>العملية.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842812" y="546088"/>
            <a:ext cx="349188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5714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7082" y="5381690"/>
            <a:ext cx="12144918" cy="9421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 rot="5400000">
            <a:off x="5807480" y="-2203136"/>
            <a:ext cx="624122" cy="5486907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 rtl="1"/>
            <a:r>
              <a:rPr lang="ar-BH" sz="29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آلية ضغط </a:t>
            </a:r>
            <a:r>
              <a:rPr lang="ar-BH" sz="29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الهواء</a:t>
            </a:r>
            <a:r>
              <a:rPr lang="en-US" sz="29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9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بالصمامات / </a:t>
            </a:r>
            <a:r>
              <a:rPr lang="en-US" sz="29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Pneumatic</a:t>
            </a:r>
            <a:endParaRPr lang="ar-BH" sz="29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42153" y="1469276"/>
            <a:ext cx="11515864" cy="125062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BH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هي فرع من فروع الهندسة التي ت</a:t>
            </a:r>
            <a:r>
              <a:rPr lang="ar-BH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BH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ستخدم الهواء المضغوط في تشغيل المحركات بطريقة أقل تكلفة وأكثر أمانًا ومرونة من المشغلات الكهربائية.</a:t>
            </a:r>
          </a:p>
          <a:p>
            <a:pPr algn="ctr">
              <a:lnSpc>
                <a:spcPct val="150000"/>
              </a:lnSpc>
            </a:pPr>
            <a:r>
              <a:rPr lang="ar-BH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ت</a:t>
            </a:r>
            <a:r>
              <a:rPr lang="ar-BH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ستخدم في العديد من الأجهزة متحركة الأجزاء مثل أجهزة البناء وأجهزة طبيب الأسنان والأبواب الأوتوماتيكية والرافعات ومجالات أخرى.</a:t>
            </a:r>
            <a:endParaRPr lang="ar-BH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13504" y="5424327"/>
            <a:ext cx="2345514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1"/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عملية فتح وإغلاق </a:t>
            </a:r>
          </a:p>
          <a:p>
            <a:pPr algn="ctr" rtl="1"/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باب الحافلة الأوتوماتيكي</a:t>
            </a:r>
            <a:endParaRPr lang="ar-BH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Picture 4" descr="نتيجة بحث الصور عن رافعة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4"/>
          <a:stretch/>
        </p:blipFill>
        <p:spPr bwMode="auto">
          <a:xfrm>
            <a:off x="4860948" y="3266203"/>
            <a:ext cx="2485919" cy="200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نتيجة بحث الصور عن باص البحرين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" t="2958" r="49552" b="65524"/>
          <a:stretch/>
        </p:blipFill>
        <p:spPr bwMode="auto">
          <a:xfrm>
            <a:off x="8462839" y="3575989"/>
            <a:ext cx="2656992" cy="170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76648" y="5424327"/>
            <a:ext cx="2454518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1"/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عملية رفع وخفض </a:t>
            </a:r>
          </a:p>
          <a:p>
            <a:pPr algn="ctr" rtl="1"/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ذراع الرافعة الأوتوماتيكي</a:t>
            </a:r>
            <a:endParaRPr lang="ar-BH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4442" y="5424327"/>
            <a:ext cx="2294218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1"/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عملية تحريك ذراع آلة</a:t>
            </a:r>
          </a:p>
          <a:p>
            <a:pPr algn="ctr" rtl="1"/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الحفر بجميع الاتجاهات</a:t>
            </a:r>
            <a:endParaRPr lang="ar-BH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509453" y="2968244"/>
            <a:ext cx="2051356" cy="569866"/>
            <a:chOff x="10000344" y="2294204"/>
            <a:chExt cx="2051356" cy="569866"/>
          </a:xfrm>
        </p:grpSpPr>
        <p:sp>
          <p:nvSpPr>
            <p:cNvPr id="13" name="Rounded Rectangle 12"/>
            <p:cNvSpPr/>
            <p:nvPr/>
          </p:nvSpPr>
          <p:spPr>
            <a:xfrm>
              <a:off x="10000344" y="2294204"/>
              <a:ext cx="2051356" cy="56801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038072" y="2340850"/>
              <a:ext cx="114165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1">
              <a:spAutoFit/>
            </a:bodyPr>
            <a:lstStyle/>
            <a:p>
              <a:pPr algn="ctr"/>
              <a:r>
                <a:rPr lang="ar-BH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l-Mohanad" panose="02060603050605020204" pitchFamily="18" charset="-78"/>
                  <a:cs typeface="Al-Mohanad" panose="02060603050605020204" pitchFamily="18" charset="-78"/>
                </a:rPr>
                <a:t>الأمثلة 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62480" y="3230120"/>
            <a:ext cx="2482496" cy="2159680"/>
            <a:chOff x="812367" y="2560422"/>
            <a:chExt cx="2715069" cy="2715069"/>
          </a:xfrm>
        </p:grpSpPr>
        <p:pic>
          <p:nvPicPr>
            <p:cNvPr id="9" name="Picture 6" descr="نتيجة بحث الصور عن آلة حفر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367" y="2560422"/>
              <a:ext cx="2715069" cy="2715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Freeform 2"/>
            <p:cNvSpPr/>
            <p:nvPr/>
          </p:nvSpPr>
          <p:spPr>
            <a:xfrm>
              <a:off x="1821180" y="4602480"/>
              <a:ext cx="571500" cy="220980"/>
            </a:xfrm>
            <a:custGeom>
              <a:avLst/>
              <a:gdLst>
                <a:gd name="connsiteX0" fmla="*/ 0 w 571500"/>
                <a:gd name="connsiteY0" fmla="*/ 106680 h 220980"/>
                <a:gd name="connsiteX1" fmla="*/ 7620 w 571500"/>
                <a:gd name="connsiteY1" fmla="*/ 220980 h 220980"/>
                <a:gd name="connsiteX2" fmla="*/ 571500 w 571500"/>
                <a:gd name="connsiteY2" fmla="*/ 60960 h 220980"/>
                <a:gd name="connsiteX3" fmla="*/ 518160 w 571500"/>
                <a:gd name="connsiteY3" fmla="*/ 15240 h 220980"/>
                <a:gd name="connsiteX4" fmla="*/ 426720 w 571500"/>
                <a:gd name="connsiteY4" fmla="*/ 0 h 220980"/>
                <a:gd name="connsiteX5" fmla="*/ 0 w 571500"/>
                <a:gd name="connsiteY5" fmla="*/ 106680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0" h="220980">
                  <a:moveTo>
                    <a:pt x="0" y="106680"/>
                  </a:moveTo>
                  <a:lnTo>
                    <a:pt x="7620" y="220980"/>
                  </a:lnTo>
                  <a:lnTo>
                    <a:pt x="571500" y="60960"/>
                  </a:lnTo>
                  <a:lnTo>
                    <a:pt x="518160" y="15240"/>
                  </a:lnTo>
                  <a:lnTo>
                    <a:pt x="426720" y="0"/>
                  </a:lnTo>
                  <a:lnTo>
                    <a:pt x="0" y="106680"/>
                  </a:lnTo>
                  <a:close/>
                </a:path>
              </a:pathLst>
            </a:custGeom>
            <a:solidFill>
              <a:srgbClr val="2B2B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sp>
          <p:nvSpPr>
            <p:cNvPr id="6" name="Freeform 5"/>
            <p:cNvSpPr/>
            <p:nvPr/>
          </p:nvSpPr>
          <p:spPr>
            <a:xfrm>
              <a:off x="1303020" y="4617720"/>
              <a:ext cx="236220" cy="190500"/>
            </a:xfrm>
            <a:custGeom>
              <a:avLst/>
              <a:gdLst>
                <a:gd name="connsiteX0" fmla="*/ 0 w 236220"/>
                <a:gd name="connsiteY0" fmla="*/ 0 h 190500"/>
                <a:gd name="connsiteX1" fmla="*/ 236220 w 236220"/>
                <a:gd name="connsiteY1" fmla="*/ 53340 h 190500"/>
                <a:gd name="connsiteX2" fmla="*/ 213360 w 236220"/>
                <a:gd name="connsiteY2" fmla="*/ 190500 h 190500"/>
                <a:gd name="connsiteX3" fmla="*/ 7620 w 236220"/>
                <a:gd name="connsiteY3" fmla="*/ 144780 h 190500"/>
                <a:gd name="connsiteX4" fmla="*/ 0 w 236220"/>
                <a:gd name="connsiteY4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220" h="190500">
                  <a:moveTo>
                    <a:pt x="0" y="0"/>
                  </a:moveTo>
                  <a:lnTo>
                    <a:pt x="236220" y="53340"/>
                  </a:lnTo>
                  <a:lnTo>
                    <a:pt x="213360" y="190500"/>
                  </a:lnTo>
                  <a:lnTo>
                    <a:pt x="7620" y="1447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2B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412206" y="3131344"/>
              <a:ext cx="200025" cy="276225"/>
            </a:xfrm>
            <a:custGeom>
              <a:avLst/>
              <a:gdLst>
                <a:gd name="connsiteX0" fmla="*/ 0 w 200025"/>
                <a:gd name="connsiteY0" fmla="*/ 209550 h 276225"/>
                <a:gd name="connsiteX1" fmla="*/ 64294 w 200025"/>
                <a:gd name="connsiteY1" fmla="*/ 276225 h 276225"/>
                <a:gd name="connsiteX2" fmla="*/ 200025 w 200025"/>
                <a:gd name="connsiteY2" fmla="*/ 45244 h 276225"/>
                <a:gd name="connsiteX3" fmla="*/ 154782 w 200025"/>
                <a:gd name="connsiteY3" fmla="*/ 0 h 276225"/>
                <a:gd name="connsiteX4" fmla="*/ 0 w 200025"/>
                <a:gd name="connsiteY4" fmla="*/ 209550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276225">
                  <a:moveTo>
                    <a:pt x="0" y="209550"/>
                  </a:moveTo>
                  <a:lnTo>
                    <a:pt x="64294" y="276225"/>
                  </a:lnTo>
                  <a:lnTo>
                    <a:pt x="200025" y="45244"/>
                  </a:lnTo>
                  <a:lnTo>
                    <a:pt x="154782" y="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C281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34948" y="790295"/>
            <a:ext cx="8529748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719085" y="705554"/>
            <a:ext cx="8373982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000" b="1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 </a:t>
            </a:r>
            <a:r>
              <a:rPr lang="ar-BH" sz="2000" b="1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: </a:t>
            </a:r>
            <a:r>
              <a:rPr lang="ar-BH" sz="2000" b="1" dirty="0">
                <a:solidFill>
                  <a:schemeClr val="tx2">
                    <a:lumMod val="75000"/>
                  </a:schemeClr>
                </a:solidFill>
                <a:latin typeface="Sakkal Majalla" pitchFamily="2" charset="-78"/>
                <a:cs typeface="Sakkal Majalla" pitchFamily="2" charset="-78"/>
              </a:rPr>
              <a:t>أن يستنتج الطالب آلية الحركة بتوظيف ضغط الهواء،  من خلال التجربة العلمية العملية.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29" name="Graphic 1" descr="Bullseye">
            <a:extLst>
              <a:ext uri="{FF2B5EF4-FFF2-40B4-BE49-F238E27FC236}">
                <a16:creationId xmlns:a16="http://schemas.microsoft.com/office/drawing/2014/main" xmlns:lc="http://schemas.openxmlformats.org/drawingml/2006/lockedCanvas" xmlns="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:lc="http://schemas.openxmlformats.org/drawingml/2006/lockedCanvas" xmlns="" r:embed="rId12"/>
              </a:ext>
            </a:extLst>
          </a:blip>
          <a:stretch>
            <a:fillRect/>
          </a:stretch>
        </p:blipFill>
        <p:spPr>
          <a:xfrm>
            <a:off x="9621473" y="829600"/>
            <a:ext cx="338063" cy="33806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404142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</a:t>
            </a:r>
            <a:r>
              <a:rPr lang="ar-BH" b="1" dirty="0" smtClean="0">
                <a:latin typeface="Sakkal Majalla" pitchFamily="2" charset="-78"/>
                <a:cs typeface="Sakkal Majalla" pitchFamily="2" charset="-78"/>
              </a:rPr>
              <a:t> للصف السادس-وحدة نصمم كائنا تخيليا ونصنعه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4551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" grpId="0" animBg="1"/>
      <p:bldP spid="30" grpId="0" build="p" animBg="1"/>
      <p:bldP spid="7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35" name="Pentagon 34"/>
          <p:cNvSpPr/>
          <p:nvPr/>
        </p:nvSpPr>
        <p:spPr>
          <a:xfrm flipH="1">
            <a:off x="567766" y="5585718"/>
            <a:ext cx="2055665" cy="738073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47949" y="5585718"/>
            <a:ext cx="2055665" cy="7380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717769" y="5585718"/>
            <a:ext cx="2102131" cy="7380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834054" y="5585718"/>
            <a:ext cx="2787419" cy="7380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637506" y="5585718"/>
            <a:ext cx="1968340" cy="7380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92079" y="5686045"/>
            <a:ext cx="127631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أحتاج إلى 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18777" y="5562935"/>
            <a:ext cx="19848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BH" sz="2200" b="1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حُقن مختلفة الأحجام</a:t>
            </a:r>
          </a:p>
          <a:p>
            <a:pPr algn="ctr"/>
            <a:r>
              <a:rPr lang="ar-BH" sz="2200" b="1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 </a:t>
            </a:r>
            <a:r>
              <a:rPr lang="ar-BH" sz="2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5 + 10 ملل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27334" y="5562935"/>
            <a:ext cx="21707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2200" b="1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كتاب </a:t>
            </a:r>
            <a:r>
              <a:rPr lang="en-US" sz="2200" b="1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 </a:t>
            </a:r>
            <a:endParaRPr lang="ar-BH" sz="2200" b="1" dirty="0">
              <a:latin typeface="Sakkal Majalla" panose="02000000000000000000" pitchFamily="2" charset="-78"/>
              <a:ea typeface="Times New Roman" panose="02020603050405020304" pitchFamily="18" charset="0"/>
              <a:cs typeface="Sakkal Majalla" panose="02000000000000000000" pitchFamily="2" charset="-78"/>
            </a:endParaRPr>
          </a:p>
          <a:p>
            <a:pPr algn="ctr" rtl="1"/>
            <a:r>
              <a:rPr lang="ar-BH" sz="2200" b="1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وأنبوب بلاستيكي </a:t>
            </a:r>
            <a:r>
              <a:rPr lang="ar-BH" sz="2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40 سم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55643" r="12941"/>
          <a:stretch/>
        </p:blipFill>
        <p:spPr>
          <a:xfrm rot="16200000">
            <a:off x="6625026" y="2669685"/>
            <a:ext cx="3136325" cy="2331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27657" r="12941" b="42013"/>
          <a:stretch/>
        </p:blipFill>
        <p:spPr>
          <a:xfrm rot="16200000">
            <a:off x="4156601" y="3038375"/>
            <a:ext cx="3136324" cy="1594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r="12941" b="72049"/>
          <a:stretch/>
        </p:blipFill>
        <p:spPr>
          <a:xfrm rot="16200000">
            <a:off x="2166711" y="3100911"/>
            <a:ext cx="3136324" cy="1469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Rectangle 26"/>
          <p:cNvSpPr/>
          <p:nvPr/>
        </p:nvSpPr>
        <p:spPr>
          <a:xfrm>
            <a:off x="5060312" y="5732212"/>
            <a:ext cx="12186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2200" b="1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شريط لاصق</a:t>
            </a:r>
            <a:endParaRPr lang="ar-BH" sz="2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 rot="5400000">
            <a:off x="5545762" y="-2378362"/>
            <a:ext cx="1100476" cy="7315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ar-BH" sz="29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تنفيذ تجربة عملية لمفهوم آلية ضغط الهواء بالصمامات</a:t>
            </a:r>
            <a:endParaRPr lang="ar-BH" sz="29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59731" y="186607"/>
            <a:ext cx="808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نشاط</a:t>
            </a:r>
            <a:r>
              <a:rPr lang="ar-B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(2)</a:t>
            </a:r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: </a:t>
            </a:r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أرفـــــــع كـــــــتـــــابــــــي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34948" y="790295"/>
            <a:ext cx="8529748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19085" y="705554"/>
            <a:ext cx="8373982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000" b="1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</a:t>
            </a:r>
            <a:r>
              <a:rPr lang="ar-BH" sz="20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:</a:t>
            </a:r>
            <a:r>
              <a:rPr lang="ar-BH" sz="2000" b="1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000" b="1" dirty="0">
                <a:solidFill>
                  <a:schemeClr val="tx2">
                    <a:lumMod val="75000"/>
                  </a:schemeClr>
                </a:solidFill>
                <a:latin typeface="Sakkal Majalla" pitchFamily="2" charset="-78"/>
                <a:cs typeface="Sakkal Majalla" pitchFamily="2" charset="-78"/>
              </a:rPr>
              <a:t>أن يستنتج الطالب آلية الحركة بتوظيف ضغط الهواء،  من خلال التجربة العلمية العملية.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30" name="Graphic 1" descr="Bullseye">
            <a:extLst>
              <a:ext uri="{FF2B5EF4-FFF2-40B4-BE49-F238E27FC236}">
                <a16:creationId xmlns:a16="http://schemas.microsoft.com/office/drawing/2014/main" xmlns:lc="http://schemas.openxmlformats.org/drawingml/2006/lockedCanvas" xmlns="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:lc="http://schemas.openxmlformats.org/drawingml/2006/lockedCanvas" xmlns="" r:embed="rId12"/>
              </a:ext>
            </a:extLst>
          </a:blip>
          <a:stretch>
            <a:fillRect/>
          </a:stretch>
        </p:blipFill>
        <p:spPr>
          <a:xfrm>
            <a:off x="9621473" y="829600"/>
            <a:ext cx="338063" cy="33806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380698" y="5697768"/>
            <a:ext cx="58702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BH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أبدأ</a:t>
            </a:r>
            <a:endParaRPr lang="ar-BH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04142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</a:t>
            </a:r>
            <a:r>
              <a:rPr lang="ar-BH" b="1" dirty="0" smtClean="0">
                <a:latin typeface="Sakkal Majalla" pitchFamily="2" charset="-78"/>
                <a:cs typeface="Sakkal Majalla" pitchFamily="2" charset="-78"/>
              </a:rPr>
              <a:t> للصف السادس-وحدة نصمم كائنا تخيليا ونصنعه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7765" y="3610708"/>
            <a:ext cx="2054199" cy="179299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233363" algn="r" rtl="1"/>
            <a:r>
              <a:rPr lang="ar-BH" sz="25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يمكنك أن تنفذ هذه التجربة في المنزل إن توفرت الأدوات </a:t>
            </a:r>
            <a:r>
              <a:rPr lang="ar-BH" sz="25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لديك ..</a:t>
            </a:r>
            <a:endParaRPr lang="en-US" sz="25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031175" y="997616"/>
            <a:ext cx="2130717" cy="1054061"/>
            <a:chOff x="10031175" y="1853975"/>
            <a:chExt cx="2130717" cy="1054061"/>
          </a:xfrm>
        </p:grpSpPr>
        <p:sp>
          <p:nvSpPr>
            <p:cNvPr id="38" name="Freeform 37"/>
            <p:cNvSpPr/>
            <p:nvPr/>
          </p:nvSpPr>
          <p:spPr>
            <a:xfrm rot="3702034" flipV="1">
              <a:off x="10586068" y="1299082"/>
              <a:ext cx="1020932" cy="2130717"/>
            </a:xfrm>
            <a:custGeom>
              <a:avLst/>
              <a:gdLst>
                <a:gd name="connsiteX0" fmla="*/ 627056 w 1020932"/>
                <a:gd name="connsiteY0" fmla="*/ 1797448 h 2130717"/>
                <a:gd name="connsiteX1" fmla="*/ 564439 w 1020932"/>
                <a:gd name="connsiteY1" fmla="*/ 1684303 h 2130717"/>
                <a:gd name="connsiteX2" fmla="*/ 451295 w 1020932"/>
                <a:gd name="connsiteY2" fmla="*/ 1746920 h 2130717"/>
                <a:gd name="connsiteX3" fmla="*/ 513911 w 1020932"/>
                <a:gd name="connsiteY3" fmla="*/ 1860065 h 2130717"/>
                <a:gd name="connsiteX4" fmla="*/ 627056 w 1020932"/>
                <a:gd name="connsiteY4" fmla="*/ 1797448 h 2130717"/>
                <a:gd name="connsiteX5" fmla="*/ 1020932 w 1020932"/>
                <a:gd name="connsiteY5" fmla="*/ 1704574 h 2130717"/>
                <a:gd name="connsiteX6" fmla="*/ 510466 w 1020932"/>
                <a:gd name="connsiteY6" fmla="*/ 2130717 h 2130717"/>
                <a:gd name="connsiteX7" fmla="*/ 0 w 1020932"/>
                <a:gd name="connsiteY7" fmla="*/ 1704573 h 2130717"/>
                <a:gd name="connsiteX8" fmla="*/ 0 w 1020932"/>
                <a:gd name="connsiteY8" fmla="*/ 0 h 2130717"/>
                <a:gd name="connsiteX9" fmla="*/ 1020932 w 1020932"/>
                <a:gd name="connsiteY9" fmla="*/ 0 h 213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0932" h="2130717">
                  <a:moveTo>
                    <a:pt x="627056" y="1797448"/>
                  </a:moveTo>
                  <a:cubicBezTo>
                    <a:pt x="641009" y="1748913"/>
                    <a:pt x="612974" y="1698256"/>
                    <a:pt x="564439" y="1684303"/>
                  </a:cubicBezTo>
                  <a:cubicBezTo>
                    <a:pt x="515904" y="1670350"/>
                    <a:pt x="465247" y="1698385"/>
                    <a:pt x="451295" y="1746920"/>
                  </a:cubicBezTo>
                  <a:cubicBezTo>
                    <a:pt x="437342" y="1795455"/>
                    <a:pt x="465376" y="1846112"/>
                    <a:pt x="513911" y="1860065"/>
                  </a:cubicBezTo>
                  <a:cubicBezTo>
                    <a:pt x="562447" y="1874017"/>
                    <a:pt x="613103" y="1845983"/>
                    <a:pt x="627056" y="1797448"/>
                  </a:cubicBezTo>
                  <a:close/>
                  <a:moveTo>
                    <a:pt x="1020932" y="1704574"/>
                  </a:moveTo>
                  <a:lnTo>
                    <a:pt x="510466" y="2130717"/>
                  </a:lnTo>
                  <a:lnTo>
                    <a:pt x="0" y="1704573"/>
                  </a:lnTo>
                  <a:lnTo>
                    <a:pt x="0" y="0"/>
                  </a:lnTo>
                  <a:lnTo>
                    <a:pt x="1020932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 rot="19916013">
              <a:off x="10119906" y="2180914"/>
              <a:ext cx="1492716" cy="727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ar-BH" sz="2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نشاط تطبيقي</a:t>
              </a:r>
            </a:p>
            <a:p>
              <a:pPr algn="ctr">
                <a:lnSpc>
                  <a:spcPct val="80000"/>
                </a:lnSpc>
              </a:pPr>
              <a:r>
                <a:rPr lang="ar-BH" sz="2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اختياري</a:t>
              </a:r>
              <a:endPara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812004" y="41838"/>
            <a:ext cx="1362501" cy="1829393"/>
            <a:chOff x="10812004" y="898197"/>
            <a:chExt cx="1362501" cy="1829393"/>
          </a:xfrm>
        </p:grpSpPr>
        <p:pic>
          <p:nvPicPr>
            <p:cNvPr id="3076" name="Picture 4" descr="Rope, floating, pull, rope clipart png | PNGWi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3542" l="5333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09"/>
            <a:stretch/>
          </p:blipFill>
          <p:spPr bwMode="auto">
            <a:xfrm>
              <a:off x="11496833" y="898197"/>
              <a:ext cx="677672" cy="182939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Freeform 40"/>
            <p:cNvSpPr/>
            <p:nvPr/>
          </p:nvSpPr>
          <p:spPr>
            <a:xfrm rot="3702034" flipV="1">
              <a:off x="11084657" y="1385986"/>
              <a:ext cx="657768" cy="1203073"/>
            </a:xfrm>
            <a:custGeom>
              <a:avLst/>
              <a:gdLst>
                <a:gd name="connsiteX0" fmla="*/ 0 w 657768"/>
                <a:gd name="connsiteY0" fmla="*/ 788960 h 1215104"/>
                <a:gd name="connsiteX1" fmla="*/ 510466 w 657768"/>
                <a:gd name="connsiteY1" fmla="*/ 1215104 h 1215104"/>
                <a:gd name="connsiteX2" fmla="*/ 657768 w 657768"/>
                <a:gd name="connsiteY2" fmla="*/ 1092135 h 1215104"/>
                <a:gd name="connsiteX3" fmla="*/ 575413 w 657768"/>
                <a:gd name="connsiteY3" fmla="*/ 939181 h 1215104"/>
                <a:gd name="connsiteX4" fmla="*/ 550104 w 657768"/>
                <a:gd name="connsiteY4" fmla="*/ 947380 h 1215104"/>
                <a:gd name="connsiteX5" fmla="*/ 513911 w 657768"/>
                <a:gd name="connsiteY5" fmla="*/ 944452 h 1215104"/>
                <a:gd name="connsiteX6" fmla="*/ 448367 w 657768"/>
                <a:gd name="connsiteY6" fmla="*/ 867500 h 1215104"/>
                <a:gd name="connsiteX7" fmla="*/ 450813 w 657768"/>
                <a:gd name="connsiteY7" fmla="*/ 837269 h 1215104"/>
                <a:gd name="connsiteX8" fmla="*/ 0 w 657768"/>
                <a:gd name="connsiteY8" fmla="*/ 0 h 121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7768" h="1215104">
                  <a:moveTo>
                    <a:pt x="0" y="788960"/>
                  </a:moveTo>
                  <a:lnTo>
                    <a:pt x="510466" y="1215104"/>
                  </a:lnTo>
                  <a:lnTo>
                    <a:pt x="657768" y="1092135"/>
                  </a:lnTo>
                  <a:lnTo>
                    <a:pt x="575413" y="939181"/>
                  </a:lnTo>
                  <a:lnTo>
                    <a:pt x="550104" y="947380"/>
                  </a:lnTo>
                  <a:cubicBezTo>
                    <a:pt x="538312" y="948804"/>
                    <a:pt x="526045" y="947940"/>
                    <a:pt x="513911" y="944452"/>
                  </a:cubicBezTo>
                  <a:cubicBezTo>
                    <a:pt x="477510" y="933987"/>
                    <a:pt x="452640" y="902876"/>
                    <a:pt x="448367" y="867500"/>
                  </a:cubicBezTo>
                  <a:lnTo>
                    <a:pt x="450813" y="837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50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ntr" presetSubtype="2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50"/>
                            </p:stCondLst>
                            <p:childTnLst>
                              <p:par>
                                <p:cTn id="35" presetID="12" presetClass="entr" presetSubtype="2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4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950"/>
                            </p:stCondLst>
                            <p:childTnLst>
                              <p:par>
                                <p:cTn id="47" presetID="1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8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50"/>
                            </p:stCondLst>
                            <p:childTnLst>
                              <p:par>
                                <p:cTn id="59" presetID="1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9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0"/>
                            </p:stCondLst>
                            <p:childTnLst>
                              <p:par>
                                <p:cTn id="7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7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250"/>
                            </p:stCondLst>
                            <p:childTnLst>
                              <p:par>
                                <p:cTn id="83" presetID="3" presetClass="emph" presetSubtype="10" repeatCount="indefinite" accel="49000" decel="51000" fill="hold" grpId="1" nodeType="afterEffect">
                                  <p:stCondLst>
                                    <p:cond delay="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84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 animBg="1"/>
      <p:bldP spid="32" grpId="0" animBg="1"/>
      <p:bldP spid="33" grpId="0" animBg="1"/>
      <p:bldP spid="34" grpId="0" animBg="1"/>
      <p:bldP spid="10" grpId="0"/>
      <p:bldP spid="13" grpId="0"/>
      <p:bldP spid="24" grpId="0"/>
      <p:bldP spid="27" grpId="0"/>
      <p:bldP spid="21" grpId="0" animBg="1"/>
      <p:bldP spid="36" grpId="0"/>
      <p:bldP spid="36" grpId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93246" y="5458229"/>
            <a:ext cx="10625014" cy="7160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5110" y="5561983"/>
            <a:ext cx="10942808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lnSpc>
                <a:spcPct val="11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ar-BH" sz="2400" b="1" dirty="0">
                <a:solidFill>
                  <a:schemeClr val="accent1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الأولى : </a:t>
            </a:r>
            <a:r>
              <a:rPr lang="ar-SA" sz="2400" b="1" dirty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أضغط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كبّاس الحقنة </a:t>
            </a:r>
            <a:r>
              <a:rPr lang="ar-SA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الصغيرة</a:t>
            </a: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إلى الداخل</a:t>
            </a:r>
            <a:r>
              <a:rPr lang="ar-BH" sz="2400" b="1" dirty="0" smtClean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ar-SA" sz="2400" b="1" dirty="0">
                <a:solidFill>
                  <a:schemeClr val="accent6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أسحب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كبّاس الحقنة الكبيرة إلى الخلف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dirty="0">
                <a:solidFill>
                  <a:schemeClr val="accent6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VID-20200624-WA003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77.3333"/>
                </p14:media>
              </p:ext>
            </p:extLst>
          </p:nvPr>
        </p:nvPicPr>
        <p:blipFill rotWithShape="1">
          <a:blip r:embed="rId5"/>
          <a:srcRect l="6011" r="1887" b="6947"/>
          <a:stretch>
            <a:fillRect/>
          </a:stretch>
        </p:blipFill>
        <p:spPr>
          <a:xfrm>
            <a:off x="3497494" y="2249933"/>
            <a:ext cx="5218040" cy="29002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4142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</a:t>
            </a:r>
            <a:r>
              <a:rPr lang="ar-BH" b="1" dirty="0" smtClean="0">
                <a:latin typeface="Sakkal Majalla" pitchFamily="2" charset="-78"/>
                <a:cs typeface="Sakkal Majalla" pitchFamily="2" charset="-78"/>
              </a:rPr>
              <a:t> للصف السادس-وحدة نصمم كائنا تخيليا ونصنعه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5545762" y="-2375672"/>
            <a:ext cx="1100476" cy="7315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ar-BH" sz="29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خطوات تجربة عملية لمفهوم آلية ضغط الهواء بالصمامات</a:t>
            </a:r>
            <a:endParaRPr lang="ar-BH" sz="29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9731" y="186607"/>
            <a:ext cx="808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نشاط</a:t>
            </a:r>
            <a:r>
              <a:rPr lang="ar-B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(2)</a:t>
            </a:r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: </a:t>
            </a:r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أرفـــــــع كـــــــتـــــابــــــي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34948" y="790295"/>
            <a:ext cx="8529748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19085" y="705554"/>
            <a:ext cx="8373982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000" b="1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الهدف: </a:t>
            </a:r>
            <a:r>
              <a:rPr lang="ar-BH" sz="2000" b="1" dirty="0">
                <a:solidFill>
                  <a:schemeClr val="tx2">
                    <a:lumMod val="75000"/>
                  </a:schemeClr>
                </a:solidFill>
                <a:latin typeface="Sakkal Majalla" pitchFamily="2" charset="-78"/>
                <a:cs typeface="Sakkal Majalla" pitchFamily="2" charset="-78"/>
              </a:rPr>
              <a:t>أن يستنتج الطالب آلية الحركة بتوظيف ضغط الهواء،  من خلال التجربة العلمية العملية.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19" name="Graphic 1" descr="Bullseye">
            <a:extLst>
              <a:ext uri="{FF2B5EF4-FFF2-40B4-BE49-F238E27FC236}">
                <a16:creationId xmlns:a16="http://schemas.microsoft.com/office/drawing/2014/main" xmlns:lc="http://schemas.openxmlformats.org/drawingml/2006/lockedCanvas" xmlns="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:lc="http://schemas.openxmlformats.org/drawingml/2006/lockedCanvas" xmlns="" r:embed="rId12"/>
              </a:ext>
            </a:extLst>
          </a:blip>
          <a:stretch>
            <a:fillRect/>
          </a:stretch>
        </p:blipFill>
        <p:spPr>
          <a:xfrm>
            <a:off x="9621473" y="829600"/>
            <a:ext cx="338063" cy="33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6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9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 animBg="1"/>
      <p:bldP spid="13" grpId="0" build="p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4142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</a:t>
            </a:r>
            <a:r>
              <a:rPr lang="ar-BH" b="1" dirty="0" smtClean="0">
                <a:latin typeface="Sakkal Majalla" pitchFamily="2" charset="-78"/>
                <a:cs typeface="Sakkal Majalla" pitchFamily="2" charset="-78"/>
              </a:rPr>
              <a:t> للصف السادس-وحدة نصمم كائنا تخيليا ونصنعه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5545762" y="-2375672"/>
            <a:ext cx="1100476" cy="7315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ar-BH" sz="29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خطوات تجربة عملية لمفهوم آلية ضغط الهواء بالصمامات</a:t>
            </a:r>
            <a:endParaRPr lang="ar-BH" sz="29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9731" y="186607"/>
            <a:ext cx="808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نشاط</a:t>
            </a:r>
            <a:r>
              <a:rPr lang="ar-B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(2)</a:t>
            </a:r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: </a:t>
            </a:r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أرفـــــــع كـــــــتـــــابــــــي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34948" y="790295"/>
            <a:ext cx="8529748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19085" y="705554"/>
            <a:ext cx="8373982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000" b="1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الهدف: </a:t>
            </a:r>
            <a:r>
              <a:rPr lang="ar-BH" sz="2000" b="1" dirty="0">
                <a:solidFill>
                  <a:schemeClr val="tx2">
                    <a:lumMod val="75000"/>
                  </a:schemeClr>
                </a:solidFill>
                <a:latin typeface="Sakkal Majalla" pitchFamily="2" charset="-78"/>
                <a:cs typeface="Sakkal Majalla" pitchFamily="2" charset="-78"/>
              </a:rPr>
              <a:t>أن يستنتج الطالب آلية الحركة بتوظيف ضغط الهواء،  من خلال التجربة العلمية العملية.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19" name="Graphic 1" descr="Bullseye">
            <a:extLst>
              <a:ext uri="{FF2B5EF4-FFF2-40B4-BE49-F238E27FC236}">
                <a16:creationId xmlns:a16="http://schemas.microsoft.com/office/drawing/2014/main" xmlns:lc="http://schemas.openxmlformats.org/drawingml/2006/lockedCanvas" xmlns="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:lc="http://schemas.openxmlformats.org/drawingml/2006/lockedCanvas" xmlns="" r:embed="rId12"/>
              </a:ext>
            </a:extLst>
          </a:blip>
          <a:stretch>
            <a:fillRect/>
          </a:stretch>
        </p:blipFill>
        <p:spPr>
          <a:xfrm>
            <a:off x="9621473" y="829600"/>
            <a:ext cx="338063" cy="33806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84448" y="5458229"/>
            <a:ext cx="10640790" cy="7160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3421" y="5563602"/>
            <a:ext cx="9913168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10000"/>
              </a:lnSpc>
            </a:pPr>
            <a:r>
              <a:rPr lang="ar-BH" sz="2400" b="1" dirty="0">
                <a:solidFill>
                  <a:schemeClr val="accent1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الثانية :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أوصل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الحقنتين بوساطة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الأنبوب ال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بلاستيكي .</a:t>
            </a:r>
          </a:p>
        </p:txBody>
      </p:sp>
      <p:pic>
        <p:nvPicPr>
          <p:cNvPr id="22" name="VID-20200624-WA00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7662" t="3003" r="6149" b="8821"/>
          <a:stretch/>
        </p:blipFill>
        <p:spPr>
          <a:xfrm>
            <a:off x="3507877" y="2231573"/>
            <a:ext cx="5171147" cy="291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12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0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10" grpId="0" animBg="1"/>
      <p:bldP spid="20" grpId="0" animBg="1"/>
      <p:bldP spid="2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4742" y="5446815"/>
            <a:ext cx="10670495" cy="7388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47612" y="5566534"/>
            <a:ext cx="849535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20000"/>
              </a:lnSpc>
            </a:pPr>
            <a:r>
              <a:rPr lang="ar-BH" sz="2400" b="1" dirty="0">
                <a:solidFill>
                  <a:schemeClr val="accent1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الثالثة </a:t>
            </a:r>
            <a:r>
              <a:rPr lang="ar-BH" sz="2400" b="1" dirty="0" smtClean="0">
                <a:solidFill>
                  <a:schemeClr val="accent1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أَ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ضع </a:t>
            </a:r>
            <a:r>
              <a:rPr lang="ar-SA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الحقنة الصغيرة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على حافة الطاولة، </a:t>
            </a:r>
            <a:r>
              <a:rPr lang="ar-SA" sz="2400" b="1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وأ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ُثبتها .</a:t>
            </a:r>
            <a:endParaRPr lang="ar-BH" sz="2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4142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</a:t>
            </a:r>
            <a:r>
              <a:rPr lang="ar-BH" b="1" dirty="0" smtClean="0">
                <a:latin typeface="Sakkal Majalla" pitchFamily="2" charset="-78"/>
                <a:cs typeface="Sakkal Majalla" pitchFamily="2" charset="-78"/>
              </a:rPr>
              <a:t> للصف السادس-وحدة نصمم كائنا تخيليا ونصنعه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5545762" y="-2378362"/>
            <a:ext cx="1100476" cy="7315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ar-BH" sz="29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يتبع - خطوات تجربة عملية لمفهوم آلية ضغط الهواء بالصمامات</a:t>
            </a:r>
            <a:endParaRPr lang="ar-BH" sz="29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9731" y="186607"/>
            <a:ext cx="808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نشاط</a:t>
            </a:r>
            <a:r>
              <a:rPr lang="ar-B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(2)</a:t>
            </a:r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: </a:t>
            </a:r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أرفـــــــع كـــــــتـــــابــــــي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34948" y="790295"/>
            <a:ext cx="8529748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19085" y="705554"/>
            <a:ext cx="8373982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000" b="1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</a:t>
            </a:r>
            <a:r>
              <a:rPr lang="ar-BH" sz="20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:</a:t>
            </a:r>
            <a:r>
              <a:rPr lang="ar-BH" sz="2000" b="1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000" b="1" dirty="0">
                <a:solidFill>
                  <a:schemeClr val="tx2">
                    <a:lumMod val="75000"/>
                  </a:schemeClr>
                </a:solidFill>
                <a:latin typeface="Sakkal Majalla" pitchFamily="2" charset="-78"/>
                <a:cs typeface="Sakkal Majalla" pitchFamily="2" charset="-78"/>
              </a:rPr>
              <a:t>أن يستنتج الطالب آلية الحركة بتوظيف ضغط الهواء،  من خلال التجربة العلمية العملية.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19" name="Graphic 1" descr="Bullseye">
            <a:extLst>
              <a:ext uri="{FF2B5EF4-FFF2-40B4-BE49-F238E27FC236}">
                <a16:creationId xmlns:a16="http://schemas.microsoft.com/office/drawing/2014/main" xmlns:lc="http://schemas.openxmlformats.org/drawingml/2006/lockedCanvas" xmlns="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:lc="http://schemas.openxmlformats.org/drawingml/2006/lockedCanvas" xmlns="" r:embed="rId12"/>
              </a:ext>
            </a:extLst>
          </a:blip>
          <a:stretch>
            <a:fillRect/>
          </a:stretch>
        </p:blipFill>
        <p:spPr>
          <a:xfrm>
            <a:off x="9621473" y="829600"/>
            <a:ext cx="338063" cy="338063"/>
          </a:xfrm>
          <a:prstGeom prst="rect">
            <a:avLst/>
          </a:prstGeom>
        </p:spPr>
      </p:pic>
      <p:pic>
        <p:nvPicPr>
          <p:cNvPr id="36" name="VID-20200624-WA003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8670" t="4514" r="-2710" b="484"/>
          <a:stretch/>
        </p:blipFill>
        <p:spPr>
          <a:xfrm>
            <a:off x="2835169" y="2239278"/>
            <a:ext cx="5215498" cy="289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1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63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12" grpId="0" animBg="1"/>
      <p:bldP spid="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4142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</a:t>
            </a:r>
            <a:r>
              <a:rPr lang="ar-BH" b="1" dirty="0" smtClean="0">
                <a:latin typeface="Sakkal Majalla" pitchFamily="2" charset="-78"/>
                <a:cs typeface="Sakkal Majalla" pitchFamily="2" charset="-78"/>
              </a:rPr>
              <a:t> للصف السادس-وحدة نصمم كائنا تخيليا ونصنعه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5545762" y="-2378362"/>
            <a:ext cx="1100476" cy="7315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ar-BH" sz="29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يتبع - خطوات تجربة عملية لمفهوم آلية ضغط الهواء بالصمامات</a:t>
            </a:r>
            <a:endParaRPr lang="ar-BH" sz="29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9731" y="186607"/>
            <a:ext cx="808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نشاط</a:t>
            </a:r>
            <a:r>
              <a:rPr lang="ar-B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(2)</a:t>
            </a:r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: </a:t>
            </a:r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أرفـــــــع كـــــــتـــــابــــــي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34948" y="790295"/>
            <a:ext cx="8529748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19085" y="705554"/>
            <a:ext cx="8373982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000" b="1" dirty="0" err="1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الهدف:</a:t>
            </a:r>
            <a:r>
              <a:rPr lang="ar-BH" sz="2000" b="1" dirty="0" err="1" smtClean="0">
                <a:solidFill>
                  <a:schemeClr val="tx2">
                    <a:lumMod val="75000"/>
                  </a:schemeClr>
                </a:solidFill>
                <a:latin typeface="Sakkal Majalla" pitchFamily="2" charset="-78"/>
                <a:cs typeface="Sakkal Majalla" pitchFamily="2" charset="-78"/>
              </a:rPr>
              <a:t>أن</a:t>
            </a:r>
            <a:r>
              <a:rPr lang="ar-BH" sz="2000" b="1" dirty="0" smtClean="0">
                <a:solidFill>
                  <a:schemeClr val="tx2">
                    <a:lumMod val="75000"/>
                  </a:schemeClr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000" b="1" dirty="0">
                <a:solidFill>
                  <a:schemeClr val="tx2">
                    <a:lumMod val="75000"/>
                  </a:schemeClr>
                </a:solidFill>
                <a:latin typeface="Sakkal Majalla" pitchFamily="2" charset="-78"/>
                <a:cs typeface="Sakkal Majalla" pitchFamily="2" charset="-78"/>
              </a:rPr>
              <a:t>يستنتج الطالب آلية الحركة بتوظيف ضغط الهواء،  من خلال التجربة العلمية العملية.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19" name="Graphic 1" descr="Bullseye">
            <a:extLst>
              <a:ext uri="{FF2B5EF4-FFF2-40B4-BE49-F238E27FC236}">
                <a16:creationId xmlns:a16="http://schemas.microsoft.com/office/drawing/2014/main" xmlns:lc="http://schemas.openxmlformats.org/drawingml/2006/lockedCanvas" xmlns="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:lc="http://schemas.openxmlformats.org/drawingml/2006/lockedCanvas" xmlns="" r:embed="rId12"/>
              </a:ext>
            </a:extLst>
          </a:blip>
          <a:stretch>
            <a:fillRect/>
          </a:stretch>
        </p:blipFill>
        <p:spPr>
          <a:xfrm>
            <a:off x="9621473" y="829600"/>
            <a:ext cx="338063" cy="338063"/>
          </a:xfrm>
          <a:prstGeom prst="rect">
            <a:avLst/>
          </a:prstGeom>
        </p:spPr>
      </p:pic>
      <p:pic>
        <p:nvPicPr>
          <p:cNvPr id="38" name="VID_20200624_1406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04773" y="2248976"/>
            <a:ext cx="5153152" cy="289864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20389" y="5458229"/>
            <a:ext cx="10804849" cy="7160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37499" y="5548465"/>
            <a:ext cx="1024075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lnSpc>
                <a:spcPct val="120000"/>
              </a:lnSpc>
            </a:pPr>
            <a:r>
              <a:rPr lang="ar-BH" sz="2400" b="1" dirty="0">
                <a:solidFill>
                  <a:schemeClr val="accent1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الرابعة (الأخيرة) :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أضع الكتاب على الإبرة </a:t>
            </a:r>
            <a:r>
              <a:rPr lang="ar-BH" sz="2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الصغيرة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المثبتة </a:t>
            </a:r>
            <a:r>
              <a:rPr lang="ar-BH" sz="2400" b="1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ar-BH" sz="2400" b="1" dirty="0" err="1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SA" sz="2400" b="1" dirty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ضغط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كبّاس الحقنة الكبيرة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.</a:t>
            </a:r>
            <a:endParaRPr lang="ar-BH" sz="2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6654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80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2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0" grpId="0" animBg="1"/>
      <p:bldP spid="2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43518" y="5271004"/>
            <a:ext cx="6096000" cy="109045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88693" y="5473851"/>
            <a:ext cx="4853354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lnSpc>
                <a:spcPct val="150000"/>
              </a:lnSpc>
              <a:spcAft>
                <a:spcPts val="600"/>
              </a:spcAft>
            </a:pPr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أجرب : أستبدل الحقنتين ببعضهما .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4142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</a:t>
            </a:r>
            <a:r>
              <a:rPr lang="ar-BH" b="1" dirty="0" smtClean="0">
                <a:latin typeface="Sakkal Majalla" pitchFamily="2" charset="-78"/>
                <a:cs typeface="Sakkal Majalla" pitchFamily="2" charset="-78"/>
              </a:rPr>
              <a:t> للصف السادس-وحدة نصمم كائنا تخيليا ونصنعه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5545762" y="-2377380"/>
            <a:ext cx="1100476" cy="7315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ar-BH" sz="29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يتبع - خطوات تجربة عملية لمفهوم آلية ضغط الهواء بالصمامات</a:t>
            </a:r>
            <a:endParaRPr lang="ar-BH" sz="29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9731" y="186607"/>
            <a:ext cx="808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نشاط</a:t>
            </a:r>
            <a:r>
              <a:rPr lang="ar-BH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(2)</a:t>
            </a:r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: </a:t>
            </a:r>
            <a:r>
              <a:rPr lang="ar-B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أرفـــــــع كـــــــتـــــابــــــي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34948" y="790295"/>
            <a:ext cx="8529748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19085" y="705554"/>
            <a:ext cx="8373982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000" b="1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 </a:t>
            </a:r>
            <a:r>
              <a:rPr lang="ar-BH" sz="2000" b="1" dirty="0" smtClean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: </a:t>
            </a:r>
            <a:r>
              <a:rPr lang="ar-BH" sz="2000" b="1" dirty="0">
                <a:solidFill>
                  <a:schemeClr val="tx2">
                    <a:lumMod val="75000"/>
                  </a:schemeClr>
                </a:solidFill>
                <a:latin typeface="Sakkal Majalla" pitchFamily="2" charset="-78"/>
                <a:cs typeface="Sakkal Majalla" pitchFamily="2" charset="-78"/>
              </a:rPr>
              <a:t>أن يستنتج الطالب آلية الحركة بتوظيف ضغط الهواء،  من خلال التجربة العلمية العملية.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19" name="Graphic 1" descr="Bullseye">
            <a:extLst>
              <a:ext uri="{FF2B5EF4-FFF2-40B4-BE49-F238E27FC236}">
                <a16:creationId xmlns:a16="http://schemas.microsoft.com/office/drawing/2014/main" xmlns:lc="http://schemas.openxmlformats.org/drawingml/2006/lockedCanvas" xmlns="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:lc="http://schemas.openxmlformats.org/drawingml/2006/lockedCanvas" xmlns="" r:embed="rId12"/>
              </a:ext>
            </a:extLst>
          </a:blip>
          <a:stretch>
            <a:fillRect/>
          </a:stretch>
        </p:blipFill>
        <p:spPr>
          <a:xfrm>
            <a:off x="9621473" y="829600"/>
            <a:ext cx="338063" cy="338063"/>
          </a:xfrm>
          <a:prstGeom prst="rect">
            <a:avLst/>
          </a:prstGeom>
        </p:spPr>
      </p:pic>
      <p:pic>
        <p:nvPicPr>
          <p:cNvPr id="37" name="VID-20200624-WA00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2491" r="2491"/>
          <a:stretch/>
        </p:blipFill>
        <p:spPr>
          <a:xfrm>
            <a:off x="3602739" y="2234540"/>
            <a:ext cx="5006543" cy="289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4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06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12" grpId="0" animBg="1"/>
      <p:bldP spid="1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808</Words>
  <Application>Microsoft Office PowerPoint</Application>
  <PresentationFormat>Widescreen</PresentationFormat>
  <Paragraphs>106</Paragraphs>
  <Slides>14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Al-Mohanad</vt:lpstr>
      <vt:lpstr>Arial</vt:lpstr>
      <vt:lpstr>Calibri</vt:lpstr>
      <vt:lpstr>Calibri Light</vt:lpstr>
      <vt:lpstr>PT Bold Arch</vt:lpstr>
      <vt:lpstr>PT Simple Bold Ruled</vt:lpstr>
      <vt:lpstr>Sakkal Majalla</vt:lpstr>
      <vt:lpstr>Times New Roman</vt:lpstr>
      <vt:lpstr>Urdu Typesetting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sayyar</dc:creator>
  <cp:lastModifiedBy>Fadheela Abas Abas</cp:lastModifiedBy>
  <cp:revision>22</cp:revision>
  <dcterms:created xsi:type="dcterms:W3CDTF">2020-09-03T10:25:21Z</dcterms:created>
  <dcterms:modified xsi:type="dcterms:W3CDTF">2020-11-04T10:00:37Z</dcterms:modified>
</cp:coreProperties>
</file>