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56" r:id="rId2"/>
    <p:sldId id="294" r:id="rId3"/>
    <p:sldId id="297" r:id="rId4"/>
    <p:sldId id="296" r:id="rId5"/>
    <p:sldId id="333" r:id="rId6"/>
    <p:sldId id="298" r:id="rId7"/>
    <p:sldId id="334" r:id="rId8"/>
    <p:sldId id="313" r:id="rId9"/>
    <p:sldId id="315" r:id="rId10"/>
    <p:sldId id="335" r:id="rId11"/>
    <p:sldId id="327" r:id="rId12"/>
    <p:sldId id="328" r:id="rId13"/>
    <p:sldId id="321" r:id="rId14"/>
    <p:sldId id="322" r:id="rId15"/>
    <p:sldId id="329" r:id="rId16"/>
    <p:sldId id="324" r:id="rId17"/>
    <p:sldId id="330" r:id="rId18"/>
    <p:sldId id="3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603" autoAdjust="0"/>
    <p:restoredTop sz="94259" autoAdjust="0"/>
  </p:normalViewPr>
  <p:slideViewPr>
    <p:cSldViewPr snapToGrid="0">
      <p:cViewPr varScale="1">
        <p:scale>
          <a:sx n="88" d="100"/>
          <a:sy n="88" d="100"/>
        </p:scale>
        <p:origin x="1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9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1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69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40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0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9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edunet.bh/e_content/level_1/stage_6/subject_ID_1/Part_2/e_books/Arabic-G6-Reading-2017(1)/Arabic%20G6%20Reading%202017/files/assets/basic-html/page-9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3429000"/>
            <a:ext cx="7766936" cy="1577340"/>
          </a:xfrm>
        </p:spPr>
        <p:txBody>
          <a:bodyPr>
            <a:noAutofit/>
          </a:bodyPr>
          <a:lstStyle/>
          <a:p>
            <a:pPr algn="ctr"/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8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أُمنِيَةٌ تَتَحَقَّقُ</a:t>
            </a:r>
            <a:endParaRPr lang="ar-BH" sz="8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0632" y="5290221"/>
            <a:ext cx="6990735" cy="2080259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السّادس الابتدائيّ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درْس في ماد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اللّغة العربي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5" y="1387858"/>
            <a:ext cx="10786615" cy="5183201"/>
          </a:xfrm>
        </p:spPr>
        <p:txBody>
          <a:bodyPr>
            <a:normAutofit/>
          </a:bodyPr>
          <a:lstStyle/>
          <a:p>
            <a:pPr marL="282575" indent="-282575">
              <a:buFont typeface="+mj-lt"/>
              <a:buAutoNum type="arabicPeriod"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زارَ المدرِّسُ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العِيادَةَ؟</a:t>
            </a:r>
          </a:p>
          <a:p>
            <a:pPr marL="0" indent="0"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زارَ المدرّسُ العيادَةَ للعلاجِ.</a:t>
            </a: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مَا الّذي أَثارُ استِغرابَ المُدرِّسِ؟ </a:t>
            </a:r>
          </a:p>
          <a:p>
            <a:pPr marL="0" lvl="0" indent="0"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أثارَ استغرابَ المدرّسِ هو اهتمامُ الطبيبِ بهِ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لماذا احتفَظَ الطَّبيبُ بِكُرَّاسةِ التَّعبيرِ؟</a:t>
            </a:r>
          </a:p>
          <a:p>
            <a:pPr marL="0" lvl="0" indent="0"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احتفظَ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الطّبيبُ بكرّاسةِ التعبير لأَنَّها كَانَتْ تُحَفِّزُهُ عَلى الاجتِهادِ والمُثابَرةِ.</a:t>
            </a: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كَيفَ تَعرَّفَ المُدرِّسُ على الطَّبيبِ؟</a:t>
            </a:r>
          </a:p>
          <a:p>
            <a:pPr marL="0" lvl="0" indent="0"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تعرّفَ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المدرّسُ على الطَّبيبِ مِن خلالِ العِباراتِ الّتي كَتَبَهَا لَهُ في دَفْتَرِ التَّعبيرِ قَبْلَ ثلاثينَ عامًا.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E898EA-89F1-4980-ADEA-E774D2C49C58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4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09" y="1378710"/>
            <a:ext cx="11091788" cy="5183201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استَخرجُ مِنَ النَّصِّ مُرادفَ الكَلِماتِ الآتيَةِ:</a:t>
            </a: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أضعفَهُ: </a:t>
            </a:r>
            <a:endParaRPr 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لمَعَانُها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يُشَجِّعُني:</a:t>
            </a:r>
            <a:endParaRPr lang="en-US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6. أسْتخْرِجُ مِن النَّصِّ صِفَتَيْنِ للمُدَرِّسِ هما:</a:t>
            </a:r>
          </a:p>
          <a:p>
            <a:pPr marL="457200" lvl="1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التّفاني في العمل.</a:t>
            </a:r>
          </a:p>
          <a:p>
            <a:pPr marL="457200" lvl="1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الوقارُ.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E898EA-89F1-4980-ADEA-E774D2C49C58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96429" y="1921767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defTabSz="457200" rtl="1">
              <a:spcBef>
                <a:spcPts val="500"/>
              </a:spcBef>
              <a:buSzPct val="80000"/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أوهَنَهُ.</a:t>
            </a:r>
          </a:p>
        </p:txBody>
      </p:sp>
      <p:sp>
        <p:nvSpPr>
          <p:cNvPr id="4" name="Rectangle 3"/>
          <p:cNvSpPr/>
          <p:nvPr/>
        </p:nvSpPr>
        <p:spPr>
          <a:xfrm>
            <a:off x="9003109" y="2451761"/>
            <a:ext cx="1426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defTabSz="457200" rtl="1">
              <a:spcBef>
                <a:spcPts val="500"/>
              </a:spcBef>
              <a:buSzPct val="80000"/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بَريقُهَا.</a:t>
            </a:r>
          </a:p>
        </p:txBody>
      </p:sp>
      <p:sp>
        <p:nvSpPr>
          <p:cNvPr id="7" name="Rectangle 6"/>
          <p:cNvSpPr/>
          <p:nvPr/>
        </p:nvSpPr>
        <p:spPr>
          <a:xfrm>
            <a:off x="8583393" y="2994818"/>
            <a:ext cx="1593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defTabSz="457200" rtl="1">
              <a:spcBef>
                <a:spcPts val="500"/>
              </a:spcBef>
              <a:buSzPct val="80000"/>
              <a:defRPr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يُحفِّزُني.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99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61" y="1347178"/>
            <a:ext cx="10515600" cy="5128591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دخَلَ الطَّبيبُ غُرفةَ الانتظارِ، وسلّمَ على مُعلّمهِ، أحسنَ استقبالَهُ. علامَ يدلُّ هذا التصرُّفُ؟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FontTx/>
              <a:buChar char="-"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أَصِفُ شُعُورَ المُدَرِّسِ بَعدَ أَنْ تَعَرَّفَ على الطَّبيبِ</a:t>
            </a:r>
            <a:r>
              <a:rPr lang="ar-BH" sz="3200" b="1" spc="-15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AB3F16-0962-46C5-91D7-3E045B66C3C5}"/>
              </a:ext>
            </a:extLst>
          </p:cNvPr>
          <p:cNvSpPr txBox="1">
            <a:spLocks/>
          </p:cNvSpPr>
          <p:nvPr/>
        </p:nvSpPr>
        <p:spPr>
          <a:xfrm>
            <a:off x="10844294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8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45" y="1365647"/>
            <a:ext cx="11091788" cy="5183201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لم يَتمكَّنِ المُدرِّسُ مِن كَبحِ جِمَاحِ فَرحَتِهِ، أُعَلِّلُ  ذَلكَ. 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كان لهذا المدرّس دور أساسيّ في نجاحِ طُلّابهِ وبُلوغهم أعلى المراتبِ. أبيِّنُ ذلك اعتمادًا على النصّ.</a:t>
            </a:r>
          </a:p>
          <a:p>
            <a:pPr marL="0" indent="0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A7D218-252D-4668-A6A9-7AF07135A797}"/>
              </a:ext>
            </a:extLst>
          </p:cNvPr>
          <p:cNvSpPr txBox="1">
            <a:spLocks/>
          </p:cNvSpPr>
          <p:nvPr/>
        </p:nvSpPr>
        <p:spPr>
          <a:xfrm>
            <a:off x="10942466" y="-7612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49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6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1. دخَلَ الطَّبيبُ غُرفةَ الانتظارِ، وسلّمَ على مُعلّمهِ، أحسنَ استقبالَهُ. علامَ يدلُّ هذا التصرُّفُ؟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يدلُّ هذا التصرّفُ على نُبلِ أخلاقِ الطّبيبِ وتواضُعِهِ، واعترافِه بفضلِ المعلِّمِ عليهِ، ورغبتِهِ في ردِّ الجميلِ إليهِ.</a:t>
            </a: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أَصِفُ شُعُورَ المُدَرِّسِ بَعدَ أَنْ تَعَرَّفَ على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الطَّبيبِ.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يَتمَكَّن المدرّسُ مِن كَبْحِ جِمَاحِ فَرْحَتِهِ.</a:t>
            </a:r>
          </a:p>
          <a:p>
            <a:pPr marL="0" indent="0">
              <a:buNone/>
            </a:pP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E898EA-89F1-4980-ADEA-E774D2C49C58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CA1D97-BA72-4D94-995E-D0860A3FA1AB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499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6" y="1352584"/>
            <a:ext cx="11591820" cy="5183201"/>
          </a:xfrm>
        </p:spPr>
        <p:txBody>
          <a:bodyPr>
            <a:normAutofit fontScale="62500" lnSpcReduction="20000"/>
          </a:bodyPr>
          <a:lstStyle/>
          <a:p>
            <a:pPr marL="0" lvl="0" indent="0" defTabSz="457200">
              <a:lnSpc>
                <a:spcPct val="17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en-US" sz="51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BH" sz="51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en-US" sz="51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1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 </a:t>
            </a:r>
            <a:r>
              <a:rPr lang="ar-BH" sz="5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يَتمكَّنِ المُدرِّسُ مِن كَبحِ جِمَاحِ فَرحَتِهِ، أُعَلِّلُ  ذَلكَ</a:t>
            </a:r>
            <a:r>
              <a:rPr lang="ar-BH" sz="51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marL="0" lvl="0" indent="0" defTabSz="457200">
              <a:lnSpc>
                <a:spcPct val="17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51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 يتمكّن المدرّسُ من كبحِ جِماحِ فرحتِهِ؛ لأنَّه وجدَ نفسَهُ يقفُ أمام طبيبٍ ناجحٍ ،إنَّه طالبُه الذي تمنَّى أنْ يراه طبيبًا ناجحًا قبل ثلاثين عامًا. وها هي أمْنيتُهُ قدْ  تحقَّقَت</a:t>
            </a:r>
            <a:r>
              <a:rPr lang="ar-BH" sz="51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51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ar-BH" sz="51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كان لهذا المدرّس دور أساسيّ في نجاحِ طُلّابهِ وبلوغِهم أعلى المراتبِ. أبيِّنُ ذلك اعتمادًا على النصّ.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ar-BH" sz="51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يظهَرُ دورُ هذا المعلّمِ في نجــاحِ طُلّابهِ من خلالِ حرصِهِ على تعزيزِ إنجازاتهم، وتحفيزِهم على التطلّعِ إلى النّجاحِ من خلال العملِ الدّؤوبِ. 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endParaRPr lang="ar-BH" sz="32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r" rtl="1">
              <a:buNone/>
            </a:pPr>
            <a:endParaRPr lang="en-GB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E898EA-89F1-4980-ADEA-E774D2C49C58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2407E3-D1EB-4768-A32D-DA54C49896B2}"/>
              </a:ext>
            </a:extLst>
          </p:cNvPr>
          <p:cNvSpPr txBox="1">
            <a:spLocks/>
          </p:cNvSpPr>
          <p:nvPr/>
        </p:nvSpPr>
        <p:spPr>
          <a:xfrm>
            <a:off x="10788527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أحلّل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946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421" y="1327932"/>
            <a:ext cx="10515600" cy="5384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(تَطلَّعَ الطَّبيبُ إلى مُدَرِّسِهِ بِنَظرَةٍ تَنُمُّ عنِ الاحتِرامِ  والتَّقْدِيرِ). تَتضَمَّنُ هَذهِ العِبَارةُ قيمةً تَربَويَّةً عَظِيمَةً وهِيَ احتِرامُ المُعَلِّمِ وإجلالُهِ. أُبدي رأيي في ذلك.</a:t>
            </a:r>
          </a:p>
          <a:p>
            <a:pPr marL="0" indent="0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قَالَ الطَّبيبُ : (لَيْسَ مِنْ حَقِّي أَنْ أَتَقَاضَى مِن مُدَرِّسِي أَجْرًا). هل توافقُهُ على هذا التصرّف؟ علّل إجابتك.</a:t>
            </a:r>
          </a:p>
          <a:p>
            <a:pPr marL="0" indent="0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942466" y="0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98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5" y="1262963"/>
            <a:ext cx="11115941" cy="52423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(تَطلَّعَ الطَّبيبُ إلى مُدَرِّسِهِ بِنَظرَةٍ تَنُمُّ عنِ الاحتِرامِ  والتَّقْدِيرِ). تَتضَمَّنُ هَذهِ العِبَارةُ قيمةً تَربَويَّةً عَظِيمَةً وهِيَ احتِرامُ المُعَلِّمِ وإجلالُهِ. أُبدي رأيي في ذلك.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أَتَّفِقُ مَعَ الطَّبيبِ في نَظْرَتِهِ الصَّادقةِ تُجَاهَ مُدَرِّسِهِ ؛ لأَنَّهُ يَستَحِقُّ مِنَّا كُلَّ احْتِرامٍ وتقدير،  ومِن ِأَسْمَى القِيَمِ الإنْسَانِيَّةِ الاعترافُ بالجميل، ورَدُّ الفَضْلِ إِلى أَهْلِهِ.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قَالَ الطَّبيبُ : (لَيْسَ مِنْ حَقِّي أَنْ أَتَقَاضَى مِن مُدَرِّسِي أَجْرًا). هل توافقُهُ على هذا التصرّف؟ علّل إجابتك.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أَتَّفِقُ مَعَ الطَّبيبِ، لأَنَّ الطَّالِبَ مَهمَا عَلَا وتَطَوَّرَ يَبقَى مَدينًا لِمُعَلِّمِهِ الَّذي أَفنَى عُمُرَهُ لِيَراهُ يَوْمًا في أَعْلَى المَراتِبِ، َولِهذَا فَإِنَّهُ مَهمَا قَدَّمَ لِمُعَلِمِهِ فلنْ يوفِّيَهُ حَقَّهُ مِنَ الاحتِرامِ والتَّقديرِ.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786944" y="5221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E898EA-89F1-4980-ADEA-E774D2C49C58}"/>
              </a:ext>
            </a:extLst>
          </p:cNvPr>
          <p:cNvSpPr/>
          <p:nvPr/>
        </p:nvSpPr>
        <p:spPr>
          <a:xfrm>
            <a:off x="155522" y="0"/>
            <a:ext cx="196079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أقيّم إجابتي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75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AB8B5B-D61A-4A12-A3FE-C49D765D4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BH" sz="6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24424099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317E62-BDBF-43B7-ACCF-D5BC9BDDB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0348" y="1216682"/>
            <a:ext cx="2179767" cy="4203546"/>
          </a:xfrm>
        </p:spPr>
        <p:txBody>
          <a:bodyPr>
            <a:noAutofit/>
          </a:bodyPr>
          <a:lstStyle/>
          <a:p>
            <a:pPr algn="ctr"/>
            <a:r>
              <a:rPr lang="ar-BH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أقرأُ </a:t>
            </a:r>
            <a:r>
              <a:rPr lang="ar-BH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النَّصَّ بِتَمَعُّنٍ</a:t>
            </a:r>
            <a:endParaRPr lang="en-US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4354AC-CB26-467B-A377-C34F8F73614C}"/>
              </a:ext>
            </a:extLst>
          </p:cNvPr>
          <p:cNvSpPr txBox="1"/>
          <p:nvPr/>
        </p:nvSpPr>
        <p:spPr>
          <a:xfrm>
            <a:off x="9869448" y="4372999"/>
            <a:ext cx="1921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أضغطُ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هنا لقراءة </a:t>
            </a: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النّصّ </a:t>
            </a: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  <a:hlinkClick r:id="rId2"/>
              </a:rPr>
              <a:t>من الكتاب</a:t>
            </a:r>
            <a:endParaRPr lang="en-US" sz="2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6249" r="8792" b="16734"/>
          <a:stretch/>
        </p:blipFill>
        <p:spPr>
          <a:xfrm>
            <a:off x="5053813" y="222069"/>
            <a:ext cx="4686533" cy="613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6513" r="8386" b="17461"/>
          <a:stretch/>
        </p:blipFill>
        <p:spPr>
          <a:xfrm>
            <a:off x="196882" y="222069"/>
            <a:ext cx="5020050" cy="61310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5053813" y="222069"/>
            <a:ext cx="71678" cy="613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6882" y="222069"/>
            <a:ext cx="9543464" cy="61310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97666" y="2608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5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أُمنِيَةٌ تَتَحَقَّقُ</a:t>
            </a:r>
            <a:endParaRPr lang="ar-BH" sz="5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FB634383-4A2F-480C-B82F-5BAB8AC2034F}"/>
              </a:ext>
            </a:extLst>
          </p:cNvPr>
          <p:cNvSpPr txBox="1"/>
          <p:nvPr/>
        </p:nvSpPr>
        <p:spPr>
          <a:xfrm>
            <a:off x="705758" y="3030145"/>
            <a:ext cx="11083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الفَكْرَةُ العَام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ةُ: </a:t>
            </a:r>
            <a:endParaRPr lang="ar-BH" sz="40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نصٌّ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نثْريٌّ اعْتمَدَ السَّردَ القصَصِي عالجَ قضِيةً إنْسانيِةً تمثَّلَتْ في ردِّ الجَمِيلِ والفَضْلِ إلى أهْلِهِ ولَو بعْدَ حِين، مِن خِلالِ ما حَدَثَ بينَ الطَّبيبِ </a:t>
            </a:r>
            <a:r>
              <a:rPr lang="ar-BH" sz="36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ومُعَلِمِّهِ</a:t>
            </a:r>
            <a:r>
              <a:rPr lang="ar-BH" sz="48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48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2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3018218" y="1718721"/>
            <a:ext cx="8771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أقرأُ تقْدِيمَ النَّصّ بِتَمعُّن،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أُجيِبُ عم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يَليِهِ مِن أسْئِلَةٍ: 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891612" y="112311"/>
            <a:ext cx="4145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معاني المُفْردات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48899"/>
              </p:ext>
            </p:extLst>
          </p:nvPr>
        </p:nvGraphicFramePr>
        <p:xfrm>
          <a:off x="1946889" y="1144997"/>
          <a:ext cx="8034837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191">
                  <a:extLst>
                    <a:ext uri="{9D8B030D-6E8A-4147-A177-3AD203B41FA5}">
                      <a16:colId xmlns:a16="http://schemas.microsoft.com/office/drawing/2014/main" val="1147244517"/>
                    </a:ext>
                  </a:extLst>
                </a:gridCol>
                <a:gridCol w="2483646">
                  <a:extLst>
                    <a:ext uri="{9D8B030D-6E8A-4147-A177-3AD203B41FA5}">
                      <a16:colId xmlns:a16="http://schemas.microsoft.com/office/drawing/2014/main" val="2651125887"/>
                    </a:ext>
                  </a:extLst>
                </a:gridCol>
              </a:tblGrid>
              <a:tr h="513102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المعْنَى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الكلِمَةُ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62839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pPr algn="r"/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أضعَفَهُ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الكِبَرُ.</a:t>
                      </a:r>
                      <a:endParaRPr lang="ar-BH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هَدَّهُ الكِبَرُ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77987"/>
                  </a:ext>
                </a:extLst>
              </a:tr>
              <a:tr h="546454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أَضْعَفُ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أوهَنُ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42323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ضَرَبَ على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كتِفِه </a:t>
                      </a:r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ضَرْبًا خفيفًا لِيهْدَأَ.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رَبَّتَ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0676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آخِرُ كلِّ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شيء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ذَيْل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47066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تكشف،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تدلّ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تنُمُّ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50284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امتلأَت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بالدمع.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اغْرَورَقَت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57892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التحكّم في </a:t>
                      </a:r>
                      <a:r>
                        <a:rPr lang="ar-BH" sz="3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فرحته.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كَبْحَ جِماَحِ فرحتِهِ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17720"/>
                  </a:ext>
                </a:extLst>
              </a:tr>
              <a:tr h="513102">
                <a:tc>
                  <a:txBody>
                    <a:bodyPr/>
                    <a:lstStyle/>
                    <a:p>
                      <a:r>
                        <a:rPr lang="ar-BH" sz="32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الَّرزِين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الوقُور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6574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347091" y="2608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أُمنِيَةٌ تَتَحَقَّقُ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93978"/>
              </p:ext>
            </p:extLst>
          </p:nvPr>
        </p:nvGraphicFramePr>
        <p:xfrm>
          <a:off x="992777" y="1581614"/>
          <a:ext cx="10377389" cy="370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789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4394600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690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الشّرحُ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الأفْكَارُ الرّئيسَةُ </a:t>
                      </a:r>
                      <a:endParaRPr kumimoji="0" lang="ar-B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301798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BH" sz="36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0193" y="2565284"/>
            <a:ext cx="3671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أثَرُ المعَلِّمِ في رسْمِ مُسْتقْبَلِ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طَلَّابِهِ</a:t>
            </a:r>
            <a:endParaRPr lang="ar-BH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(تمُرُّ السِّنونَ، وتمضي ..... ناجحًا في المُسْتقبَلِ)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366" y="2713201"/>
            <a:ext cx="4618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بيانُ أهمّيّةِ دوْرِ المُعَلِّمِ في  إعدِادِ الأجْيالِ التِي سَتنْهَضُ بأوْطَانِها  في كافَّةِ المجالاتِ.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95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347091" y="2608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أُمنِيَةٌ تَتَحَقَّقُ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25277"/>
              </p:ext>
            </p:extLst>
          </p:nvPr>
        </p:nvGraphicFramePr>
        <p:xfrm>
          <a:off x="992777" y="1581614"/>
          <a:ext cx="10377389" cy="370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789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4394600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6908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الشّرحُ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الأفْكَارُ الرّئيسَةُ </a:t>
                      </a:r>
                      <a:endParaRPr kumimoji="0" lang="ar-B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301798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BH" sz="36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247964" y="2740096"/>
            <a:ext cx="3953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رَدُّ الفَضْلِ إلى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أهْلِهِ</a:t>
            </a:r>
            <a:endParaRPr lang="ar-BH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(تَطَلّعَ الطَّبيبُ إلى مُدَرِّسِهِ..... لي يا أسْتاذي الكَريم)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7091" y="2743200"/>
            <a:ext cx="5166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مِنَ القِيمِ الإنْسَانِيةِ النَّبِيلةِ رَدُّ الفَضْلِ إلى أهله، وهذا مَا ترْجَمَهُ الطَّبيبُ تجاه مُدرِّسِه عِنْدِما جاءَهُ مرِيضًا.</a:t>
            </a: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347091" y="2608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أُمنِيَةٌ تَتَحَقَّقُ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79F79F2E-8D5F-4CDD-A7F3-18EFA5656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99060"/>
              </p:ext>
            </p:extLst>
          </p:nvPr>
        </p:nvGraphicFramePr>
        <p:xfrm>
          <a:off x="992777" y="1581614"/>
          <a:ext cx="10377389" cy="421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2789">
                  <a:extLst>
                    <a:ext uri="{9D8B030D-6E8A-4147-A177-3AD203B41FA5}">
                      <a16:colId xmlns:a16="http://schemas.microsoft.com/office/drawing/2014/main" val="4107278025"/>
                    </a:ext>
                  </a:extLst>
                </a:gridCol>
                <a:gridCol w="4394600">
                  <a:extLst>
                    <a:ext uri="{9D8B030D-6E8A-4147-A177-3AD203B41FA5}">
                      <a16:colId xmlns:a16="http://schemas.microsoft.com/office/drawing/2014/main" val="2578692530"/>
                    </a:ext>
                  </a:extLst>
                </a:gridCol>
              </a:tblGrid>
              <a:tr h="78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600" b="1" dirty="0" smtClean="0">
                          <a:solidFill>
                            <a:schemeClr val="bg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الشّرحُ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الأفْكَارُ الرّئيسَةُ </a:t>
                      </a:r>
                      <a:endParaRPr kumimoji="0" lang="ar-BH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915430"/>
                  </a:ext>
                </a:extLst>
              </a:tr>
              <a:tr h="343253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BH" sz="36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0335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055223" y="2694365"/>
            <a:ext cx="4159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بِالإرَادَةِ والعَزِيمَةِ نحقّقُ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أمْنِياتِنَا.</a:t>
            </a:r>
            <a:endParaRPr lang="ar-BH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(اغْرَوْرَقَتْ عَيْنَا المُدَرِّسِ..... مِنْ كثيرٍ قَدَّمْتَهُ لي)</a:t>
            </a:r>
            <a:endParaRPr lang="en-US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0576" y="2694365"/>
            <a:ext cx="51737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التّأكيد على أهمّيّةِ دَورِ المدرّسِينَ في  إثارَةِ دافِعِيّةِ المتعلِمِّينَ وتشْكِيل سُلوكِهِم المسْتقْبَلي. وهذا ما تَمَّ ما بين المُدَرّسِ والطَّالِبِ الذي صارَ طبيبًا.</a:t>
            </a:r>
          </a:p>
        </p:txBody>
      </p:sp>
    </p:spTree>
    <p:extLst>
      <p:ext uri="{BB962C8B-B14F-4D97-AF65-F5344CB8AC3E}">
        <p14:creationId xmlns:p14="http://schemas.microsoft.com/office/powerpoint/2010/main" val="37901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089" y="1492361"/>
            <a:ext cx="10344915" cy="518320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لماذا زارَ المدرِّسُ العِيادَةَ؟</a:t>
            </a:r>
          </a:p>
          <a:p>
            <a:pPr marL="0" indent="0">
              <a:buNone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مَا الّذي أَثارُ استِغرابَ المُدرِّسِ؟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لماذا احتفَظَ الطَّبيبُ بِكُرَّاسةِ التَّعبيرِ؟</a:t>
            </a:r>
          </a:p>
          <a:p>
            <a:pPr marL="0" indent="0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كَيفَ تَعرَّفَ المُدرِّسُ على الطَّبيبِ؟</a:t>
            </a:r>
          </a:p>
          <a:p>
            <a:pPr marL="0" indent="0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260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06" y="1352584"/>
            <a:ext cx="11091788" cy="5183201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أسْتَخرِجُ مِنَ النَّصِّ مُرادفَ كلِّ كلمةٍ ممّا يأتِي:  </a:t>
            </a: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أضعفَهُ: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لمَعَانُها: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defTabSz="457200">
              <a:lnSpc>
                <a:spcPct val="100000"/>
              </a:lnSpc>
              <a:buSzPct val="80000"/>
              <a:buFont typeface="Wingdings" panose="05000000000000000000" pitchFamily="2" charset="2"/>
              <a:buChar char="§"/>
              <a:defRPr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يُشَجِّعُني: </a:t>
            </a: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endPara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أسْتخْرِجُ مِن النَّصِّ صِفَتَيْنِ للمُدَرِّسِ.</a:t>
            </a: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r>
              <a:rPr lang="ar-BH" sz="32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</a:t>
            </a: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defTabSz="457200">
              <a:lnSpc>
                <a:spcPct val="100000"/>
              </a:lnSpc>
              <a:buClr>
                <a:srgbClr val="90C226"/>
              </a:buClr>
              <a:buSzPct val="80000"/>
              <a:buNone/>
              <a:defRPr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71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1615</TotalTime>
  <Words>889</Words>
  <Application>Microsoft Office PowerPoint</Application>
  <PresentationFormat>Widescreen</PresentationFormat>
  <Paragraphs>153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Sakkal Majalla</vt:lpstr>
      <vt:lpstr>Traditional Arabic</vt:lpstr>
      <vt:lpstr>Wingdings</vt:lpstr>
      <vt:lpstr>قالب الدروس</vt:lpstr>
      <vt:lpstr>                 أُمنِيَةٌ تَتَحَقَّقُ</vt:lpstr>
      <vt:lpstr>أقرأُ النَّصَّ بِتَمَعُّنٍ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انتهى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Ayisha Khamis Abdulla Alghuzaili</cp:lastModifiedBy>
  <cp:revision>214</cp:revision>
  <dcterms:created xsi:type="dcterms:W3CDTF">2020-03-04T09:54:10Z</dcterms:created>
  <dcterms:modified xsi:type="dcterms:W3CDTF">2020-04-12T08:19:35Z</dcterms:modified>
</cp:coreProperties>
</file>