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12192000" cy="6858000"/>
  <p:notesSz cx="7010400" cy="9296400"/>
  <p:defaultTextStyle>
    <a:defPPr lvl="0">
      <a:defRPr lang="en-US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3" d="100"/>
          <a:sy n="73" d="100"/>
        </p:scale>
        <p:origin x="308" y="-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400DC1-53F8-4628-AB51-E67C35CA2076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B039A4-FAD7-41FB-9504-737516552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737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7EEB7-7186-499B-A38B-1AAFFAA2C1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788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7EEB7-7186-499B-A38B-1AAFFAA2C1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45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7EEB7-7186-499B-A38B-1AAFFAA2C1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613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7EEB7-7186-499B-A38B-1AAFFAA2C1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483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7EEB7-7186-499B-A38B-1AAFFAA2C1F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377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7EEB7-7186-499B-A38B-1AAFFAA2C1F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000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28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dunet.bh/e_content/level_1/stage_6/subject_ID_1/Part_2/e_books/Arabic-G6-Reading-2020/Arabic%20G6%20Reading%202020/files/assets/basic-html/page-67.html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514600" y="306445"/>
            <a:ext cx="7162800" cy="1182210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C92AB2D9-8460-49FE-A3B3-E886CB62FA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2532" y="3346116"/>
            <a:ext cx="7766936" cy="1426245"/>
          </a:xfrm>
        </p:spPr>
        <p:txBody>
          <a:bodyPr>
            <a:normAutofit fontScale="90000"/>
          </a:bodyPr>
          <a:lstStyle/>
          <a:p>
            <a:pPr algn="ctr"/>
            <a:br>
              <a:rPr lang="ar-BH" sz="6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br>
              <a:rPr lang="ar-BH" sz="6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br>
              <a:rPr lang="ar-BH" sz="6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br>
              <a:rPr lang="ar-BH" sz="6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br>
              <a:rPr lang="ar-BH" sz="6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br>
              <a:rPr lang="ar-BH" sz="6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br>
              <a:rPr lang="ar-BH" sz="6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br>
              <a:rPr lang="ar-BH" sz="6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br>
              <a:rPr lang="ar-BH" sz="6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br>
              <a:rPr lang="ar-BH" sz="6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br>
              <a:rPr lang="ar-BH" sz="6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br>
              <a:rPr lang="ar-BH" sz="6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br>
              <a:rPr lang="ar-BH" sz="6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br>
              <a:rPr lang="ar-BH" sz="6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br>
              <a:rPr lang="ar-BH" sz="6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br>
              <a:rPr lang="ar-BH" sz="66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br>
              <a:rPr lang="ar-BH" sz="66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br>
              <a:rPr lang="ar-BH" sz="66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br>
              <a:rPr lang="ar-BH" sz="66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br>
              <a:rPr lang="ar-BH" sz="66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br>
              <a:rPr lang="ar-BH" sz="66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br>
              <a:rPr lang="ar-BH" sz="66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6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زَرْقَاءُ اليَمَامَةِ</a:t>
            </a:r>
            <a:endParaRPr lang="ar-BH" sz="66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Subtitle 4">
            <a:extLst>
              <a:ext uri="{FF2B5EF4-FFF2-40B4-BE49-F238E27FC236}">
                <a16:creationId xmlns:a16="http://schemas.microsoft.com/office/drawing/2014/main" id="{48024BBA-7773-4B10-B6BC-A451E95D5C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00632" y="5326337"/>
            <a:ext cx="6990735" cy="2080259"/>
          </a:xfrm>
        </p:spPr>
        <p:txBody>
          <a:bodyPr>
            <a:normAutofit/>
          </a:bodyPr>
          <a:lstStyle/>
          <a:p>
            <a:pPr algn="ctr" rtl="1"/>
            <a:r>
              <a:rPr lang="ar-BH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</a:t>
            </a:r>
            <a:r>
              <a:rPr lang="ar-SA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BH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َف</a:t>
            </a:r>
            <a:r>
              <a:rPr lang="ar-SA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BH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 السَّادِسُ الابْتِدَائِي</a:t>
            </a:r>
            <a:r>
              <a:rPr lang="ar-SA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BH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28A102E-1DD6-40CF-88FE-D86E4212CC82}"/>
              </a:ext>
            </a:extLst>
          </p:cNvPr>
          <p:cNvSpPr txBox="1"/>
          <p:nvPr/>
        </p:nvSpPr>
        <p:spPr>
          <a:xfrm>
            <a:off x="1022014" y="1855753"/>
            <a:ext cx="103589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6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درسٌ في ماد</a:t>
            </a:r>
            <a:r>
              <a:rPr lang="ar-SA" sz="36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BH" sz="36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َةِ الل</a:t>
            </a:r>
            <a:r>
              <a:rPr lang="ar-SA" sz="36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BH" sz="36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ُغة العربيَّةِ</a:t>
            </a:r>
          </a:p>
          <a:p>
            <a:pPr algn="ctr" rtl="1"/>
            <a:r>
              <a:rPr lang="ar-BH" sz="36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القراءة – الفصل الدّراسيّ الثّاني</a:t>
            </a:r>
            <a:br>
              <a:rPr lang="ar-BH" sz="36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endParaRPr lang="en-US" sz="3600" b="1" dirty="0">
              <a:solidFill>
                <a:srgbClr val="7030A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7995425" y="6306207"/>
            <a:ext cx="3773534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683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386" y="1905461"/>
            <a:ext cx="10515600" cy="4351338"/>
          </a:xfrm>
        </p:spPr>
        <p:txBody>
          <a:bodyPr/>
          <a:lstStyle/>
          <a:p>
            <a:pPr algn="r" rtl="1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لِمَ سُمِّيَتْ زَرْقَاء اليَمَامةِ بهذا الاسم؟ وبِمَ تَمَيَّزَت؟</a:t>
            </a:r>
          </a:p>
          <a:p>
            <a:pPr algn="r" rtl="1"/>
            <a:endParaRPr lang="ar-JO" sz="3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ar-BH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ar-BH" sz="3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بِمَ كانَتْ تَتَمَيَّزُ بلادُ اليمامة؟</a:t>
            </a:r>
          </a:p>
          <a:p>
            <a:pPr algn="r" rtl="1"/>
            <a:endParaRPr lang="ar-BH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ar-BH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en-US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6B405238-28D6-4960-BE7F-FDF68198ED7F}"/>
              </a:ext>
            </a:extLst>
          </p:cNvPr>
          <p:cNvSpPr/>
          <p:nvPr/>
        </p:nvSpPr>
        <p:spPr>
          <a:xfrm>
            <a:off x="224710" y="162801"/>
            <a:ext cx="4580507" cy="40032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>
              <a:defRPr/>
            </a:pPr>
            <a:r>
              <a:rPr lang="ar-BH" sz="2000" b="1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زَرْقَاءُ اليَمَامَةِ – اللّغة العربيَة – السّادس الابتدائي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1D613C6-5348-43A2-8C13-F90D4D1F72C6}"/>
              </a:ext>
            </a:extLst>
          </p:cNvPr>
          <p:cNvSpPr txBox="1">
            <a:spLocks/>
          </p:cNvSpPr>
          <p:nvPr/>
        </p:nvSpPr>
        <p:spPr>
          <a:xfrm>
            <a:off x="9021224" y="279477"/>
            <a:ext cx="1249534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أَفْهَمُ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458715C3-6778-4277-948C-42A09248521A}"/>
              </a:ext>
            </a:extLst>
          </p:cNvPr>
          <p:cNvSpPr/>
          <p:nvPr/>
        </p:nvSpPr>
        <p:spPr>
          <a:xfrm>
            <a:off x="191724" y="563123"/>
            <a:ext cx="2031325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أُقيّمُ إِجَابَتِي 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6625" y="2657588"/>
            <a:ext cx="1036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solidFill>
                  <a:srgbClr val="00B050"/>
                </a:solidFill>
                <a:cs typeface="Sakkal Majalla" panose="02000000000000000000"/>
              </a:rPr>
              <a:t>- لأنّها اشْتَهَرَتْ بِعَيْنَيْهَا الزَّرْقَاوَيْنِ، وكانَتْ بلادُهَا تُسَمَّى اليَمَامَة.</a:t>
            </a:r>
            <a:endParaRPr lang="en-US" sz="3200" b="1" dirty="0">
              <a:solidFill>
                <a:srgbClr val="00B050"/>
              </a:solidFill>
              <a:cs typeface="Sakkal Majalla" panose="0200000000000000000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21429" y="5054372"/>
            <a:ext cx="86083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solidFill>
                  <a:srgbClr val="00B050"/>
                </a:solidFill>
                <a:cs typeface="Sakkal Majalla" panose="02000000000000000000"/>
              </a:rPr>
              <a:t>كانَتْ تَتَمَيَّزُ بِعُيُونِ ماءٍ كثيرَةٍ، وَبَساتِين جميلة وفي وَسَطِهَا قَلْعةٌ عالِيَةٌ على جَبَلٍ مُرْتَفِعٍ.</a:t>
            </a:r>
            <a:endParaRPr lang="en-US" sz="3200" b="1" dirty="0">
              <a:solidFill>
                <a:srgbClr val="00B050"/>
              </a:solidFill>
              <a:cs typeface="Sakkal Majalla" panose="0200000000000000000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6625" y="3436422"/>
            <a:ext cx="1036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solidFill>
                  <a:srgbClr val="00B050"/>
                </a:solidFill>
                <a:cs typeface="Sakkal Majalla" panose="02000000000000000000"/>
              </a:rPr>
              <a:t>- تَمَيَّزَتْ بِرُؤْيَةِ الأشياء مِن مسافاتٍ بعيدةٍ جدًّا.</a:t>
            </a:r>
            <a:endParaRPr lang="en-US" sz="3200" b="1" dirty="0">
              <a:solidFill>
                <a:srgbClr val="00B050"/>
              </a:solidFill>
              <a:cs typeface="Sakkal Majalla" panose="02000000000000000000"/>
            </a:endParaRP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210017C7-7EDF-4A55-924F-965684993A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972" y="135662"/>
            <a:ext cx="1733994" cy="126806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4710" y="6292728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/>
          </p:cNvSpPr>
          <p:nvPr/>
        </p:nvSpPr>
        <p:spPr>
          <a:xfrm>
            <a:off x="7949494" y="6334770"/>
            <a:ext cx="3773534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18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5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9">
            <a:extLst>
              <a:ext uri="{FF2B5EF4-FFF2-40B4-BE49-F238E27FC236}">
                <a16:creationId xmlns:a16="http://schemas.microsoft.com/office/drawing/2014/main" id="{6B405238-28D6-4960-BE7F-FDF68198ED7F}"/>
              </a:ext>
            </a:extLst>
          </p:cNvPr>
          <p:cNvSpPr/>
          <p:nvPr/>
        </p:nvSpPr>
        <p:spPr>
          <a:xfrm>
            <a:off x="224710" y="162801"/>
            <a:ext cx="4580507" cy="40032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>
              <a:defRPr/>
            </a:pPr>
            <a:r>
              <a:rPr lang="ar-BH" sz="2000" b="1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زَرْقَاءُ اليَمَامَةِ – اللّغة العربيَة – السّادس الابتدائي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1D613C6-5348-43A2-8C13-F90D4D1F72C6}"/>
              </a:ext>
            </a:extLst>
          </p:cNvPr>
          <p:cNvSpPr txBox="1">
            <a:spLocks/>
          </p:cNvSpPr>
          <p:nvPr/>
        </p:nvSpPr>
        <p:spPr>
          <a:xfrm>
            <a:off x="9213294" y="258087"/>
            <a:ext cx="1249534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أَفْهَمُ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458715C3-6778-4277-948C-42A09248521A}"/>
              </a:ext>
            </a:extLst>
          </p:cNvPr>
          <p:cNvSpPr/>
          <p:nvPr/>
        </p:nvSpPr>
        <p:spPr>
          <a:xfrm>
            <a:off x="191724" y="563123"/>
            <a:ext cx="2031325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أُقيّمُ إِجَابَتِي 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185615" y="210140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الحِيلَةُ الّتي لَجَأَ إليها عدوُّ اليمامة في هُجومِه؟ </a:t>
            </a:r>
          </a:p>
          <a:p>
            <a:endParaRPr lang="ar-JO" sz="3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ar-BH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متى صَدَّق النَّاسُ زرقاءَ اليمامة؟</a:t>
            </a:r>
          </a:p>
          <a:p>
            <a:endParaRPr lang="ar-BH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ar-BH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en-US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66625" y="2809291"/>
            <a:ext cx="1036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solidFill>
                  <a:srgbClr val="00B050"/>
                </a:solidFill>
                <a:cs typeface="Sakkal Majalla" panose="02000000000000000000"/>
              </a:rPr>
              <a:t>- أمَرَ قائِدُ جَيْشِ العدوّ رِجَالِهِ بِأنْ يَحْملَ كلُّ واحدٍ منهم فَرعَ شَجَرَةٍ، أو تَحْمِلَ كُلُّ جماعَةٍ شَجَرَةً تُغَطِّيهِم حتّى لا يَرَى مَنْ يَلْمَحُهُم مِنْ بعيدٍ إلا الشَّجَرَ يَمْشِي.</a:t>
            </a:r>
            <a:endParaRPr lang="en-US" sz="3200" b="1" dirty="0">
              <a:solidFill>
                <a:srgbClr val="00B050"/>
              </a:solidFill>
              <a:cs typeface="Sakkal Majalla" panose="0200000000000000000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6625" y="4877238"/>
            <a:ext cx="1036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solidFill>
                  <a:srgbClr val="00B050"/>
                </a:solidFill>
                <a:cs typeface="Sakkal Majalla" panose="02000000000000000000"/>
              </a:rPr>
              <a:t>صَدَّقَ النَّاسُ زرقاءَ اليمامة حينَ فاجَأهُم العدوّ المهاجِم، واسْتَوْلى على قلعَتِهِم. </a:t>
            </a:r>
            <a:endParaRPr lang="en-US" sz="3200" b="1" dirty="0">
              <a:solidFill>
                <a:srgbClr val="00B050"/>
              </a:solidFill>
              <a:cs typeface="Sakkal Majalla" panose="02000000000000000000"/>
            </a:endParaRP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210017C7-7EDF-4A55-924F-965684993A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828" y="93877"/>
            <a:ext cx="1733994" cy="1268068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>
            <a:spLocks/>
          </p:cNvSpPr>
          <p:nvPr/>
        </p:nvSpPr>
        <p:spPr>
          <a:xfrm>
            <a:off x="7995425" y="6306207"/>
            <a:ext cx="3773534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152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1969" y="1550948"/>
            <a:ext cx="10798881" cy="4855394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1- </a:t>
            </a:r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ما الس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ببُ الذي دعا 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قائد عدوّ اليمامة لاسْتِخْدَامِ حيلتِهِ في الهُجُوم</a:t>
            </a:r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؟</a:t>
            </a:r>
          </a:p>
          <a:p>
            <a:pPr marL="0" indent="0" algn="r" rtl="1">
              <a:buNone/>
            </a:pPr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السّببُ الذي دعاهُ إلى ذلكَ هو خَوْفهُ مِنْ أنْ تَرَاهُم الزَّرْقَاءُ، وتُخْبِرَ قَوْمَهَا فَيَسْتَعِدُّوا لِقِتَالِهِم.</a:t>
            </a: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en-US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أستخرْجُ مِنَ القِصَّةِ صِفَتَيْنِ لِزَرْقاءِ اليمامَة، وأُدَلِّلُ على ذلكَ مِنَ النَّصِّ.</a:t>
            </a:r>
            <a:endParaRPr lang="ar-JO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34FAE853-C999-442A-B650-60C0AF9C6BE1}"/>
              </a:ext>
            </a:extLst>
          </p:cNvPr>
          <p:cNvSpPr/>
          <p:nvPr/>
        </p:nvSpPr>
        <p:spPr>
          <a:xfrm>
            <a:off x="191724" y="180080"/>
            <a:ext cx="4521515" cy="40032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>
              <a:defRPr/>
            </a:pPr>
            <a:r>
              <a:rPr lang="ar-BH" sz="2000" b="1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زَرْقَاءُ اليَمَامَةِ – اللّغة العربيَة – السّادس الابتدائي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E1B7929-3F9A-4534-A5ED-1AFD533661EA}"/>
              </a:ext>
            </a:extLst>
          </p:cNvPr>
          <p:cNvSpPr txBox="1">
            <a:spLocks/>
          </p:cNvSpPr>
          <p:nvPr/>
        </p:nvSpPr>
        <p:spPr>
          <a:xfrm>
            <a:off x="9199730" y="139382"/>
            <a:ext cx="1249534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أُحَلِّلُ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2979E036-1BC5-405B-9965-64DD543CB65A}"/>
              </a:ext>
            </a:extLst>
          </p:cNvPr>
          <p:cNvSpPr/>
          <p:nvPr/>
        </p:nvSpPr>
        <p:spPr>
          <a:xfrm>
            <a:off x="191724" y="563123"/>
            <a:ext cx="2031325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أُقيّمُ إِجَابَتِي 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593609"/>
              </p:ext>
            </p:extLst>
          </p:nvPr>
        </p:nvGraphicFramePr>
        <p:xfrm>
          <a:off x="411184" y="3832576"/>
          <a:ext cx="11617148" cy="22359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80416">
                  <a:extLst>
                    <a:ext uri="{9D8B030D-6E8A-4147-A177-3AD203B41FA5}">
                      <a16:colId xmlns:a16="http://schemas.microsoft.com/office/drawing/2014/main" val="2203449101"/>
                    </a:ext>
                  </a:extLst>
                </a:gridCol>
                <a:gridCol w="3036732">
                  <a:extLst>
                    <a:ext uri="{9D8B030D-6E8A-4147-A177-3AD203B41FA5}">
                      <a16:colId xmlns:a16="http://schemas.microsoft.com/office/drawing/2014/main" val="4156970736"/>
                    </a:ext>
                  </a:extLst>
                </a:gridCol>
              </a:tblGrid>
              <a:tr h="527551"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>
                          <a:cs typeface="Sakkal Majalla" panose="02000000000000000000"/>
                        </a:rPr>
                        <a:t>الدَّلِيلُ مِنَ النَّصِّ</a:t>
                      </a:r>
                      <a:endParaRPr lang="en-US" sz="2400" b="1" dirty="0">
                        <a:cs typeface="Sakkal Majalla" panose="0200000000000000000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>
                          <a:cs typeface="Sakkal Majalla" panose="02000000000000000000"/>
                        </a:rPr>
                        <a:t>الصِّفَة</a:t>
                      </a:r>
                      <a:endParaRPr lang="en-US" sz="2400" b="1" dirty="0">
                        <a:cs typeface="Sakkal Majalla" panose="0200000000000000000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7390897"/>
                  </a:ext>
                </a:extLst>
              </a:tr>
              <a:tr h="858644">
                <a:tc>
                  <a:txBody>
                    <a:bodyPr/>
                    <a:lstStyle/>
                    <a:p>
                      <a:pPr algn="ctr"/>
                      <a:endParaRPr lang="en-US">
                        <a:cs typeface="Sakkal Majalla" panose="020000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cs typeface="Sakkal Majalla" panose="0200000000000000000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3609405"/>
                  </a:ext>
                </a:extLst>
              </a:tr>
              <a:tr h="849712">
                <a:tc>
                  <a:txBody>
                    <a:bodyPr/>
                    <a:lstStyle/>
                    <a:p>
                      <a:pPr algn="ctr"/>
                      <a:endParaRPr lang="en-US" dirty="0">
                        <a:cs typeface="Sakkal Majalla" panose="020000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cs typeface="Sakkal Majalla" panose="0200000000000000000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776950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412619" y="4525784"/>
            <a:ext cx="2356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2800" b="1" dirty="0">
                <a:solidFill>
                  <a:srgbClr val="00B050"/>
                </a:solidFill>
                <a:cs typeface="Sakkal Majalla" panose="02000000000000000000"/>
              </a:rPr>
              <a:t>الشَّجَاعَة</a:t>
            </a:r>
            <a:endParaRPr lang="en-US" sz="2400" b="1" dirty="0">
              <a:solidFill>
                <a:srgbClr val="00B050"/>
              </a:solidFill>
              <a:cs typeface="Sakkal Majalla" panose="0200000000000000000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3607" y="4353752"/>
            <a:ext cx="851019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2600" b="1" dirty="0">
                <a:solidFill>
                  <a:srgbClr val="00B050"/>
                </a:solidFill>
                <a:cs typeface="Sakkal Majalla" panose="02000000000000000000"/>
              </a:rPr>
              <a:t>"قالَ قائدُ الجَيْشِ: أنْتِ الّتي أخَّرتِ جَيْشِي مِرَارًا.. قالَت الزَّرْقاء: َوَكُنْتُ أتَمَنَّى أنْ أؤَخِّرَهُ هذهِ المرَّةَ أيضًا...".</a:t>
            </a:r>
            <a:endParaRPr lang="en-US" sz="2600" b="1" dirty="0">
              <a:solidFill>
                <a:srgbClr val="00B050"/>
              </a:solidFill>
              <a:cs typeface="Sakkal Majalla" panose="0200000000000000000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80710" y="5393158"/>
            <a:ext cx="2963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2800" b="1" dirty="0">
                <a:solidFill>
                  <a:srgbClr val="00B050"/>
                </a:solidFill>
                <a:cs typeface="Sakkal Majalla" panose="02000000000000000000"/>
              </a:rPr>
              <a:t>التَّضْحِيَة مِنْ أجْلِ الوَطَن</a:t>
            </a:r>
            <a:endParaRPr lang="en-US" sz="2800" b="1" dirty="0">
              <a:solidFill>
                <a:srgbClr val="00B050"/>
              </a:solidFill>
              <a:cs typeface="Sakkal Majalla" panose="0200000000000000000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58373" y="5393158"/>
            <a:ext cx="77782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2600" b="1" dirty="0">
                <a:solidFill>
                  <a:srgbClr val="00B050"/>
                </a:solidFill>
                <a:cs typeface="Sakkal Majalla" panose="02000000000000000000"/>
              </a:rPr>
              <a:t>"افْعَلْ بِعَيْنَيَّ ما شِئْتَ، ولا تَطْمَعْ مِنَ الزَّرْقاءِ أنْ تَخْدُمَ بِهِمَا عدوَّ الوَطَنِ".</a:t>
            </a:r>
            <a:endParaRPr lang="en-US" sz="2600" b="1" dirty="0">
              <a:solidFill>
                <a:srgbClr val="00B050"/>
              </a:solidFill>
              <a:cs typeface="Sakkal Majalla" panose="02000000000000000000"/>
            </a:endParaRPr>
          </a:p>
        </p:txBody>
      </p:sp>
      <p:pic>
        <p:nvPicPr>
          <p:cNvPr id="15" name="Picture 5">
            <a:extLst>
              <a:ext uri="{FF2B5EF4-FFF2-40B4-BE49-F238E27FC236}">
                <a16:creationId xmlns:a16="http://schemas.microsoft.com/office/drawing/2014/main" id="{210017C7-7EDF-4A55-924F-965684993A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264" y="67930"/>
            <a:ext cx="1733994" cy="1268068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>
            <a:spLocks/>
          </p:cNvSpPr>
          <p:nvPr/>
        </p:nvSpPr>
        <p:spPr>
          <a:xfrm>
            <a:off x="7995425" y="6306207"/>
            <a:ext cx="3773534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44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4169" y="1471187"/>
            <a:ext cx="10798881" cy="4855394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3- رَفَضَتْ زَرْقاءُ اليَمَامَةِ التَّعَاوُنَ مَعَ العَدُوِّ والعَمَلَ مَعَهُ. عَلَامَ يَدُلُّ ذَلِكَ؟ </a:t>
            </a:r>
            <a:endParaRPr lang="ar-JO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يَدُلُّ ذلِكَ على إخْلَاصِ الزَّرْقاءِ لِوَطَنِهَا.</a:t>
            </a:r>
          </a:p>
          <a:p>
            <a:pPr algn="r" rtl="1">
              <a:buFontTx/>
              <a:buChar char="-"/>
            </a:pPr>
            <a:endParaRPr lang="ar-BH" sz="24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4- قالَ قَائِدُ الجَيْشِ للزَّرْقاء: "لَكِنَّ عَقْلِي غَلَبَ عَيْنَيْكِ". ما المقصودُ بهذا القول؟</a:t>
            </a:r>
            <a:endParaRPr lang="ar-JO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يَقْصِدُ القائِدُ بِأنَّ حِيلَته الّتي نَفَّذَها قد نَجَحَتْ في عَدم رؤية الزَّرْقاء للجَيِشِ الذي كانَ يَخْتَبِئ بينَ الأشْجار، فَقَدْ ظَنَّت أنَّ الأشْجار هي الّتي كانَتْ تَمْشِي.</a:t>
            </a:r>
          </a:p>
          <a:p>
            <a:pPr marL="0" indent="0" algn="r" rtl="1">
              <a:buNone/>
            </a:pPr>
            <a:endParaRPr lang="ar-BH" sz="20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5- ما الدَّرْسُ المُسْتَفَادُ مِنَ القِصَّة؟</a:t>
            </a:r>
            <a:endParaRPr lang="ar-JO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حُبُّ الوَطَن، والاسْتِعْداد للتَّضْحِيَةِ مِنْ أجْلِه.</a:t>
            </a:r>
            <a:endParaRPr lang="en-US" sz="32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34FAE853-C999-442A-B650-60C0AF9C6BE1}"/>
              </a:ext>
            </a:extLst>
          </p:cNvPr>
          <p:cNvSpPr/>
          <p:nvPr/>
        </p:nvSpPr>
        <p:spPr>
          <a:xfrm>
            <a:off x="283702" y="162801"/>
            <a:ext cx="4266527" cy="40032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>
              <a:defRPr/>
            </a:pPr>
            <a:r>
              <a:rPr lang="ar-BH" sz="2000" b="1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زَرْقَاءُ اليَمَامَةِ – اللّغة العربيَة – السّادس الابتدائي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E1B7929-3F9A-4534-A5ED-1AFD533661EA}"/>
              </a:ext>
            </a:extLst>
          </p:cNvPr>
          <p:cNvSpPr txBox="1">
            <a:spLocks/>
          </p:cNvSpPr>
          <p:nvPr/>
        </p:nvSpPr>
        <p:spPr>
          <a:xfrm>
            <a:off x="8738125" y="204926"/>
            <a:ext cx="1249534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أُحَلِّلُ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2979E036-1BC5-405B-9965-64DD543CB65A}"/>
              </a:ext>
            </a:extLst>
          </p:cNvPr>
          <p:cNvSpPr/>
          <p:nvPr/>
        </p:nvSpPr>
        <p:spPr>
          <a:xfrm>
            <a:off x="191724" y="563123"/>
            <a:ext cx="2031325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أُقيّمُ إِجَابَتِي 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0017C7-7EDF-4A55-924F-965684993A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030" y="134238"/>
            <a:ext cx="1733994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>
            <a:spLocks/>
          </p:cNvSpPr>
          <p:nvPr/>
        </p:nvSpPr>
        <p:spPr>
          <a:xfrm>
            <a:off x="7995425" y="6306207"/>
            <a:ext cx="3773534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17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032" y="1477393"/>
            <a:ext cx="11414576" cy="4196161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1- أُبْدِي رَأْيِي في سُلُوكِ زرقاءِ اليمامةِ تُجَاهَ قَوْمِهَا وَوَطَنِهَا،</a:t>
            </a:r>
            <a:r>
              <a:rPr lang="ar-JO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أُعلّلُ ذلك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JO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>
              <a:buFontTx/>
              <a:buChar char="-"/>
            </a:pPr>
            <a:r>
              <a:rPr lang="ar-BH" sz="36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الرّأي: سلوكٌ رائِع.</a:t>
            </a:r>
          </a:p>
          <a:p>
            <a:pPr algn="r" rtl="1">
              <a:buFontTx/>
              <a:buChar char="-"/>
            </a:pPr>
            <a:r>
              <a:rPr lang="ar-BH" sz="36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التّعلِيل: لأنَّ الزَّرْقاء كانَتْ حريصَة جدًّا على خِدْمَةِ وَطَنِهَا، وذلِكَ مِنْ خلالِ تحذِيرِ قَوْمِهَا مِنْ خَطَرِ الأعداء. </a:t>
            </a:r>
          </a:p>
          <a:p>
            <a:pPr marL="0" indent="0" algn="r" rtl="1">
              <a:buNone/>
            </a:pPr>
            <a:endParaRPr lang="ar-BH" sz="9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2- كُلُّ إنسانٍ يَسْتَطِيعُ مِنْ مَوْقِعِهِ أنْ يَخْدُمَ وَطَنَهُ في مجالاتٍ كثيرَةٍ. كيفَ يُمْكِنُ لِشَبابِ مملَكَةِ البَحْرَيْنِ أنْ يَخْدُمَ وَطَنَهُ في مجالِ البِيْئَةِ؟</a:t>
            </a:r>
            <a:endParaRPr lang="ar-JO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1" algn="r" rtl="1"/>
            <a:r>
              <a:rPr lang="ar-BH" sz="36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مِنْ خِلَالِ المُحافَظَة على نظافةِ الوَطَنِ وجَمَالِهِ وإعماره ونمائه وحِمَايَةِ مَرَافِقِهِ، والمُشَارَكَة في المبادراتِ البيئية الدّاعِيَةِ إلى ذلك.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34FAE853-C999-442A-B650-60C0AF9C6BE1}"/>
              </a:ext>
            </a:extLst>
          </p:cNvPr>
          <p:cNvSpPr/>
          <p:nvPr/>
        </p:nvSpPr>
        <p:spPr>
          <a:xfrm>
            <a:off x="0" y="102679"/>
            <a:ext cx="4486603" cy="40032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>
              <a:defRPr/>
            </a:pPr>
            <a:r>
              <a:rPr lang="ar-BH" sz="2000" b="1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زَرْقَاءُ اليَمَامَةِ – اللّغة العربيَة – السّادس الابتدائي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E1B7929-3F9A-4534-A5ED-1AFD533661EA}"/>
              </a:ext>
            </a:extLst>
          </p:cNvPr>
          <p:cNvSpPr txBox="1">
            <a:spLocks/>
          </p:cNvSpPr>
          <p:nvPr/>
        </p:nvSpPr>
        <p:spPr>
          <a:xfrm>
            <a:off x="8355339" y="108163"/>
            <a:ext cx="2102667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نشاطٌ ختاميّ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2979E036-1BC5-405B-9965-64DD543CB65A}"/>
              </a:ext>
            </a:extLst>
          </p:cNvPr>
          <p:cNvSpPr/>
          <p:nvPr/>
        </p:nvSpPr>
        <p:spPr>
          <a:xfrm>
            <a:off x="191724" y="563123"/>
            <a:ext cx="2031325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أُقيّمُ إِجَابَتِي 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0017C7-7EDF-4A55-924F-965684993A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006" y="0"/>
            <a:ext cx="1733994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>
            <a:spLocks/>
          </p:cNvSpPr>
          <p:nvPr/>
        </p:nvSpPr>
        <p:spPr>
          <a:xfrm>
            <a:off x="7995425" y="6306207"/>
            <a:ext cx="3773534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94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28639"/>
            <a:ext cx="10515600" cy="12862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JO" sz="7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انْتَهى الدَّرْسُ</a:t>
            </a:r>
            <a:endParaRPr lang="en-US" sz="7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FFBBA7F7-2F1A-46A3-909F-5BC2AAB31F60}"/>
              </a:ext>
            </a:extLst>
          </p:cNvPr>
          <p:cNvSpPr/>
          <p:nvPr/>
        </p:nvSpPr>
        <p:spPr>
          <a:xfrm>
            <a:off x="0" y="228115"/>
            <a:ext cx="4418927" cy="42502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>
              <a:defRPr/>
            </a:pPr>
            <a:r>
              <a:rPr lang="ar-BH" sz="2000" b="1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زَرْقَاءُ اليَمَامَةِ – اللّغة العربيَة – السّادس الابتدائي</a:t>
            </a:r>
          </a:p>
        </p:txBody>
      </p:sp>
    </p:spTree>
    <p:extLst>
      <p:ext uri="{BB962C8B-B14F-4D97-AF65-F5344CB8AC3E}">
        <p14:creationId xmlns:p14="http://schemas.microsoft.com/office/powerpoint/2010/main" val="75366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C6FFC3F-B80E-4629-BC63-F1F9933D5B3B}"/>
              </a:ext>
            </a:extLst>
          </p:cNvPr>
          <p:cNvSpPr/>
          <p:nvPr/>
        </p:nvSpPr>
        <p:spPr>
          <a:xfrm>
            <a:off x="832338" y="2518089"/>
            <a:ext cx="10374924" cy="806296"/>
          </a:xfrm>
          <a:prstGeom prst="rect">
            <a:avLst/>
          </a:prstGeom>
          <a:solidFill>
            <a:srgbClr val="FFFFCC"/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Low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الهدفُ الأوَّل: 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تحديدُ أفكارِ</a:t>
            </a:r>
            <a:r>
              <a:rPr kumimoji="0" lang="ar-BH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النصِّ الأساسيّةِ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kumimoji="0" lang="ar-BH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والفرعيّة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F0BFDC-230F-412E-B90F-C57409A305F9}"/>
              </a:ext>
            </a:extLst>
          </p:cNvPr>
          <p:cNvSpPr/>
          <p:nvPr/>
        </p:nvSpPr>
        <p:spPr>
          <a:xfrm>
            <a:off x="832338" y="3667027"/>
            <a:ext cx="10374924" cy="806296"/>
          </a:xfrm>
          <a:prstGeom prst="rect">
            <a:avLst/>
          </a:prstGeom>
          <a:solidFill>
            <a:srgbClr val="FFFFCC"/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Low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الهدَفُ الثّاني: 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تحليلُ النصِّ تحليلًا وافيًا</a:t>
            </a:r>
            <a:r>
              <a:rPr kumimoji="0" lang="ar-BH" sz="36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من خلالِ عناصرِه القصصيّةِ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. </a:t>
            </a:r>
          </a:p>
        </p:txBody>
      </p:sp>
      <p:sp>
        <p:nvSpPr>
          <p:cNvPr id="3" name="Rectangle 2"/>
          <p:cNvSpPr/>
          <p:nvPr/>
        </p:nvSpPr>
        <p:spPr>
          <a:xfrm>
            <a:off x="4691074" y="1001584"/>
            <a:ext cx="3294530" cy="91998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أهْدافُ الدَّرْسِ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F0BFDC-230F-412E-B90F-C57409A305F9}"/>
              </a:ext>
            </a:extLst>
          </p:cNvPr>
          <p:cNvSpPr/>
          <p:nvPr/>
        </p:nvSpPr>
        <p:spPr>
          <a:xfrm>
            <a:off x="832338" y="4698304"/>
            <a:ext cx="10374924" cy="806296"/>
          </a:xfrm>
          <a:prstGeom prst="rect">
            <a:avLst/>
          </a:prstGeom>
          <a:solidFill>
            <a:srgbClr val="FFFFCC"/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Low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الهدَفُ الثالث: 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إبداءُ الرأيِ في مضامينِ النصِّ وأبعادِهِ.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210017C7-7EDF-4A55-924F-965684993A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030" y="134238"/>
            <a:ext cx="1733994" cy="1268068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EC1180D5-4527-4273-B6CF-E3782724B4E5}"/>
              </a:ext>
            </a:extLst>
          </p:cNvPr>
          <p:cNvSpPr/>
          <p:nvPr/>
        </p:nvSpPr>
        <p:spPr>
          <a:xfrm>
            <a:off x="0" y="221417"/>
            <a:ext cx="4407372" cy="34078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>
              <a:defRPr/>
            </a:pPr>
            <a:r>
              <a:rPr lang="ar-BH" sz="2000" b="1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زَرْقَاءُ اليَمَامَةِ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– </a:t>
            </a:r>
            <a:r>
              <a:rPr kumimoji="0" lang="ar-BH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اللّغة العربيَة –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kumimoji="0" lang="ar-BH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السّادس الابتدائي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/>
          </p:cNvSpPr>
          <p:nvPr/>
        </p:nvSpPr>
        <p:spPr>
          <a:xfrm>
            <a:off x="7995425" y="6306207"/>
            <a:ext cx="3773534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89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3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AE622D6-234B-4FC1-B4DB-B95C2B2C4869}"/>
              </a:ext>
            </a:extLst>
          </p:cNvPr>
          <p:cNvSpPr txBox="1">
            <a:spLocks/>
          </p:cNvSpPr>
          <p:nvPr/>
        </p:nvSpPr>
        <p:spPr>
          <a:xfrm>
            <a:off x="9078280" y="2289120"/>
            <a:ext cx="2830018" cy="9099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BH" sz="4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زَرْقَاءُ اليَمَامَةِ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A0866381-6320-4E70-8FC2-097E34F41D1A}"/>
              </a:ext>
            </a:extLst>
          </p:cNvPr>
          <p:cNvSpPr/>
          <p:nvPr/>
        </p:nvSpPr>
        <p:spPr>
          <a:xfrm>
            <a:off x="58219" y="70286"/>
            <a:ext cx="4300330" cy="34078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>
              <a:defRPr/>
            </a:pPr>
            <a:r>
              <a:rPr lang="ar-BH" sz="2000" b="1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زَرْقَاءُ اليَمَامَةِ</a:t>
            </a:r>
            <a:r>
              <a:rPr lang="en-US" sz="2000" b="1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– </a:t>
            </a:r>
            <a:r>
              <a:rPr kumimoji="0" lang="ar-BH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اللّغة العربيَة –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kumimoji="0" lang="ar-BH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السّادس الابتدائي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50C1A3D-DB0E-4F41-829D-8D389B354DED}"/>
              </a:ext>
            </a:extLst>
          </p:cNvPr>
          <p:cNvSpPr txBox="1">
            <a:spLocks/>
          </p:cNvSpPr>
          <p:nvPr/>
        </p:nvSpPr>
        <p:spPr>
          <a:xfrm>
            <a:off x="8904142" y="317822"/>
            <a:ext cx="1522967" cy="72086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667C0FE7-4F25-4556-B021-CCA120C6168A}"/>
              </a:ext>
            </a:extLst>
          </p:cNvPr>
          <p:cNvSpPr txBox="1"/>
          <p:nvPr/>
        </p:nvSpPr>
        <p:spPr>
          <a:xfrm>
            <a:off x="9350477" y="3569110"/>
            <a:ext cx="21532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أقرَاُ النصَّ قِراءَةً واعَيَةً، ثمَّ أجيبُ عمّا يليهِ مِنْ أسئِلَةٍ.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5045" t="14444" r="33503" b="9993"/>
          <a:stretch/>
        </p:blipFill>
        <p:spPr>
          <a:xfrm>
            <a:off x="4549697" y="70286"/>
            <a:ext cx="4046131" cy="60754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210017C7-7EDF-4A55-924F-965684993A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289" y="70286"/>
            <a:ext cx="1733994" cy="1268068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/>
          </p:cNvSpPr>
          <p:nvPr/>
        </p:nvSpPr>
        <p:spPr>
          <a:xfrm>
            <a:off x="7995425" y="6306207"/>
            <a:ext cx="3773534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مربع نص 1">
            <a:extLst>
              <a:ext uri="{FF2B5EF4-FFF2-40B4-BE49-F238E27FC236}">
                <a16:creationId xmlns:a16="http://schemas.microsoft.com/office/drawing/2014/main" id="{667C0FE7-4F25-4556-B021-CCA120C6168A}"/>
              </a:ext>
            </a:extLst>
          </p:cNvPr>
          <p:cNvSpPr txBox="1"/>
          <p:nvPr/>
        </p:nvSpPr>
        <p:spPr>
          <a:xfrm>
            <a:off x="232357" y="2846387"/>
            <a:ext cx="40090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رابط الدّرس مِنَ الكتاب المدرسيّ</a:t>
            </a:r>
          </a:p>
          <a:p>
            <a:pPr algn="ctr"/>
            <a:endParaRPr lang="ar-BH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  <a:hlinkClick r:id="rId5"/>
              </a:rPr>
              <a:t>اضغط هنا</a:t>
            </a:r>
            <a:endParaRPr lang="ar-BH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05427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A0866381-6320-4E70-8FC2-097E34F41D1A}"/>
              </a:ext>
            </a:extLst>
          </p:cNvPr>
          <p:cNvSpPr/>
          <p:nvPr/>
        </p:nvSpPr>
        <p:spPr>
          <a:xfrm>
            <a:off x="58219" y="70286"/>
            <a:ext cx="4300330" cy="34078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>
              <a:defRPr/>
            </a:pPr>
            <a:r>
              <a:rPr lang="ar-BH" sz="2000" b="1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زَرْقَاءُ اليَمَامَةِ</a:t>
            </a:r>
            <a:r>
              <a:rPr lang="en-US" sz="2000" b="1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– </a:t>
            </a:r>
            <a:r>
              <a:rPr kumimoji="0" lang="ar-BH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اللّغة العربيَة –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kumimoji="0" lang="ar-BH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السّادس الابتدائي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50C1A3D-DB0E-4F41-829D-8D389B354DED}"/>
              </a:ext>
            </a:extLst>
          </p:cNvPr>
          <p:cNvSpPr txBox="1">
            <a:spLocks/>
          </p:cNvSpPr>
          <p:nvPr/>
        </p:nvSpPr>
        <p:spPr>
          <a:xfrm>
            <a:off x="10295621" y="1465123"/>
            <a:ext cx="1714115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5116" t="15350" r="33392" b="11528"/>
          <a:stretch/>
        </p:blipFill>
        <p:spPr>
          <a:xfrm>
            <a:off x="5942335" y="156607"/>
            <a:ext cx="4106180" cy="59591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35116" t="14737" r="33158" b="42957"/>
          <a:stretch/>
        </p:blipFill>
        <p:spPr>
          <a:xfrm>
            <a:off x="591706" y="1424856"/>
            <a:ext cx="5005137" cy="41712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210017C7-7EDF-4A55-924F-965684993A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030" y="134238"/>
            <a:ext cx="1733994" cy="1268068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/>
          </p:cNvSpPr>
          <p:nvPr/>
        </p:nvSpPr>
        <p:spPr>
          <a:xfrm>
            <a:off x="7995425" y="6306207"/>
            <a:ext cx="3773534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555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9CC1180-42EE-4433-AD25-68DB06F7C12E}"/>
              </a:ext>
            </a:extLst>
          </p:cNvPr>
          <p:cNvSpPr txBox="1">
            <a:spLocks/>
          </p:cNvSpPr>
          <p:nvPr/>
        </p:nvSpPr>
        <p:spPr>
          <a:xfrm>
            <a:off x="3133404" y="1240530"/>
            <a:ext cx="5251215" cy="9486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JO" sz="4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</a:t>
            </a:r>
            <a:r>
              <a:rPr lang="ar-BH" sz="4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JO" sz="4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</a:t>
            </a:r>
            <a:r>
              <a:rPr lang="ar-BH" sz="4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JO" sz="4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ان</a:t>
            </a:r>
            <a:r>
              <a:rPr lang="ar-BH" sz="4400" b="1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</a:t>
            </a:r>
            <a:r>
              <a:rPr lang="ar-JO" sz="4400" b="1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JO" sz="4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</a:t>
            </a:r>
            <a:r>
              <a:rPr lang="ar-BH" sz="4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JO" sz="4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BH" sz="4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JO" sz="4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</a:t>
            </a:r>
            <a:r>
              <a:rPr lang="ar-BH" sz="4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JO" sz="4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</a:t>
            </a:r>
            <a:r>
              <a:rPr lang="ar-BH" sz="4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JO" sz="4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ات</a:t>
            </a:r>
            <a:r>
              <a:rPr lang="ar-BH" sz="4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JO" sz="4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النَّصّ</a:t>
            </a:r>
            <a:r>
              <a:rPr lang="ar-BH" sz="4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endParaRPr lang="ar-JO" sz="4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DBFD17-A38A-4577-AF4B-BCE2EAF6FC04}"/>
              </a:ext>
            </a:extLst>
          </p:cNvPr>
          <p:cNvSpPr txBox="1">
            <a:spLocks/>
          </p:cNvSpPr>
          <p:nvPr/>
        </p:nvSpPr>
        <p:spPr>
          <a:xfrm>
            <a:off x="8384619" y="255061"/>
            <a:ext cx="1714115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3" name="جدول 3">
            <a:extLst>
              <a:ext uri="{FF2B5EF4-FFF2-40B4-BE49-F238E27FC236}">
                <a16:creationId xmlns:a16="http://schemas.microsoft.com/office/drawing/2014/main" id="{E0288EA6-0381-465B-8BB2-3C6C8683F1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818587"/>
              </p:ext>
            </p:extLst>
          </p:nvPr>
        </p:nvGraphicFramePr>
        <p:xfrm>
          <a:off x="1406769" y="2189154"/>
          <a:ext cx="8500012" cy="36611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3476">
                  <a:extLst>
                    <a:ext uri="{9D8B030D-6E8A-4147-A177-3AD203B41FA5}">
                      <a16:colId xmlns:a16="http://schemas.microsoft.com/office/drawing/2014/main" val="4204195105"/>
                    </a:ext>
                  </a:extLst>
                </a:gridCol>
                <a:gridCol w="2666536">
                  <a:extLst>
                    <a:ext uri="{9D8B030D-6E8A-4147-A177-3AD203B41FA5}">
                      <a16:colId xmlns:a16="http://schemas.microsoft.com/office/drawing/2014/main" val="668111879"/>
                    </a:ext>
                  </a:extLst>
                </a:gridCol>
              </a:tblGrid>
              <a:tr h="950173">
                <a:tc>
                  <a:txBody>
                    <a:bodyPr/>
                    <a:lstStyle/>
                    <a:p>
                      <a:pPr algn="ctr" rtl="1"/>
                      <a:r>
                        <a:rPr lang="ar-BH" sz="36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معناها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6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الكلمةُ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314624"/>
                  </a:ext>
                </a:extLst>
              </a:tr>
              <a:tr h="67775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solidFill>
                          <a:srgbClr val="00B050"/>
                        </a:solidFill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3544" marR="63544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2800" b="1" dirty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شيئ</a:t>
                      </a:r>
                      <a:r>
                        <a:rPr lang="ar-BH" sz="2800" b="1" dirty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ًا</a:t>
                      </a:r>
                      <a:r>
                        <a:rPr lang="ar-JO" sz="2800" b="1" dirty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JO" sz="2800" b="1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ع</a:t>
                      </a:r>
                      <a:r>
                        <a:rPr lang="ar-BH" sz="2800" b="1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JO" sz="2800" b="1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ج</a:t>
                      </a:r>
                      <a:r>
                        <a:rPr lang="ar-BH" sz="2800" b="1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JO" sz="2800" b="1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ب</a:t>
                      </a:r>
                      <a:r>
                        <a:rPr lang="ar-BH" sz="2800" b="1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ًا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3544" marR="63544" marT="0" marB="0"/>
                </a:tc>
                <a:extLst>
                  <a:ext uri="{0D108BD9-81ED-4DB2-BD59-A6C34878D82A}">
                    <a16:rowId xmlns:a16="http://schemas.microsoft.com/office/drawing/2014/main" val="1569152686"/>
                  </a:ext>
                </a:extLst>
              </a:tr>
              <a:tr h="677752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>
                        <a:solidFill>
                          <a:srgbClr val="00B050"/>
                        </a:solidFill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3544" marR="63544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2800" b="1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ق</a:t>
                      </a:r>
                      <a:r>
                        <a:rPr lang="ar-BH" sz="2800" b="1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JO" sz="2800" b="1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ل</a:t>
                      </a:r>
                      <a:r>
                        <a:rPr lang="ar-BH" sz="2800" b="1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JO" sz="2800" b="1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ع</a:t>
                      </a:r>
                      <a:r>
                        <a:rPr lang="ar-BH" sz="2800" b="1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JO" sz="2800" b="1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JO" sz="2800" b="1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الش</a:t>
                      </a:r>
                      <a:r>
                        <a:rPr lang="ar-BH" sz="2800" b="1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َّ</a:t>
                      </a:r>
                      <a:r>
                        <a:rPr lang="ar-JO" sz="2800" b="1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جر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3544" marR="63544" marT="0" marB="0"/>
                </a:tc>
                <a:extLst>
                  <a:ext uri="{0D108BD9-81ED-4DB2-BD59-A6C34878D82A}">
                    <a16:rowId xmlns:a16="http://schemas.microsoft.com/office/drawing/2014/main" val="52960294"/>
                  </a:ext>
                </a:extLst>
              </a:tr>
              <a:tr h="67775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solidFill>
                          <a:srgbClr val="00B050"/>
                        </a:solidFill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3544" marR="63544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2800" b="1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خ</a:t>
                      </a:r>
                      <a:r>
                        <a:rPr lang="ar-BH" sz="2800" b="1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JO" sz="2800" b="1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د</a:t>
                      </a:r>
                      <a:r>
                        <a:rPr lang="ar-BH" sz="2800" b="1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JO" sz="2800" b="1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ع</a:t>
                      </a:r>
                      <a:r>
                        <a:rPr lang="ar-BH" sz="2800" b="1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JO" sz="2800" b="1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ت</a:t>
                      </a:r>
                      <a:r>
                        <a:rPr lang="ar-BH" sz="2800" b="1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ْ</a:t>
                      </a:r>
                      <a:r>
                        <a:rPr lang="ar-JO" sz="2800" b="1" dirty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ك</a:t>
                      </a:r>
                      <a:r>
                        <a:rPr lang="ar-BH" sz="2800" b="1" dirty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JO" sz="2800" b="1" dirty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 </a:t>
                      </a:r>
                      <a:endParaRPr lang="en-US" sz="2800" b="1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3544" marR="63544" marT="0" marB="0"/>
                </a:tc>
                <a:extLst>
                  <a:ext uri="{0D108BD9-81ED-4DB2-BD59-A6C34878D82A}">
                    <a16:rowId xmlns:a16="http://schemas.microsoft.com/office/drawing/2014/main" val="3516621718"/>
                  </a:ext>
                </a:extLst>
              </a:tr>
              <a:tr h="67775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solidFill>
                          <a:srgbClr val="00B050"/>
                        </a:solidFill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3544" marR="63544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2800" b="1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ف</a:t>
                      </a:r>
                      <a:r>
                        <a:rPr lang="ar-BH" sz="2800" b="1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JO" sz="2800" b="1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اج</a:t>
                      </a:r>
                      <a:r>
                        <a:rPr lang="ar-BH" sz="2800" b="1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JO" sz="2800" b="1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أ</a:t>
                      </a:r>
                      <a:r>
                        <a:rPr lang="ar-BH" sz="2800" b="1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JO" sz="2800" b="1" dirty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ه</a:t>
                      </a:r>
                      <a:r>
                        <a:rPr lang="ar-BH" sz="2800" b="1" dirty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JO" sz="2800" b="1" dirty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م </a:t>
                      </a:r>
                      <a:endParaRPr lang="en-US" sz="2800" b="1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3544" marR="63544" marT="0" marB="0"/>
                </a:tc>
                <a:extLst>
                  <a:ext uri="{0D108BD9-81ED-4DB2-BD59-A6C34878D82A}">
                    <a16:rowId xmlns:a16="http://schemas.microsoft.com/office/drawing/2014/main" val="969349782"/>
                  </a:ext>
                </a:extLst>
              </a:tr>
            </a:tbl>
          </a:graphicData>
        </a:graphic>
      </p:graphicFrame>
      <p:sp>
        <p:nvSpPr>
          <p:cNvPr id="9" name="مستطيل 8">
            <a:extLst>
              <a:ext uri="{FF2B5EF4-FFF2-40B4-BE49-F238E27FC236}">
                <a16:creationId xmlns:a16="http://schemas.microsoft.com/office/drawing/2014/main" id="{6E84E379-D61B-4C59-BB00-134BCC2B230B}"/>
              </a:ext>
            </a:extLst>
          </p:cNvPr>
          <p:cNvSpPr/>
          <p:nvPr/>
        </p:nvSpPr>
        <p:spPr>
          <a:xfrm>
            <a:off x="0" y="148936"/>
            <a:ext cx="4382083" cy="34078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>
              <a:defRPr/>
            </a:pPr>
            <a:r>
              <a:rPr lang="ar-BH" sz="2000" b="1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زَرْقَاءُ اليَمَامَةِ – اللّغة العربيَة – السّادس الابتدائي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3EB11B5-FF90-4A5D-B81E-435E64861A21}"/>
              </a:ext>
            </a:extLst>
          </p:cNvPr>
          <p:cNvSpPr txBox="1"/>
          <p:nvPr/>
        </p:nvSpPr>
        <p:spPr>
          <a:xfrm>
            <a:off x="3209708" y="3849794"/>
            <a:ext cx="2369340" cy="521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07000"/>
              </a:lnSpc>
              <a:defRPr/>
            </a:pP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ق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َ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ط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َ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ع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َ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ها م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ِ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ن ج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ُ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ذ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ُ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ور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ِ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ها</a:t>
            </a:r>
            <a:endParaRPr lang="en-US" sz="2800" b="1" dirty="0">
              <a:solidFill>
                <a:srgbClr val="00B050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C2827CE5-413C-4182-B00E-70D3287A10BA}"/>
              </a:ext>
            </a:extLst>
          </p:cNvPr>
          <p:cNvSpPr txBox="1"/>
          <p:nvPr/>
        </p:nvSpPr>
        <p:spPr>
          <a:xfrm>
            <a:off x="2793183" y="4564357"/>
            <a:ext cx="3202390" cy="521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07000"/>
              </a:lnSpc>
            </a:pP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َ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و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ْ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ه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َ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م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َ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ت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ْ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ك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ِ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endParaRPr lang="en-US" sz="2800" b="1" dirty="0">
              <a:solidFill>
                <a:srgbClr val="00B050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6CBCB252-668A-4F8A-87BD-B892A3702178}"/>
              </a:ext>
            </a:extLst>
          </p:cNvPr>
          <p:cNvSpPr txBox="1"/>
          <p:nvPr/>
        </p:nvSpPr>
        <p:spPr>
          <a:xfrm>
            <a:off x="2315207" y="5247244"/>
            <a:ext cx="4158343" cy="521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07000"/>
              </a:lnSpc>
            </a:pP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أَ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خ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َ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ذ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َ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ه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ُ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م على غ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َ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ف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ْ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ل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َ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ة 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-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م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ُ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ب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َ</a:t>
            </a:r>
            <a:r>
              <a:rPr lang="ar-JO" sz="2800" b="1" dirty="0" err="1">
                <a:solidFill>
                  <a:srgbClr val="00B05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اغ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َ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ت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َ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ة</a:t>
            </a:r>
            <a:endParaRPr lang="en-US" sz="2800" b="1" dirty="0">
              <a:solidFill>
                <a:srgbClr val="00B050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19A3E4C2-E0E2-4F8F-A853-14148EDA957A}"/>
              </a:ext>
            </a:extLst>
          </p:cNvPr>
          <p:cNvSpPr txBox="1"/>
          <p:nvPr/>
        </p:nvSpPr>
        <p:spPr>
          <a:xfrm>
            <a:off x="3626233" y="3174623"/>
            <a:ext cx="1536290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07000"/>
              </a:lnSpc>
            </a:pPr>
            <a:r>
              <a:rPr lang="ar-JO" sz="2800" b="1" dirty="0" err="1">
                <a:solidFill>
                  <a:srgbClr val="00B05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شيئ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ًا 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م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ُ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دهِش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ًا</a:t>
            </a:r>
            <a:endParaRPr lang="en-US" sz="2800" b="1" dirty="0">
              <a:solidFill>
                <a:srgbClr val="00B050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8" name="Picture 5">
            <a:extLst>
              <a:ext uri="{FF2B5EF4-FFF2-40B4-BE49-F238E27FC236}">
                <a16:creationId xmlns:a16="http://schemas.microsoft.com/office/drawing/2014/main" id="{210017C7-7EDF-4A55-924F-965684993A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030" y="134238"/>
            <a:ext cx="1733994" cy="1268068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>
            <a:spLocks/>
          </p:cNvSpPr>
          <p:nvPr/>
        </p:nvSpPr>
        <p:spPr>
          <a:xfrm>
            <a:off x="7995425" y="6306207"/>
            <a:ext cx="3773534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17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  <p:bldP spid="13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9CC1180-42EE-4433-AD25-68DB06F7C12E}"/>
              </a:ext>
            </a:extLst>
          </p:cNvPr>
          <p:cNvSpPr txBox="1">
            <a:spLocks/>
          </p:cNvSpPr>
          <p:nvPr/>
        </p:nvSpPr>
        <p:spPr>
          <a:xfrm>
            <a:off x="1560070" y="419491"/>
            <a:ext cx="8596668" cy="1543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ar-BH" sz="5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FB634383-4A2F-480C-B82F-5BAB8AC2034F}"/>
              </a:ext>
            </a:extLst>
          </p:cNvPr>
          <p:cNvSpPr txBox="1"/>
          <p:nvPr/>
        </p:nvSpPr>
        <p:spPr>
          <a:xfrm>
            <a:off x="912095" y="2764585"/>
            <a:ext cx="108568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الفِكْرَةُ العَام</a:t>
            </a:r>
            <a:r>
              <a:rPr lang="ar-SA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َةُ: </a:t>
            </a:r>
            <a:r>
              <a:rPr lang="ar-BH" sz="36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أهمّيّةُ خدمةِ الوطن والاستعدادِ للتّضحيةِ من أجله، من خِلالِ قصّةِ زَرْقَاءِ اليَمَامَةِ.</a:t>
            </a:r>
          </a:p>
          <a:p>
            <a:pPr algn="r" rtl="1"/>
            <a:endParaRPr lang="ar-BH" sz="3600" b="1" dirty="0">
              <a:solidFill>
                <a:schemeClr val="accent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</a:t>
            </a:r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</a:t>
            </a:r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</a:t>
            </a:r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العُنْوانِ: </a:t>
            </a:r>
            <a:r>
              <a:rPr lang="ar-BH" sz="36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يُشِيرُ عُنوانُ</a:t>
            </a:r>
            <a:r>
              <a:rPr lang="ar-JO" sz="36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الد</a:t>
            </a:r>
            <a:r>
              <a:rPr lang="ar-BH" sz="36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JO" sz="36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رس</a:t>
            </a:r>
            <a:r>
              <a:rPr lang="ar-BH" sz="36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إلى كُنْيَة الفتاة الَتي اشْتَهَرت بِعَيْنَيها الزّرقاوَيْنِ، وَبِحدّةِ بَصَرِها، وَإِلى البِلَادِ الّتي كانتْ تَقْطُنُها  (اليَمَامَةُ).</a:t>
            </a:r>
            <a:endParaRPr lang="ar-BH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مربع نص 3">
            <a:extLst>
              <a:ext uri="{FF2B5EF4-FFF2-40B4-BE49-F238E27FC236}">
                <a16:creationId xmlns:a16="http://schemas.microsoft.com/office/drawing/2014/main" id="{8D0DCBC6-A4F1-4D70-BF9A-AA69D53ABD50}"/>
              </a:ext>
            </a:extLst>
          </p:cNvPr>
          <p:cNvSpPr txBox="1"/>
          <p:nvPr/>
        </p:nvSpPr>
        <p:spPr>
          <a:xfrm>
            <a:off x="2997782" y="1746813"/>
            <a:ext cx="8771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أقْرَأُ شَرْحَ</a:t>
            </a:r>
            <a:r>
              <a:rPr lang="ar-JO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الد</a:t>
            </a:r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JO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رس</a:t>
            </a:r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بِتمعُّن، </a:t>
            </a:r>
            <a:r>
              <a:rPr lang="ar-SA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ثُمّ </a:t>
            </a:r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أُجِيبُ عم</a:t>
            </a:r>
            <a:r>
              <a:rPr lang="ar-SA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 يَلِيهِ مِنْ أسْئلَةٍ: </a:t>
            </a:r>
            <a:endParaRPr lang="en-US" sz="3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E7F7013-B270-4148-AA92-3434DE2191A8}"/>
              </a:ext>
            </a:extLst>
          </p:cNvPr>
          <p:cNvSpPr txBox="1">
            <a:spLocks/>
          </p:cNvSpPr>
          <p:nvPr/>
        </p:nvSpPr>
        <p:spPr>
          <a:xfrm>
            <a:off x="8902188" y="162802"/>
            <a:ext cx="1515361" cy="69123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3DD8674B-18AF-4FE7-8271-D4B4C9EB7707}"/>
              </a:ext>
            </a:extLst>
          </p:cNvPr>
          <p:cNvSpPr/>
          <p:nvPr/>
        </p:nvSpPr>
        <p:spPr>
          <a:xfrm>
            <a:off x="283702" y="162802"/>
            <a:ext cx="4393806" cy="34078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>
              <a:defRPr/>
            </a:pPr>
            <a:r>
              <a:rPr lang="ar-BH" sz="2000" b="1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زَرْقَاءُ اليَمَامَةِ – اللّغة العربيَة – السّادس الابتدائي</a:t>
            </a:r>
          </a:p>
        </p:txBody>
      </p:sp>
      <p:pic>
        <p:nvPicPr>
          <p:cNvPr id="12" name="Picture 5">
            <a:extLst>
              <a:ext uri="{FF2B5EF4-FFF2-40B4-BE49-F238E27FC236}">
                <a16:creationId xmlns:a16="http://schemas.microsoft.com/office/drawing/2014/main" id="{210017C7-7EDF-4A55-924F-965684993A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7549" y="0"/>
            <a:ext cx="1733994" cy="1268068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>
            <a:spLocks/>
          </p:cNvSpPr>
          <p:nvPr/>
        </p:nvSpPr>
        <p:spPr>
          <a:xfrm>
            <a:off x="7995425" y="6306207"/>
            <a:ext cx="3773534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19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9CC1180-42EE-4433-AD25-68DB06F7C12E}"/>
              </a:ext>
            </a:extLst>
          </p:cNvPr>
          <p:cNvSpPr txBox="1">
            <a:spLocks/>
          </p:cNvSpPr>
          <p:nvPr/>
        </p:nvSpPr>
        <p:spPr>
          <a:xfrm>
            <a:off x="2375099" y="156095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ar-BH" sz="4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21FCD70-F59E-42A4-98FA-559742EC3518}"/>
              </a:ext>
            </a:extLst>
          </p:cNvPr>
          <p:cNvSpPr txBox="1">
            <a:spLocks/>
          </p:cNvSpPr>
          <p:nvPr/>
        </p:nvSpPr>
        <p:spPr>
          <a:xfrm>
            <a:off x="9101406" y="150641"/>
            <a:ext cx="1517173" cy="77415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363756"/>
              </p:ext>
            </p:extLst>
          </p:nvPr>
        </p:nvGraphicFramePr>
        <p:xfrm>
          <a:off x="283702" y="1108123"/>
          <a:ext cx="11563643" cy="5100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92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1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283">
                <a:tc>
                  <a:txBody>
                    <a:bodyPr/>
                    <a:lstStyle/>
                    <a:p>
                      <a:pPr algn="ctr"/>
                      <a:r>
                        <a:rPr lang="ar-BH" sz="2900" b="1" kern="1200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التحليل</a:t>
                      </a:r>
                      <a:endParaRPr lang="en-US" sz="2900" b="1" kern="1200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900" b="1" kern="1200" dirty="0" err="1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عناصرالقصّة</a:t>
                      </a:r>
                      <a:endParaRPr lang="en-US" sz="2900" b="1" kern="1200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7276">
                <a:tc>
                  <a:txBody>
                    <a:bodyPr/>
                    <a:lstStyle/>
                    <a:p>
                      <a:endParaRPr lang="en-US" sz="29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r-BH" sz="29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وضعُ البِدايَةِ: رُؤْيَةُ زَرقاء اليمامة لمنظرٍ مدهش من بعيد.</a:t>
                      </a:r>
                    </a:p>
                    <a:p>
                      <a:pPr algn="ctr"/>
                      <a:endParaRPr lang="ar-BH" sz="29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9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"من: البداية: ... </a:t>
                      </a:r>
                      <a:r>
                        <a:rPr lang="ar-BH" sz="29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إلى: الأشْجَارُ والبَشَرُ"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مربع نص 1">
            <a:extLst>
              <a:ext uri="{FF2B5EF4-FFF2-40B4-BE49-F238E27FC236}">
                <a16:creationId xmlns:a16="http://schemas.microsoft.com/office/drawing/2014/main" id="{A3F0CC0E-6358-49BD-923C-D971DDFF4C82}"/>
              </a:ext>
            </a:extLst>
          </p:cNvPr>
          <p:cNvSpPr txBox="1"/>
          <p:nvPr/>
        </p:nvSpPr>
        <p:spPr>
          <a:xfrm>
            <a:off x="361761" y="1660225"/>
            <a:ext cx="937578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تقديم عامّ لإطار القصّةِ وعناصِرِها:</a:t>
            </a:r>
          </a:p>
          <a:p>
            <a:pPr marL="914400" lvl="1" indent="-457200" algn="r" rtl="1">
              <a:buFont typeface="Wingdings" panose="05000000000000000000" pitchFamily="2" charset="2"/>
              <a:buChar char="ü"/>
            </a:pP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الإطار الزمانيّ: في قديم الزّمان.</a:t>
            </a:r>
          </a:p>
          <a:p>
            <a:pPr marL="914400" lvl="1" indent="-457200" algn="r" rtl="1">
              <a:buFont typeface="Wingdings" panose="05000000000000000000" pitchFamily="2" charset="2"/>
              <a:buChar char="ü"/>
            </a:pP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الإطار المكاني: بلاد تُسَمَّى اليَمَامَة.</a:t>
            </a:r>
          </a:p>
          <a:p>
            <a:pPr marL="914400" lvl="1" indent="-457200" algn="r" rtl="1">
              <a:buFont typeface="Wingdings" panose="05000000000000000000" pitchFamily="2" charset="2"/>
              <a:buChar char="ü"/>
            </a:pP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الشخصيَات: الشخصيّة الرّئيسة: زَرْقاء اليَمَامَةِ – من صفاتِها:  قُوَّةُ النَّظَر (رُؤْيَةُ الأشياء مِنْ مَسَافات بعيدة جِدًّا)، كما يدلُّ اسمُهَا "زَرْقاء اليمامة" على عَيْنَيْها الزَّرْقَاوَيْنِ اللَّتَيْنِ اشْتَهَرَتْ بِهِمَا. </a:t>
            </a:r>
          </a:p>
          <a:p>
            <a:pPr lvl="2" algn="r" rtl="1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تتّصلُ بها شخصيّاتٌ أخرى ثانويّة ممثّلةً في أهلِ اليَمَامَةِ وجَيْشِ الأعدَاء.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افتتاح الأحداث على رؤيةِ زَرْقَاء اليَمَامة لمنظَرٍ عجيبٍ من بعيد، فقالت: "أرى شَجَرًا كثيرًا يمشِي ويَتَنَقَّل"، وبعد أن أعادت النّظر رَأَتْ رجالًا سائِرِين نحو البلد والشَّجَرُ يَسِيرُ مَعَهُمْ، فحَذَّرت أهل اليمامة، ولكِنْ لم يلتَفِتْ لها أحد.</a:t>
            </a:r>
          </a:p>
          <a:p>
            <a:pPr marL="914400" lvl="1" indent="-457200" algn="r" rtl="1">
              <a:buFont typeface="Wingdings" panose="05000000000000000000" pitchFamily="2" charset="2"/>
              <a:buChar char="ü"/>
            </a:pPr>
            <a:endParaRPr lang="ar-BH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914400" lvl="1" indent="-457200" algn="r" rtl="1">
              <a:buFont typeface="Wingdings" panose="05000000000000000000" pitchFamily="2" charset="2"/>
              <a:buChar char="ü"/>
            </a:pPr>
            <a:endParaRPr lang="ar-BH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914400" lvl="1" indent="-457200" algn="r" rtl="1">
              <a:buFont typeface="Wingdings" panose="05000000000000000000" pitchFamily="2" charset="2"/>
              <a:buChar char="ü"/>
            </a:pP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9CFB78F5-9922-4415-AF76-C79787FFA8DA}"/>
              </a:ext>
            </a:extLst>
          </p:cNvPr>
          <p:cNvSpPr/>
          <p:nvPr/>
        </p:nvSpPr>
        <p:spPr>
          <a:xfrm>
            <a:off x="283702" y="162802"/>
            <a:ext cx="4462469" cy="29439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>
              <a:defRPr/>
            </a:pPr>
            <a:r>
              <a:rPr lang="ar-BH" sz="2000" b="1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زَرْقَاءُ اليَمَامَةِ – اللّغة العربيَة – السّادس الابتدائي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210017C7-7EDF-4A55-924F-965684993A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571" y="71171"/>
            <a:ext cx="1284761" cy="93954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70641" y="6344322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/>
          </p:cNvSpPr>
          <p:nvPr/>
        </p:nvSpPr>
        <p:spPr>
          <a:xfrm>
            <a:off x="7995424" y="6391276"/>
            <a:ext cx="3773534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31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9CC1180-42EE-4433-AD25-68DB06F7C12E}"/>
              </a:ext>
            </a:extLst>
          </p:cNvPr>
          <p:cNvSpPr txBox="1">
            <a:spLocks/>
          </p:cNvSpPr>
          <p:nvPr/>
        </p:nvSpPr>
        <p:spPr>
          <a:xfrm>
            <a:off x="2375099" y="156095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ar-BH" sz="4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21FCD70-F59E-42A4-98FA-559742EC3518}"/>
              </a:ext>
            </a:extLst>
          </p:cNvPr>
          <p:cNvSpPr txBox="1">
            <a:spLocks/>
          </p:cNvSpPr>
          <p:nvPr/>
        </p:nvSpPr>
        <p:spPr>
          <a:xfrm>
            <a:off x="9306124" y="71080"/>
            <a:ext cx="1517173" cy="77415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159778"/>
              </p:ext>
            </p:extLst>
          </p:nvPr>
        </p:nvGraphicFramePr>
        <p:xfrm>
          <a:off x="182880" y="1055898"/>
          <a:ext cx="11563643" cy="5084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92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1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3315">
                <a:tc>
                  <a:txBody>
                    <a:bodyPr/>
                    <a:lstStyle/>
                    <a:p>
                      <a:pPr algn="ctr"/>
                      <a:r>
                        <a:rPr lang="ar-BH" sz="2900" b="1" kern="1200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التّحليل</a:t>
                      </a:r>
                      <a:endParaRPr lang="en-US" sz="2900" b="1" kern="1200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900" b="1" kern="1200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عناصرالقصة</a:t>
                      </a:r>
                      <a:endParaRPr lang="en-US" sz="2900" b="1" kern="1200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5491">
                <a:tc>
                  <a:txBody>
                    <a:bodyPr/>
                    <a:lstStyle/>
                    <a:p>
                      <a:endParaRPr lang="ar-BH" sz="29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endParaRPr lang="ar-BH" sz="29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endParaRPr lang="ar-BH" sz="29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endParaRPr lang="ar-BH" sz="29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endParaRPr lang="ar-BH" sz="29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endParaRPr lang="ar-BH" sz="29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endParaRPr lang="ar-BH" sz="29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endParaRPr lang="ar-BH" sz="29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endParaRPr lang="ar-BH" sz="29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endParaRPr lang="en-US" sz="29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r-BH" sz="29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سِياقُ التّحوُّلِ: هُجُومُ جَيْشٍ كبيرٍ على بلادِ اليَمَامة.</a:t>
                      </a:r>
                    </a:p>
                    <a:p>
                      <a:pPr algn="ctr"/>
                      <a:endParaRPr lang="ar-BH" sz="29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9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"من: وجاء</a:t>
                      </a:r>
                      <a:r>
                        <a:rPr lang="ar-BH" sz="29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اللَّيْلُ</a:t>
                      </a:r>
                      <a:r>
                        <a:rPr lang="ar-BH" sz="29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... </a:t>
                      </a:r>
                      <a:r>
                        <a:rPr lang="ar-BH" sz="29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إلى: لَمْ يُصَدِّقُوا كَلَامَها"</a:t>
                      </a:r>
                    </a:p>
                    <a:p>
                      <a:pPr algn="ctr"/>
                      <a:endParaRPr lang="en-US" sz="29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مربع نص 1">
            <a:extLst>
              <a:ext uri="{FF2B5EF4-FFF2-40B4-BE49-F238E27FC236}">
                <a16:creationId xmlns:a16="http://schemas.microsoft.com/office/drawing/2014/main" id="{A3F0CC0E-6358-49BD-923C-D971DDFF4C82}"/>
              </a:ext>
            </a:extLst>
          </p:cNvPr>
          <p:cNvSpPr txBox="1"/>
          <p:nvPr/>
        </p:nvSpPr>
        <p:spPr>
          <a:xfrm>
            <a:off x="679831" y="1988508"/>
            <a:ext cx="883428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وصولُ جيشٍ كبيرٍ نحو بلد اليمامة محمّلًا بالسّلاح.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مباغتةُ جيش العدُوّ لأهل اليمامة، والاستيلاء على قلعتهم.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معرفةُ أهل اليَمامة بصِدْقِ الزَّرْقاء، ولكن بعدَ فواتِ الأوان.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استخدام العدو لحيلة حمل الأشجار، وذلك لمنع الزّرقاء من اكتشاف أمر قدوم الجيش.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نجاح حيلة العدوّ بسبب عدم تصديق أهل البلدة لكلام الزّرقاء.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914400" lvl="1" indent="-457200" algn="r" rtl="1">
              <a:buFont typeface="Wingdings" panose="05000000000000000000" pitchFamily="2" charset="2"/>
              <a:buChar char="ü"/>
            </a:pP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914400" lvl="1" indent="-457200" algn="r" rtl="1">
              <a:buFont typeface="Wingdings" panose="05000000000000000000" pitchFamily="2" charset="2"/>
              <a:buChar char="ü"/>
            </a:pP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914400" lvl="1" indent="-457200" algn="r" rtl="1">
              <a:buFont typeface="Wingdings" panose="05000000000000000000" pitchFamily="2" charset="2"/>
              <a:buChar char="ü"/>
            </a:pP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914400" lvl="1" indent="-457200" algn="r" rtl="1">
              <a:buFont typeface="Wingdings" panose="05000000000000000000" pitchFamily="2" charset="2"/>
              <a:buChar char="ü"/>
            </a:pP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177E2D3E-D480-4427-B4FE-134D3E0E912F}"/>
              </a:ext>
            </a:extLst>
          </p:cNvPr>
          <p:cNvSpPr/>
          <p:nvPr/>
        </p:nvSpPr>
        <p:spPr>
          <a:xfrm>
            <a:off x="182880" y="126816"/>
            <a:ext cx="4258491" cy="41746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>
              <a:defRPr/>
            </a:pPr>
            <a:r>
              <a:rPr lang="ar-BH" sz="2000" b="1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زَرْقَاءُ اليَمَامَةِ – اللّغة العربيَة – السّادس الابتدائي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210017C7-7EDF-4A55-924F-965684993A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166" y="33137"/>
            <a:ext cx="1313834" cy="960805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/>
          </p:cNvSpPr>
          <p:nvPr/>
        </p:nvSpPr>
        <p:spPr>
          <a:xfrm>
            <a:off x="7995425" y="6306207"/>
            <a:ext cx="3773534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72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9CC1180-42EE-4433-AD25-68DB06F7C12E}"/>
              </a:ext>
            </a:extLst>
          </p:cNvPr>
          <p:cNvSpPr txBox="1">
            <a:spLocks/>
          </p:cNvSpPr>
          <p:nvPr/>
        </p:nvSpPr>
        <p:spPr>
          <a:xfrm>
            <a:off x="2375099" y="156095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ar-BH" sz="4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21FCD70-F59E-42A4-98FA-559742EC3518}"/>
              </a:ext>
            </a:extLst>
          </p:cNvPr>
          <p:cNvSpPr txBox="1">
            <a:spLocks/>
          </p:cNvSpPr>
          <p:nvPr/>
        </p:nvSpPr>
        <p:spPr>
          <a:xfrm>
            <a:off x="8857361" y="230709"/>
            <a:ext cx="1517173" cy="77415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641388"/>
              </p:ext>
            </p:extLst>
          </p:nvPr>
        </p:nvGraphicFramePr>
        <p:xfrm>
          <a:off x="369934" y="1280743"/>
          <a:ext cx="11563643" cy="5019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92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1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0396">
                <a:tc>
                  <a:txBody>
                    <a:bodyPr/>
                    <a:lstStyle/>
                    <a:p>
                      <a:pPr algn="ctr"/>
                      <a:r>
                        <a:rPr lang="ar-BH" sz="2900" b="1" kern="1200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التحليل</a:t>
                      </a:r>
                      <a:endParaRPr lang="en-US" sz="2900" b="1" kern="1200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900" b="1" kern="1200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عناصرالقصة</a:t>
                      </a:r>
                      <a:endParaRPr lang="en-US" sz="2900" b="1" kern="1200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6803">
                <a:tc>
                  <a:txBody>
                    <a:bodyPr/>
                    <a:lstStyle/>
                    <a:p>
                      <a:endParaRPr lang="en-US" sz="29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r-BH" sz="29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وضعُ الخِتَامِ: تضحيةُ الزّرقاءِ ببصرها من أجل وطَنِهَا</a:t>
                      </a:r>
                    </a:p>
                    <a:p>
                      <a:pPr algn="ctr"/>
                      <a:endParaRPr lang="ar-BH" sz="48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9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"من: وَبَحَثَ قَائِدُ... </a:t>
                      </a:r>
                      <a:r>
                        <a:rPr lang="ar-BH" sz="29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إلى: عَدُوَّ الوَطَنِ"</a:t>
                      </a:r>
                    </a:p>
                    <a:p>
                      <a:pPr algn="ctr"/>
                      <a:endParaRPr lang="en-US" sz="29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مربع نص 1">
            <a:extLst>
              <a:ext uri="{FF2B5EF4-FFF2-40B4-BE49-F238E27FC236}">
                <a16:creationId xmlns:a16="http://schemas.microsoft.com/office/drawing/2014/main" id="{A3F0CC0E-6358-49BD-923C-D971DDFF4C82}"/>
              </a:ext>
            </a:extLst>
          </p:cNvPr>
          <p:cNvSpPr txBox="1"/>
          <p:nvPr/>
        </p:nvSpPr>
        <p:spPr>
          <a:xfrm>
            <a:off x="1070517" y="2022980"/>
            <a:ext cx="88116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بَحْثُ قائدِ الجَيشِ المهاجِم عن زرقَاءِ اليَمَامَة، وإخبارها بأنّها سببٌ في منع جيشه من الهجوم في المرّات السّابقة.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قائد جيش العدو يعرض على زرقاء اليمامة العمل معه، ولكنّها ترفض، فيأمر القائد باقتلاع عينيها.</a:t>
            </a:r>
          </a:p>
          <a:p>
            <a:pPr algn="r" rtl="1"/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زرقاء اليمامة تفضّل التَّضحِية ببصرها على أن تتعاون مع العدوّ ضدّ وطنها.</a:t>
            </a:r>
          </a:p>
          <a:p>
            <a:pPr lvl="1" algn="r" rtl="1"/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914400" lvl="1" indent="-457200" algn="r" rtl="1">
              <a:buFont typeface="Wingdings" panose="05000000000000000000" pitchFamily="2" charset="2"/>
              <a:buChar char="ü"/>
            </a:pP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29533D8F-B847-44F6-BEC0-9E862AEBB32C}"/>
              </a:ext>
            </a:extLst>
          </p:cNvPr>
          <p:cNvSpPr/>
          <p:nvPr/>
        </p:nvSpPr>
        <p:spPr>
          <a:xfrm>
            <a:off x="-8536" y="219064"/>
            <a:ext cx="4767269" cy="51559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>
              <a:defRPr/>
            </a:pPr>
            <a:r>
              <a:rPr lang="ar-BH" sz="2000" b="1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زَرْقَاءُ اليَمَامَةِ – اللّغة العربيَة – السّادس الابتدائي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210017C7-7EDF-4A55-924F-965684993A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9301" y="-16249"/>
            <a:ext cx="1733994" cy="126806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/>
          </p:cNvSpPr>
          <p:nvPr/>
        </p:nvSpPr>
        <p:spPr>
          <a:xfrm>
            <a:off x="7995425" y="6306207"/>
            <a:ext cx="3773534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95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1266</Words>
  <Application>Microsoft Office PowerPoint</Application>
  <PresentationFormat>Widescreen</PresentationFormat>
  <Paragraphs>162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Sakkal Majalla</vt:lpstr>
      <vt:lpstr>Traditional Arabic</vt:lpstr>
      <vt:lpstr>Wingdings</vt:lpstr>
      <vt:lpstr>Office Theme</vt:lpstr>
      <vt:lpstr>                      زَرْقَاءُ اليَمَامَةِ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خولة</dc:creator>
  <cp:lastModifiedBy>Tufik Ben Saleh Aldaaji</cp:lastModifiedBy>
  <cp:revision>12</cp:revision>
  <dcterms:modified xsi:type="dcterms:W3CDTF">2021-02-04T06:40:48Z</dcterms:modified>
</cp:coreProperties>
</file>