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sldIdLst>
    <p:sldId id="274" r:id="rId2"/>
    <p:sldId id="302" r:id="rId3"/>
    <p:sldId id="303" r:id="rId4"/>
    <p:sldId id="276" r:id="rId5"/>
    <p:sldId id="294" r:id="rId6"/>
    <p:sldId id="295" r:id="rId7"/>
    <p:sldId id="296" r:id="rId8"/>
    <p:sldId id="298" r:id="rId9"/>
    <p:sldId id="300" r:id="rId10"/>
    <p:sldId id="310" r:id="rId11"/>
    <p:sldId id="311" r:id="rId12"/>
    <p:sldId id="312" r:id="rId13"/>
    <p:sldId id="313" r:id="rId14"/>
    <p:sldId id="314" r:id="rId15"/>
    <p:sldId id="315" r:id="rId16"/>
    <p:sldId id="308" r:id="rId17"/>
    <p:sldId id="309" r:id="rId18"/>
    <p:sldId id="31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BB54EE-DF0D-4FA1-B48F-C292469C2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F20112-F681-4D23-BAD6-386DBC2EFD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60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BB54EE-DF0D-4FA1-B48F-C292469C2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F20112-F681-4D23-BAD6-386DBC2EFD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982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BB54EE-DF0D-4FA1-B48F-C292469C2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F20112-F681-4D23-BAD6-386DBC2EFD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081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BB54EE-DF0D-4FA1-B48F-C292469C2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F20112-F681-4D23-BAD6-386DBC2EFD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044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BB54EE-DF0D-4FA1-B48F-C292469C2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F20112-F681-4D23-BAD6-386DBC2EFD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807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BB54EE-DF0D-4FA1-B48F-C292469C2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F20112-F681-4D23-BAD6-386DBC2EFD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577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BB54EE-DF0D-4FA1-B48F-C292469C2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F20112-F681-4D23-BAD6-386DBC2EFD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79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BB54EE-DF0D-4FA1-B48F-C292469C2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F20112-F681-4D23-BAD6-386DBC2EFD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850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BB54EE-DF0D-4FA1-B48F-C292469C2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F20112-F681-4D23-BAD6-386DBC2EFD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155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BB54EE-DF0D-4FA1-B48F-C292469C2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F20112-F681-4D23-BAD6-386DBC2EFD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708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BB54EE-DF0D-4FA1-B48F-C292469C2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F20112-F681-4D23-BAD6-386DBC2EFD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07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BB54EE-DF0D-4FA1-B48F-C292469C25C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F20112-F681-4D23-BAD6-386DBC2EFD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136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438150" y="4135422"/>
            <a:ext cx="12915900" cy="30618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ctr">
              <a:defRPr/>
            </a:pPr>
            <a:r>
              <a:rPr lang="ar-BH" sz="6000" dirty="0">
                <a:solidFill>
                  <a:srgbClr val="7030A0"/>
                </a:solidFill>
              </a:rPr>
              <a:t/>
            </a:r>
            <a:br>
              <a:rPr lang="ar-BH" sz="6000" dirty="0">
                <a:solidFill>
                  <a:srgbClr val="7030A0"/>
                </a:solidFill>
              </a:rPr>
            </a:br>
            <a:r>
              <a:rPr lang="ar-BH" sz="6000" dirty="0">
                <a:solidFill>
                  <a:srgbClr val="7030A0"/>
                </a:solidFill>
              </a:rPr>
              <a:t/>
            </a:r>
            <a:br>
              <a:rPr lang="ar-BH" sz="6000" dirty="0">
                <a:solidFill>
                  <a:srgbClr val="7030A0"/>
                </a:solidFill>
              </a:rPr>
            </a:br>
            <a:r>
              <a:rPr lang="ar-BH" sz="6000" dirty="0">
                <a:solidFill>
                  <a:srgbClr val="7030A0"/>
                </a:solidFill>
              </a:rPr>
              <a:t/>
            </a:r>
            <a:br>
              <a:rPr lang="ar-BH" sz="6000" dirty="0">
                <a:solidFill>
                  <a:srgbClr val="7030A0"/>
                </a:solidFill>
              </a:rPr>
            </a:br>
            <a:r>
              <a:rPr lang="ar-BH" sz="6000" dirty="0">
                <a:solidFill>
                  <a:srgbClr val="7030A0"/>
                </a:solidFill>
              </a:rPr>
              <a:t/>
            </a:r>
            <a:br>
              <a:rPr lang="ar-BH" sz="6000" dirty="0">
                <a:solidFill>
                  <a:srgbClr val="7030A0"/>
                </a:solidFill>
              </a:rPr>
            </a:br>
            <a:r>
              <a:rPr lang="ar-BH" sz="6000" dirty="0">
                <a:solidFill>
                  <a:srgbClr val="7030A0"/>
                </a:solidFill>
              </a:rPr>
              <a:t/>
            </a:r>
            <a:br>
              <a:rPr lang="ar-BH" sz="6000" dirty="0">
                <a:solidFill>
                  <a:srgbClr val="7030A0"/>
                </a:solidFill>
              </a:rPr>
            </a:br>
            <a:r>
              <a:rPr lang="ar-BH" sz="6000" dirty="0">
                <a:solidFill>
                  <a:srgbClr val="7030A0"/>
                </a:solidFill>
              </a:rPr>
              <a:t/>
            </a:r>
            <a:br>
              <a:rPr lang="ar-BH" sz="6000" dirty="0">
                <a:solidFill>
                  <a:srgbClr val="7030A0"/>
                </a:solidFill>
              </a:rPr>
            </a:br>
            <a:r>
              <a:rPr lang="ar-BH" sz="6000" dirty="0">
                <a:solidFill>
                  <a:srgbClr val="7030A0"/>
                </a:solidFill>
              </a:rPr>
              <a:t/>
            </a:r>
            <a:br>
              <a:rPr lang="ar-BH" sz="6000" dirty="0">
                <a:solidFill>
                  <a:srgbClr val="7030A0"/>
                </a:solidFill>
              </a:rPr>
            </a:br>
            <a:r>
              <a:rPr lang="ar-BH" sz="6000" dirty="0">
                <a:solidFill>
                  <a:srgbClr val="7030A0"/>
                </a:solidFill>
              </a:rPr>
              <a:t/>
            </a:r>
            <a:br>
              <a:rPr lang="ar-BH" sz="6000" dirty="0">
                <a:solidFill>
                  <a:srgbClr val="7030A0"/>
                </a:solidFill>
              </a:rPr>
            </a:br>
            <a:r>
              <a:rPr lang="ar-BH" sz="6000" dirty="0">
                <a:solidFill>
                  <a:srgbClr val="7030A0"/>
                </a:solidFill>
              </a:rPr>
              <a:t/>
            </a:r>
            <a:br>
              <a:rPr lang="ar-BH" sz="6000" dirty="0">
                <a:solidFill>
                  <a:srgbClr val="7030A0"/>
                </a:solidFill>
              </a:rPr>
            </a:br>
            <a:r>
              <a:rPr lang="ar-BH" sz="6000" dirty="0">
                <a:solidFill>
                  <a:srgbClr val="7030A0"/>
                </a:solidFill>
              </a:rPr>
              <a:t/>
            </a:r>
            <a:br>
              <a:rPr lang="ar-BH" sz="6000" dirty="0">
                <a:solidFill>
                  <a:srgbClr val="7030A0"/>
                </a:solidFill>
              </a:rPr>
            </a:br>
            <a:r>
              <a:rPr lang="ar-BH" sz="6000" dirty="0">
                <a:solidFill>
                  <a:srgbClr val="7030A0"/>
                </a:solidFill>
              </a:rPr>
              <a:t/>
            </a:r>
            <a:br>
              <a:rPr lang="ar-BH" sz="6000" dirty="0">
                <a:solidFill>
                  <a:srgbClr val="7030A0"/>
                </a:solidFill>
              </a:rPr>
            </a:br>
            <a:r>
              <a:rPr lang="ar-BH" sz="6000" dirty="0">
                <a:solidFill>
                  <a:srgbClr val="7030A0"/>
                </a:solidFill>
              </a:rPr>
              <a:t/>
            </a:r>
            <a:br>
              <a:rPr lang="ar-BH" sz="6000" dirty="0">
                <a:solidFill>
                  <a:srgbClr val="7030A0"/>
                </a:solidFill>
              </a:rPr>
            </a:br>
            <a:r>
              <a:rPr lang="ar-BH" sz="6000" dirty="0">
                <a:solidFill>
                  <a:srgbClr val="7030A0"/>
                </a:solidFill>
              </a:rPr>
              <a:t/>
            </a:r>
            <a:br>
              <a:rPr lang="ar-BH" sz="6000" dirty="0">
                <a:solidFill>
                  <a:srgbClr val="7030A0"/>
                </a:solidFill>
              </a:rPr>
            </a:br>
            <a:r>
              <a:rPr lang="ar-BH" sz="6000" dirty="0">
                <a:solidFill>
                  <a:srgbClr val="7030A0"/>
                </a:solidFill>
              </a:rPr>
              <a:t/>
            </a:r>
            <a:br>
              <a:rPr lang="ar-BH" sz="6000" dirty="0">
                <a:solidFill>
                  <a:srgbClr val="7030A0"/>
                </a:solidFill>
              </a:rPr>
            </a:br>
            <a:r>
              <a:rPr lang="ar-BH" sz="6000" dirty="0">
                <a:solidFill>
                  <a:srgbClr val="7030A0"/>
                </a:solidFill>
              </a:rPr>
              <a:t/>
            </a:r>
            <a:br>
              <a:rPr lang="ar-BH" sz="6000" dirty="0">
                <a:solidFill>
                  <a:srgbClr val="7030A0"/>
                </a:solidFill>
              </a:rPr>
            </a:br>
            <a:r>
              <a:rPr lang="ar-SA" sz="6000" dirty="0">
                <a:solidFill>
                  <a:srgbClr val="7030A0"/>
                </a:solidFill>
              </a:rPr>
              <a:t/>
            </a:r>
            <a:br>
              <a:rPr lang="ar-SA" sz="6000" dirty="0">
                <a:solidFill>
                  <a:srgbClr val="7030A0"/>
                </a:solidFill>
              </a:rPr>
            </a:br>
            <a:r>
              <a:rPr lang="ar-BH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درسٌ في مادّة</a:t>
            </a:r>
            <a:r>
              <a:rPr lang="ar-SA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اللّغة العربيّة</a:t>
            </a:r>
            <a:r>
              <a:rPr lang="ar-BH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BH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القواعد</a:t>
            </a:r>
            <a:r>
              <a:rPr lang="ar-BH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الن</a:t>
            </a:r>
            <a:r>
              <a:rPr lang="ar-BH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SA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حويّة</a:t>
            </a:r>
            <a:r>
              <a:rPr lang="ar-BH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48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>
              <a:defRPr/>
            </a:pPr>
            <a:r>
              <a:rPr lang="ar-BH" sz="2800" b="1" dirty="0">
                <a:solidFill>
                  <a:schemeClr val="bg1">
                    <a:lumMod val="8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BH" sz="6000" dirty="0"/>
              <a:t/>
            </a:r>
            <a:br>
              <a:rPr lang="ar-BH" sz="6000" dirty="0"/>
            </a:br>
            <a:r>
              <a:rPr lang="ar-SA" sz="6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تَدْرِيباتٌ عَلى النَّواسِخ</a:t>
            </a:r>
            <a:br>
              <a:rPr lang="ar-SA" sz="6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6600" b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كان وأخَواتها </a:t>
            </a:r>
            <a:r>
              <a:rPr lang="ar-SA" sz="6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ar-SA" sz="6600" b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إنَّ وأخَواتها</a:t>
            </a:r>
            <a:r>
              <a:rPr lang="ar-SA" sz="6000" b="1" dirty="0">
                <a:solidFill>
                  <a:srgbClr val="FF0000"/>
                </a:solidFill>
              </a:rPr>
              <a:t/>
            </a:r>
            <a:br>
              <a:rPr lang="ar-SA" sz="6000" b="1" dirty="0">
                <a:solidFill>
                  <a:srgbClr val="FF0000"/>
                </a:solidFill>
              </a:rPr>
            </a:br>
            <a:r>
              <a:rPr lang="ar-SA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الصّفّ </a:t>
            </a:r>
            <a:r>
              <a:rPr lang="ar-BH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السّادس</a:t>
            </a:r>
            <a:r>
              <a:rPr lang="ar-SA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الابتدائيّ</a:t>
            </a:r>
            <a:r>
              <a:rPr lang="en-US" sz="6000" b="1" dirty="0">
                <a:solidFill>
                  <a:srgbClr val="FF0000"/>
                </a:solidFill>
              </a:rPr>
              <a:t/>
            </a:r>
            <a:br>
              <a:rPr lang="en-US" sz="6000" b="1" dirty="0">
                <a:solidFill>
                  <a:srgbClr val="FF0000"/>
                </a:solidFill>
              </a:rPr>
            </a:b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615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BCE14382-AEF9-4401-92A1-39457AF84784}"/>
              </a:ext>
            </a:extLst>
          </p:cNvPr>
          <p:cNvSpPr txBox="1">
            <a:spLocks/>
          </p:cNvSpPr>
          <p:nvPr/>
        </p:nvSpPr>
        <p:spPr>
          <a:xfrm>
            <a:off x="295948" y="1103537"/>
            <a:ext cx="11436873" cy="1594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ar-B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أضَعُ فِي المَكانِ الخالي فِي كُلّ مِمَّا يأتِي اسْمًا أو خَبَرًا لِلحَرْفِ الناسِخِ مبيّنًا علامَةَ إعْرابِهِ:</a:t>
            </a:r>
          </a:p>
          <a:p>
            <a:pPr marL="342900" marR="0" lvl="0" indent="-3429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ar-B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ar-B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xmlns="" id="{DBD8DCCD-1543-47A7-8169-8645BE0F9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00300"/>
              </p:ext>
            </p:extLst>
          </p:nvPr>
        </p:nvGraphicFramePr>
        <p:xfrm>
          <a:off x="295948" y="1936873"/>
          <a:ext cx="11436874" cy="4311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4056">
                  <a:extLst>
                    <a:ext uri="{9D8B030D-6E8A-4147-A177-3AD203B41FA5}">
                      <a16:colId xmlns:a16="http://schemas.microsoft.com/office/drawing/2014/main" xmlns="" val="339223134"/>
                    </a:ext>
                  </a:extLst>
                </a:gridCol>
                <a:gridCol w="7912818">
                  <a:extLst>
                    <a:ext uri="{9D8B030D-6E8A-4147-A177-3AD203B41FA5}">
                      <a16:colId xmlns:a16="http://schemas.microsoft.com/office/drawing/2014/main" xmlns="" val="361736989"/>
                    </a:ext>
                  </a:extLst>
                </a:gridCol>
              </a:tblGrid>
              <a:tr h="846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/>
                      <a:r>
                        <a:rPr lang="ar-BH" sz="40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علامة الإعراب</a:t>
                      </a:r>
                      <a:endParaRPr lang="en-US" sz="40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40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الجملة</a:t>
                      </a:r>
                      <a:endParaRPr lang="en-US" sz="40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766806"/>
                  </a:ext>
                </a:extLst>
              </a:tr>
              <a:tr h="785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/>
                      <a:endParaRPr lang="en-US" sz="3200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48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إنَّ العالِمَيْن ..................</a:t>
                      </a:r>
                      <a:endParaRPr lang="en-US" sz="4800" u="sng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525115"/>
                  </a:ext>
                </a:extLst>
              </a:tr>
              <a:tr h="784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/>
                      <a:endParaRPr lang="en-US" sz="320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48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لعلَّ ...........</a:t>
                      </a:r>
                      <a:r>
                        <a:rPr lang="ar-BH" sz="4800" baseline="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BH" sz="48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مواظِباتٌ على القراءَةِ.</a:t>
                      </a:r>
                      <a:endParaRPr lang="en-US" sz="48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5576901"/>
                  </a:ext>
                </a:extLst>
              </a:tr>
              <a:tr h="784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/>
                      <a:endParaRPr lang="en-US" sz="320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/>
                      <a:r>
                        <a:rPr lang="ar-BH" sz="48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كأنَّ ...............</a:t>
                      </a:r>
                      <a:r>
                        <a:rPr lang="ar-BH" sz="4800" baseline="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BH" sz="48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جنّةٌ في جمالِها.</a:t>
                      </a:r>
                      <a:endParaRPr lang="en-US" sz="48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4812080"/>
                  </a:ext>
                </a:extLst>
              </a:tr>
              <a:tr h="9957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/>
                      <a:endParaRPr lang="en-US" sz="3200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48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الطريقُ واسعَةٌ، لكنَّ .......... مسرعَانِ.</a:t>
                      </a:r>
                      <a:endParaRPr lang="en-US" sz="48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2637683"/>
                  </a:ext>
                </a:extLst>
              </a:tr>
            </a:tbl>
          </a:graphicData>
        </a:graphic>
      </p:graphicFrame>
      <p:sp>
        <p:nvSpPr>
          <p:cNvPr id="16" name="عنوان 1">
            <a:extLst>
              <a:ext uri="{FF2B5EF4-FFF2-40B4-BE49-F238E27FC236}">
                <a16:creationId xmlns:a16="http://schemas.microsoft.com/office/drawing/2014/main" xmlns="" id="{70E00E2C-CC67-47DB-B556-70B027A6126E}"/>
              </a:ext>
            </a:extLst>
          </p:cNvPr>
          <p:cNvSpPr txBox="1">
            <a:spLocks/>
          </p:cNvSpPr>
          <p:nvPr/>
        </p:nvSpPr>
        <p:spPr>
          <a:xfrm>
            <a:off x="10188038" y="14296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xmlns="" id="{796FEDE1-F1AC-4B87-99C4-37E604B4B3A8}"/>
              </a:ext>
            </a:extLst>
          </p:cNvPr>
          <p:cNvSpPr/>
          <p:nvPr/>
        </p:nvSpPr>
        <p:spPr>
          <a:xfrm>
            <a:off x="8394380" y="204731"/>
            <a:ext cx="2079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4</a:t>
            </a:r>
            <a:endParaRPr lang="en-US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046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BCE14382-AEF9-4401-92A1-39457AF84784}"/>
              </a:ext>
            </a:extLst>
          </p:cNvPr>
          <p:cNvSpPr txBox="1">
            <a:spLocks/>
          </p:cNvSpPr>
          <p:nvPr/>
        </p:nvSpPr>
        <p:spPr>
          <a:xfrm>
            <a:off x="295948" y="1103537"/>
            <a:ext cx="11436873" cy="1594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ar-B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أضَعُ فِي المَكانِ الخالي فِي كُلّ مِمَّا يأتِي اسْمًا أو خَبَرًا لِلحَرْفِ الناسِخِ مبيّنًا علامَةَ إعْرابِهِ:</a:t>
            </a:r>
          </a:p>
          <a:p>
            <a:pPr marL="342900" marR="0" lvl="0" indent="-3429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ar-B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ar-B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عنوان 1">
            <a:extLst>
              <a:ext uri="{FF2B5EF4-FFF2-40B4-BE49-F238E27FC236}">
                <a16:creationId xmlns:a16="http://schemas.microsoft.com/office/drawing/2014/main" xmlns="" id="{70E00E2C-CC67-47DB-B556-70B027A6126E}"/>
              </a:ext>
            </a:extLst>
          </p:cNvPr>
          <p:cNvSpPr txBox="1">
            <a:spLocks/>
          </p:cNvSpPr>
          <p:nvPr/>
        </p:nvSpPr>
        <p:spPr>
          <a:xfrm>
            <a:off x="10188038" y="14296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xmlns="" id="{796FEDE1-F1AC-4B87-99C4-37E604B4B3A8}"/>
              </a:ext>
            </a:extLst>
          </p:cNvPr>
          <p:cNvSpPr/>
          <p:nvPr/>
        </p:nvSpPr>
        <p:spPr>
          <a:xfrm>
            <a:off x="8394380" y="204731"/>
            <a:ext cx="2079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4</a:t>
            </a:r>
            <a:endParaRPr lang="en-US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8F300E92-1312-4862-85EB-3371DD856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956237"/>
              </p:ext>
            </p:extLst>
          </p:nvPr>
        </p:nvGraphicFramePr>
        <p:xfrm>
          <a:off x="295947" y="1879091"/>
          <a:ext cx="11436874" cy="4405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6328">
                  <a:extLst>
                    <a:ext uri="{9D8B030D-6E8A-4147-A177-3AD203B41FA5}">
                      <a16:colId xmlns:a16="http://schemas.microsoft.com/office/drawing/2014/main" xmlns="" val="339223134"/>
                    </a:ext>
                  </a:extLst>
                </a:gridCol>
                <a:gridCol w="7580546">
                  <a:extLst>
                    <a:ext uri="{9D8B030D-6E8A-4147-A177-3AD203B41FA5}">
                      <a16:colId xmlns:a16="http://schemas.microsoft.com/office/drawing/2014/main" xmlns="" val="361736989"/>
                    </a:ext>
                  </a:extLst>
                </a:gridCol>
              </a:tblGrid>
              <a:tr h="889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/>
                      <a:r>
                        <a:rPr lang="ar-BH" sz="40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علامة الإعراب</a:t>
                      </a:r>
                      <a:endParaRPr lang="en-US" sz="40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40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الجملة</a:t>
                      </a:r>
                      <a:endParaRPr lang="en-US" sz="40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766806"/>
                  </a:ext>
                </a:extLst>
              </a:tr>
              <a:tr h="824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/>
                      <a:r>
                        <a:rPr lang="ar-BH" sz="4000" b="1" i="0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الألِفُ</a:t>
                      </a:r>
                      <a:endParaRPr lang="en-US" sz="4000" b="1" i="0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48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إنَّ العالِمَيْن </a:t>
                      </a:r>
                      <a:r>
                        <a:rPr lang="ar-BH" sz="4800" b="1" u="sng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مجتهِدان</a:t>
                      </a:r>
                      <a:endParaRPr lang="en-US" sz="4800" b="1" u="sng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525115"/>
                  </a:ext>
                </a:extLst>
              </a:tr>
              <a:tr h="8201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/>
                      <a:r>
                        <a:rPr lang="ar-BH" sz="4000" b="1" i="0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الكَسْرَةُ النائبة عن الفتحة</a:t>
                      </a:r>
                      <a:endParaRPr lang="en-US" sz="4000" b="1" i="0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48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لعلَّ </a:t>
                      </a:r>
                      <a:r>
                        <a:rPr lang="ar-BH" sz="4800" b="1" u="sng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الطالباتِ</a:t>
                      </a:r>
                      <a:r>
                        <a:rPr lang="ar-BH" sz="4800" baseline="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BH" sz="48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مواظباتٌ على القراءةِ.</a:t>
                      </a:r>
                      <a:endParaRPr lang="en-US" sz="48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5576901"/>
                  </a:ext>
                </a:extLst>
              </a:tr>
              <a:tr h="7891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/>
                      <a:r>
                        <a:rPr lang="ar-BH" sz="4000" b="1" i="0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الفَتْحَةُ</a:t>
                      </a:r>
                      <a:endParaRPr lang="en-US" sz="4000" b="1" i="0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/>
                      <a:r>
                        <a:rPr lang="ar-BH" sz="48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كأنَّ </a:t>
                      </a:r>
                      <a:r>
                        <a:rPr lang="ar-BH" sz="4800" b="1" u="sng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الحديقةَ</a:t>
                      </a:r>
                      <a:r>
                        <a:rPr lang="ar-BH" sz="4800" baseline="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BH" sz="48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جنّةٌ في جمالِها.</a:t>
                      </a:r>
                      <a:endParaRPr lang="en-US" sz="48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4812080"/>
                  </a:ext>
                </a:extLst>
              </a:tr>
              <a:tr h="10457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/>
                      <a:r>
                        <a:rPr lang="ar-BH" sz="4000" b="1" i="0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الياء</a:t>
                      </a:r>
                      <a:endParaRPr lang="en-US" sz="4000" b="1" i="0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48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الطريقُ واسعَةٌ، لكنَّ </a:t>
                      </a:r>
                      <a:r>
                        <a:rPr lang="ar-BH" sz="4800" b="1" u="sng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السَّائِقَيْنِ</a:t>
                      </a:r>
                      <a:r>
                        <a:rPr lang="ar-BH" sz="48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مسرعانِ.</a:t>
                      </a:r>
                      <a:endParaRPr lang="en-US" sz="48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2637683"/>
                  </a:ext>
                </a:extLst>
              </a:tr>
            </a:tbl>
          </a:graphicData>
        </a:graphic>
      </p:graphicFrame>
      <p:sp>
        <p:nvSpPr>
          <p:cNvPr id="8" name="عنوان 1">
            <a:extLst>
              <a:ext uri="{FF2B5EF4-FFF2-40B4-BE49-F238E27FC236}">
                <a16:creationId xmlns:a16="http://schemas.microsoft.com/office/drawing/2014/main" xmlns="" id="{EEE93A93-7102-46BE-AEC1-5153A3D31715}"/>
              </a:ext>
            </a:extLst>
          </p:cNvPr>
          <p:cNvSpPr txBox="1">
            <a:spLocks/>
          </p:cNvSpPr>
          <p:nvPr/>
        </p:nvSpPr>
        <p:spPr>
          <a:xfrm>
            <a:off x="0" y="66700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8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AE19BAC9-90CF-4AE8-9CD3-F984D93E776E}"/>
              </a:ext>
            </a:extLst>
          </p:cNvPr>
          <p:cNvSpPr txBox="1">
            <a:spLocks/>
          </p:cNvSpPr>
          <p:nvPr/>
        </p:nvSpPr>
        <p:spPr>
          <a:xfrm>
            <a:off x="295948" y="1254058"/>
            <a:ext cx="11436873" cy="1594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rtl="1">
              <a:buClr>
                <a:srgbClr val="90C226"/>
              </a:buClr>
              <a:buNone/>
              <a:defRPr/>
            </a:pPr>
            <a:r>
              <a:rPr lang="ar-BH" sz="4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أُدخِلُ على كُلّ جملةٍ ممّا يأتي ما يناسِبُها من الأفْعَالِ النّاسخةِ مرّةً والحروفِ النّاسخةِ مرّةً ثانيةً، وأغيِّرُّ ما يلزمُ: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ar-B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ar-B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عنوان 1">
            <a:extLst>
              <a:ext uri="{FF2B5EF4-FFF2-40B4-BE49-F238E27FC236}">
                <a16:creationId xmlns:a16="http://schemas.microsoft.com/office/drawing/2014/main" xmlns="" id="{F2430028-3A13-4CD5-8187-83E2B3015749}"/>
              </a:ext>
            </a:extLst>
          </p:cNvPr>
          <p:cNvSpPr txBox="1">
            <a:spLocks/>
          </p:cNvSpPr>
          <p:nvPr/>
        </p:nvSpPr>
        <p:spPr>
          <a:xfrm>
            <a:off x="10188038" y="14296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xmlns="" id="{F5FF5C7E-613E-4AF7-A8DE-BC70680B1B48}"/>
              </a:ext>
            </a:extLst>
          </p:cNvPr>
          <p:cNvSpPr/>
          <p:nvPr/>
        </p:nvSpPr>
        <p:spPr>
          <a:xfrm>
            <a:off x="8394380" y="204731"/>
            <a:ext cx="2079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5</a:t>
            </a:r>
            <a:endParaRPr lang="en-US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xmlns="" id="{A6064577-83B7-4265-954E-815713D144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161211"/>
              </p:ext>
            </p:extLst>
          </p:nvPr>
        </p:nvGraphicFramePr>
        <p:xfrm>
          <a:off x="826268" y="2587737"/>
          <a:ext cx="11069784" cy="3362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9928">
                  <a:extLst>
                    <a:ext uri="{9D8B030D-6E8A-4147-A177-3AD203B41FA5}">
                      <a16:colId xmlns:a16="http://schemas.microsoft.com/office/drawing/2014/main" xmlns="" val="3889289717"/>
                    </a:ext>
                  </a:extLst>
                </a:gridCol>
                <a:gridCol w="3689928">
                  <a:extLst>
                    <a:ext uri="{9D8B030D-6E8A-4147-A177-3AD203B41FA5}">
                      <a16:colId xmlns:a16="http://schemas.microsoft.com/office/drawing/2014/main" xmlns="" val="1148510207"/>
                    </a:ext>
                  </a:extLst>
                </a:gridCol>
                <a:gridCol w="3689928">
                  <a:extLst>
                    <a:ext uri="{9D8B030D-6E8A-4147-A177-3AD203B41FA5}">
                      <a16:colId xmlns:a16="http://schemas.microsoft.com/office/drawing/2014/main" xmlns="" val="1526557304"/>
                    </a:ext>
                  </a:extLst>
                </a:gridCol>
              </a:tblGrid>
              <a:tr h="718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الحروفُ النّاسِخة</a:t>
                      </a:r>
                      <a:endParaRPr lang="en-US" sz="3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الأفعالُ الناسِخةُ</a:t>
                      </a:r>
                      <a:endParaRPr lang="en-US" sz="3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الجُمْلةُ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1342360"/>
                  </a:ext>
                </a:extLst>
              </a:tr>
              <a:tr h="718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i="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القمرُ منيرٌ</a:t>
                      </a:r>
                      <a:endParaRPr lang="en-US" sz="3600" b="1" i="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4703262"/>
                  </a:ext>
                </a:extLst>
              </a:tr>
              <a:tr h="718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b="1" i="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المُواطِنونَ</a:t>
                      </a:r>
                      <a:r>
                        <a:rPr lang="ar-BH" sz="3600" b="1" i="0" baseline="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مُتَضَامِنُونَ</a:t>
                      </a:r>
                      <a:endParaRPr lang="en-US" sz="3600" b="1" i="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6004489"/>
                  </a:ext>
                </a:extLst>
              </a:tr>
              <a:tr h="12059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b="1" i="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المؤمناتُ خاشعاتٌ</a:t>
                      </a:r>
                      <a:endParaRPr lang="fr-FR" sz="3600" b="1" i="0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5735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67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C8ED403D-EA4C-409F-945B-80CDD941B902}"/>
              </a:ext>
            </a:extLst>
          </p:cNvPr>
          <p:cNvSpPr txBox="1">
            <a:spLocks/>
          </p:cNvSpPr>
          <p:nvPr/>
        </p:nvSpPr>
        <p:spPr>
          <a:xfrm>
            <a:off x="295948" y="1254058"/>
            <a:ext cx="11436873" cy="1594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rtl="1">
              <a:buClr>
                <a:srgbClr val="90C226"/>
              </a:buClr>
              <a:buNone/>
              <a:defRPr/>
            </a:pPr>
            <a:r>
              <a:rPr lang="ar-BH" sz="4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أُدخِلُ على كُلّ جملةٍ ممّا يأتي ما يناسِبُها من الأفْعَالِ النّاسخةِ مرّةً والحروفِ النّاسخةِ مرّةً ثانيةً، وأغيِّرُّ ما يلزمُ: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ar-B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ar-B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xmlns="" id="{0BD0AC92-FB32-41C5-86CE-40C494B60365}"/>
              </a:ext>
            </a:extLst>
          </p:cNvPr>
          <p:cNvSpPr txBox="1">
            <a:spLocks/>
          </p:cNvSpPr>
          <p:nvPr/>
        </p:nvSpPr>
        <p:spPr>
          <a:xfrm>
            <a:off x="10188038" y="14296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B25F4020-04A2-4FE4-8710-A94666DDFC52}"/>
              </a:ext>
            </a:extLst>
          </p:cNvPr>
          <p:cNvSpPr/>
          <p:nvPr/>
        </p:nvSpPr>
        <p:spPr>
          <a:xfrm>
            <a:off x="8394380" y="204731"/>
            <a:ext cx="2079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5</a:t>
            </a:r>
            <a:endParaRPr lang="en-US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xmlns="" id="{02F03580-4914-45C6-B5BE-2BE564A984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010056"/>
              </p:ext>
            </p:extLst>
          </p:nvPr>
        </p:nvGraphicFramePr>
        <p:xfrm>
          <a:off x="826268" y="2587737"/>
          <a:ext cx="11069784" cy="3362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9928">
                  <a:extLst>
                    <a:ext uri="{9D8B030D-6E8A-4147-A177-3AD203B41FA5}">
                      <a16:colId xmlns:a16="http://schemas.microsoft.com/office/drawing/2014/main" xmlns="" val="3889289717"/>
                    </a:ext>
                  </a:extLst>
                </a:gridCol>
                <a:gridCol w="3689928">
                  <a:extLst>
                    <a:ext uri="{9D8B030D-6E8A-4147-A177-3AD203B41FA5}">
                      <a16:colId xmlns:a16="http://schemas.microsoft.com/office/drawing/2014/main" xmlns="" val="1148510207"/>
                    </a:ext>
                  </a:extLst>
                </a:gridCol>
                <a:gridCol w="3689928">
                  <a:extLst>
                    <a:ext uri="{9D8B030D-6E8A-4147-A177-3AD203B41FA5}">
                      <a16:colId xmlns:a16="http://schemas.microsoft.com/office/drawing/2014/main" xmlns="" val="1526557304"/>
                    </a:ext>
                  </a:extLst>
                </a:gridCol>
              </a:tblGrid>
              <a:tr h="718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الحروفُ النّاسِخة</a:t>
                      </a:r>
                      <a:endParaRPr lang="en-US" sz="3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الأفعالُ الناسِخةُ</a:t>
                      </a:r>
                      <a:endParaRPr lang="en-US" sz="3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الجُمْلةُ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1342360"/>
                  </a:ext>
                </a:extLst>
              </a:tr>
              <a:tr h="718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كأنَّ القمرَ منيرٌ</a:t>
                      </a:r>
                      <a:endParaRPr kumimoji="0" 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أصبح القمرُ منيرًا</a:t>
                      </a:r>
                      <a:endParaRPr kumimoji="0" 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القمرُ منيرٌ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4703262"/>
                  </a:ext>
                </a:extLst>
              </a:tr>
              <a:tr h="718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إنَّ المواطنينَ مُتضَامِنُون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صار المواطنونَ متضامِنِينَ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المُواطِنونَ</a:t>
                      </a:r>
                      <a:r>
                        <a:rPr lang="ar-BH" sz="3600" b="1" baseline="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مُتَضَامِنُونَ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6004489"/>
                  </a:ext>
                </a:extLst>
              </a:tr>
              <a:tr h="12059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لعلَّ المؤمناتِ خاشِعاتٌ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ما زالت المؤمناتُ خاشِعاتٍ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المؤمناتُ خاشعاتٌ</a:t>
                      </a:r>
                      <a:endParaRPr lang="fr-FR" sz="36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5735817"/>
                  </a:ext>
                </a:extLst>
              </a:tr>
            </a:tbl>
          </a:graphicData>
        </a:graphic>
      </p:graphicFrame>
      <p:sp>
        <p:nvSpPr>
          <p:cNvPr id="14" name="عنوان 1">
            <a:extLst>
              <a:ext uri="{FF2B5EF4-FFF2-40B4-BE49-F238E27FC236}">
                <a16:creationId xmlns:a16="http://schemas.microsoft.com/office/drawing/2014/main" xmlns="" id="{81BF724B-4FC2-455E-8CF6-89D3BBC71886}"/>
              </a:ext>
            </a:extLst>
          </p:cNvPr>
          <p:cNvSpPr txBox="1">
            <a:spLocks/>
          </p:cNvSpPr>
          <p:nvPr/>
        </p:nvSpPr>
        <p:spPr>
          <a:xfrm>
            <a:off x="-38627" y="128462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7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F528F759-B64C-4AFF-8CD4-5AD579AD360D}"/>
              </a:ext>
            </a:extLst>
          </p:cNvPr>
          <p:cNvSpPr txBox="1">
            <a:spLocks/>
          </p:cNvSpPr>
          <p:nvPr/>
        </p:nvSpPr>
        <p:spPr>
          <a:xfrm>
            <a:off x="2434498" y="1447702"/>
            <a:ext cx="8624455" cy="923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r>
              <a:rPr lang="ar-BH" sz="4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kumimoji="0" lang="ar-B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ُعْرِبُ ما تَحْتَه خَطٌّ في  الجُمَلِ الآتِيَةِ إعْرَابًّا تامًّا: </a:t>
            </a:r>
          </a:p>
        </p:txBody>
      </p:sp>
      <p:sp>
        <p:nvSpPr>
          <p:cNvPr id="17" name="عنوان 1">
            <a:extLst>
              <a:ext uri="{FF2B5EF4-FFF2-40B4-BE49-F238E27FC236}">
                <a16:creationId xmlns:a16="http://schemas.microsoft.com/office/drawing/2014/main" xmlns="" id="{498A3F67-82CA-4162-A74B-06857C767CEF}"/>
              </a:ext>
            </a:extLst>
          </p:cNvPr>
          <p:cNvSpPr txBox="1">
            <a:spLocks/>
          </p:cNvSpPr>
          <p:nvPr/>
        </p:nvSpPr>
        <p:spPr>
          <a:xfrm>
            <a:off x="10252364" y="25370"/>
            <a:ext cx="1613178" cy="11759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xmlns="" id="{B5DC6E37-4B16-4572-9B0E-217ED4712E8E}"/>
              </a:ext>
            </a:extLst>
          </p:cNvPr>
          <p:cNvSpPr/>
          <p:nvPr/>
        </p:nvSpPr>
        <p:spPr>
          <a:xfrm>
            <a:off x="8394380" y="204731"/>
            <a:ext cx="2079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6</a:t>
            </a:r>
            <a:endParaRPr lang="en-US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19" name="جدول 2">
            <a:extLst>
              <a:ext uri="{FF2B5EF4-FFF2-40B4-BE49-F238E27FC236}">
                <a16:creationId xmlns:a16="http://schemas.microsoft.com/office/drawing/2014/main" xmlns="" id="{CD0A6832-36DC-4C4F-81C5-F330CEC90D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819047"/>
              </p:ext>
            </p:extLst>
          </p:nvPr>
        </p:nvGraphicFramePr>
        <p:xfrm>
          <a:off x="1205132" y="2371032"/>
          <a:ext cx="9781735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2611">
                  <a:extLst>
                    <a:ext uri="{9D8B030D-6E8A-4147-A177-3AD203B41FA5}">
                      <a16:colId xmlns:a16="http://schemas.microsoft.com/office/drawing/2014/main" xmlns="" val="1820079923"/>
                    </a:ext>
                  </a:extLst>
                </a:gridCol>
                <a:gridCol w="1849124">
                  <a:extLst>
                    <a:ext uri="{9D8B030D-6E8A-4147-A177-3AD203B41FA5}">
                      <a16:colId xmlns:a16="http://schemas.microsoft.com/office/drawing/2014/main" xmlns="" val="201424926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3200" b="1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- صَارَ </a:t>
                      </a:r>
                      <a:r>
                        <a:rPr kumimoji="0" lang="ar-BH" sz="3200" b="1" u="sng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الطَّالِبان</a:t>
                      </a:r>
                      <a:r>
                        <a:rPr kumimoji="0" lang="ar-BH" sz="3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kumimoji="0" lang="ar-BH" sz="3200" b="1" u="sng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ماهِرَيْن </a:t>
                      </a:r>
                      <a:r>
                        <a:rPr kumimoji="0" lang="ar-BH" sz="3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في الرَّسْمِ.</a:t>
                      </a:r>
                      <a:endParaRPr kumimoji="0" lang="ar-BH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089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3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الطالبان:</a:t>
                      </a:r>
                      <a:endParaRPr kumimoji="0" lang="ar-BH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074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3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ماهرين:</a:t>
                      </a:r>
                      <a:endParaRPr kumimoji="0" lang="ar-BH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0056836"/>
                  </a:ext>
                </a:extLst>
              </a:tr>
            </a:tbl>
          </a:graphicData>
        </a:graphic>
      </p:graphicFrame>
      <p:graphicFrame>
        <p:nvGraphicFramePr>
          <p:cNvPr id="20" name="جدول 2">
            <a:extLst>
              <a:ext uri="{FF2B5EF4-FFF2-40B4-BE49-F238E27FC236}">
                <a16:creationId xmlns:a16="http://schemas.microsoft.com/office/drawing/2014/main" xmlns="" id="{84AE6B45-F055-4717-93EC-E9389066A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125264"/>
              </p:ext>
            </p:extLst>
          </p:nvPr>
        </p:nvGraphicFramePr>
        <p:xfrm>
          <a:off x="1277218" y="4327410"/>
          <a:ext cx="9781735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2612">
                  <a:extLst>
                    <a:ext uri="{9D8B030D-6E8A-4147-A177-3AD203B41FA5}">
                      <a16:colId xmlns:a16="http://schemas.microsoft.com/office/drawing/2014/main" xmlns="" val="1820079923"/>
                    </a:ext>
                  </a:extLst>
                </a:gridCol>
                <a:gridCol w="1849123">
                  <a:extLst>
                    <a:ext uri="{9D8B030D-6E8A-4147-A177-3AD203B41FA5}">
                      <a16:colId xmlns:a16="http://schemas.microsoft.com/office/drawing/2014/main" xmlns="" val="2014249264"/>
                    </a:ext>
                  </a:extLst>
                </a:gridCol>
              </a:tblGrid>
              <a:tr h="505619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3200" b="1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- إنَّ </a:t>
                      </a:r>
                      <a:r>
                        <a:rPr kumimoji="0" lang="ar-BH" sz="3200" b="1" u="sng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الإسْلام</a:t>
                      </a:r>
                      <a:r>
                        <a:rPr kumimoji="0" lang="ar-BH" sz="3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kumimoji="0" lang="ar-BH" sz="3200" b="1" u="sng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دِين التَّسَامُح</a:t>
                      </a:r>
                      <a:endParaRPr kumimoji="0" lang="ar-BH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0897052"/>
                  </a:ext>
                </a:extLst>
              </a:tr>
              <a:tr h="505619">
                <a:tc>
                  <a:txBody>
                    <a:bodyPr/>
                    <a:lstStyle/>
                    <a:p>
                      <a:endParaRPr lang="en-US" sz="2800" b="1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2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الإسْلَام:</a:t>
                      </a:r>
                      <a:endParaRPr kumimoji="0" lang="ar-BH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074873"/>
                  </a:ext>
                </a:extLst>
              </a:tr>
              <a:tr h="505619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2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دِين:</a:t>
                      </a:r>
                      <a:endParaRPr kumimoji="0" lang="ar-BH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0056836"/>
                  </a:ext>
                </a:extLst>
              </a:tr>
              <a:tr h="505619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2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التَّسَامُح:</a:t>
                      </a:r>
                      <a:endParaRPr kumimoji="0" lang="ar-BH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9079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69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7D9B8D6A-152D-4FCA-AC36-86462436F7A7}"/>
              </a:ext>
            </a:extLst>
          </p:cNvPr>
          <p:cNvSpPr txBox="1">
            <a:spLocks/>
          </p:cNvSpPr>
          <p:nvPr/>
        </p:nvSpPr>
        <p:spPr>
          <a:xfrm>
            <a:off x="2170697" y="1262730"/>
            <a:ext cx="8624455" cy="923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r>
              <a:rPr lang="ar-BH" sz="4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kumimoji="0" lang="ar-B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ُعْرِبُ ما تَحْتَه خَطٌّ في  الجُمَلِ الآتِيَةِ إعْرَابًّا تامٌّا: </a:t>
            </a:r>
          </a:p>
        </p:txBody>
      </p:sp>
      <p:sp>
        <p:nvSpPr>
          <p:cNvPr id="3" name="عنوان 1">
            <a:extLst>
              <a:ext uri="{FF2B5EF4-FFF2-40B4-BE49-F238E27FC236}">
                <a16:creationId xmlns:a16="http://schemas.microsoft.com/office/drawing/2014/main" xmlns="" id="{222AEB72-2B1A-4C1F-842B-0BBEBFAE605A}"/>
              </a:ext>
            </a:extLst>
          </p:cNvPr>
          <p:cNvSpPr txBox="1">
            <a:spLocks/>
          </p:cNvSpPr>
          <p:nvPr/>
        </p:nvSpPr>
        <p:spPr>
          <a:xfrm>
            <a:off x="10252364" y="25370"/>
            <a:ext cx="1613178" cy="11759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5978CA00-6AC1-4825-B613-693A637E68C8}"/>
              </a:ext>
            </a:extLst>
          </p:cNvPr>
          <p:cNvSpPr/>
          <p:nvPr/>
        </p:nvSpPr>
        <p:spPr>
          <a:xfrm>
            <a:off x="8394380" y="204731"/>
            <a:ext cx="2079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6</a:t>
            </a:r>
            <a:endParaRPr lang="en-US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جدول 2">
            <a:extLst>
              <a:ext uri="{FF2B5EF4-FFF2-40B4-BE49-F238E27FC236}">
                <a16:creationId xmlns:a16="http://schemas.microsoft.com/office/drawing/2014/main" xmlns="" id="{55AB862C-1066-4015-BFB7-C3360C2FBF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676796"/>
              </p:ext>
            </p:extLst>
          </p:nvPr>
        </p:nvGraphicFramePr>
        <p:xfrm>
          <a:off x="1205132" y="2012309"/>
          <a:ext cx="9781735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2611">
                  <a:extLst>
                    <a:ext uri="{9D8B030D-6E8A-4147-A177-3AD203B41FA5}">
                      <a16:colId xmlns:a16="http://schemas.microsoft.com/office/drawing/2014/main" xmlns="" val="1820079923"/>
                    </a:ext>
                  </a:extLst>
                </a:gridCol>
                <a:gridCol w="1849124">
                  <a:extLst>
                    <a:ext uri="{9D8B030D-6E8A-4147-A177-3AD203B41FA5}">
                      <a16:colId xmlns:a16="http://schemas.microsoft.com/office/drawing/2014/main" xmlns="" val="201424926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3200" b="1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- صَارَ </a:t>
                      </a:r>
                      <a:r>
                        <a:rPr kumimoji="0" lang="ar-BH" sz="3200" b="1" u="sng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الطَّالِبان</a:t>
                      </a:r>
                      <a:r>
                        <a:rPr kumimoji="0" lang="ar-BH" sz="3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kumimoji="0" lang="ar-BH" sz="3200" b="1" u="sng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ماهِرَين </a:t>
                      </a:r>
                      <a:r>
                        <a:rPr kumimoji="0" lang="ar-BH" sz="3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في الرَّسْمِ.</a:t>
                      </a:r>
                      <a:endParaRPr kumimoji="0" lang="ar-BH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089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اسْمُ صارَ مَرْفُوع، وعَلامَةُ رفْعِه الألِفُ لأنَّه مُثَنى.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3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الطالبان:</a:t>
                      </a:r>
                      <a:endParaRPr kumimoji="0" lang="ar-BH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074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خَبَرُ صَارَ منْصُوبٌ ،وعَلامَةُ نَصْبِهِ الياء لأنَّه مُثنَى.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3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ماهرين:</a:t>
                      </a:r>
                      <a:endParaRPr kumimoji="0" lang="ar-BH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0056836"/>
                  </a:ext>
                </a:extLst>
              </a:tr>
            </a:tbl>
          </a:graphicData>
        </a:graphic>
      </p:graphicFrame>
      <p:graphicFrame>
        <p:nvGraphicFramePr>
          <p:cNvPr id="6" name="جدول 2">
            <a:extLst>
              <a:ext uri="{FF2B5EF4-FFF2-40B4-BE49-F238E27FC236}">
                <a16:creationId xmlns:a16="http://schemas.microsoft.com/office/drawing/2014/main" xmlns="" id="{C0CD58C0-E9A8-4C3B-9CD4-95ED30E18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344193"/>
              </p:ext>
            </p:extLst>
          </p:nvPr>
        </p:nvGraphicFramePr>
        <p:xfrm>
          <a:off x="872197" y="3967646"/>
          <a:ext cx="10186756" cy="231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02717">
                  <a:extLst>
                    <a:ext uri="{9D8B030D-6E8A-4147-A177-3AD203B41FA5}">
                      <a16:colId xmlns:a16="http://schemas.microsoft.com/office/drawing/2014/main" xmlns="" val="1820079923"/>
                    </a:ext>
                  </a:extLst>
                </a:gridCol>
                <a:gridCol w="1584039">
                  <a:extLst>
                    <a:ext uri="{9D8B030D-6E8A-4147-A177-3AD203B41FA5}">
                      <a16:colId xmlns:a16="http://schemas.microsoft.com/office/drawing/2014/main" xmlns="" val="2014249264"/>
                    </a:ext>
                  </a:extLst>
                </a:gridCol>
              </a:tblGrid>
              <a:tr h="505619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3200" b="1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- إنَّ </a:t>
                      </a:r>
                      <a:r>
                        <a:rPr kumimoji="0" lang="ar-BH" sz="3200" b="1" u="sng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الإسْلام</a:t>
                      </a:r>
                      <a:r>
                        <a:rPr kumimoji="0" lang="ar-BH" sz="3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kumimoji="0" lang="ar-BH" sz="3200" b="1" u="sng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دِين التَّسَامُح</a:t>
                      </a:r>
                      <a:endParaRPr kumimoji="0" lang="ar-BH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0897052"/>
                  </a:ext>
                </a:extLst>
              </a:tr>
              <a:tr h="50561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اسْمُ إنَّ مَنْصُوب، وعلامَةُ نَصْبِهِ الفَتْحَةُ الظَّاهِرَةُ عَلى آخِره.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2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الإسْلَام:</a:t>
                      </a:r>
                      <a:endParaRPr kumimoji="0" lang="ar-BH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074873"/>
                  </a:ext>
                </a:extLst>
              </a:tr>
              <a:tr h="50561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خبَرُ إنَّ مَرْفُوع، وعلامَةُ رفْعِهِ الضَّمَّةُ الظَّاهِرَةُ على آخِرِه، وهو مُضَاف.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2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دِين:</a:t>
                      </a:r>
                      <a:endParaRPr kumimoji="0" lang="ar-BH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0056836"/>
                  </a:ext>
                </a:extLst>
              </a:tr>
              <a:tr h="505619">
                <a:tc>
                  <a:txBody>
                    <a:bodyPr/>
                    <a:lstStyle/>
                    <a:p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مُضَافٌ إليه مجْرُور، وعلامَةُ جَرِّه الكَسْرَة الظَّاهِرَة على آخِرِه</a:t>
                      </a:r>
                      <a:r>
                        <a:rPr kumimoji="0" lang="ar-BH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.</a:t>
                      </a:r>
                      <a:endParaRPr lang="en-US" sz="32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2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التَّسَامُح:</a:t>
                      </a:r>
                      <a:endParaRPr kumimoji="0" lang="ar-BH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90798310"/>
                  </a:ext>
                </a:extLst>
              </a:tr>
            </a:tbl>
          </a:graphicData>
        </a:graphic>
      </p:graphicFrame>
      <p:sp>
        <p:nvSpPr>
          <p:cNvPr id="7" name="عنوان 1">
            <a:extLst>
              <a:ext uri="{FF2B5EF4-FFF2-40B4-BE49-F238E27FC236}">
                <a16:creationId xmlns:a16="http://schemas.microsoft.com/office/drawing/2014/main" xmlns="" id="{31704CF4-2116-49F6-B81B-721BBADD9070}"/>
              </a:ext>
            </a:extLst>
          </p:cNvPr>
          <p:cNvSpPr txBox="1">
            <a:spLocks/>
          </p:cNvSpPr>
          <p:nvPr/>
        </p:nvSpPr>
        <p:spPr>
          <a:xfrm>
            <a:off x="-38627" y="128462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83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590844" y="1447702"/>
            <a:ext cx="10468110" cy="923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rtl="1">
              <a:buClr>
                <a:srgbClr val="90C226"/>
              </a:buClr>
              <a:buNone/>
              <a:defRPr/>
            </a:pPr>
            <a:r>
              <a:rPr lang="ar-BH" sz="4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أُدْخِلُ على كُلّ جُمْلةٍ ممَّا يأتِي حَرْفًا ناسِخًا يُعبِّر عن معنى ما بين القَوسَينِ، وأُغَيِّرُ ما يَلَزم: </a:t>
            </a:r>
          </a:p>
        </p:txBody>
      </p:sp>
      <p:sp>
        <p:nvSpPr>
          <p:cNvPr id="8" name="عنوان 1">
            <a:extLst>
              <a:ext uri="{FF2B5EF4-FFF2-40B4-BE49-F238E27FC236}">
                <a16:creationId xmlns:a16="http://schemas.microsoft.com/office/drawing/2014/main" xmlns="" id="{FD5E44E7-6416-40FD-8C40-83E273F6DFA9}"/>
              </a:ext>
            </a:extLst>
          </p:cNvPr>
          <p:cNvSpPr txBox="1">
            <a:spLocks/>
          </p:cNvSpPr>
          <p:nvPr/>
        </p:nvSpPr>
        <p:spPr>
          <a:xfrm>
            <a:off x="10252364" y="25370"/>
            <a:ext cx="1613178" cy="11759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dirty="0"/>
              <a:t>أوظِّفُ</a:t>
            </a:r>
            <a:endParaRPr lang="en-US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E1ABFDC2-87F9-4144-B7F7-B676C2B41E4D}"/>
              </a:ext>
            </a:extLst>
          </p:cNvPr>
          <p:cNvSpPr/>
          <p:nvPr/>
        </p:nvSpPr>
        <p:spPr>
          <a:xfrm>
            <a:off x="8394380" y="204731"/>
            <a:ext cx="2079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7</a:t>
            </a:r>
            <a:endParaRPr lang="en-US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FFF84440-AB5E-4A27-A2CF-A61466EA1D5F}"/>
              </a:ext>
            </a:extLst>
          </p:cNvPr>
          <p:cNvSpPr txBox="1"/>
          <p:nvPr/>
        </p:nvSpPr>
        <p:spPr>
          <a:xfrm>
            <a:off x="1056823" y="3109634"/>
            <a:ext cx="100021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(تَمَنْيتُ لو أنَّ) السَّعَادَةَ دَائِمَةٌ. </a:t>
            </a:r>
            <a:r>
              <a:rPr lang="ar-BH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..........................</a:t>
            </a:r>
          </a:p>
          <a:p>
            <a:pPr marL="285750" indent="-285750" algn="r" rtl="1">
              <a:buFontTx/>
              <a:buChar char="-"/>
            </a:pP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(أرْجُو أنَّ يَكونَ) الفَرَجُ قريبًا. </a:t>
            </a:r>
            <a:r>
              <a:rPr lang="ar-BH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..........................</a:t>
            </a:r>
          </a:p>
          <a:p>
            <a:pPr marL="285750" indent="-285750" algn="r" rtl="1">
              <a:buFontTx/>
              <a:buChar char="-"/>
            </a:pP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 يُشْبِهُ) الثلجُ القُطْنَ.</a:t>
            </a:r>
            <a:r>
              <a:rPr lang="ar-BH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..........................     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BH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Tx/>
              <a:buChar char="-"/>
            </a:pPr>
            <a:r>
              <a:rPr lang="ar-BH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أُؤكِدُ عَلى أنَّ ) الصِّدقَ مَنْجاةٌ. </a:t>
            </a:r>
            <a:r>
              <a:rPr lang="ar-BH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..........................</a:t>
            </a:r>
            <a:endParaRPr lang="en-US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962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590844" y="1447702"/>
            <a:ext cx="10468110" cy="923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rtl="1">
              <a:buClr>
                <a:srgbClr val="90C226"/>
              </a:buClr>
              <a:buNone/>
              <a:defRPr/>
            </a:pPr>
            <a:r>
              <a:rPr lang="ar-BH" sz="4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أُدْخِلُ على كُلّ جُمْلةٍ ممَّا يأتِي حَرْفًا ناسِخًا يُعبِّر عن معنى ما بين القَوسَينِ، وأُغَيِّرُ ما يَلَزم: </a:t>
            </a:r>
          </a:p>
        </p:txBody>
      </p:sp>
      <p:sp>
        <p:nvSpPr>
          <p:cNvPr id="8" name="عنوان 1">
            <a:extLst>
              <a:ext uri="{FF2B5EF4-FFF2-40B4-BE49-F238E27FC236}">
                <a16:creationId xmlns:a16="http://schemas.microsoft.com/office/drawing/2014/main" xmlns="" id="{FD5E44E7-6416-40FD-8C40-83E273F6DFA9}"/>
              </a:ext>
            </a:extLst>
          </p:cNvPr>
          <p:cNvSpPr txBox="1">
            <a:spLocks/>
          </p:cNvSpPr>
          <p:nvPr/>
        </p:nvSpPr>
        <p:spPr>
          <a:xfrm>
            <a:off x="10473981" y="0"/>
            <a:ext cx="1613178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/>
              <a:t>أُوظِّفُ</a:t>
            </a:r>
            <a:endParaRPr lang="en-US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E1ABFDC2-87F9-4144-B7F7-B676C2B41E4D}"/>
              </a:ext>
            </a:extLst>
          </p:cNvPr>
          <p:cNvSpPr/>
          <p:nvPr/>
        </p:nvSpPr>
        <p:spPr>
          <a:xfrm>
            <a:off x="8492854" y="99048"/>
            <a:ext cx="2079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7</a:t>
            </a:r>
            <a:endParaRPr lang="en-US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FFF84440-AB5E-4A27-A2CF-A61466EA1D5F}"/>
              </a:ext>
            </a:extLst>
          </p:cNvPr>
          <p:cNvSpPr txBox="1"/>
          <p:nvPr/>
        </p:nvSpPr>
        <p:spPr>
          <a:xfrm>
            <a:off x="1056823" y="3109634"/>
            <a:ext cx="100021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(تَمَنْيتُ لو أنَّ) السَّعَادَةَ دَائِمَةٌ. </a:t>
            </a:r>
            <a:endParaRPr lang="ar-BH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Tx/>
              <a:buChar char="-"/>
            </a:pP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(أرْجُو أنَّ يَكونَ) الفَرَجُ قريبًا. </a:t>
            </a:r>
            <a:endParaRPr lang="ar-BH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Tx/>
              <a:buChar char="-"/>
            </a:pP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 يُشْبِهُ) الثلجُ القُطْنَ.</a:t>
            </a:r>
            <a:r>
              <a:rPr lang="ar-BH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        </a:t>
            </a:r>
            <a:endParaRPr lang="ar-BH" sz="4000" b="1" dirty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Tx/>
              <a:buChar char="-"/>
            </a:pPr>
            <a:r>
              <a:rPr lang="ar-BH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SA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أُؤكِدُ عَلى أنَّ ) الصِّدقَ مَنْجاةٌ. </a:t>
            </a:r>
            <a:r>
              <a:rPr lang="ar-BH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</a:t>
            </a:r>
            <a:endParaRPr lang="en-US" sz="4000" b="1" dirty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xmlns="" id="{376742F8-096D-4100-91D5-D53BC961199C}"/>
              </a:ext>
            </a:extLst>
          </p:cNvPr>
          <p:cNvSpPr txBox="1">
            <a:spLocks/>
          </p:cNvSpPr>
          <p:nvPr/>
        </p:nvSpPr>
        <p:spPr>
          <a:xfrm>
            <a:off x="-38627" y="128462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xmlns="" id="{CC494D64-E2F4-4C6E-925B-2336D0D4C125}"/>
              </a:ext>
            </a:extLst>
          </p:cNvPr>
          <p:cNvSpPr txBox="1"/>
          <p:nvPr/>
        </p:nvSpPr>
        <p:spPr>
          <a:xfrm>
            <a:off x="590844" y="3109634"/>
            <a:ext cx="361539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ليتَ السَّعادَةَ دائمةٌ.</a:t>
            </a:r>
          </a:p>
          <a:p>
            <a:pPr algn="r" rtl="1"/>
            <a:r>
              <a:rPr lang="ar-BH" sz="40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لعلَّ الفَرَجَ قريبٌ.</a:t>
            </a:r>
          </a:p>
          <a:p>
            <a:pPr algn="r" rtl="1"/>
            <a:r>
              <a:rPr lang="ar-BH" sz="40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كَأنَّ الثَّلجَ قُطْنٌ. </a:t>
            </a:r>
          </a:p>
          <a:p>
            <a:pPr algn="r" rtl="1"/>
            <a:r>
              <a:rPr lang="ar-BH" sz="40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إنَّ الصّدْقَ منْجاةٌ.</a:t>
            </a:r>
          </a:p>
          <a:p>
            <a:pPr algn="r" rtl="1"/>
            <a:endParaRPr lang="ar-BH" b="1" dirty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ar-BH" b="1" dirty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ar-BH" b="1" dirty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73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47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BH" sz="6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الدرس</a:t>
            </a:r>
            <a:endParaRPr lang="ar-BH" sz="6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algn="ctr">
              <a:buNone/>
            </a:pPr>
            <a:endParaRPr lang="ar-BH" dirty="0"/>
          </a:p>
          <a:p>
            <a:pPr marL="914400" lvl="2" indent="0" algn="ctr">
              <a:buNone/>
            </a:pPr>
            <a:endParaRPr lang="ar-BH" dirty="0" smtClean="0"/>
          </a:p>
          <a:p>
            <a:pPr marL="914400" lvl="2" indent="0" algn="ctr">
              <a:buNone/>
            </a:pPr>
            <a:endParaRPr lang="ar-BH" dirty="0"/>
          </a:p>
          <a:p>
            <a:pPr marL="914400" lvl="2" indent="0" algn="ctr">
              <a:buNone/>
            </a:pPr>
            <a:endParaRPr lang="ar-BH" dirty="0" smtClean="0"/>
          </a:p>
        </p:txBody>
      </p:sp>
    </p:spTree>
    <p:extLst>
      <p:ext uri="{BB962C8B-B14F-4D97-AF65-F5344CB8AC3E}">
        <p14:creationId xmlns:p14="http://schemas.microsoft.com/office/powerpoint/2010/main" val="277958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2363" y="4188343"/>
            <a:ext cx="9676553" cy="2103120"/>
          </a:xfrm>
          <a:solidFill>
            <a:srgbClr val="FFD9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ar-BH" sz="4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أسْتَنْتِجُ </a:t>
            </a:r>
            <a:r>
              <a:rPr lang="ar-BH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يأتي:</a:t>
            </a:r>
          </a:p>
          <a:p>
            <a:pPr algn="just"/>
            <a:r>
              <a:rPr lang="ar-BH" sz="4800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كانَ وأخواتها (كان، أصبح، صار، بات، مازالَ، أمسى، أضحى).</a:t>
            </a:r>
          </a:p>
          <a:p>
            <a:pPr algn="just"/>
            <a:r>
              <a:rPr lang="ar-BH" sz="4800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تدخلُ كانَ وأخواتها على الجملةِ الاسميَّةِ، فيبقَى المبتدأ مرفوعًا ويُسمّى اسْمَها، ويُنصَبُ الخبرُ ويُسمّى خبرَها.</a:t>
            </a:r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xmlns="" id="{FD5E44E7-6416-40FD-8C40-83E273F6DF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467111" y="0"/>
            <a:ext cx="1544782" cy="8956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dirty="0"/>
              <a:t>أتذكّر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775076" y="797417"/>
            <a:ext cx="23070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BH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أقرأُ وألاحِظُ: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جدول 5">
            <a:extLst>
              <a:ext uri="{FF2B5EF4-FFF2-40B4-BE49-F238E27FC236}">
                <a16:creationId xmlns:a16="http://schemas.microsoft.com/office/drawing/2014/main" xmlns="" id="{BF54F891-29D2-48F5-83A0-31CE189FD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561051"/>
              </p:ext>
            </p:extLst>
          </p:nvPr>
        </p:nvGraphicFramePr>
        <p:xfrm>
          <a:off x="2032000" y="1930338"/>
          <a:ext cx="8128000" cy="210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12017156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940225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4000" dirty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أصبحَ</a:t>
                      </a:r>
                      <a:r>
                        <a:rPr lang="ar-BH" sz="40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BH" sz="4000" dirty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الشارعُ</a:t>
                      </a:r>
                      <a:r>
                        <a:rPr lang="ar-BH" sz="40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نظيفًا.</a:t>
                      </a:r>
                      <a:endParaRPr lang="ar-BH" sz="40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40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الشارِعُ نظيفٌ. </a:t>
                      </a:r>
                      <a:endParaRPr lang="en-US" sz="40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5084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4000" dirty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كانَ</a:t>
                      </a:r>
                      <a:r>
                        <a:rPr lang="ar-BH" sz="40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BH" sz="4000" dirty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الجوُّ</a:t>
                      </a:r>
                      <a:r>
                        <a:rPr lang="ar-BH" sz="40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ماطِرًا.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40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الجوُّ </a:t>
                      </a:r>
                      <a:r>
                        <a:rPr lang="ar-BH" sz="400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ماطرٌ. </a:t>
                      </a:r>
                      <a:endParaRPr lang="en-US" sz="4000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7657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4000" dirty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صارَ </a:t>
                      </a:r>
                      <a:r>
                        <a:rPr lang="ar-BH" sz="4000" dirty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الأصْدِقاءُ</a:t>
                      </a:r>
                      <a:r>
                        <a:rPr lang="ar-BH" sz="40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إخْوةً.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40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الأصْدقاءُ إخْوةٌ. </a:t>
                      </a:r>
                      <a:endParaRPr lang="en-US" sz="4000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1994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75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2363" y="4175643"/>
            <a:ext cx="9676553" cy="2103120"/>
          </a:xfrm>
          <a:solidFill>
            <a:srgbClr val="FFD9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ar-BH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أسْتَنْتِجُ ما يأتي:</a:t>
            </a:r>
          </a:p>
          <a:p>
            <a:pPr algn="just"/>
            <a:r>
              <a:rPr lang="ar-BH" sz="4800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إنَّ وأخواتها ( إنَّ ، أنَّ، كأنَّ ، ليتَ، لعلَّ، لكنَّ). </a:t>
            </a:r>
          </a:p>
          <a:p>
            <a:pPr algn="just"/>
            <a:r>
              <a:rPr lang="ar-BH" sz="4800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تدخلُ على الجملةِ الاسميَّةِ، فتنصبُ المبتدأ ويُسمّى اسمَها، وتبقي الخبرَ مرفوعا ويُسمّى خبرَها.</a:t>
            </a:r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xmlns="" id="{FD5E44E7-6416-40FD-8C40-83E273F6DF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467111" y="0"/>
            <a:ext cx="1544782" cy="8956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dirty="0"/>
              <a:t>أتذكّر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002859" y="895638"/>
            <a:ext cx="23070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BH" sz="4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أقرأُ وألاحِظُ: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جدول 5">
            <a:extLst>
              <a:ext uri="{FF2B5EF4-FFF2-40B4-BE49-F238E27FC236}">
                <a16:creationId xmlns:a16="http://schemas.microsoft.com/office/drawing/2014/main" xmlns="" id="{BF54F891-29D2-48F5-83A0-31CE189FD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464605"/>
              </p:ext>
            </p:extLst>
          </p:nvPr>
        </p:nvGraphicFramePr>
        <p:xfrm>
          <a:off x="2032000" y="1930338"/>
          <a:ext cx="8128000" cy="210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12017156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940225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4000" dirty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إنّ </a:t>
                      </a:r>
                      <a:r>
                        <a:rPr lang="ar-BH" sz="4000" dirty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العلمَ</a:t>
                      </a:r>
                      <a:r>
                        <a:rPr lang="ar-BH" sz="4000" dirty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BH" sz="4000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نورٌ</a:t>
                      </a:r>
                      <a:r>
                        <a:rPr lang="ar-BH" sz="4000" dirty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40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العلمُ نورٌ. </a:t>
                      </a:r>
                      <a:endParaRPr lang="en-US" sz="40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5084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4000" dirty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كأن َّ </a:t>
                      </a:r>
                      <a:r>
                        <a:rPr lang="ar-BH" sz="4000" dirty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الطقسَ</a:t>
                      </a:r>
                      <a:r>
                        <a:rPr lang="ar-BH" sz="4000" dirty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BH" sz="4000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جميلٌ</a:t>
                      </a:r>
                      <a:r>
                        <a:rPr lang="ar-BH" sz="4000" dirty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.</a:t>
                      </a:r>
                      <a:endParaRPr lang="ar-BH" sz="4000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40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الطقسُ جميلٌ. </a:t>
                      </a:r>
                      <a:endParaRPr lang="en-US" sz="4000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7657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4000" dirty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لعلَّ </a:t>
                      </a:r>
                      <a:r>
                        <a:rPr lang="ar-BH" sz="4000" dirty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السعادةَ</a:t>
                      </a:r>
                      <a:r>
                        <a:rPr lang="ar-BH" sz="4000" dirty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BH" sz="4000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دائمةٌ</a:t>
                      </a:r>
                      <a:r>
                        <a:rPr lang="ar-BH" sz="4000" dirty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40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السعادةُ دائمةٌ. </a:t>
                      </a:r>
                      <a:endParaRPr lang="en-US" sz="4000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1994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62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0351" y="1521863"/>
            <a:ext cx="10988195" cy="1011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rtl="1">
              <a:buClr>
                <a:srgbClr val="90C226"/>
              </a:buClr>
              <a:buNone/>
              <a:defRPr/>
            </a:pPr>
            <a:r>
              <a:rPr lang="ar-BH" sz="43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أُعيّنُ الفعلَ النّاسخَ واسمَهُ وخبرَهُ في كلِّ جملةٍ مما يأتي:</a:t>
            </a:r>
            <a:endParaRPr lang="en-US" dirty="0">
              <a:solidFill>
                <a:sysClr val="windowText" lastClr="000000">
                  <a:lumMod val="75000"/>
                  <a:lumOff val="25000"/>
                </a:sysClr>
              </a:solidFill>
              <a:latin typeface="Trebuchet MS" panose="020B0603020202020204"/>
            </a:endParaRPr>
          </a:p>
          <a:p>
            <a:pPr marL="342900" marR="0" lvl="0" indent="-342900" algn="ct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386707"/>
              </p:ext>
            </p:extLst>
          </p:nvPr>
        </p:nvGraphicFramePr>
        <p:xfrm>
          <a:off x="677335" y="2588867"/>
          <a:ext cx="10794229" cy="32373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96286">
                  <a:extLst>
                    <a:ext uri="{9D8B030D-6E8A-4147-A177-3AD203B41FA5}">
                      <a16:colId xmlns:a16="http://schemas.microsoft.com/office/drawing/2014/main" xmlns="" val="2258518031"/>
                    </a:ext>
                  </a:extLst>
                </a:gridCol>
                <a:gridCol w="1678695">
                  <a:extLst>
                    <a:ext uri="{9D8B030D-6E8A-4147-A177-3AD203B41FA5}">
                      <a16:colId xmlns:a16="http://schemas.microsoft.com/office/drawing/2014/main" xmlns="" val="1838522476"/>
                    </a:ext>
                  </a:extLst>
                </a:gridCol>
                <a:gridCol w="2035942">
                  <a:extLst>
                    <a:ext uri="{9D8B030D-6E8A-4147-A177-3AD203B41FA5}">
                      <a16:colId xmlns:a16="http://schemas.microsoft.com/office/drawing/2014/main" xmlns="" val="2824337854"/>
                    </a:ext>
                  </a:extLst>
                </a:gridCol>
                <a:gridCol w="5183306">
                  <a:extLst>
                    <a:ext uri="{9D8B030D-6E8A-4147-A177-3AD203B41FA5}">
                      <a16:colId xmlns:a16="http://schemas.microsoft.com/office/drawing/2014/main" xmlns="" val="3425483602"/>
                    </a:ext>
                  </a:extLst>
                </a:gridCol>
              </a:tblGrid>
              <a:tr h="8036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200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خَبَرُه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j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200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اسْمُه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j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200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الفِعْلُ النَّاسِخُ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j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200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الجُمْلَة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j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0373144"/>
                  </a:ext>
                </a:extLst>
              </a:tr>
              <a:tr h="8159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4000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ما زالَ المطَرُ مُنْهَمِرًا.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j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0254583"/>
                  </a:ext>
                </a:extLst>
              </a:tr>
              <a:tr h="8299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4000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ليسَ المعَلِّمونَ مُقَصِّرِينَ.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j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0848511"/>
                  </a:ext>
                </a:extLst>
              </a:tr>
              <a:tr h="787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4000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أصْبَحَ الجَوُّ بارِدًا.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j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701803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542652" y="142402"/>
            <a:ext cx="18786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1</a:t>
            </a:r>
            <a:endParaRPr lang="en-US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xmlns="" id="{FD5E44E7-6416-40FD-8C40-83E273F6DFA9}"/>
              </a:ext>
            </a:extLst>
          </p:cNvPr>
          <p:cNvSpPr txBox="1">
            <a:spLocks/>
          </p:cNvSpPr>
          <p:nvPr/>
        </p:nvSpPr>
        <p:spPr>
          <a:xfrm>
            <a:off x="10642793" y="681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89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580351" y="1521863"/>
            <a:ext cx="10988195" cy="1011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rtl="1">
              <a:buClr>
                <a:srgbClr val="90C226"/>
              </a:buClr>
              <a:buNone/>
              <a:defRPr/>
            </a:pPr>
            <a:r>
              <a:rPr lang="ar-BH" sz="43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أُعيّنُ الفعلَ النّاسخَ واسمَهُ وخبرَهُ في كلِّ جملةٍ مما يأتي:</a:t>
            </a:r>
            <a:endParaRPr lang="en-US" dirty="0">
              <a:solidFill>
                <a:sysClr val="windowText" lastClr="000000">
                  <a:lumMod val="75000"/>
                  <a:lumOff val="25000"/>
                </a:sysClr>
              </a:solidFill>
              <a:latin typeface="Trebuchet MS" panose="020B0603020202020204"/>
            </a:endParaRPr>
          </a:p>
          <a:p>
            <a:pPr marL="342900" marR="0" lvl="0" indent="-342900" algn="ct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379120"/>
              </p:ext>
            </p:extLst>
          </p:nvPr>
        </p:nvGraphicFramePr>
        <p:xfrm>
          <a:off x="677335" y="2588867"/>
          <a:ext cx="10794229" cy="32373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96286">
                  <a:extLst>
                    <a:ext uri="{9D8B030D-6E8A-4147-A177-3AD203B41FA5}">
                      <a16:colId xmlns:a16="http://schemas.microsoft.com/office/drawing/2014/main" xmlns="" val="2258518031"/>
                    </a:ext>
                  </a:extLst>
                </a:gridCol>
                <a:gridCol w="1678695">
                  <a:extLst>
                    <a:ext uri="{9D8B030D-6E8A-4147-A177-3AD203B41FA5}">
                      <a16:colId xmlns:a16="http://schemas.microsoft.com/office/drawing/2014/main" xmlns="" val="1838522476"/>
                    </a:ext>
                  </a:extLst>
                </a:gridCol>
                <a:gridCol w="2035942">
                  <a:extLst>
                    <a:ext uri="{9D8B030D-6E8A-4147-A177-3AD203B41FA5}">
                      <a16:colId xmlns:a16="http://schemas.microsoft.com/office/drawing/2014/main" xmlns="" val="2824337854"/>
                    </a:ext>
                  </a:extLst>
                </a:gridCol>
                <a:gridCol w="5183306">
                  <a:extLst>
                    <a:ext uri="{9D8B030D-6E8A-4147-A177-3AD203B41FA5}">
                      <a16:colId xmlns:a16="http://schemas.microsoft.com/office/drawing/2014/main" xmlns="" val="3425483602"/>
                    </a:ext>
                  </a:extLst>
                </a:gridCol>
              </a:tblGrid>
              <a:tr h="8036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200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خَبَرُه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j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200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اسْمُه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j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200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الفِعْلُ النَّاسِخُ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j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200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الجُمْلَة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j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0373144"/>
                  </a:ext>
                </a:extLst>
              </a:tr>
              <a:tr h="8159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مُنْهَمِرًا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المَطَرُ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ما زالَ 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4000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ما زالَ المطَرُ مُنْهَمِرًا.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j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0254583"/>
                  </a:ext>
                </a:extLst>
              </a:tr>
              <a:tr h="8299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مُقَصِّرِينَ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المُعَلِّمونَ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ليسَ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4000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ليسَ المعَلِّمونَ مُقَصِّرِينَ.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j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0848511"/>
                  </a:ext>
                </a:extLst>
              </a:tr>
              <a:tr h="787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بارِدًا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الجَوُّ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أصْبَحَ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4000" kern="12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أصْبَحَ  الجَوُّ بارِدًا.</a:t>
                      </a:r>
                      <a:endParaRPr lang="en-US" sz="4000" b="1" kern="12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ea typeface="+mj-ea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701803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563192" y="182732"/>
            <a:ext cx="2079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1</a:t>
            </a:r>
            <a:endParaRPr lang="en-US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xmlns="" id="{FD5E44E7-6416-40FD-8C40-83E273F6DFA9}"/>
              </a:ext>
            </a:extLst>
          </p:cNvPr>
          <p:cNvSpPr txBox="1">
            <a:spLocks/>
          </p:cNvSpPr>
          <p:nvPr/>
        </p:nvSpPr>
        <p:spPr>
          <a:xfrm>
            <a:off x="10570618" y="2537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0" name="عنوان 1">
            <a:extLst>
              <a:ext uri="{FF2B5EF4-FFF2-40B4-BE49-F238E27FC236}">
                <a16:creationId xmlns:a16="http://schemas.microsoft.com/office/drawing/2014/main" xmlns="" id="{1607E607-C88E-4E8A-A196-72D6D9AA9205}"/>
              </a:ext>
            </a:extLst>
          </p:cNvPr>
          <p:cNvSpPr txBox="1">
            <a:spLocks/>
          </p:cNvSpPr>
          <p:nvPr/>
        </p:nvSpPr>
        <p:spPr>
          <a:xfrm>
            <a:off x="-38627" y="128462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1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0351" y="1521863"/>
            <a:ext cx="10988195" cy="1011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rtl="1">
              <a:buClr>
                <a:srgbClr val="90C226"/>
              </a:buClr>
              <a:buNone/>
              <a:defRPr/>
            </a:pPr>
            <a:r>
              <a:rPr lang="ar-BH" sz="43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أُعيّنُ الحرفَ النّاسخَ واسمَهُ وخبرَهُ في كلِّ جملةٍ مما يأتي: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456071"/>
              </p:ext>
            </p:extLst>
          </p:nvPr>
        </p:nvGraphicFramePr>
        <p:xfrm>
          <a:off x="677335" y="2588867"/>
          <a:ext cx="10794229" cy="32373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96286">
                  <a:extLst>
                    <a:ext uri="{9D8B030D-6E8A-4147-A177-3AD203B41FA5}">
                      <a16:colId xmlns:a16="http://schemas.microsoft.com/office/drawing/2014/main" xmlns="" val="2258518031"/>
                    </a:ext>
                  </a:extLst>
                </a:gridCol>
                <a:gridCol w="1678695">
                  <a:extLst>
                    <a:ext uri="{9D8B030D-6E8A-4147-A177-3AD203B41FA5}">
                      <a16:colId xmlns:a16="http://schemas.microsoft.com/office/drawing/2014/main" xmlns="" val="1838522476"/>
                    </a:ext>
                  </a:extLst>
                </a:gridCol>
                <a:gridCol w="2647248">
                  <a:extLst>
                    <a:ext uri="{9D8B030D-6E8A-4147-A177-3AD203B41FA5}">
                      <a16:colId xmlns:a16="http://schemas.microsoft.com/office/drawing/2014/main" xmlns="" val="2824337854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3425483602"/>
                    </a:ext>
                  </a:extLst>
                </a:gridCol>
              </a:tblGrid>
              <a:tr h="8036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خَبَرُهُ</a:t>
                      </a:r>
                      <a:endParaRPr lang="en-US" sz="3600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اسْمُهُ</a:t>
                      </a:r>
                      <a:endParaRPr lang="en-US" sz="3600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الحرفُ الناسخُ </a:t>
                      </a:r>
                      <a:endParaRPr lang="en-US" sz="3600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الجُمْلَةُ</a:t>
                      </a:r>
                      <a:endParaRPr lang="en-US" sz="3600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0373144"/>
                  </a:ext>
                </a:extLst>
              </a:tr>
              <a:tr h="8159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إنَّ الطالبَ مُجتهدٌ</a:t>
                      </a:r>
                      <a:endParaRPr lang="en-US" sz="36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0254583"/>
                  </a:ext>
                </a:extLst>
              </a:tr>
              <a:tr h="8299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لَعَلَّ الفَرجَ قَرِيبٌ</a:t>
                      </a:r>
                      <a:endParaRPr lang="en-US" sz="36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0848511"/>
                  </a:ext>
                </a:extLst>
              </a:tr>
              <a:tr h="787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en-US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لَيتَ السَّعَادَةَ دَائِمَةٌ</a:t>
                      </a:r>
                      <a:endParaRPr lang="en-US" sz="36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701803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563192" y="182732"/>
            <a:ext cx="2079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2</a:t>
            </a:r>
            <a:endParaRPr lang="en-US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xmlns="" id="{FD5E44E7-6416-40FD-8C40-83E273F6DFA9}"/>
              </a:ext>
            </a:extLst>
          </p:cNvPr>
          <p:cNvSpPr txBox="1">
            <a:spLocks/>
          </p:cNvSpPr>
          <p:nvPr/>
        </p:nvSpPr>
        <p:spPr>
          <a:xfrm>
            <a:off x="10570618" y="2537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1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0351" y="1521863"/>
            <a:ext cx="10988195" cy="1011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rtl="1">
              <a:buClr>
                <a:srgbClr val="90C226"/>
              </a:buClr>
              <a:buNone/>
              <a:defRPr/>
            </a:pPr>
            <a:r>
              <a:rPr lang="ar-BH" sz="43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أُعيّنُ الحرفَ النّاسخَ واسمَهُ وخبرَهُ في كلِّ جملةٍ مما يأتي:</a:t>
            </a:r>
            <a:endParaRPr lang="en-US" dirty="0">
              <a:solidFill>
                <a:sysClr val="windowText" lastClr="000000">
                  <a:lumMod val="75000"/>
                  <a:lumOff val="25000"/>
                </a:sysClr>
              </a:solidFill>
              <a:latin typeface="Trebuchet MS" panose="020B0603020202020204"/>
            </a:endParaRPr>
          </a:p>
          <a:p>
            <a:pPr marL="342900" marR="0" lvl="0" indent="-342900" algn="ct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3192" y="182732"/>
            <a:ext cx="2079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2</a:t>
            </a:r>
            <a:endParaRPr lang="en-US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xmlns="" id="{FD5E44E7-6416-40FD-8C40-83E273F6DFA9}"/>
              </a:ext>
            </a:extLst>
          </p:cNvPr>
          <p:cNvSpPr txBox="1">
            <a:spLocks/>
          </p:cNvSpPr>
          <p:nvPr/>
        </p:nvSpPr>
        <p:spPr>
          <a:xfrm>
            <a:off x="10570618" y="2537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0" name="عنوان 1">
            <a:extLst>
              <a:ext uri="{FF2B5EF4-FFF2-40B4-BE49-F238E27FC236}">
                <a16:creationId xmlns:a16="http://schemas.microsoft.com/office/drawing/2014/main" xmlns="" id="{1607E607-C88E-4E8A-A196-72D6D9AA9205}"/>
              </a:ext>
            </a:extLst>
          </p:cNvPr>
          <p:cNvSpPr txBox="1">
            <a:spLocks/>
          </p:cNvSpPr>
          <p:nvPr/>
        </p:nvSpPr>
        <p:spPr>
          <a:xfrm>
            <a:off x="-38627" y="128462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xmlns="" id="{7C7EB32F-A24A-4F81-9E1F-A0C5AC137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696259"/>
              </p:ext>
            </p:extLst>
          </p:nvPr>
        </p:nvGraphicFramePr>
        <p:xfrm>
          <a:off x="677335" y="2588867"/>
          <a:ext cx="10794229" cy="32373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96286">
                  <a:extLst>
                    <a:ext uri="{9D8B030D-6E8A-4147-A177-3AD203B41FA5}">
                      <a16:colId xmlns:a16="http://schemas.microsoft.com/office/drawing/2014/main" xmlns="" val="2258518031"/>
                    </a:ext>
                  </a:extLst>
                </a:gridCol>
                <a:gridCol w="1678695">
                  <a:extLst>
                    <a:ext uri="{9D8B030D-6E8A-4147-A177-3AD203B41FA5}">
                      <a16:colId xmlns:a16="http://schemas.microsoft.com/office/drawing/2014/main" xmlns="" val="1838522476"/>
                    </a:ext>
                  </a:extLst>
                </a:gridCol>
                <a:gridCol w="2425575">
                  <a:extLst>
                    <a:ext uri="{9D8B030D-6E8A-4147-A177-3AD203B41FA5}">
                      <a16:colId xmlns:a16="http://schemas.microsoft.com/office/drawing/2014/main" xmlns="" val="2824337854"/>
                    </a:ext>
                  </a:extLst>
                </a:gridCol>
                <a:gridCol w="4793673">
                  <a:extLst>
                    <a:ext uri="{9D8B030D-6E8A-4147-A177-3AD203B41FA5}">
                      <a16:colId xmlns:a16="http://schemas.microsoft.com/office/drawing/2014/main" xmlns="" val="3425483602"/>
                    </a:ext>
                  </a:extLst>
                </a:gridCol>
              </a:tblGrid>
              <a:tr h="8036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خَبَرُهُ</a:t>
                      </a:r>
                      <a:endParaRPr lang="en-US" sz="3600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اسْمُهُ</a:t>
                      </a:r>
                      <a:endParaRPr lang="en-US" sz="3600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الحرفُ الناسخُ </a:t>
                      </a:r>
                      <a:endParaRPr lang="en-US" sz="3600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الجُمْلَةُ</a:t>
                      </a:r>
                      <a:endParaRPr lang="en-US" sz="3600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0373144"/>
                  </a:ext>
                </a:extLst>
              </a:tr>
              <a:tr h="8159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مُجتهِدٌ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الطالبَ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إنَّ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إنَّ الطالبَ مُجتهدٌ</a:t>
                      </a:r>
                      <a:endParaRPr lang="en-US" sz="36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0254583"/>
                  </a:ext>
                </a:extLst>
              </a:tr>
              <a:tr h="8299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قَرِيبٌ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الفَرجَ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لعَلَّ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لَعَلَّ الفَرجَ قَرِيبٌ</a:t>
                      </a:r>
                      <a:endParaRPr lang="en-US" sz="36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0848511"/>
                  </a:ext>
                </a:extLst>
              </a:tr>
              <a:tr h="787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دائِمَةُ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السَّعَادَةَ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ليتَ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rtl="1"/>
                      <a:r>
                        <a:rPr lang="ar-BH" sz="3600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لَيتَ السَّعَادَةَ دَائِمَةٌ</a:t>
                      </a:r>
                      <a:endParaRPr lang="en-US" sz="360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7018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65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0351" y="1521863"/>
            <a:ext cx="10988195" cy="1011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1">
              <a:buClr>
                <a:srgbClr val="90C226"/>
              </a:buClr>
              <a:buNone/>
              <a:defRPr/>
            </a:pPr>
            <a:r>
              <a:rPr lang="ar-BH" sz="4300" b="1" dirty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أصِلُ كُلَّ كَلِمَةٍ تَحْتَها خَطٌّ بِعَلامَةِ الإعْرابِ المُناسِبَةِ لها في العَمودِ المُقَابِل:</a:t>
            </a:r>
          </a:p>
          <a:p>
            <a:pPr marL="342900" marR="0" lvl="0" indent="-342900" algn="ct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3192" y="182732"/>
            <a:ext cx="2079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3</a:t>
            </a:r>
            <a:endParaRPr lang="en-US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xmlns="" id="{FD5E44E7-6416-40FD-8C40-83E273F6DFA9}"/>
              </a:ext>
            </a:extLst>
          </p:cNvPr>
          <p:cNvSpPr txBox="1">
            <a:spLocks/>
          </p:cNvSpPr>
          <p:nvPr/>
        </p:nvSpPr>
        <p:spPr>
          <a:xfrm>
            <a:off x="10570618" y="2537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xmlns="" id="{7C7EB32F-A24A-4F81-9E1F-A0C5AC137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393989"/>
              </p:ext>
            </p:extLst>
          </p:nvPr>
        </p:nvGraphicFramePr>
        <p:xfrm>
          <a:off x="471055" y="2411538"/>
          <a:ext cx="10999017" cy="40401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9211">
                  <a:extLst>
                    <a:ext uri="{9D8B030D-6E8A-4147-A177-3AD203B41FA5}">
                      <a16:colId xmlns:a16="http://schemas.microsoft.com/office/drawing/2014/main" xmlns="" val="2824337854"/>
                    </a:ext>
                  </a:extLst>
                </a:gridCol>
                <a:gridCol w="7479806">
                  <a:extLst>
                    <a:ext uri="{9D8B030D-6E8A-4147-A177-3AD203B41FA5}">
                      <a16:colId xmlns:a16="http://schemas.microsoft.com/office/drawing/2014/main" xmlns="" val="3425483602"/>
                    </a:ext>
                  </a:extLst>
                </a:gridCol>
              </a:tblGrid>
              <a:tr h="8186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/>
                      <a:r>
                        <a:rPr lang="ar-BH" sz="3600" u="sng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علامَةُ الإعْرَابِ</a:t>
                      </a:r>
                      <a:endParaRPr lang="en-US" sz="3600" u="sng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/>
                      <a:r>
                        <a:rPr lang="ar-BH" sz="3600" u="sng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الجُمْلَةُ </a:t>
                      </a:r>
                      <a:endParaRPr lang="en-US" sz="3600" u="sng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0373144"/>
                  </a:ext>
                </a:extLst>
              </a:tr>
              <a:tr h="8159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الكَسْرةُ النَّائِبةُ</a:t>
                      </a:r>
                      <a:r>
                        <a:rPr lang="ar-BH" sz="3600" b="1" baseline="0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عن الفتحة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36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أصْبَحَ التَّعليمُ </a:t>
                      </a:r>
                      <a:r>
                        <a:rPr lang="ar-BH" sz="3600" u="sng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إلزاميًّا                                 </a:t>
                      </a:r>
                      <a:endParaRPr lang="en-US" sz="3600" u="sng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0254583"/>
                  </a:ext>
                </a:extLst>
              </a:tr>
              <a:tr h="8299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الفتْحَةُ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36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صار </a:t>
                      </a:r>
                      <a:r>
                        <a:rPr lang="ar-BH" sz="3600" u="sng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الطالبان</a:t>
                      </a:r>
                      <a:r>
                        <a:rPr lang="ar-BH" sz="36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مُجْتَهِدَيْنَ                                        </a:t>
                      </a:r>
                      <a:endParaRPr lang="en-US" sz="3600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0848511"/>
                  </a:ext>
                </a:extLst>
              </a:tr>
              <a:tr h="787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الياءُ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36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كان المهَنْدِسونَ</a:t>
                      </a:r>
                      <a:r>
                        <a:rPr lang="ar-BH" sz="3600" baseline="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BH" sz="3600" u="sng" baseline="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بارعِين</a:t>
                      </a:r>
                      <a:endParaRPr lang="en-US" sz="3600" u="sng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7018031"/>
                  </a:ext>
                </a:extLst>
              </a:tr>
              <a:tr h="787791">
                <a:tc>
                  <a:txBody>
                    <a:bodyPr/>
                    <a:lstStyle/>
                    <a:p>
                      <a:pPr algn="r" rtl="1"/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الألِفُ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36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باتَتْ الطَّالِباتُ </a:t>
                      </a:r>
                      <a:r>
                        <a:rPr lang="ar-BH" sz="3600" u="sng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يقظاتٍ</a:t>
                      </a:r>
                      <a:r>
                        <a:rPr lang="ar-BH" sz="36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لِـمُراجعَةِ دُرُوسِهِنَّ</a:t>
                      </a:r>
                      <a:endParaRPr lang="en-US" sz="3600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3477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61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0351" y="1521863"/>
            <a:ext cx="10988195" cy="1011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1">
              <a:buClr>
                <a:srgbClr val="90C226"/>
              </a:buClr>
              <a:buNone/>
              <a:defRPr/>
            </a:pPr>
            <a:r>
              <a:rPr lang="ar-BH" sz="4300" b="1" dirty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أصلُ كل كلمة تحتها خط بعلامةِ الإعراب المناسبة لها في العمود المقابل:</a:t>
            </a:r>
          </a:p>
          <a:p>
            <a:pPr marL="342900" marR="0" lvl="0" indent="-342900" algn="ct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3192" y="182732"/>
            <a:ext cx="2079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5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3</a:t>
            </a:r>
            <a:endParaRPr lang="en-US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xmlns="" id="{FD5E44E7-6416-40FD-8C40-83E273F6DFA9}"/>
              </a:ext>
            </a:extLst>
          </p:cNvPr>
          <p:cNvSpPr txBox="1">
            <a:spLocks/>
          </p:cNvSpPr>
          <p:nvPr/>
        </p:nvSpPr>
        <p:spPr>
          <a:xfrm>
            <a:off x="10570618" y="2537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xmlns="" id="{7C7EB32F-A24A-4F81-9E1F-A0C5AC137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466507"/>
              </p:ext>
            </p:extLst>
          </p:nvPr>
        </p:nvGraphicFramePr>
        <p:xfrm>
          <a:off x="1181686" y="2411538"/>
          <a:ext cx="10288386" cy="40401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xmlns="" val="2824337854"/>
                    </a:ext>
                  </a:extLst>
                </a:gridCol>
                <a:gridCol w="6996546">
                  <a:extLst>
                    <a:ext uri="{9D8B030D-6E8A-4147-A177-3AD203B41FA5}">
                      <a16:colId xmlns:a16="http://schemas.microsoft.com/office/drawing/2014/main" xmlns="" val="3425483602"/>
                    </a:ext>
                  </a:extLst>
                </a:gridCol>
              </a:tblGrid>
              <a:tr h="8186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ar-BH" sz="3600" u="sng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عَلامَةُ الإعْرابِ</a:t>
                      </a:r>
                      <a:endParaRPr lang="en-US" sz="3600" u="sng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/>
                      <a:r>
                        <a:rPr lang="ar-BH" sz="3600" u="sng" dirty="0">
                          <a:solidFill>
                            <a:schemeClr val="tx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الجُمْلَةُ </a:t>
                      </a:r>
                      <a:endParaRPr lang="en-US" sz="3600" u="sng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0373144"/>
                  </a:ext>
                </a:extLst>
              </a:tr>
              <a:tr h="8159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الكَسْرةُ النَّائِبةُ</a:t>
                      </a:r>
                      <a:r>
                        <a:rPr lang="ar-BH" sz="3600" b="1" baseline="0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عن الفتحة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36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أصْبَحَ التَّعليمُ </a:t>
                      </a:r>
                      <a:r>
                        <a:rPr lang="ar-BH" sz="3600" u="sng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إلزاميا                                 </a:t>
                      </a:r>
                      <a:endParaRPr lang="en-US" sz="3600" u="sng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0254583"/>
                  </a:ext>
                </a:extLst>
              </a:tr>
              <a:tr h="8299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40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الفَتْحَةُ</a:t>
                      </a:r>
                      <a:endParaRPr lang="en-US" sz="40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36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صَارَ </a:t>
                      </a:r>
                      <a:r>
                        <a:rPr lang="ar-BH" sz="3600" u="sng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الطَّالِبانِ</a:t>
                      </a:r>
                      <a:r>
                        <a:rPr lang="ar-BH" sz="36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مُجْتَهِدَيْنَ                                        </a:t>
                      </a:r>
                      <a:endParaRPr lang="en-US" sz="3600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0848511"/>
                  </a:ext>
                </a:extLst>
              </a:tr>
              <a:tr h="787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40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الياءُ</a:t>
                      </a:r>
                      <a:endParaRPr lang="en-US" sz="40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36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كَانَ المهَنْدِسونَ</a:t>
                      </a:r>
                      <a:r>
                        <a:rPr lang="ar-BH" sz="3600" baseline="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BH" sz="3600" u="sng" baseline="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بارِعِينَ</a:t>
                      </a:r>
                      <a:endParaRPr lang="en-US" sz="3600" u="sng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7018031"/>
                  </a:ext>
                </a:extLst>
              </a:tr>
              <a:tr h="787791">
                <a:tc>
                  <a:txBody>
                    <a:bodyPr/>
                    <a:lstStyle/>
                    <a:p>
                      <a:pPr algn="r" rtl="1"/>
                      <a:r>
                        <a:rPr lang="ar-BH" sz="4000" b="1" dirty="0">
                          <a:solidFill>
                            <a:srgbClr val="00B05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الألِفُ</a:t>
                      </a:r>
                      <a:endParaRPr lang="en-US" sz="4000" b="1" dirty="0">
                        <a:solidFill>
                          <a:srgbClr val="00B050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r" rtl="1"/>
                      <a:r>
                        <a:rPr lang="ar-BH" sz="36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باتَتْ الطَّالِباتُ </a:t>
                      </a:r>
                      <a:r>
                        <a:rPr lang="ar-BH" sz="3600" u="sng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يقِظاتٍ</a:t>
                      </a:r>
                      <a:r>
                        <a:rPr lang="ar-BH" sz="360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لِـمُراجعَةِ دُرُوسِهِنَّ</a:t>
                      </a:r>
                      <a:endParaRPr lang="en-US" sz="3600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3477396"/>
                  </a:ext>
                </a:extLst>
              </a:tr>
            </a:tbl>
          </a:graphicData>
        </a:graphic>
      </p:graphicFrame>
      <p:sp>
        <p:nvSpPr>
          <p:cNvPr id="8" name="عنوان 1">
            <a:extLst>
              <a:ext uri="{FF2B5EF4-FFF2-40B4-BE49-F238E27FC236}">
                <a16:creationId xmlns:a16="http://schemas.microsoft.com/office/drawing/2014/main" xmlns="" id="{1607E607-C88E-4E8A-A196-72D6D9AA9205}"/>
              </a:ext>
            </a:extLst>
          </p:cNvPr>
          <p:cNvSpPr txBox="1">
            <a:spLocks/>
          </p:cNvSpPr>
          <p:nvPr/>
        </p:nvSpPr>
        <p:spPr>
          <a:xfrm>
            <a:off x="-38627" y="128462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 flipH="1">
            <a:off x="4501662" y="3636818"/>
            <a:ext cx="4560295" cy="752693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>
            <a:off x="4726745" y="4493994"/>
            <a:ext cx="4043396" cy="13943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flipH="1" flipV="1">
            <a:off x="4496226" y="3709061"/>
            <a:ext cx="1829654" cy="228377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 flipH="1" flipV="1">
            <a:off x="4628271" y="5279186"/>
            <a:ext cx="4023894" cy="41393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78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796</TotalTime>
  <Words>796</Words>
  <Application>Microsoft Office PowerPoint</Application>
  <PresentationFormat>Widescreen</PresentationFormat>
  <Paragraphs>214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Sakkal Majalla</vt:lpstr>
      <vt:lpstr>Tahoma</vt:lpstr>
      <vt:lpstr>Times New Roman</vt:lpstr>
      <vt:lpstr>Traditional Arabic</vt:lpstr>
      <vt:lpstr>Trebuchet MS</vt:lpstr>
      <vt:lpstr>Wingdings 3</vt:lpstr>
      <vt:lpstr>قالب الدروس</vt:lpstr>
      <vt:lpstr>PowerPoint Presentation</vt:lpstr>
      <vt:lpstr>أتذكّر</vt:lpstr>
      <vt:lpstr>أتذكّر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انتهى الدرس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تدريبات على النواسخ</dc:title>
  <dc:creator>User</dc:creator>
  <cp:lastModifiedBy>user</cp:lastModifiedBy>
  <cp:revision>197</cp:revision>
  <dcterms:created xsi:type="dcterms:W3CDTF">2020-03-03T07:38:45Z</dcterms:created>
  <dcterms:modified xsi:type="dcterms:W3CDTF">2020-03-12T19:53:31Z</dcterms:modified>
</cp:coreProperties>
</file>