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2"/>
  </p:notesMasterIdLst>
  <p:sldIdLst>
    <p:sldId id="256" r:id="rId2"/>
    <p:sldId id="335" r:id="rId3"/>
    <p:sldId id="274" r:id="rId4"/>
    <p:sldId id="339" r:id="rId5"/>
    <p:sldId id="345" r:id="rId6"/>
    <p:sldId id="336" r:id="rId7"/>
    <p:sldId id="311" r:id="rId8"/>
    <p:sldId id="341" r:id="rId9"/>
    <p:sldId id="346" r:id="rId10"/>
    <p:sldId id="34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463" autoAdjust="0"/>
    <p:restoredTop sz="94660" autoAdjust="0"/>
  </p:normalViewPr>
  <p:slideViewPr>
    <p:cSldViewPr snapToGrid="0">
      <p:cViewPr varScale="1">
        <p:scale>
          <a:sx n="62" d="100"/>
          <a:sy n="62" d="100"/>
        </p:scale>
        <p:origin x="1158" y="78"/>
      </p:cViewPr>
      <p:guideLst>
        <p:guide orient="horz" pos="2160"/>
        <p:guide pos="3840"/>
      </p:guideLst>
    </p:cSldViewPr>
  </p:slideViewPr>
  <p:outlineViewPr>
    <p:cViewPr>
      <p:scale>
        <a:sx n="33" d="100"/>
        <a:sy n="33" d="100"/>
      </p:scale>
      <p:origin x="0" y="3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3F396-C866-4525-BAFF-E97E0CEE4075}" type="datetimeFigureOut">
              <a:rPr lang="en-US" smtClean="0"/>
              <a:t>9/23/2020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AE8029-B525-4F99-A6E7-7E90A2B51794}" type="slidenum">
              <a:rPr lang="en-US" smtClean="0"/>
              <a:t>‹#›</a:t>
            </a:fld>
            <a:endParaRPr lang="en-US"/>
          </a:p>
        </p:txBody>
      </p:sp>
    </p:spTree>
    <p:extLst>
      <p:ext uri="{BB962C8B-B14F-4D97-AF65-F5344CB8AC3E}">
        <p14:creationId xmlns:p14="http://schemas.microsoft.com/office/powerpoint/2010/main" val="1697314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265ED-1274-48D1-8F94-10DD890EDB0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597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1265ED-1274-48D1-8F94-10DD890EDB0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8465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68061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84728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01124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91727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61139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37082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17291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50701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2250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7100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35696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9/23/2020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2572395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162800" cy="1182210"/>
          </a:xfrm>
          <a:prstGeom prst="rect">
            <a:avLst/>
          </a:prstGeom>
        </p:spPr>
      </p:pic>
      <p:sp>
        <p:nvSpPr>
          <p:cNvPr id="6" name="Title 3">
            <a:extLst>
              <a:ext uri="{FF2B5EF4-FFF2-40B4-BE49-F238E27FC236}">
                <a16:creationId xmlns:a16="http://schemas.microsoft.com/office/drawing/2014/main" id="{EE726C56-B190-4A40-9FA3-1A4EA297E9C9}"/>
              </a:ext>
            </a:extLst>
          </p:cNvPr>
          <p:cNvSpPr>
            <a:spLocks noGrp="1"/>
          </p:cNvSpPr>
          <p:nvPr>
            <p:ph type="ctrTitle"/>
          </p:nvPr>
        </p:nvSpPr>
        <p:spPr>
          <a:xfrm>
            <a:off x="1835135" y="3113548"/>
            <a:ext cx="8521729" cy="3363452"/>
          </a:xfrm>
        </p:spPr>
        <p:txBody>
          <a:bodyPr>
            <a:normAutofit fontScale="90000"/>
          </a:bodyPr>
          <a:lstStyle/>
          <a:p>
            <a:pPr algn="ctr" rtl="1"/>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BH" sz="4800" dirty="0">
                <a:solidFill>
                  <a:srgbClr val="7030A0"/>
                </a:solidFill>
                <a:latin typeface="Sakkal Majalla" panose="02000000000000000000" pitchFamily="2" charset="-78"/>
                <a:cs typeface="Sakkal Majalla" panose="02000000000000000000" pitchFamily="2" charset="-78"/>
              </a:rPr>
            </a:br>
            <a:br>
              <a:rPr lang="ar-SA" sz="4800" dirty="0">
                <a:solidFill>
                  <a:srgbClr val="7030A0"/>
                </a:solidFill>
                <a:latin typeface="Sakkal Majalla" panose="02000000000000000000" pitchFamily="2" charset="-78"/>
                <a:cs typeface="Sakkal Majalla" panose="02000000000000000000" pitchFamily="2" charset="-78"/>
              </a:rPr>
            </a:br>
            <a:br>
              <a:rPr lang="ar-BH" sz="4800" dirty="0">
                <a:latin typeface="Sakkal Majalla" panose="02000000000000000000" pitchFamily="2" charset="-78"/>
                <a:cs typeface="Sakkal Majalla" panose="02000000000000000000" pitchFamily="2" charset="-78"/>
              </a:rPr>
            </a:br>
            <a:br>
              <a:rPr lang="ar-BH" sz="4800" dirty="0">
                <a:latin typeface="Sakkal Majalla" panose="02000000000000000000" pitchFamily="2" charset="-78"/>
                <a:cs typeface="Sakkal Majalla" panose="02000000000000000000" pitchFamily="2" charset="-78"/>
              </a:rPr>
            </a:br>
            <a:r>
              <a:rPr lang="ar-JO" sz="6700" b="1" dirty="0">
                <a:solidFill>
                  <a:srgbClr val="FF0000"/>
                </a:solidFill>
                <a:latin typeface="Sakkal Majalla" panose="02000000000000000000" pitchFamily="2" charset="-78"/>
                <a:cs typeface="Sakkal Majalla" panose="02000000000000000000" pitchFamily="2" charset="-78"/>
              </a:rPr>
              <a:t>تدريبات</a:t>
            </a:r>
            <a:r>
              <a:rPr lang="ar-BH" sz="6700" b="1" dirty="0">
                <a:solidFill>
                  <a:srgbClr val="FF0000"/>
                </a:solidFill>
                <a:latin typeface="Sakkal Majalla" panose="02000000000000000000" pitchFamily="2" charset="-78"/>
                <a:cs typeface="Sakkal Majalla" panose="02000000000000000000" pitchFamily="2" charset="-78"/>
              </a:rPr>
              <a:t>ٌ</a:t>
            </a:r>
            <a:r>
              <a:rPr lang="ar-JO" sz="6700" b="1" dirty="0">
                <a:solidFill>
                  <a:srgbClr val="FF0000"/>
                </a:solidFill>
                <a:latin typeface="Sakkal Majalla" panose="02000000000000000000" pitchFamily="2" charset="-78"/>
                <a:cs typeface="Sakkal Majalla" panose="02000000000000000000" pitchFamily="2" charset="-78"/>
              </a:rPr>
              <a:t> على الفعل</a:t>
            </a:r>
            <a:r>
              <a:rPr lang="ar-BH" sz="6700" b="1" dirty="0">
                <a:solidFill>
                  <a:srgbClr val="FF0000"/>
                </a:solidFill>
                <a:latin typeface="Sakkal Majalla" panose="02000000000000000000" pitchFamily="2" charset="-78"/>
                <a:cs typeface="Sakkal Majalla" panose="02000000000000000000" pitchFamily="2" charset="-78"/>
              </a:rPr>
              <a:t>ِ</a:t>
            </a:r>
            <a:r>
              <a:rPr lang="ar-JO" sz="6700" b="1" dirty="0">
                <a:solidFill>
                  <a:srgbClr val="FF0000"/>
                </a:solidFill>
                <a:latin typeface="Sakkal Majalla" panose="02000000000000000000" pitchFamily="2" charset="-78"/>
                <a:cs typeface="Sakkal Majalla" panose="02000000000000000000" pitchFamily="2" charset="-78"/>
              </a:rPr>
              <a:t> بأنواع</a:t>
            </a:r>
            <a:r>
              <a:rPr lang="ar-BH" sz="6700" b="1" dirty="0">
                <a:solidFill>
                  <a:srgbClr val="FF0000"/>
                </a:solidFill>
                <a:latin typeface="Sakkal Majalla" panose="02000000000000000000" pitchFamily="2" charset="-78"/>
                <a:cs typeface="Sakkal Majalla" panose="02000000000000000000" pitchFamily="2" charset="-78"/>
              </a:rPr>
              <a:t>ِ</a:t>
            </a:r>
            <a:r>
              <a:rPr lang="ar-JO" sz="6700" b="1" dirty="0">
                <a:solidFill>
                  <a:srgbClr val="FF0000"/>
                </a:solidFill>
                <a:latin typeface="Sakkal Majalla" panose="02000000000000000000" pitchFamily="2" charset="-78"/>
                <a:cs typeface="Sakkal Majalla" panose="02000000000000000000" pitchFamily="2" charset="-78"/>
              </a:rPr>
              <a:t>ه</a:t>
            </a:r>
            <a:r>
              <a:rPr lang="ar-BH" sz="6700" b="1" dirty="0">
                <a:solidFill>
                  <a:srgbClr val="FF0000"/>
                </a:solidFill>
                <a:latin typeface="Sakkal Majalla" panose="02000000000000000000" pitchFamily="2" charset="-78"/>
                <a:cs typeface="Sakkal Majalla" panose="02000000000000000000" pitchFamily="2" charset="-78"/>
              </a:rPr>
              <a:t>ِ</a:t>
            </a:r>
            <a:r>
              <a:rPr lang="ar-JO" sz="6700" b="1" dirty="0">
                <a:solidFill>
                  <a:srgbClr val="FF0000"/>
                </a:solidFill>
                <a:latin typeface="Sakkal Majalla" panose="02000000000000000000" pitchFamily="2" charset="-78"/>
                <a:cs typeface="Sakkal Majalla" panose="02000000000000000000" pitchFamily="2" charset="-78"/>
              </a:rPr>
              <a:t> والفاعل</a:t>
            </a:r>
            <a:r>
              <a:rPr lang="ar-BH" sz="6700" b="1" dirty="0">
                <a:solidFill>
                  <a:srgbClr val="FF0000"/>
                </a:solidFill>
                <a:latin typeface="Sakkal Majalla" panose="02000000000000000000" pitchFamily="2" charset="-78"/>
                <a:cs typeface="Sakkal Majalla" panose="02000000000000000000" pitchFamily="2" charset="-78"/>
              </a:rPr>
              <a:t>ِ</a:t>
            </a:r>
            <a:br>
              <a:rPr lang="ar-SA" sz="4800" b="1" dirty="0">
                <a:solidFill>
                  <a:srgbClr val="FF0000"/>
                </a:solidFill>
                <a:latin typeface="Sakkal Majalla" panose="02000000000000000000" pitchFamily="2" charset="-78"/>
                <a:cs typeface="Sakkal Majalla" panose="02000000000000000000" pitchFamily="2" charset="-78"/>
              </a:rPr>
            </a:br>
            <a:br>
              <a:rPr lang="ar-SA" sz="4800" b="1" dirty="0">
                <a:solidFill>
                  <a:srgbClr val="FF0000"/>
                </a:solidFill>
                <a:latin typeface="Sakkal Majalla" panose="02000000000000000000" pitchFamily="2" charset="-78"/>
                <a:cs typeface="Sakkal Majalla" panose="02000000000000000000" pitchFamily="2" charset="-78"/>
              </a:rPr>
            </a:br>
            <a:r>
              <a:rPr lang="ar-SA" sz="3600" b="1" dirty="0">
                <a:latin typeface="Sakkal Majalla" panose="02000000000000000000" pitchFamily="2" charset="-78"/>
                <a:cs typeface="Sakkal Majalla" panose="02000000000000000000" pitchFamily="2" charset="-78"/>
              </a:rPr>
              <a:t>الصّف</a:t>
            </a:r>
            <a:r>
              <a:rPr lang="ar-BH" sz="3600" b="1" dirty="0">
                <a:latin typeface="Sakkal Majalla" panose="02000000000000000000" pitchFamily="2" charset="-78"/>
                <a:cs typeface="Sakkal Majalla" panose="02000000000000000000" pitchFamily="2" charset="-78"/>
              </a:rPr>
              <a:t>ُ</a:t>
            </a:r>
            <a:r>
              <a:rPr lang="ar-SA" sz="3600" b="1" dirty="0">
                <a:latin typeface="Sakkal Majalla" panose="02000000000000000000" pitchFamily="2" charset="-78"/>
                <a:cs typeface="Sakkal Majalla" panose="02000000000000000000" pitchFamily="2" charset="-78"/>
              </a:rPr>
              <a:t>ّ الـ</a:t>
            </a:r>
            <a:r>
              <a:rPr lang="ar-BH" sz="3600" b="1" dirty="0">
                <a:latin typeface="Sakkal Majalla" panose="02000000000000000000" pitchFamily="2" charset="-78"/>
                <a:cs typeface="Sakkal Majalla" panose="02000000000000000000" pitchFamily="2" charset="-78"/>
              </a:rPr>
              <a:t>سَّادِسُ </a:t>
            </a:r>
            <a:r>
              <a:rPr lang="ar-SA" sz="3600" b="1" dirty="0">
                <a:latin typeface="Sakkal Majalla" panose="02000000000000000000" pitchFamily="2" charset="-78"/>
                <a:cs typeface="Sakkal Majalla" panose="02000000000000000000" pitchFamily="2" charset="-78"/>
              </a:rPr>
              <a:t>الابتدائيّ</a:t>
            </a:r>
            <a:br>
              <a:rPr lang="en-US" sz="4800" b="1" dirty="0">
                <a:solidFill>
                  <a:srgbClr val="FF0000"/>
                </a:solidFill>
                <a:latin typeface="Sakkal Majalla" panose="02000000000000000000" pitchFamily="2" charset="-78"/>
                <a:cs typeface="Sakkal Majalla" panose="02000000000000000000" pitchFamily="2" charset="-78"/>
              </a:rPr>
            </a:br>
            <a:endParaRPr lang="ar-BH" sz="4800" b="1" dirty="0">
              <a:solidFill>
                <a:srgbClr val="0070C0"/>
              </a:solidFill>
              <a:latin typeface="Sakkal Majalla" panose="02000000000000000000" pitchFamily="2" charset="-78"/>
              <a:cs typeface="Sakkal Majalla" panose="02000000000000000000" pitchFamily="2" charset="-78"/>
            </a:endParaRPr>
          </a:p>
        </p:txBody>
      </p:sp>
      <p:sp>
        <p:nvSpPr>
          <p:cNvPr id="2" name="TextBox 1"/>
          <p:cNvSpPr txBox="1"/>
          <p:nvPr/>
        </p:nvSpPr>
        <p:spPr>
          <a:xfrm>
            <a:off x="2312126" y="1578402"/>
            <a:ext cx="7289074" cy="1077218"/>
          </a:xfrm>
          <a:prstGeom prst="rect">
            <a:avLst/>
          </a:prstGeom>
          <a:noFill/>
        </p:spPr>
        <p:txBody>
          <a:bodyPr wrap="square" rtlCol="0">
            <a:spAutoFit/>
          </a:bodyPr>
          <a:lstStyle/>
          <a:p>
            <a:pPr algn="ctr" rtl="1"/>
            <a:r>
              <a:rPr lang="ar-BH" sz="3200" b="1" dirty="0">
                <a:solidFill>
                  <a:srgbClr val="7030A0"/>
                </a:solidFill>
                <a:latin typeface="Sakkal Majalla" panose="02000000000000000000" pitchFamily="2" charset="-78"/>
                <a:cs typeface="Sakkal Majalla" panose="02000000000000000000" pitchFamily="2" charset="-78"/>
              </a:rPr>
              <a:t>دَرْسٌ في مادّةِ</a:t>
            </a:r>
            <a:r>
              <a:rPr lang="ar-SA" sz="3200" b="1" dirty="0">
                <a:solidFill>
                  <a:srgbClr val="7030A0"/>
                </a:solidFill>
                <a:latin typeface="Sakkal Majalla" panose="02000000000000000000" pitchFamily="2" charset="-78"/>
                <a:cs typeface="Sakkal Majalla" panose="02000000000000000000" pitchFamily="2" charset="-78"/>
              </a:rPr>
              <a:t> الل</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ّغ</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ة</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 الع</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ر</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بيّة</a:t>
            </a:r>
            <a:br>
              <a:rPr lang="ar-BH" sz="3200" b="1" dirty="0">
                <a:solidFill>
                  <a:srgbClr val="7030A0"/>
                </a:solidFill>
                <a:latin typeface="Sakkal Majalla" panose="02000000000000000000" pitchFamily="2" charset="-78"/>
                <a:cs typeface="Sakkal Majalla" panose="02000000000000000000" pitchFamily="2" charset="-78"/>
              </a:rPr>
            </a:br>
            <a:r>
              <a:rPr lang="ar-SA" sz="3200" b="1" dirty="0">
                <a:solidFill>
                  <a:srgbClr val="7030A0"/>
                </a:solidFill>
                <a:latin typeface="Sakkal Majalla" panose="02000000000000000000" pitchFamily="2" charset="-78"/>
                <a:cs typeface="Sakkal Majalla" panose="02000000000000000000" pitchFamily="2" charset="-78"/>
              </a:rPr>
              <a:t>الق</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واع</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د</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 الن</a:t>
            </a:r>
            <a:r>
              <a:rPr lang="ar-BH" sz="3200" b="1" dirty="0">
                <a:solidFill>
                  <a:srgbClr val="7030A0"/>
                </a:solidFill>
                <a:latin typeface="Sakkal Majalla" panose="02000000000000000000" pitchFamily="2" charset="-78"/>
                <a:cs typeface="Sakkal Majalla" panose="02000000000000000000" pitchFamily="2" charset="-78"/>
              </a:rPr>
              <a:t>ّ</a:t>
            </a:r>
            <a:r>
              <a:rPr lang="ar-SA" sz="3200" b="1" dirty="0">
                <a:solidFill>
                  <a:srgbClr val="7030A0"/>
                </a:solidFill>
                <a:latin typeface="Sakkal Majalla" panose="02000000000000000000" pitchFamily="2" charset="-78"/>
                <a:cs typeface="Sakkal Majalla" panose="02000000000000000000" pitchFamily="2" charset="-78"/>
              </a:rPr>
              <a:t>حويّة</a:t>
            </a:r>
            <a:r>
              <a:rPr lang="ar-BH" sz="3200" b="1" dirty="0">
                <a:solidFill>
                  <a:srgbClr val="7030A0"/>
                </a:solidFill>
                <a:latin typeface="Sakkal Majalla" panose="02000000000000000000" pitchFamily="2" charset="-78"/>
                <a:cs typeface="Sakkal Majalla" panose="02000000000000000000" pitchFamily="2" charset="-78"/>
              </a:rPr>
              <a:t>ُ – الفصل الدرّاسي الأوّل</a:t>
            </a:r>
            <a:endParaRPr lang="en-US" sz="3200" dirty="0"/>
          </a:p>
        </p:txBody>
      </p:sp>
    </p:spTree>
    <p:extLst>
      <p:ext uri="{BB962C8B-B14F-4D97-AF65-F5344CB8AC3E}">
        <p14:creationId xmlns:p14="http://schemas.microsoft.com/office/powerpoint/2010/main" val="325545723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4715"/>
            <a:ext cx="10515600" cy="1325563"/>
          </a:xfrm>
        </p:spPr>
        <p:txBody>
          <a:bodyPr>
            <a:normAutofit/>
          </a:bodyPr>
          <a:lstStyle/>
          <a:p>
            <a:pPr algn="ctr"/>
            <a:r>
              <a:rPr lang="ar-BH" sz="6600" b="1">
                <a:latin typeface="Sakkal Majalla" panose="02000000000000000000" pitchFamily="2" charset="-78"/>
                <a:cs typeface="Sakkal Majalla" panose="02000000000000000000" pitchFamily="2" charset="-78"/>
              </a:rPr>
              <a:t>انتهى الدّرس</a:t>
            </a:r>
            <a:endParaRPr lang="ar-BH" sz="6600" b="1" dirty="0">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p:txBody>
          <a:bodyPr/>
          <a:lstStyle/>
          <a:p>
            <a:pPr marL="914400" lvl="2" indent="0" algn="ctr">
              <a:buNone/>
            </a:pPr>
            <a:endParaRPr lang="ar-BH" dirty="0"/>
          </a:p>
          <a:p>
            <a:pPr marL="914400" lvl="2" indent="0" algn="ctr">
              <a:buNone/>
            </a:pPr>
            <a:endParaRPr lang="ar-BH" dirty="0"/>
          </a:p>
          <a:p>
            <a:pPr marL="914400" lvl="2" indent="0" algn="ctr">
              <a:buNone/>
            </a:pPr>
            <a:endParaRPr lang="ar-BH" dirty="0"/>
          </a:p>
          <a:p>
            <a:pPr marL="914400" lvl="2" indent="0" algn="ctr">
              <a:buNone/>
            </a:pPr>
            <a:endParaRPr lang="ar-BH" dirty="0"/>
          </a:p>
        </p:txBody>
      </p:sp>
      <p:sp>
        <p:nvSpPr>
          <p:cNvPr id="5" name="مستطيل 4">
            <a:extLst>
              <a:ext uri="{FF2B5EF4-FFF2-40B4-BE49-F238E27FC236}">
                <a16:creationId xmlns:a16="http://schemas.microsoft.com/office/drawing/2014/main" id="{EFE6F431-1AAF-4231-A6FF-3F152FBE9374}"/>
              </a:ext>
            </a:extLst>
          </p:cNvPr>
          <p:cNvSpPr/>
          <p:nvPr/>
        </p:nvSpPr>
        <p:spPr>
          <a:xfrm>
            <a:off x="188845" y="64558"/>
            <a:ext cx="4784037"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spTree>
    <p:extLst>
      <p:ext uri="{BB962C8B-B14F-4D97-AF65-F5344CB8AC3E}">
        <p14:creationId xmlns:p14="http://schemas.microsoft.com/office/powerpoint/2010/main" val="3024657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7391" y="1691897"/>
            <a:ext cx="3843130" cy="1325563"/>
          </a:xfrm>
        </p:spPr>
        <p:txBody>
          <a:bodyPr>
            <a:normAutofit/>
          </a:bodyPr>
          <a:lstStyle/>
          <a:p>
            <a:pPr algn="ctr"/>
            <a:r>
              <a:rPr lang="ar-BH" sz="5400" b="1" dirty="0">
                <a:solidFill>
                  <a:srgbClr val="FF0000"/>
                </a:solidFill>
                <a:latin typeface="Sakkal Majalla" panose="02000000000000000000" pitchFamily="2" charset="-78"/>
                <a:cs typeface="Sakkal Majalla" panose="02000000000000000000" pitchFamily="2" charset="-78"/>
              </a:rPr>
              <a:t>أهدَافُ الدّرس:</a:t>
            </a:r>
            <a:endParaRPr lang="en-US" sz="5400" b="1" dirty="0">
              <a:solidFill>
                <a:srgbClr val="FF000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39417" y="2891859"/>
            <a:ext cx="10515600" cy="3201574"/>
          </a:xfrm>
        </p:spPr>
        <p:txBody>
          <a:bodyPr>
            <a:noAutofit/>
          </a:bodyPr>
          <a:lstStyle/>
          <a:p>
            <a:pPr>
              <a:lnSpc>
                <a:spcPct val="150000"/>
              </a:lnSpc>
            </a:pPr>
            <a:r>
              <a:rPr lang="ar-BH" sz="4000" b="1" dirty="0">
                <a:latin typeface="Sakkal Majalla" panose="02000000000000000000" pitchFamily="2" charset="-78"/>
                <a:cs typeface="Sakkal Majalla" panose="02000000000000000000" pitchFamily="2" charset="-78"/>
              </a:rPr>
              <a:t>التّذكير بأنواعِ الفعلِ والفاعلِ من خلالِ النّصّ المعروض.</a:t>
            </a:r>
          </a:p>
          <a:p>
            <a:pPr>
              <a:lnSpc>
                <a:spcPct val="150000"/>
              </a:lnSpc>
            </a:pPr>
            <a:r>
              <a:rPr lang="ar-BH" sz="4000" b="1" dirty="0">
                <a:latin typeface="Sakkal Majalla" panose="02000000000000000000" pitchFamily="2" charset="-78"/>
                <a:cs typeface="Sakkal Majalla" panose="02000000000000000000" pitchFamily="2" charset="-78"/>
              </a:rPr>
              <a:t>تمييزُ كلٍّ من الفعلِ والفاعلِ في سياقاتٍ متنوّعة.</a:t>
            </a:r>
          </a:p>
          <a:p>
            <a:pPr>
              <a:lnSpc>
                <a:spcPct val="150000"/>
              </a:lnSpc>
            </a:pPr>
            <a:r>
              <a:rPr lang="ar-BH" sz="4000" b="1" dirty="0">
                <a:latin typeface="Sakkal Majalla" panose="02000000000000000000" pitchFamily="2" charset="-78"/>
                <a:cs typeface="Sakkal Majalla" panose="02000000000000000000" pitchFamily="2" charset="-78"/>
              </a:rPr>
              <a:t>توظيفُ كلٍّ من الفعلِ والفاعلِ توظيفًا صحيحًا في الإنتاجِ الكتابي.</a:t>
            </a:r>
          </a:p>
          <a:p>
            <a:pPr>
              <a:lnSpc>
                <a:spcPct val="150000"/>
              </a:lnSpc>
            </a:pPr>
            <a:endParaRPr lang="en-US" sz="4000" b="1" dirty="0">
              <a:latin typeface="Sakkal Majalla" panose="02000000000000000000" pitchFamily="2" charset="-78"/>
              <a:cs typeface="Sakkal Majalla" panose="02000000000000000000" pitchFamily="2" charset="-78"/>
            </a:endParaRPr>
          </a:p>
        </p:txBody>
      </p:sp>
      <p:sp>
        <p:nvSpPr>
          <p:cNvPr id="4" name="مستطيل 4">
            <a:extLst>
              <a:ext uri="{FF2B5EF4-FFF2-40B4-BE49-F238E27FC236}">
                <a16:creationId xmlns:a16="http://schemas.microsoft.com/office/drawing/2014/main" id="{84273C6E-87ED-45D8-8144-9338227B1E7B}"/>
              </a:ext>
            </a:extLst>
          </p:cNvPr>
          <p:cNvSpPr/>
          <p:nvPr/>
        </p:nvSpPr>
        <p:spPr>
          <a:xfrm>
            <a:off x="185528" y="159026"/>
            <a:ext cx="5009324"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pic>
        <p:nvPicPr>
          <p:cNvPr id="5" name="Picture 5">
            <a:extLst>
              <a:ext uri="{FF2B5EF4-FFF2-40B4-BE49-F238E27FC236}">
                <a16:creationId xmlns:a16="http://schemas.microsoft.com/office/drawing/2014/main" id="{99446162-F09F-4F4C-84DC-D3994B9A3A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9618" y="375737"/>
            <a:ext cx="2095312" cy="1541446"/>
          </a:xfrm>
          <a:prstGeom prst="rect">
            <a:avLst/>
          </a:prstGeom>
        </p:spPr>
      </p:pic>
    </p:spTree>
    <p:extLst>
      <p:ext uri="{BB962C8B-B14F-4D97-AF65-F5344CB8AC3E}">
        <p14:creationId xmlns:p14="http://schemas.microsoft.com/office/powerpoint/2010/main" val="381198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8317E62-BDBF-43B7-ACCF-D5BC9BDDBC2C}"/>
              </a:ext>
            </a:extLst>
          </p:cNvPr>
          <p:cNvSpPr>
            <a:spLocks noGrp="1"/>
          </p:cNvSpPr>
          <p:nvPr>
            <p:ph type="title"/>
          </p:nvPr>
        </p:nvSpPr>
        <p:spPr>
          <a:xfrm>
            <a:off x="2941689" y="1307579"/>
            <a:ext cx="8375961" cy="839578"/>
          </a:xfrm>
        </p:spPr>
        <p:txBody>
          <a:bodyPr>
            <a:noAutofit/>
          </a:bodyPr>
          <a:lstStyle/>
          <a:p>
            <a:pPr algn="ctr"/>
            <a:r>
              <a:rPr lang="ar-BH" sz="4000" b="1" dirty="0">
                <a:solidFill>
                  <a:srgbClr val="FF0000"/>
                </a:solidFill>
                <a:latin typeface="Sakkal Majalla" panose="02000000000000000000" pitchFamily="2" charset="-78"/>
                <a:cs typeface="Sakkal Majalla" panose="02000000000000000000" pitchFamily="2" charset="-78"/>
              </a:rPr>
              <a:t>أقْرَأُ </a:t>
            </a:r>
            <a:r>
              <a:rPr lang="ar-SA" sz="4000" b="1" dirty="0">
                <a:solidFill>
                  <a:srgbClr val="FF0000"/>
                </a:solidFill>
                <a:latin typeface="Sakkal Majalla" panose="02000000000000000000" pitchFamily="2" charset="-78"/>
                <a:cs typeface="Sakkal Majalla" panose="02000000000000000000" pitchFamily="2" charset="-78"/>
              </a:rPr>
              <a:t>الـ</a:t>
            </a:r>
            <a:r>
              <a:rPr lang="ar-JO" sz="4000" b="1" dirty="0">
                <a:solidFill>
                  <a:srgbClr val="FF0000"/>
                </a:solidFill>
                <a:latin typeface="Sakkal Majalla" panose="02000000000000000000" pitchFamily="2" charset="-78"/>
                <a:cs typeface="Sakkal Majalla" panose="02000000000000000000" pitchFamily="2" charset="-78"/>
              </a:rPr>
              <a:t>نَّصَّ الآتِي</a:t>
            </a:r>
            <a:r>
              <a:rPr lang="ar-BH" sz="4000" b="1" dirty="0">
                <a:solidFill>
                  <a:srgbClr val="FF0000"/>
                </a:solidFill>
                <a:latin typeface="Sakkal Majalla" panose="02000000000000000000" pitchFamily="2" charset="-78"/>
                <a:cs typeface="Sakkal Majalla" panose="02000000000000000000" pitchFamily="2" charset="-78"/>
              </a:rPr>
              <a:t> </a:t>
            </a:r>
            <a:r>
              <a:rPr lang="ar-SA" sz="4000" b="1" dirty="0">
                <a:solidFill>
                  <a:srgbClr val="FF0000"/>
                </a:solidFill>
                <a:latin typeface="Sakkal Majalla" panose="02000000000000000000" pitchFamily="2" charset="-78"/>
                <a:cs typeface="Sakkal Majalla" panose="02000000000000000000" pitchFamily="2" charset="-78"/>
              </a:rPr>
              <a:t>و</a:t>
            </a:r>
            <a:r>
              <a:rPr lang="ar-JO" sz="4000" b="1" dirty="0">
                <a:solidFill>
                  <a:srgbClr val="FF0000"/>
                </a:solidFill>
                <a:latin typeface="Sakkal Majalla" panose="02000000000000000000" pitchFamily="2" charset="-78"/>
                <a:cs typeface="Sakkal Majalla" panose="02000000000000000000" pitchFamily="2" charset="-78"/>
              </a:rPr>
              <a:t>أُجيبُ </a:t>
            </a:r>
            <a:r>
              <a:rPr lang="ar-BH" sz="4000" b="1" dirty="0">
                <a:solidFill>
                  <a:srgbClr val="FF0000"/>
                </a:solidFill>
                <a:latin typeface="Sakkal Majalla" panose="02000000000000000000" pitchFamily="2" charset="-78"/>
                <a:cs typeface="Sakkal Majalla" panose="02000000000000000000" pitchFamily="2" charset="-78"/>
              </a:rPr>
              <a:t>عن </a:t>
            </a:r>
            <a:r>
              <a:rPr lang="ar-JO" sz="4000" b="1" dirty="0">
                <a:solidFill>
                  <a:srgbClr val="FF0000"/>
                </a:solidFill>
                <a:latin typeface="Sakkal Majalla" panose="02000000000000000000" pitchFamily="2" charset="-78"/>
                <a:cs typeface="Sakkal Majalla" panose="02000000000000000000" pitchFamily="2" charset="-78"/>
              </a:rPr>
              <a:t>الأسئلةِ التي تليه:</a:t>
            </a:r>
            <a:r>
              <a:rPr lang="ar-BH" sz="4000" b="1" dirty="0">
                <a:solidFill>
                  <a:srgbClr val="FF0000"/>
                </a:solidFill>
                <a:latin typeface="Sakkal Majalla" panose="02000000000000000000" pitchFamily="2" charset="-78"/>
                <a:cs typeface="Sakkal Majalla" panose="02000000000000000000" pitchFamily="2" charset="-78"/>
              </a:rPr>
              <a:t> </a:t>
            </a:r>
            <a:r>
              <a:rPr lang="ar-BH" sz="4000" dirty="0">
                <a:solidFill>
                  <a:srgbClr val="FF0000"/>
                </a:solidFill>
                <a:latin typeface="Sakkal Majalla" panose="02000000000000000000" pitchFamily="2" charset="-78"/>
                <a:cs typeface="Sakkal Majalla" panose="02000000000000000000" pitchFamily="2" charset="-78"/>
              </a:rPr>
              <a:t>(5 دقائق)</a:t>
            </a: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5" name="عنوان 1">
            <a:extLst>
              <a:ext uri="{FF2B5EF4-FFF2-40B4-BE49-F238E27FC236}">
                <a16:creationId xmlns:a16="http://schemas.microsoft.com/office/drawing/2014/main" id="{03E02D07-19E7-452E-B819-7371B17D4753}"/>
              </a:ext>
            </a:extLst>
          </p:cNvPr>
          <p:cNvSpPr txBox="1">
            <a:spLocks/>
          </p:cNvSpPr>
          <p:nvPr/>
        </p:nvSpPr>
        <p:spPr>
          <a:xfrm>
            <a:off x="9920184" y="2458109"/>
            <a:ext cx="2170545" cy="839578"/>
          </a:xfrm>
          <a:prstGeom prst="rect">
            <a:avLst/>
          </a:prstGeom>
        </p:spPr>
        <p:txBody>
          <a:bodyPr vert="horz" lIns="91440" tIns="45720" rIns="91440" bIns="4572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6" name="عنوان 1">
            <a:extLst>
              <a:ext uri="{FF2B5EF4-FFF2-40B4-BE49-F238E27FC236}">
                <a16:creationId xmlns:a16="http://schemas.microsoft.com/office/drawing/2014/main" id="{9262AE4F-3986-4297-9698-4FDCF327A888}"/>
              </a:ext>
            </a:extLst>
          </p:cNvPr>
          <p:cNvSpPr txBox="1">
            <a:spLocks/>
          </p:cNvSpPr>
          <p:nvPr/>
        </p:nvSpPr>
        <p:spPr>
          <a:xfrm>
            <a:off x="1186543" y="3021311"/>
            <a:ext cx="10912713" cy="3351779"/>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r">
              <a:lnSpc>
                <a:spcPct val="150000"/>
              </a:lnSpc>
              <a:buFontTx/>
              <a:buChar char="-"/>
            </a:pPr>
            <a:endParaRPr lang="en-US" sz="3600" dirty="0">
              <a:latin typeface="Sakkal Majalla" panose="02000000000000000000" pitchFamily="2" charset="-78"/>
              <a:cs typeface="Sakkal Majalla" panose="02000000000000000000" pitchFamily="2" charset="-78"/>
            </a:endParaRPr>
          </a:p>
        </p:txBody>
      </p:sp>
      <p:sp>
        <p:nvSpPr>
          <p:cNvPr id="7" name="عنوان 1">
            <a:extLst>
              <a:ext uri="{FF2B5EF4-FFF2-40B4-BE49-F238E27FC236}">
                <a16:creationId xmlns:a16="http://schemas.microsoft.com/office/drawing/2014/main" id="{C8317E62-BDBF-43B7-ACCF-D5BC9BDDBC2C}"/>
              </a:ext>
            </a:extLst>
          </p:cNvPr>
          <p:cNvSpPr txBox="1">
            <a:spLocks/>
          </p:cNvSpPr>
          <p:nvPr/>
        </p:nvSpPr>
        <p:spPr>
          <a:xfrm>
            <a:off x="1723622" y="3560313"/>
            <a:ext cx="8375961" cy="839578"/>
          </a:xfrm>
          <a:prstGeom prst="rect">
            <a:avLst/>
          </a:prstGeom>
        </p:spPr>
        <p:txBody>
          <a:bodyPr vert="horz" lIns="91440" tIns="45720" rIns="91440" bIns="4572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8" name="عنوان 1">
            <a:extLst>
              <a:ext uri="{FF2B5EF4-FFF2-40B4-BE49-F238E27FC236}">
                <a16:creationId xmlns:a16="http://schemas.microsoft.com/office/drawing/2014/main" id="{C8317E62-BDBF-43B7-ACCF-D5BC9BDDBC2C}"/>
              </a:ext>
            </a:extLst>
          </p:cNvPr>
          <p:cNvSpPr txBox="1">
            <a:spLocks/>
          </p:cNvSpPr>
          <p:nvPr/>
        </p:nvSpPr>
        <p:spPr>
          <a:xfrm>
            <a:off x="913143" y="1953794"/>
            <a:ext cx="9996917" cy="4052616"/>
          </a:xfrm>
          <a:prstGeom prst="rect">
            <a:avLst/>
          </a:prstGeom>
        </p:spPr>
        <p:txBody>
          <a:bodyPr vert="horz" lIns="91440" tIns="45720" rIns="91440" bIns="4572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600" dirty="0">
                <a:latin typeface="Sakkal Majalla" panose="02000000000000000000" pitchFamily="2" charset="-78"/>
                <a:cs typeface="Sakkal Majalla" panose="02000000000000000000" pitchFamily="2" charset="-78"/>
              </a:rPr>
              <a:t>الأمنُ حاجةٌ أساسيّةٌ للإنسانِ لا تَقِلُّ أهمّيَّةً عن حاجتِهِ إلى المأكَلِ والمَشرَبِ، وقد يَعسُرُ عليهِ أن يَعمَلَ بفاعِليَّةٍ في أيّ مجالٍ من مجالاتِ حياتِهِ المُختَلِفةِ إذا لَم يَشعُرْ بقَدْرٍ من الأمنِ؛ ذلكَ أن الأمنَ مَنبعٌ للرّاحةِ والطُّمأنينةِ، فبِهِ يَتمكَّنُ المواطنُ من الاستقرارِ والإسهامِ في بناءِ المجتمعِ.</a:t>
            </a:r>
          </a:p>
          <a:p>
            <a:pPr algn="r"/>
            <a:r>
              <a:rPr lang="ar-BH" sz="3600" dirty="0">
                <a:latin typeface="Sakkal Majalla" panose="02000000000000000000" pitchFamily="2" charset="-78"/>
                <a:cs typeface="Sakkal Majalla" panose="02000000000000000000" pitchFamily="2" charset="-78"/>
              </a:rPr>
              <a:t>وانطلاقاً من هذهِ الحاجةِ، اهتمَّتِ الدُّوَلُ بهذا الجانِبِ من حياةِ الإنسانِ، فَسَعَتْ كلُّ دولةٍ إلى تَطويرِ وسائِلَها الرّاميةِ إلى توفيرِ أجواءٍ آمنةٍ لمواطِنيها. </a:t>
            </a:r>
            <a:endParaRPr lang="en-US" sz="3600" dirty="0">
              <a:latin typeface="Sakkal Majalla" panose="02000000000000000000" pitchFamily="2" charset="-78"/>
              <a:cs typeface="Sakkal Majalla" panose="02000000000000000000" pitchFamily="2" charset="-78"/>
            </a:endParaRPr>
          </a:p>
        </p:txBody>
      </p:sp>
      <p:sp>
        <p:nvSpPr>
          <p:cNvPr id="11" name="Title 1">
            <a:extLst>
              <a:ext uri="{FF2B5EF4-FFF2-40B4-BE49-F238E27FC236}">
                <a16:creationId xmlns:a16="http://schemas.microsoft.com/office/drawing/2014/main" id="{E2548DE9-5EBA-4CDD-B95B-8495F886E2FD}"/>
              </a:ext>
            </a:extLst>
          </p:cNvPr>
          <p:cNvSpPr txBox="1">
            <a:spLocks/>
          </p:cNvSpPr>
          <p:nvPr/>
        </p:nvSpPr>
        <p:spPr>
          <a:xfrm>
            <a:off x="10054612" y="49686"/>
            <a:ext cx="1948543" cy="1006475"/>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lnSpc>
                <a:spcPct val="90000"/>
              </a:lnSpc>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latin typeface="+mn-lt"/>
                <a:ea typeface="+mn-ea"/>
                <a:cs typeface="+mn-cs"/>
              </a:defRPr>
            </a:lvl2pPr>
            <a:lvl3pPr rtl="1" eaLnBrk="1" hangingPunct="1">
              <a:defRPr>
                <a:solidFill>
                  <a:schemeClr val="tx2"/>
                </a:solidFill>
                <a:latin typeface="+mn-lt"/>
                <a:ea typeface="+mn-ea"/>
                <a:cs typeface="+mn-cs"/>
              </a:defRPr>
            </a:lvl3pPr>
            <a:lvl4pPr rtl="1" eaLnBrk="1" hangingPunct="1">
              <a:defRPr>
                <a:solidFill>
                  <a:schemeClr val="tx2"/>
                </a:solidFill>
                <a:latin typeface="+mn-lt"/>
                <a:ea typeface="+mn-ea"/>
                <a:cs typeface="+mn-cs"/>
              </a:defRPr>
            </a:lvl4pPr>
            <a:lvl5pPr rtl="1" eaLnBrk="1" hangingPunct="1">
              <a:defRPr>
                <a:solidFill>
                  <a:schemeClr val="tx2"/>
                </a:solidFill>
                <a:latin typeface="+mn-lt"/>
                <a:ea typeface="+mn-ea"/>
                <a:cs typeface="+mn-cs"/>
              </a:defRPr>
            </a:lvl5pPr>
            <a:lvl6pPr rtl="1" eaLnBrk="1" hangingPunct="1">
              <a:defRPr>
                <a:solidFill>
                  <a:schemeClr val="tx2"/>
                </a:solidFill>
                <a:latin typeface="+mn-lt"/>
                <a:ea typeface="+mn-ea"/>
                <a:cs typeface="+mn-cs"/>
              </a:defRPr>
            </a:lvl6pPr>
            <a:lvl7pPr rtl="1" eaLnBrk="1" hangingPunct="1">
              <a:defRPr>
                <a:solidFill>
                  <a:schemeClr val="tx2"/>
                </a:solidFill>
                <a:latin typeface="+mn-lt"/>
                <a:ea typeface="+mn-ea"/>
                <a:cs typeface="+mn-cs"/>
              </a:defRPr>
            </a:lvl7pPr>
            <a:lvl8pPr rtl="1" eaLnBrk="1" hangingPunct="1">
              <a:defRPr>
                <a:solidFill>
                  <a:schemeClr val="tx2"/>
                </a:solidFill>
                <a:latin typeface="+mn-lt"/>
                <a:ea typeface="+mn-ea"/>
                <a:cs typeface="+mn-cs"/>
              </a:defRPr>
            </a:lvl8pPr>
            <a:lvl9pPr rtl="1" eaLnBrk="1" hangingPunct="1">
              <a:defRPr>
                <a:solidFill>
                  <a:schemeClr val="tx2"/>
                </a:solidFill>
                <a:latin typeface="+mn-lt"/>
                <a:ea typeface="+mn-ea"/>
                <a:cs typeface="+mn-cs"/>
              </a:defRPr>
            </a:lvl9pPr>
          </a:lstStyle>
          <a:p>
            <a:pPr algn="ctr"/>
            <a:r>
              <a:rPr lang="ar-BH" sz="4000" b="1" dirty="0">
                <a:solidFill>
                  <a:schemeClr val="bg1"/>
                </a:solidFill>
                <a:latin typeface="Sakkal Majalla" panose="02000000000000000000" pitchFamily="2" charset="-78"/>
                <a:cs typeface="Sakkal Majalla" panose="02000000000000000000" pitchFamily="2" charset="-78"/>
              </a:rPr>
              <a:t>أكتشِفُ</a:t>
            </a:r>
            <a:endParaRPr lang="en-GB" sz="4000" b="1" dirty="0">
              <a:solidFill>
                <a:schemeClr val="bg1"/>
              </a:solidFill>
              <a:latin typeface="Sakkal Majalla" panose="02000000000000000000" pitchFamily="2" charset="-78"/>
              <a:cs typeface="Sakkal Majalla" panose="02000000000000000000" pitchFamily="2" charset="-78"/>
            </a:endParaRPr>
          </a:p>
        </p:txBody>
      </p:sp>
      <p:sp>
        <p:nvSpPr>
          <p:cNvPr id="9" name="مستطيل 4">
            <a:extLst>
              <a:ext uri="{FF2B5EF4-FFF2-40B4-BE49-F238E27FC236}">
                <a16:creationId xmlns:a16="http://schemas.microsoft.com/office/drawing/2014/main" id="{506C2E0E-13B9-42A0-8251-F2D9251A561C}"/>
              </a:ext>
            </a:extLst>
          </p:cNvPr>
          <p:cNvSpPr/>
          <p:nvPr/>
        </p:nvSpPr>
        <p:spPr>
          <a:xfrm>
            <a:off x="331302" y="0"/>
            <a:ext cx="5062333"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spTree>
    <p:extLst>
      <p:ext uri="{BB962C8B-B14F-4D97-AF65-F5344CB8AC3E}">
        <p14:creationId xmlns:p14="http://schemas.microsoft.com/office/powerpoint/2010/main" val="194225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a:extLst>
              <a:ext uri="{FF2B5EF4-FFF2-40B4-BE49-F238E27FC236}">
                <a16:creationId xmlns:a16="http://schemas.microsoft.com/office/drawing/2014/main" id="{CED7B3B0-E0D9-46C5-BA9A-2C2E435CDF64}"/>
              </a:ext>
            </a:extLst>
          </p:cNvPr>
          <p:cNvSpPr txBox="1">
            <a:spLocks noGrp="1"/>
          </p:cNvSpPr>
          <p:nvPr>
            <p:ph idx="1"/>
          </p:nvPr>
        </p:nvSpPr>
        <p:spPr>
          <a:xfrm>
            <a:off x="966989" y="2090103"/>
            <a:ext cx="10515600" cy="4337201"/>
          </a:xfrm>
          <a:prstGeom prst="rect">
            <a:avLst/>
          </a:prstGeom>
          <a:solidFill>
            <a:schemeClr val="accent4">
              <a:lumMod val="60000"/>
              <a:lumOff val="40000"/>
            </a:schemeClr>
          </a:solidFill>
        </p:spPr>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571500" indent="-571500" algn="r">
              <a:lnSpc>
                <a:spcPct val="150000"/>
              </a:lnSpc>
              <a:buFont typeface="Arial" panose="020B0604020202020204" pitchFamily="34" charset="0"/>
              <a:buChar char="•"/>
            </a:pPr>
            <a:r>
              <a:rPr lang="ar-BH" sz="3200" b="1" dirty="0">
                <a:solidFill>
                  <a:schemeClr val="tx1"/>
                </a:solidFill>
                <a:latin typeface="Sakkal Majalla" panose="02000000000000000000" pitchFamily="2" charset="-78"/>
                <a:cs typeface="Sakkal Majalla" panose="02000000000000000000" pitchFamily="2" charset="-78"/>
              </a:rPr>
              <a:t>فِعْلين ماضيين. </a:t>
            </a:r>
          </a:p>
          <a:p>
            <a:pPr marL="571500" indent="-571500" algn="r">
              <a:lnSpc>
                <a:spcPct val="150000"/>
              </a:lnSpc>
              <a:buFont typeface="Arial" panose="020B0604020202020204" pitchFamily="34" charset="0"/>
              <a:buChar char="•"/>
            </a:pPr>
            <a:r>
              <a:rPr lang="ar-BH" sz="3200" b="1" dirty="0">
                <a:solidFill>
                  <a:schemeClr val="tx1"/>
                </a:solidFill>
                <a:latin typeface="Sakkal Majalla" panose="02000000000000000000" pitchFamily="2" charset="-78"/>
                <a:cs typeface="Sakkal Majalla" panose="02000000000000000000" pitchFamily="2" charset="-78"/>
              </a:rPr>
              <a:t>فعلين مضَارِعين مرفوعين. </a:t>
            </a:r>
          </a:p>
          <a:p>
            <a:pPr marL="571500" indent="-571500" algn="r">
              <a:lnSpc>
                <a:spcPct val="150000"/>
              </a:lnSpc>
              <a:buFont typeface="Arial" panose="020B0604020202020204" pitchFamily="34" charset="0"/>
              <a:buChar char="•"/>
            </a:pPr>
            <a:r>
              <a:rPr lang="ar-BH" sz="3200" b="1" dirty="0">
                <a:solidFill>
                  <a:schemeClr val="tx1"/>
                </a:solidFill>
                <a:latin typeface="Sakkal Majalla" panose="02000000000000000000" pitchFamily="2" charset="-78"/>
                <a:cs typeface="Sakkal Majalla" panose="02000000000000000000" pitchFamily="2" charset="-78"/>
              </a:rPr>
              <a:t>فِعْلًا مضارعًا منْصوبًا. </a:t>
            </a:r>
          </a:p>
          <a:p>
            <a:pPr marL="571500" indent="-571500" algn="r">
              <a:lnSpc>
                <a:spcPct val="150000"/>
              </a:lnSpc>
              <a:buFont typeface="Arial" panose="020B0604020202020204" pitchFamily="34" charset="0"/>
              <a:buChar char="•"/>
            </a:pPr>
            <a:r>
              <a:rPr lang="ar-BH" sz="3200" b="1" dirty="0">
                <a:solidFill>
                  <a:schemeClr val="tx1"/>
                </a:solidFill>
                <a:latin typeface="Sakkal Majalla" panose="02000000000000000000" pitchFamily="2" charset="-78"/>
                <a:cs typeface="Sakkal Majalla" panose="02000000000000000000" pitchFamily="2" charset="-78"/>
              </a:rPr>
              <a:t>فِعْلًا مُضارِعًا مجْزومًا. </a:t>
            </a:r>
          </a:p>
          <a:p>
            <a:pPr marL="571500" indent="-571500" algn="r">
              <a:lnSpc>
                <a:spcPct val="150000"/>
              </a:lnSpc>
              <a:buFont typeface="Arial" panose="020B0604020202020204" pitchFamily="34" charset="0"/>
              <a:buChar char="•"/>
            </a:pPr>
            <a:r>
              <a:rPr lang="ar-BH" sz="3200" b="1" dirty="0">
                <a:solidFill>
                  <a:schemeClr val="tx1"/>
                </a:solidFill>
                <a:latin typeface="Sakkal Majalla" panose="02000000000000000000" pitchFamily="2" charset="-78"/>
                <a:cs typeface="Sakkal Majalla" panose="02000000000000000000" pitchFamily="2" charset="-78"/>
              </a:rPr>
              <a:t>فاعلًا مرفوعًا.                      </a:t>
            </a:r>
          </a:p>
          <a:p>
            <a:pPr marL="571500" indent="-571500" algn="r">
              <a:lnSpc>
                <a:spcPct val="150000"/>
              </a:lnSpc>
              <a:buFont typeface="Arial" panose="020B0604020202020204" pitchFamily="34" charset="0"/>
              <a:buChar char="•"/>
            </a:pPr>
            <a:endParaRPr lang="ar-SA" sz="4800" b="1" dirty="0">
              <a:solidFill>
                <a:schemeClr val="tx1"/>
              </a:solidFill>
              <a:latin typeface="Sakkal Majalla" panose="02000000000000000000" pitchFamily="2" charset="-78"/>
              <a:cs typeface="Sakkal Majalla" panose="02000000000000000000" pitchFamily="2" charset="-78"/>
            </a:endParaRPr>
          </a:p>
        </p:txBody>
      </p:sp>
      <p:sp>
        <p:nvSpPr>
          <p:cNvPr id="7" name="عنوان 1">
            <a:extLst>
              <a:ext uri="{FF2B5EF4-FFF2-40B4-BE49-F238E27FC236}">
                <a16:creationId xmlns:a16="http://schemas.microsoft.com/office/drawing/2014/main" id="{D279CA99-F6B8-4A47-B6D8-74DF65882BEB}"/>
              </a:ext>
            </a:extLst>
          </p:cNvPr>
          <p:cNvSpPr txBox="1">
            <a:spLocks/>
          </p:cNvSpPr>
          <p:nvPr/>
        </p:nvSpPr>
        <p:spPr>
          <a:xfrm>
            <a:off x="3106628" y="1250525"/>
            <a:ext cx="8375961" cy="839578"/>
          </a:xfrm>
          <a:prstGeom prst="rect">
            <a:avLst/>
          </a:prstGeom>
        </p:spPr>
        <p:txBody>
          <a:bodyPr vert="horz" lIns="91440" tIns="45720" rIns="91440" bIns="4572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4000" b="1" dirty="0">
                <a:solidFill>
                  <a:srgbClr val="FF0000"/>
                </a:solidFill>
                <a:latin typeface="Sakkal Majalla" panose="02000000000000000000" pitchFamily="2" charset="-78"/>
                <a:cs typeface="Sakkal Majalla" panose="02000000000000000000" pitchFamily="2" charset="-78"/>
              </a:rPr>
              <a:t>أستخرجُ منَ النّصِّ السّابقِ ما يأتِي: </a:t>
            </a: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10" name="مربع نص 9">
            <a:extLst>
              <a:ext uri="{FF2B5EF4-FFF2-40B4-BE49-F238E27FC236}">
                <a16:creationId xmlns:a16="http://schemas.microsoft.com/office/drawing/2014/main" id="{F0EB13CC-0010-4272-8FB0-7EFBC50FF130}"/>
              </a:ext>
            </a:extLst>
          </p:cNvPr>
          <p:cNvSpPr txBox="1"/>
          <p:nvPr/>
        </p:nvSpPr>
        <p:spPr>
          <a:xfrm>
            <a:off x="5362464" y="2859544"/>
            <a:ext cx="2491409" cy="769441"/>
          </a:xfrm>
          <a:prstGeom prst="rect">
            <a:avLst/>
          </a:prstGeom>
          <a:noFill/>
        </p:spPr>
        <p:txBody>
          <a:bodyPr wrap="square" rtlCol="0" anchor="ctr">
            <a:spAutoFit/>
          </a:bodyPr>
          <a:lstStyle/>
          <a:p>
            <a:pPr algn="ctr" rtl="1">
              <a:lnSpc>
                <a:spcPct val="150000"/>
              </a:lnSpc>
            </a:pPr>
            <a:r>
              <a:rPr lang="ar-BH" sz="3200" b="1" dirty="0">
                <a:solidFill>
                  <a:srgbClr val="00B0F0"/>
                </a:solidFill>
                <a:latin typeface="Sakkal Majalla" panose="02000000000000000000" pitchFamily="2" charset="-78"/>
                <a:cs typeface="Sakkal Majalla" panose="02000000000000000000" pitchFamily="2" charset="-78"/>
              </a:rPr>
              <a:t>يعْسُرُ ، يتَمَكَّنُ.</a:t>
            </a:r>
          </a:p>
        </p:txBody>
      </p:sp>
      <p:sp>
        <p:nvSpPr>
          <p:cNvPr id="11" name="مربع نص 10">
            <a:extLst>
              <a:ext uri="{FF2B5EF4-FFF2-40B4-BE49-F238E27FC236}">
                <a16:creationId xmlns:a16="http://schemas.microsoft.com/office/drawing/2014/main" id="{5B937394-F4F2-4C13-9017-8ABB72DCC7F5}"/>
              </a:ext>
            </a:extLst>
          </p:cNvPr>
          <p:cNvSpPr txBox="1"/>
          <p:nvPr/>
        </p:nvSpPr>
        <p:spPr>
          <a:xfrm>
            <a:off x="6048903" y="4952048"/>
            <a:ext cx="2491409" cy="769441"/>
          </a:xfrm>
          <a:prstGeom prst="rect">
            <a:avLst/>
          </a:prstGeom>
          <a:noFill/>
        </p:spPr>
        <p:txBody>
          <a:bodyPr wrap="square" rtlCol="0" anchor="ctr">
            <a:spAutoFit/>
          </a:bodyPr>
          <a:lstStyle/>
          <a:p>
            <a:pPr algn="ctr" rtl="1">
              <a:lnSpc>
                <a:spcPct val="150000"/>
              </a:lnSpc>
            </a:pPr>
            <a:r>
              <a:rPr lang="ar-BH" sz="3200" b="1" dirty="0">
                <a:solidFill>
                  <a:srgbClr val="00B0F0"/>
                </a:solidFill>
                <a:latin typeface="Sakkal Majalla" panose="02000000000000000000" pitchFamily="2" charset="-78"/>
                <a:cs typeface="Sakkal Majalla" panose="02000000000000000000" pitchFamily="2" charset="-78"/>
              </a:rPr>
              <a:t>الدُّوَلُ.</a:t>
            </a:r>
          </a:p>
        </p:txBody>
      </p:sp>
      <p:sp>
        <p:nvSpPr>
          <p:cNvPr id="12" name="مربع نص 11">
            <a:extLst>
              <a:ext uri="{FF2B5EF4-FFF2-40B4-BE49-F238E27FC236}">
                <a16:creationId xmlns:a16="http://schemas.microsoft.com/office/drawing/2014/main" id="{0977679D-43E8-448F-B817-3693133C22AF}"/>
              </a:ext>
            </a:extLst>
          </p:cNvPr>
          <p:cNvSpPr txBox="1"/>
          <p:nvPr/>
        </p:nvSpPr>
        <p:spPr>
          <a:xfrm>
            <a:off x="5658679" y="2077339"/>
            <a:ext cx="2491409" cy="769441"/>
          </a:xfrm>
          <a:prstGeom prst="rect">
            <a:avLst/>
          </a:prstGeom>
          <a:noFill/>
        </p:spPr>
        <p:txBody>
          <a:bodyPr wrap="square" rtlCol="0" anchor="ctr">
            <a:spAutoFit/>
          </a:bodyPr>
          <a:lstStyle/>
          <a:p>
            <a:pPr algn="ctr">
              <a:lnSpc>
                <a:spcPct val="150000"/>
              </a:lnSpc>
            </a:pPr>
            <a:r>
              <a:rPr lang="ar-BH" sz="3200" b="1" dirty="0">
                <a:solidFill>
                  <a:srgbClr val="00B0F0"/>
                </a:solidFill>
                <a:latin typeface="Sakkal Majalla" panose="02000000000000000000" pitchFamily="2" charset="-78"/>
                <a:cs typeface="Sakkal Majalla" panose="02000000000000000000" pitchFamily="2" charset="-78"/>
              </a:rPr>
              <a:t>اهتَمَّت، سعَتْ.</a:t>
            </a:r>
          </a:p>
        </p:txBody>
      </p:sp>
      <p:sp>
        <p:nvSpPr>
          <p:cNvPr id="13" name="مربع نص 12">
            <a:extLst>
              <a:ext uri="{FF2B5EF4-FFF2-40B4-BE49-F238E27FC236}">
                <a16:creationId xmlns:a16="http://schemas.microsoft.com/office/drawing/2014/main" id="{B3A1DE85-81FB-4BA6-A6C9-AD57D555D280}"/>
              </a:ext>
            </a:extLst>
          </p:cNvPr>
          <p:cNvSpPr txBox="1"/>
          <p:nvPr/>
        </p:nvSpPr>
        <p:spPr>
          <a:xfrm>
            <a:off x="5989979" y="3579982"/>
            <a:ext cx="2491409" cy="769441"/>
          </a:xfrm>
          <a:prstGeom prst="rect">
            <a:avLst/>
          </a:prstGeom>
          <a:noFill/>
        </p:spPr>
        <p:txBody>
          <a:bodyPr wrap="square" rtlCol="0" anchor="ctr">
            <a:spAutoFit/>
          </a:bodyPr>
          <a:lstStyle/>
          <a:p>
            <a:pPr algn="ctr">
              <a:lnSpc>
                <a:spcPct val="150000"/>
              </a:lnSpc>
            </a:pPr>
            <a:r>
              <a:rPr lang="ar-BH" sz="3200" b="1" dirty="0">
                <a:solidFill>
                  <a:srgbClr val="00B0F0"/>
                </a:solidFill>
                <a:latin typeface="Sakkal Majalla" panose="02000000000000000000" pitchFamily="2" charset="-78"/>
                <a:cs typeface="Sakkal Majalla" panose="02000000000000000000" pitchFamily="2" charset="-78"/>
              </a:rPr>
              <a:t>يعمَلَ.</a:t>
            </a:r>
          </a:p>
        </p:txBody>
      </p:sp>
      <p:sp>
        <p:nvSpPr>
          <p:cNvPr id="14" name="مربع نص 13">
            <a:extLst>
              <a:ext uri="{FF2B5EF4-FFF2-40B4-BE49-F238E27FC236}">
                <a16:creationId xmlns:a16="http://schemas.microsoft.com/office/drawing/2014/main" id="{2EDE53FA-CB89-487B-BA40-4D61BEBAF34B}"/>
              </a:ext>
            </a:extLst>
          </p:cNvPr>
          <p:cNvSpPr txBox="1"/>
          <p:nvPr/>
        </p:nvSpPr>
        <p:spPr>
          <a:xfrm>
            <a:off x="5989980" y="4246235"/>
            <a:ext cx="2491409" cy="769441"/>
          </a:xfrm>
          <a:prstGeom prst="rect">
            <a:avLst/>
          </a:prstGeom>
          <a:noFill/>
        </p:spPr>
        <p:txBody>
          <a:bodyPr wrap="square" rtlCol="0" anchor="ctr">
            <a:spAutoFit/>
          </a:bodyPr>
          <a:lstStyle/>
          <a:p>
            <a:pPr algn="ctr" rtl="1">
              <a:lnSpc>
                <a:spcPct val="150000"/>
              </a:lnSpc>
            </a:pPr>
            <a:r>
              <a:rPr lang="ar-BH" sz="3200" b="1" dirty="0">
                <a:solidFill>
                  <a:srgbClr val="00B0F0"/>
                </a:solidFill>
                <a:latin typeface="Sakkal Majalla" panose="02000000000000000000" pitchFamily="2" charset="-78"/>
                <a:cs typeface="Sakkal Majalla" panose="02000000000000000000" pitchFamily="2" charset="-78"/>
              </a:rPr>
              <a:t>يشْعُرْ.</a:t>
            </a:r>
          </a:p>
        </p:txBody>
      </p:sp>
      <p:sp>
        <p:nvSpPr>
          <p:cNvPr id="15" name="Title 1">
            <a:extLst>
              <a:ext uri="{FF2B5EF4-FFF2-40B4-BE49-F238E27FC236}">
                <a16:creationId xmlns:a16="http://schemas.microsoft.com/office/drawing/2014/main" id="{7F2CC957-A84B-49C5-8FFC-4E23585715CD}"/>
              </a:ext>
            </a:extLst>
          </p:cNvPr>
          <p:cNvSpPr txBox="1">
            <a:spLocks/>
          </p:cNvSpPr>
          <p:nvPr/>
        </p:nvSpPr>
        <p:spPr>
          <a:xfrm>
            <a:off x="10054612" y="49686"/>
            <a:ext cx="1948543" cy="1006475"/>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lnSpc>
                <a:spcPct val="90000"/>
              </a:lnSpc>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latin typeface="+mn-lt"/>
                <a:ea typeface="+mn-ea"/>
                <a:cs typeface="+mn-cs"/>
              </a:defRPr>
            </a:lvl2pPr>
            <a:lvl3pPr rtl="1" eaLnBrk="1" hangingPunct="1">
              <a:defRPr>
                <a:solidFill>
                  <a:schemeClr val="tx2"/>
                </a:solidFill>
                <a:latin typeface="+mn-lt"/>
                <a:ea typeface="+mn-ea"/>
                <a:cs typeface="+mn-cs"/>
              </a:defRPr>
            </a:lvl3pPr>
            <a:lvl4pPr rtl="1" eaLnBrk="1" hangingPunct="1">
              <a:defRPr>
                <a:solidFill>
                  <a:schemeClr val="tx2"/>
                </a:solidFill>
                <a:latin typeface="+mn-lt"/>
                <a:ea typeface="+mn-ea"/>
                <a:cs typeface="+mn-cs"/>
              </a:defRPr>
            </a:lvl4pPr>
            <a:lvl5pPr rtl="1" eaLnBrk="1" hangingPunct="1">
              <a:defRPr>
                <a:solidFill>
                  <a:schemeClr val="tx2"/>
                </a:solidFill>
                <a:latin typeface="+mn-lt"/>
                <a:ea typeface="+mn-ea"/>
                <a:cs typeface="+mn-cs"/>
              </a:defRPr>
            </a:lvl5pPr>
            <a:lvl6pPr rtl="1" eaLnBrk="1" hangingPunct="1">
              <a:defRPr>
                <a:solidFill>
                  <a:schemeClr val="tx2"/>
                </a:solidFill>
                <a:latin typeface="+mn-lt"/>
                <a:ea typeface="+mn-ea"/>
                <a:cs typeface="+mn-cs"/>
              </a:defRPr>
            </a:lvl6pPr>
            <a:lvl7pPr rtl="1" eaLnBrk="1" hangingPunct="1">
              <a:defRPr>
                <a:solidFill>
                  <a:schemeClr val="tx2"/>
                </a:solidFill>
                <a:latin typeface="+mn-lt"/>
                <a:ea typeface="+mn-ea"/>
                <a:cs typeface="+mn-cs"/>
              </a:defRPr>
            </a:lvl7pPr>
            <a:lvl8pPr rtl="1" eaLnBrk="1" hangingPunct="1">
              <a:defRPr>
                <a:solidFill>
                  <a:schemeClr val="tx2"/>
                </a:solidFill>
                <a:latin typeface="+mn-lt"/>
                <a:ea typeface="+mn-ea"/>
                <a:cs typeface="+mn-cs"/>
              </a:defRPr>
            </a:lvl8pPr>
            <a:lvl9pPr rtl="1" eaLnBrk="1" hangingPunct="1">
              <a:defRPr>
                <a:solidFill>
                  <a:schemeClr val="tx2"/>
                </a:solidFill>
                <a:latin typeface="+mn-lt"/>
                <a:ea typeface="+mn-ea"/>
                <a:cs typeface="+mn-cs"/>
              </a:defRPr>
            </a:lvl9pPr>
          </a:lstStyle>
          <a:p>
            <a:pPr algn="ctr"/>
            <a:r>
              <a:rPr lang="ar-BH" sz="4000" b="1" dirty="0">
                <a:solidFill>
                  <a:schemeClr val="bg1"/>
                </a:solidFill>
                <a:latin typeface="Sakkal Majalla" panose="02000000000000000000" pitchFamily="2" charset="-78"/>
                <a:cs typeface="Sakkal Majalla" panose="02000000000000000000" pitchFamily="2" charset="-78"/>
              </a:rPr>
              <a:t>أكتشِفُ</a:t>
            </a:r>
            <a:endParaRPr lang="en-GB" sz="4000" b="1" dirty="0">
              <a:solidFill>
                <a:schemeClr val="bg1"/>
              </a:solidFill>
              <a:latin typeface="Sakkal Majalla" panose="02000000000000000000" pitchFamily="2" charset="-78"/>
              <a:cs typeface="Sakkal Majalla" panose="02000000000000000000" pitchFamily="2" charset="-78"/>
            </a:endParaRPr>
          </a:p>
        </p:txBody>
      </p:sp>
      <p:sp>
        <p:nvSpPr>
          <p:cNvPr id="16" name="مستطيل 4">
            <a:extLst>
              <a:ext uri="{FF2B5EF4-FFF2-40B4-BE49-F238E27FC236}">
                <a16:creationId xmlns:a16="http://schemas.microsoft.com/office/drawing/2014/main" id="{7F49767A-0A1B-4F97-914D-B31433F29EFF}"/>
              </a:ext>
            </a:extLst>
          </p:cNvPr>
          <p:cNvSpPr/>
          <p:nvPr/>
        </p:nvSpPr>
        <p:spPr>
          <a:xfrm>
            <a:off x="188845" y="64558"/>
            <a:ext cx="5019259"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spTree>
    <p:extLst>
      <p:ext uri="{BB962C8B-B14F-4D97-AF65-F5344CB8AC3E}">
        <p14:creationId xmlns:p14="http://schemas.microsoft.com/office/powerpoint/2010/main" val="420213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1000"/>
                                        <p:tgtEl>
                                          <p:spTgt spid="11"/>
                                        </p:tgtEl>
                                      </p:cBhvr>
                                    </p:animEffect>
                                    <p:anim calcmode="lin" valueType="num">
                                      <p:cBhvr>
                                        <p:cTn id="72" dur="1000" fill="hold"/>
                                        <p:tgtEl>
                                          <p:spTgt spid="11"/>
                                        </p:tgtEl>
                                        <p:attrNameLst>
                                          <p:attrName>ppt_x</p:attrName>
                                        </p:attrNameLst>
                                      </p:cBhvr>
                                      <p:tavLst>
                                        <p:tav tm="0">
                                          <p:val>
                                            <p:strVal val="#ppt_x"/>
                                          </p:val>
                                        </p:tav>
                                        <p:tav tm="100000">
                                          <p:val>
                                            <p:strVal val="#ppt_x"/>
                                          </p:val>
                                        </p:tav>
                                      </p:tavLst>
                                    </p:anim>
                                    <p:anim calcmode="lin" valueType="num">
                                      <p:cBhvr>
                                        <p:cTn id="7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8A2EA4-E80F-4C35-88C4-5FB5E33F85D3}"/>
              </a:ext>
            </a:extLst>
          </p:cNvPr>
          <p:cNvSpPr txBox="1">
            <a:spLocks noGrp="1"/>
          </p:cNvSpPr>
          <p:nvPr>
            <p:ph type="title"/>
          </p:nvPr>
        </p:nvSpPr>
        <p:spPr>
          <a:xfrm>
            <a:off x="10054612" y="49686"/>
            <a:ext cx="1948543" cy="1006475"/>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000" b="1" dirty="0">
                <a:solidFill>
                  <a:schemeClr val="bg1"/>
                </a:solidFill>
                <a:latin typeface="Sakkal Majalla" panose="02000000000000000000" pitchFamily="2" charset="-78"/>
                <a:cs typeface="Sakkal Majalla" panose="02000000000000000000" pitchFamily="2" charset="-78"/>
              </a:rPr>
              <a:t>أكتشِفُ</a:t>
            </a:r>
            <a:endParaRPr lang="en-GB" sz="4000" b="1" dirty="0">
              <a:solidFill>
                <a:schemeClr val="bg1"/>
              </a:solidFill>
              <a:latin typeface="Sakkal Majalla" panose="02000000000000000000" pitchFamily="2" charset="-78"/>
              <a:cs typeface="Sakkal Majalla" panose="02000000000000000000" pitchFamily="2" charset="-78"/>
            </a:endParaRPr>
          </a:p>
        </p:txBody>
      </p:sp>
      <p:sp>
        <p:nvSpPr>
          <p:cNvPr id="5" name="Rectangle 4"/>
          <p:cNvSpPr/>
          <p:nvPr/>
        </p:nvSpPr>
        <p:spPr>
          <a:xfrm>
            <a:off x="2354759" y="1058213"/>
            <a:ext cx="7482481" cy="769441"/>
          </a:xfrm>
          <a:prstGeom prst="rect">
            <a:avLst/>
          </a:prstGeom>
        </p:spPr>
        <p:txBody>
          <a:bodyPr wrap="square">
            <a:spAutoFit/>
          </a:bodyPr>
          <a:lstStyle/>
          <a:p>
            <a:pPr algn="r"/>
            <a:r>
              <a:rPr lang="ar-BH" sz="4400" b="1" dirty="0">
                <a:solidFill>
                  <a:srgbClr val="FF0000"/>
                </a:solidFill>
                <a:latin typeface="Sakkal Majalla" panose="02000000000000000000" pitchFamily="2" charset="-78"/>
                <a:cs typeface="Sakkal Majalla" panose="02000000000000000000" pitchFamily="2" charset="-78"/>
              </a:rPr>
              <a:t>أتذكّرُ أنَّ:</a:t>
            </a:r>
            <a:endParaRPr lang="en-US" sz="4400" b="1" dirty="0">
              <a:solidFill>
                <a:srgbClr val="FF0000"/>
              </a:solidFill>
              <a:latin typeface="Sakkal Majalla" panose="02000000000000000000" pitchFamily="2" charset="-78"/>
              <a:cs typeface="Sakkal Majalla" panose="02000000000000000000" pitchFamily="2" charset="-78"/>
            </a:endParaRPr>
          </a:p>
        </p:txBody>
      </p:sp>
      <p:sp>
        <p:nvSpPr>
          <p:cNvPr id="6" name="Content Placeholder 2"/>
          <p:cNvSpPr txBox="1">
            <a:spLocks/>
          </p:cNvSpPr>
          <p:nvPr/>
        </p:nvSpPr>
        <p:spPr>
          <a:xfrm>
            <a:off x="1086678" y="1827654"/>
            <a:ext cx="10058400" cy="4453304"/>
          </a:xfrm>
          <a:prstGeom prst="rect">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ar-BH" sz="3600" dirty="0">
                <a:solidFill>
                  <a:schemeClr val="tx1"/>
                </a:solidFill>
                <a:latin typeface="Sakkal Majalla" panose="02000000000000000000" pitchFamily="2" charset="-78"/>
                <a:cs typeface="Sakkal Majalla" panose="02000000000000000000" pitchFamily="2" charset="-78"/>
              </a:rPr>
              <a:t>الفعلَ هو ما دلَّ على وقوع الحدثِ في زمانٍ معيَّنٍ. ونميّزُ فيه ثلاثَةَ أنواعٍ (ثلاثَ صيغٍ) هي:</a:t>
            </a:r>
          </a:p>
          <a:p>
            <a:pPr lvl="1" algn="just">
              <a:buFontTx/>
              <a:buChar char="-"/>
            </a:pPr>
            <a:r>
              <a:rPr lang="ar-BH" sz="3600" dirty="0">
                <a:solidFill>
                  <a:schemeClr val="tx1"/>
                </a:solidFill>
                <a:latin typeface="Sakkal Majalla" panose="02000000000000000000" pitchFamily="2" charset="-78"/>
                <a:cs typeface="Sakkal Majalla" panose="02000000000000000000" pitchFamily="2" charset="-78"/>
              </a:rPr>
              <a:t>الفعلُ الماضي: مثال: ذهَبَ – طلَبَ.</a:t>
            </a:r>
          </a:p>
          <a:p>
            <a:pPr lvl="1">
              <a:buFontTx/>
              <a:buChar char="-"/>
            </a:pPr>
            <a:r>
              <a:rPr lang="ar-BH" sz="3600" dirty="0">
                <a:solidFill>
                  <a:schemeClr val="tx1"/>
                </a:solidFill>
                <a:latin typeface="Sakkal Majalla" panose="02000000000000000000" pitchFamily="2" charset="-78"/>
                <a:cs typeface="Sakkal Majalla" panose="02000000000000000000" pitchFamily="2" charset="-78"/>
              </a:rPr>
              <a:t>الفعلُ المضارعُ</a:t>
            </a:r>
            <a:r>
              <a:rPr lang="ar-BH" sz="3600">
                <a:solidFill>
                  <a:schemeClr val="tx1"/>
                </a:solidFill>
                <a:latin typeface="Sakkal Majalla" panose="02000000000000000000" pitchFamily="2" charset="-78"/>
                <a:cs typeface="Sakkal Majalla" panose="02000000000000000000" pitchFamily="2" charset="-78"/>
              </a:rPr>
              <a:t>: ويَرِدُ </a:t>
            </a:r>
            <a:r>
              <a:rPr lang="ar-BH" sz="3600" dirty="0">
                <a:solidFill>
                  <a:schemeClr val="tx1"/>
                </a:solidFill>
                <a:latin typeface="Sakkal Majalla" panose="02000000000000000000" pitchFamily="2" charset="-78"/>
                <a:cs typeface="Sakkal Majalla" panose="02000000000000000000" pitchFamily="2" charset="-78"/>
              </a:rPr>
              <a:t>مرفوعًا (يذهَبُ – يطلُبُ). أو منصوبًا (لنْ يذهَبَ)، أو مجزومًا (لم يذهَبْ).</a:t>
            </a:r>
          </a:p>
          <a:p>
            <a:pPr lvl="1" algn="just">
              <a:buFontTx/>
              <a:buChar char="-"/>
            </a:pPr>
            <a:r>
              <a:rPr lang="ar-BH" sz="3600" dirty="0">
                <a:solidFill>
                  <a:schemeClr val="tx1"/>
                </a:solidFill>
                <a:latin typeface="Sakkal Majalla" panose="02000000000000000000" pitchFamily="2" charset="-78"/>
                <a:cs typeface="Sakkal Majalla" panose="02000000000000000000" pitchFamily="2" charset="-78"/>
              </a:rPr>
              <a:t>فعلُ الأَمر. مثال: اذهَبْ – اطلُبْ.</a:t>
            </a:r>
          </a:p>
          <a:p>
            <a:r>
              <a:rPr lang="ar-BH" sz="3600" dirty="0">
                <a:solidFill>
                  <a:schemeClr val="tx1"/>
                </a:solidFill>
                <a:latin typeface="Sakkal Majalla" panose="02000000000000000000" pitchFamily="2" charset="-78"/>
                <a:cs typeface="Sakkal Majalla" panose="02000000000000000000" pitchFamily="2" charset="-78"/>
              </a:rPr>
              <a:t>الفاعلَ: اسمٌ يدلُّ على من قامَ بالفعلِ، ويَرِدُ مرفوعًا بالضمّةِ، أو ضميرًا، وقد يُحذَفُ الفاعِلُ، فيكونُ ضميرًا مُقدّرًا.</a:t>
            </a:r>
          </a:p>
          <a:p>
            <a:pPr marL="0" indent="0" algn="just">
              <a:buNone/>
            </a:pPr>
            <a:endParaRPr lang="ar-BH" sz="3600" dirty="0">
              <a:solidFill>
                <a:schemeClr val="tx1"/>
              </a:solidFill>
              <a:latin typeface="Sakkal Majalla" panose="02000000000000000000" pitchFamily="2" charset="-78"/>
              <a:cs typeface="Sakkal Majalla" panose="02000000000000000000" pitchFamily="2" charset="-78"/>
            </a:endParaRPr>
          </a:p>
          <a:p>
            <a:pPr algn="just"/>
            <a:endParaRPr lang="ar-BH" sz="3600" dirty="0">
              <a:solidFill>
                <a:schemeClr val="tx1"/>
              </a:solidFill>
              <a:latin typeface="Sakkal Majalla" panose="02000000000000000000" pitchFamily="2" charset="-78"/>
              <a:cs typeface="Sakkal Majalla" panose="02000000000000000000" pitchFamily="2" charset="-78"/>
            </a:endParaRPr>
          </a:p>
        </p:txBody>
      </p:sp>
      <p:sp>
        <p:nvSpPr>
          <p:cNvPr id="8" name="مستطيل 4">
            <a:extLst>
              <a:ext uri="{FF2B5EF4-FFF2-40B4-BE49-F238E27FC236}">
                <a16:creationId xmlns:a16="http://schemas.microsoft.com/office/drawing/2014/main" id="{CE4CEA3C-7FAA-4F9B-B095-03752C4CE236}"/>
              </a:ext>
            </a:extLst>
          </p:cNvPr>
          <p:cNvSpPr/>
          <p:nvPr/>
        </p:nvSpPr>
        <p:spPr>
          <a:xfrm>
            <a:off x="188845" y="64558"/>
            <a:ext cx="5085520"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spTree>
    <p:extLst>
      <p:ext uri="{BB962C8B-B14F-4D97-AF65-F5344CB8AC3E}">
        <p14:creationId xmlns:p14="http://schemas.microsoft.com/office/powerpoint/2010/main" val="240189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1000" fill="hold"/>
                                        <p:tgtEl>
                                          <p:spTgt spid="6">
                                            <p:bg/>
                                          </p:spTgt>
                                        </p:tgtEl>
                                        <p:attrNameLst>
                                          <p:attrName>ppt_w</p:attrName>
                                        </p:attrNameLst>
                                      </p:cBhvr>
                                      <p:tavLst>
                                        <p:tav tm="0">
                                          <p:val>
                                            <p:fltVal val="0"/>
                                          </p:val>
                                        </p:tav>
                                        <p:tav tm="100000">
                                          <p:val>
                                            <p:strVal val="#ppt_w"/>
                                          </p:val>
                                        </p:tav>
                                      </p:tavLst>
                                    </p:anim>
                                    <p:anim calcmode="lin" valueType="num">
                                      <p:cBhvr>
                                        <p:cTn id="8" dur="1000" fill="hold"/>
                                        <p:tgtEl>
                                          <p:spTgt spid="6">
                                            <p:bg/>
                                          </p:spTgt>
                                        </p:tgtEl>
                                        <p:attrNameLst>
                                          <p:attrName>ppt_h</p:attrName>
                                        </p:attrNameLst>
                                      </p:cBhvr>
                                      <p:tavLst>
                                        <p:tav tm="0">
                                          <p:val>
                                            <p:fltVal val="0"/>
                                          </p:val>
                                        </p:tav>
                                        <p:tav tm="100000">
                                          <p:val>
                                            <p:strVal val="#ppt_h"/>
                                          </p:val>
                                        </p:tav>
                                      </p:tavLst>
                                    </p:anim>
                                    <p:anim calcmode="lin" valueType="num">
                                      <p:cBhvr>
                                        <p:cTn id="9" dur="1000" fill="hold"/>
                                        <p:tgtEl>
                                          <p:spTgt spid="6">
                                            <p:bg/>
                                          </p:spTgt>
                                        </p:tgtEl>
                                        <p:attrNameLst>
                                          <p:attrName>style.rotation</p:attrName>
                                        </p:attrNameLst>
                                      </p:cBhvr>
                                      <p:tavLst>
                                        <p:tav tm="0">
                                          <p:val>
                                            <p:fltVal val="90"/>
                                          </p:val>
                                        </p:tav>
                                        <p:tav tm="100000">
                                          <p:val>
                                            <p:fltVal val="0"/>
                                          </p:val>
                                        </p:tav>
                                      </p:tavLst>
                                    </p:anim>
                                    <p:animEffect transition="in" filter="fade">
                                      <p:cBhvr>
                                        <p:cTn id="10" dur="1000"/>
                                        <p:tgtEl>
                                          <p:spTgt spid="6">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0" end="0"/>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6">
                                            <p:txEl>
                                              <p:pRg st="1" end="1"/>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p:cTn id="2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6">
                                            <p:txEl>
                                              <p:pRg st="2" end="2"/>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 calcmode="lin" valueType="num">
                                      <p:cBhvr>
                                        <p:cTn id="3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6">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 calcmode="lin" valueType="num">
                                      <p:cBhvr>
                                        <p:cTn id="41"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9338" y="857660"/>
            <a:ext cx="9047045" cy="690827"/>
          </a:xfrm>
        </p:spPr>
        <p:txBody>
          <a:bodyPr>
            <a:normAutofit fontScale="90000"/>
          </a:bodyPr>
          <a:lstStyle/>
          <a:p>
            <a:pPr algn="just"/>
            <a:r>
              <a:rPr lang="ar-BH" dirty="0">
                <a:solidFill>
                  <a:srgbClr val="FF0000"/>
                </a:solidFill>
                <a:latin typeface="Sakkal Majalla" panose="02000000000000000000" pitchFamily="2" charset="-78"/>
                <a:cs typeface="Sakkal Majalla" panose="02000000000000000000" pitchFamily="2" charset="-78"/>
              </a:rPr>
              <a:t>1- أ</a:t>
            </a:r>
            <a:r>
              <a:rPr lang="ar-JO" dirty="0">
                <a:solidFill>
                  <a:srgbClr val="FF0000"/>
                </a:solidFill>
                <a:latin typeface="Sakkal Majalla" panose="02000000000000000000" pitchFamily="2" charset="-78"/>
                <a:cs typeface="Sakkal Majalla" panose="02000000000000000000" pitchFamily="2" charset="-78"/>
              </a:rPr>
              <a:t>ُ</a:t>
            </a:r>
            <a:r>
              <a:rPr lang="ar-BH" dirty="0">
                <a:solidFill>
                  <a:srgbClr val="FF0000"/>
                </a:solidFill>
                <a:latin typeface="Sakkal Majalla" panose="02000000000000000000" pitchFamily="2" charset="-78"/>
                <a:cs typeface="Sakkal Majalla" panose="02000000000000000000" pitchFamily="2" charset="-78"/>
              </a:rPr>
              <a:t>ك</a:t>
            </a:r>
            <a:r>
              <a:rPr lang="ar-JO" dirty="0">
                <a:solidFill>
                  <a:srgbClr val="FF0000"/>
                </a:solidFill>
                <a:latin typeface="Sakkal Majalla" panose="02000000000000000000" pitchFamily="2" charset="-78"/>
                <a:cs typeface="Sakkal Majalla" panose="02000000000000000000" pitchFamily="2" charset="-78"/>
              </a:rPr>
              <a:t>ْ</a:t>
            </a:r>
            <a:r>
              <a:rPr lang="ar-BH" dirty="0">
                <a:solidFill>
                  <a:srgbClr val="FF0000"/>
                </a:solidFill>
                <a:latin typeface="Sakkal Majalla" panose="02000000000000000000" pitchFamily="2" charset="-78"/>
                <a:cs typeface="Sakkal Majalla" panose="02000000000000000000" pitchFamily="2" charset="-78"/>
              </a:rPr>
              <a:t>م</a:t>
            </a:r>
            <a:r>
              <a:rPr lang="ar-JO" dirty="0">
                <a:solidFill>
                  <a:srgbClr val="FF0000"/>
                </a:solidFill>
                <a:latin typeface="Sakkal Majalla" panose="02000000000000000000" pitchFamily="2" charset="-78"/>
                <a:cs typeface="Sakkal Majalla" panose="02000000000000000000" pitchFamily="2" charset="-78"/>
              </a:rPr>
              <a:t>ِ</a:t>
            </a:r>
            <a:r>
              <a:rPr lang="ar-BH" dirty="0">
                <a:solidFill>
                  <a:srgbClr val="FF0000"/>
                </a:solidFill>
                <a:latin typeface="Sakkal Majalla" panose="02000000000000000000" pitchFamily="2" charset="-78"/>
                <a:cs typeface="Sakkal Majalla" panose="02000000000000000000" pitchFamily="2" charset="-78"/>
              </a:rPr>
              <a:t>ل</a:t>
            </a:r>
            <a:r>
              <a:rPr lang="ar-JO" dirty="0">
                <a:solidFill>
                  <a:srgbClr val="FF0000"/>
                </a:solidFill>
                <a:latin typeface="Sakkal Majalla" panose="02000000000000000000" pitchFamily="2" charset="-78"/>
                <a:cs typeface="Sakkal Majalla" panose="02000000000000000000" pitchFamily="2" charset="-78"/>
              </a:rPr>
              <a:t>ُ</a:t>
            </a:r>
            <a:r>
              <a:rPr lang="ar-BH" dirty="0">
                <a:solidFill>
                  <a:srgbClr val="FF0000"/>
                </a:solidFill>
                <a:latin typeface="Sakkal Majalla" panose="02000000000000000000" pitchFamily="2" charset="-78"/>
                <a:cs typeface="Sakkal Majalla" panose="02000000000000000000" pitchFamily="2" charset="-78"/>
              </a:rPr>
              <a:t> الج</a:t>
            </a:r>
            <a:r>
              <a:rPr lang="ar-JO" dirty="0">
                <a:solidFill>
                  <a:srgbClr val="FF0000"/>
                </a:solidFill>
                <a:latin typeface="Sakkal Majalla" panose="02000000000000000000" pitchFamily="2" charset="-78"/>
                <a:cs typeface="Sakkal Majalla" panose="02000000000000000000" pitchFamily="2" charset="-78"/>
              </a:rPr>
              <a:t>َ</a:t>
            </a:r>
            <a:r>
              <a:rPr lang="ar-BH" dirty="0">
                <a:solidFill>
                  <a:srgbClr val="FF0000"/>
                </a:solidFill>
                <a:latin typeface="Sakkal Majalla" panose="02000000000000000000" pitchFamily="2" charset="-78"/>
                <a:cs typeface="Sakkal Majalla" panose="02000000000000000000" pitchFamily="2" charset="-78"/>
              </a:rPr>
              <a:t>د</a:t>
            </a:r>
            <a:r>
              <a:rPr lang="ar-JO" dirty="0">
                <a:solidFill>
                  <a:srgbClr val="FF0000"/>
                </a:solidFill>
                <a:latin typeface="Sakkal Majalla" panose="02000000000000000000" pitchFamily="2" charset="-78"/>
                <a:cs typeface="Sakkal Majalla" panose="02000000000000000000" pitchFamily="2" charset="-78"/>
              </a:rPr>
              <a:t>ْ</a:t>
            </a:r>
            <a:r>
              <a:rPr lang="ar-BH" dirty="0">
                <a:solidFill>
                  <a:srgbClr val="FF0000"/>
                </a:solidFill>
                <a:latin typeface="Sakkal Majalla" panose="02000000000000000000" pitchFamily="2" charset="-78"/>
                <a:cs typeface="Sakkal Majalla" panose="02000000000000000000" pitchFamily="2" charset="-78"/>
              </a:rPr>
              <a:t>ول</a:t>
            </a:r>
            <a:r>
              <a:rPr lang="ar-JO" dirty="0">
                <a:solidFill>
                  <a:srgbClr val="FF0000"/>
                </a:solidFill>
                <a:latin typeface="Sakkal Majalla" panose="02000000000000000000" pitchFamily="2" charset="-78"/>
                <a:cs typeface="Sakkal Majalla" panose="02000000000000000000" pitchFamily="2" charset="-78"/>
              </a:rPr>
              <a:t>َ</a:t>
            </a:r>
            <a:r>
              <a:rPr lang="ar-BH" dirty="0">
                <a:solidFill>
                  <a:srgbClr val="FF0000"/>
                </a:solidFill>
                <a:latin typeface="Sakkal Majalla" panose="02000000000000000000" pitchFamily="2" charset="-78"/>
                <a:cs typeface="Sakkal Majalla" panose="02000000000000000000" pitchFamily="2" charset="-78"/>
              </a:rPr>
              <a:t> الآتِي بما يُناسِبُ كما في المثال: (3 دقائق)</a:t>
            </a:r>
            <a:endParaRPr lang="en-US" dirty="0">
              <a:solidFill>
                <a:srgbClr val="FF0000"/>
              </a:solidFill>
              <a:latin typeface="Sakkal Majalla" panose="02000000000000000000" pitchFamily="2" charset="-78"/>
              <a:cs typeface="Sakkal Majalla" panose="020000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1056119"/>
              </p:ext>
            </p:extLst>
          </p:nvPr>
        </p:nvGraphicFramePr>
        <p:xfrm>
          <a:off x="1010482" y="1932035"/>
          <a:ext cx="10515600" cy="4480560"/>
        </p:xfrm>
        <a:graphic>
          <a:graphicData uri="http://schemas.openxmlformats.org/drawingml/2006/table">
            <a:tbl>
              <a:tblPr rtl="1"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518330">
                <a:tc>
                  <a:txBody>
                    <a:bodyPr/>
                    <a:lstStyle/>
                    <a:p>
                      <a:pPr algn="ctr"/>
                      <a:r>
                        <a:rPr lang="ar-BH" sz="3600" dirty="0">
                          <a:latin typeface="Sakkal Majalla" panose="02000000000000000000" pitchFamily="2" charset="-78"/>
                          <a:cs typeface="Sakkal Majalla" panose="02000000000000000000" pitchFamily="2" charset="-78"/>
                        </a:rPr>
                        <a:t>الفعل الماضي</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الفعل المضارع</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الفعل الأمر</a:t>
                      </a:r>
                      <a:endParaRPr lang="en-US" sz="3600" dirty="0">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10000"/>
                  </a:ext>
                </a:extLst>
              </a:tr>
              <a:tr h="469462">
                <a:tc>
                  <a:txBody>
                    <a:bodyPr/>
                    <a:lstStyle/>
                    <a:p>
                      <a:pPr algn="ctr"/>
                      <a:r>
                        <a:rPr lang="ar-BH" sz="3600" dirty="0">
                          <a:solidFill>
                            <a:srgbClr val="FF0000"/>
                          </a:solidFill>
                          <a:latin typeface="Sakkal Majalla" panose="02000000000000000000" pitchFamily="2" charset="-78"/>
                          <a:cs typeface="Sakkal Majalla" panose="02000000000000000000" pitchFamily="2" charset="-78"/>
                        </a:rPr>
                        <a:t>سَمِعَ</a:t>
                      </a:r>
                      <a:endParaRPr lang="en-US" sz="3600" dirty="0">
                        <a:solidFill>
                          <a:srgbClr val="FF0000"/>
                        </a:solidFill>
                        <a:latin typeface="Sakkal Majalla" panose="02000000000000000000" pitchFamily="2" charset="-78"/>
                        <a:cs typeface="Sakkal Majalla" panose="02000000000000000000" pitchFamily="2" charset="-78"/>
                      </a:endParaRPr>
                    </a:p>
                  </a:txBody>
                  <a:tcPr anchor="ctr"/>
                </a:tc>
                <a:tc>
                  <a:txBody>
                    <a:bodyPr/>
                    <a:lstStyle/>
                    <a:p>
                      <a:pPr algn="ctr"/>
                      <a:r>
                        <a:rPr lang="ar-BH" sz="3600" dirty="0">
                          <a:solidFill>
                            <a:srgbClr val="FF0000"/>
                          </a:solidFill>
                          <a:latin typeface="Sakkal Majalla" panose="02000000000000000000" pitchFamily="2" charset="-78"/>
                          <a:cs typeface="Sakkal Majalla" panose="02000000000000000000" pitchFamily="2" charset="-78"/>
                        </a:rPr>
                        <a:t>يَسْمَعُ</a:t>
                      </a:r>
                      <a:endParaRPr lang="en-US" sz="3600" dirty="0">
                        <a:solidFill>
                          <a:srgbClr val="FF0000"/>
                        </a:solidFill>
                        <a:latin typeface="Sakkal Majalla" panose="02000000000000000000" pitchFamily="2" charset="-78"/>
                        <a:cs typeface="Sakkal Majalla" panose="02000000000000000000" pitchFamily="2" charset="-78"/>
                      </a:endParaRPr>
                    </a:p>
                  </a:txBody>
                  <a:tcPr anchor="ctr"/>
                </a:tc>
                <a:tc>
                  <a:txBody>
                    <a:bodyPr/>
                    <a:lstStyle/>
                    <a:p>
                      <a:pPr algn="ctr"/>
                      <a:r>
                        <a:rPr lang="ar-BH" sz="3600" dirty="0">
                          <a:solidFill>
                            <a:srgbClr val="FF0000"/>
                          </a:solidFill>
                          <a:latin typeface="Sakkal Majalla" panose="02000000000000000000" pitchFamily="2" charset="-78"/>
                          <a:cs typeface="Sakkal Majalla" panose="02000000000000000000" pitchFamily="2" charset="-78"/>
                        </a:rPr>
                        <a:t>اسْمَعْ</a:t>
                      </a:r>
                      <a:endParaRPr lang="en-US" sz="3600" dirty="0">
                        <a:solidFill>
                          <a:srgbClr val="FF0000"/>
                        </a:solidFill>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10001"/>
                  </a:ext>
                </a:extLst>
              </a:tr>
              <a:tr h="469462">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اصْنَعْ</a:t>
                      </a:r>
                      <a:endParaRPr lang="en-US" sz="3600" dirty="0">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10002"/>
                  </a:ext>
                </a:extLst>
              </a:tr>
              <a:tr h="469462">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يعمَل</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10003"/>
                  </a:ext>
                </a:extLst>
              </a:tr>
              <a:tr h="469462">
                <a:tc>
                  <a:txBody>
                    <a:bodyPr/>
                    <a:lstStyle/>
                    <a:p>
                      <a:pPr algn="ctr"/>
                      <a:r>
                        <a:rPr lang="ar-BH" sz="3600" dirty="0">
                          <a:latin typeface="Sakkal Majalla" panose="02000000000000000000" pitchFamily="2" charset="-78"/>
                          <a:cs typeface="Sakkal Majalla" panose="02000000000000000000" pitchFamily="2" charset="-78"/>
                        </a:rPr>
                        <a:t>رحِم</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10004"/>
                  </a:ext>
                </a:extLst>
              </a:tr>
              <a:tr h="469462">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يُقْدِمُ</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10005"/>
                  </a:ext>
                </a:extLst>
              </a:tr>
              <a:tr h="469462">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a:txBody>
                  <a:tcPr anchor="ctr"/>
                </a:tc>
                <a:tc>
                  <a:txBody>
                    <a:bodyPr/>
                    <a:lstStyle/>
                    <a:p>
                      <a:pPr algn="ctr"/>
                      <a:r>
                        <a:rPr lang="ar-BH" sz="3600" dirty="0">
                          <a:latin typeface="Sakkal Majalla" panose="02000000000000000000" pitchFamily="2" charset="-78"/>
                          <a:cs typeface="Sakkal Majalla" panose="02000000000000000000" pitchFamily="2" charset="-78"/>
                        </a:rPr>
                        <a:t>اخْرُجْ</a:t>
                      </a:r>
                      <a:endParaRPr lang="en-US" sz="3600" dirty="0">
                        <a:latin typeface="Sakkal Majalla" panose="02000000000000000000" pitchFamily="2" charset="-78"/>
                        <a:cs typeface="Sakkal Majalla" panose="02000000000000000000" pitchFamily="2" charset="-78"/>
                      </a:endParaRPr>
                    </a:p>
                  </a:txBody>
                  <a:tcPr anchor="ctr"/>
                </a:tc>
                <a:extLst>
                  <a:ext uri="{0D108BD9-81ED-4DB2-BD59-A6C34878D82A}">
                    <a16:rowId xmlns:a16="http://schemas.microsoft.com/office/drawing/2014/main" val="10006"/>
                  </a:ext>
                </a:extLst>
              </a:tr>
            </a:tbl>
          </a:graphicData>
        </a:graphic>
      </p:graphicFrame>
      <p:sp>
        <p:nvSpPr>
          <p:cNvPr id="5" name="عنوان 1">
            <a:extLst>
              <a:ext uri="{FF2B5EF4-FFF2-40B4-BE49-F238E27FC236}">
                <a16:creationId xmlns:a16="http://schemas.microsoft.com/office/drawing/2014/main" id="{B5CD38D9-DD2C-49A9-8266-F4A1A105A670}"/>
              </a:ext>
            </a:extLst>
          </p:cNvPr>
          <p:cNvSpPr txBox="1">
            <a:spLocks/>
          </p:cNvSpPr>
          <p:nvPr/>
        </p:nvSpPr>
        <p:spPr>
          <a:xfrm>
            <a:off x="10648336" y="-10360"/>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a:ln>
                  <a:noFill/>
                </a:ln>
                <a:solidFill>
                  <a:prstClr val="white"/>
                </a:solidFill>
                <a:effectLst/>
                <a:uLnTx/>
                <a:uFillTx/>
              </a:rPr>
              <a:t>أُطَبِّقُ</a:t>
            </a:r>
            <a:endParaRPr kumimoji="0" lang="en-US" sz="4400" b="1" i="0" u="none" strike="noStrike" kern="1200" cap="none" spc="0" normalizeH="0" baseline="0" noProof="0" dirty="0">
              <a:ln>
                <a:noFill/>
              </a:ln>
              <a:solidFill>
                <a:prstClr val="white"/>
              </a:solidFill>
              <a:effectLst/>
              <a:uLnTx/>
              <a:uFillTx/>
            </a:endParaRPr>
          </a:p>
        </p:txBody>
      </p:sp>
      <p:sp>
        <p:nvSpPr>
          <p:cNvPr id="8" name="مربع نص 7">
            <a:extLst>
              <a:ext uri="{FF2B5EF4-FFF2-40B4-BE49-F238E27FC236}">
                <a16:creationId xmlns:a16="http://schemas.microsoft.com/office/drawing/2014/main" id="{4E71A7BB-F9EF-4E03-AB61-2F6022FBC534}"/>
              </a:ext>
            </a:extLst>
          </p:cNvPr>
          <p:cNvSpPr txBox="1"/>
          <p:nvPr/>
        </p:nvSpPr>
        <p:spPr>
          <a:xfrm>
            <a:off x="9055027" y="2952364"/>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صَنَعَ</a:t>
            </a:r>
          </a:p>
        </p:txBody>
      </p:sp>
      <p:sp>
        <p:nvSpPr>
          <p:cNvPr id="9" name="مربع نص 8">
            <a:extLst>
              <a:ext uri="{FF2B5EF4-FFF2-40B4-BE49-F238E27FC236}">
                <a16:creationId xmlns:a16="http://schemas.microsoft.com/office/drawing/2014/main" id="{5BCE61B9-7FD2-4DFC-B7E5-C0CB24CD1C8F}"/>
              </a:ext>
            </a:extLst>
          </p:cNvPr>
          <p:cNvSpPr txBox="1"/>
          <p:nvPr/>
        </p:nvSpPr>
        <p:spPr>
          <a:xfrm>
            <a:off x="5562818" y="2942365"/>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يصَنَعُ</a:t>
            </a:r>
          </a:p>
        </p:txBody>
      </p:sp>
      <p:sp>
        <p:nvSpPr>
          <p:cNvPr id="10" name="مربع نص 9">
            <a:extLst>
              <a:ext uri="{FF2B5EF4-FFF2-40B4-BE49-F238E27FC236}">
                <a16:creationId xmlns:a16="http://schemas.microsoft.com/office/drawing/2014/main" id="{965BD61B-9667-4435-A83B-D9903C2BC2CC}"/>
              </a:ext>
            </a:extLst>
          </p:cNvPr>
          <p:cNvSpPr txBox="1"/>
          <p:nvPr/>
        </p:nvSpPr>
        <p:spPr>
          <a:xfrm>
            <a:off x="9055026" y="3595095"/>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عَمِلَ</a:t>
            </a:r>
          </a:p>
        </p:txBody>
      </p:sp>
      <p:sp>
        <p:nvSpPr>
          <p:cNvPr id="11" name="مربع نص 10">
            <a:extLst>
              <a:ext uri="{FF2B5EF4-FFF2-40B4-BE49-F238E27FC236}">
                <a16:creationId xmlns:a16="http://schemas.microsoft.com/office/drawing/2014/main" id="{488C76A9-BEFA-4D29-BD16-3EC230153301}"/>
              </a:ext>
            </a:extLst>
          </p:cNvPr>
          <p:cNvSpPr txBox="1"/>
          <p:nvPr/>
        </p:nvSpPr>
        <p:spPr>
          <a:xfrm>
            <a:off x="2070609" y="3593257"/>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اعْمَلْ</a:t>
            </a:r>
          </a:p>
        </p:txBody>
      </p:sp>
      <p:sp>
        <p:nvSpPr>
          <p:cNvPr id="12" name="مربع نص 11">
            <a:extLst>
              <a:ext uri="{FF2B5EF4-FFF2-40B4-BE49-F238E27FC236}">
                <a16:creationId xmlns:a16="http://schemas.microsoft.com/office/drawing/2014/main" id="{186F24A7-5C1A-4C64-A620-C1D02E9977DF}"/>
              </a:ext>
            </a:extLst>
          </p:cNvPr>
          <p:cNvSpPr txBox="1"/>
          <p:nvPr/>
        </p:nvSpPr>
        <p:spPr>
          <a:xfrm>
            <a:off x="5620820" y="4225323"/>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يَرْحَمُ</a:t>
            </a:r>
          </a:p>
        </p:txBody>
      </p:sp>
      <p:sp>
        <p:nvSpPr>
          <p:cNvPr id="13" name="مربع نص 12">
            <a:extLst>
              <a:ext uri="{FF2B5EF4-FFF2-40B4-BE49-F238E27FC236}">
                <a16:creationId xmlns:a16="http://schemas.microsoft.com/office/drawing/2014/main" id="{B1D44387-1679-46CD-A255-86FB82FDA797}"/>
              </a:ext>
            </a:extLst>
          </p:cNvPr>
          <p:cNvSpPr txBox="1"/>
          <p:nvPr/>
        </p:nvSpPr>
        <p:spPr>
          <a:xfrm>
            <a:off x="2049974" y="4225323"/>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ارْحَمْ</a:t>
            </a:r>
          </a:p>
        </p:txBody>
      </p:sp>
      <p:sp>
        <p:nvSpPr>
          <p:cNvPr id="14" name="مربع نص 13">
            <a:extLst>
              <a:ext uri="{FF2B5EF4-FFF2-40B4-BE49-F238E27FC236}">
                <a16:creationId xmlns:a16="http://schemas.microsoft.com/office/drawing/2014/main" id="{668DFFCA-B579-4867-A20D-C4C5CD4CB708}"/>
              </a:ext>
            </a:extLst>
          </p:cNvPr>
          <p:cNvSpPr txBox="1"/>
          <p:nvPr/>
        </p:nvSpPr>
        <p:spPr>
          <a:xfrm>
            <a:off x="9055026" y="4863807"/>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أقْدَمَ</a:t>
            </a:r>
          </a:p>
        </p:txBody>
      </p:sp>
      <p:sp>
        <p:nvSpPr>
          <p:cNvPr id="15" name="مربع نص 14">
            <a:extLst>
              <a:ext uri="{FF2B5EF4-FFF2-40B4-BE49-F238E27FC236}">
                <a16:creationId xmlns:a16="http://schemas.microsoft.com/office/drawing/2014/main" id="{262376BC-A7BF-43C5-BB36-4E0D2113B3BC}"/>
              </a:ext>
            </a:extLst>
          </p:cNvPr>
          <p:cNvSpPr txBox="1"/>
          <p:nvPr/>
        </p:nvSpPr>
        <p:spPr>
          <a:xfrm>
            <a:off x="8966629" y="5527367"/>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خَرَجَ</a:t>
            </a:r>
          </a:p>
        </p:txBody>
      </p:sp>
      <p:sp>
        <p:nvSpPr>
          <p:cNvPr id="16" name="مربع نص 15">
            <a:extLst>
              <a:ext uri="{FF2B5EF4-FFF2-40B4-BE49-F238E27FC236}">
                <a16:creationId xmlns:a16="http://schemas.microsoft.com/office/drawing/2014/main" id="{FB15DFD7-07A9-4A20-8BE3-F88FBB2E514E}"/>
              </a:ext>
            </a:extLst>
          </p:cNvPr>
          <p:cNvSpPr txBox="1"/>
          <p:nvPr/>
        </p:nvSpPr>
        <p:spPr>
          <a:xfrm>
            <a:off x="2029339" y="4883893"/>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أَقْدِمْ</a:t>
            </a:r>
          </a:p>
        </p:txBody>
      </p:sp>
      <p:sp>
        <p:nvSpPr>
          <p:cNvPr id="17" name="مربع نص 16">
            <a:extLst>
              <a:ext uri="{FF2B5EF4-FFF2-40B4-BE49-F238E27FC236}">
                <a16:creationId xmlns:a16="http://schemas.microsoft.com/office/drawing/2014/main" id="{2CAF9B04-63E1-412B-9F57-F7456C4A2DA0}"/>
              </a:ext>
            </a:extLst>
          </p:cNvPr>
          <p:cNvSpPr txBox="1"/>
          <p:nvPr/>
        </p:nvSpPr>
        <p:spPr>
          <a:xfrm>
            <a:off x="5620820" y="5514304"/>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يخْرُجُ</a:t>
            </a:r>
          </a:p>
        </p:txBody>
      </p:sp>
      <p:sp>
        <p:nvSpPr>
          <p:cNvPr id="18" name="مستطيل 4">
            <a:extLst>
              <a:ext uri="{FF2B5EF4-FFF2-40B4-BE49-F238E27FC236}">
                <a16:creationId xmlns:a16="http://schemas.microsoft.com/office/drawing/2014/main" id="{E37C22E9-9169-48E1-841F-BC503BFFE9AA}"/>
              </a:ext>
            </a:extLst>
          </p:cNvPr>
          <p:cNvSpPr/>
          <p:nvPr/>
        </p:nvSpPr>
        <p:spPr>
          <a:xfrm>
            <a:off x="188845" y="64558"/>
            <a:ext cx="5085520"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spTree>
    <p:extLst>
      <p:ext uri="{BB962C8B-B14F-4D97-AF65-F5344CB8AC3E}">
        <p14:creationId xmlns:p14="http://schemas.microsoft.com/office/powerpoint/2010/main" val="28416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anim calcmode="lin" valueType="num">
                                      <p:cBhvr>
                                        <p:cTn id="57" dur="1000" fill="hold"/>
                                        <p:tgtEl>
                                          <p:spTgt spid="16"/>
                                        </p:tgtEl>
                                        <p:attrNameLst>
                                          <p:attrName>ppt_x</p:attrName>
                                        </p:attrNameLst>
                                      </p:cBhvr>
                                      <p:tavLst>
                                        <p:tav tm="0">
                                          <p:val>
                                            <p:strVal val="#ppt_x"/>
                                          </p:val>
                                        </p:tav>
                                        <p:tav tm="100000">
                                          <p:val>
                                            <p:strVal val="#ppt_x"/>
                                          </p:val>
                                        </p:tav>
                                      </p:tavLst>
                                    </p:anim>
                                    <p:anim calcmode="lin" valueType="num">
                                      <p:cBhvr>
                                        <p:cTn id="5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039225DE-BEB5-4309-AA32-7DCE69317253}"/>
              </a:ext>
            </a:extLst>
          </p:cNvPr>
          <p:cNvSpPr>
            <a:spLocks noGrp="1"/>
          </p:cNvSpPr>
          <p:nvPr>
            <p:ph idx="1"/>
          </p:nvPr>
        </p:nvSpPr>
        <p:spPr/>
        <p:txBody>
          <a:bodyPr/>
          <a:lstStyle/>
          <a:p>
            <a:pPr lvl="2"/>
            <a:endParaRPr lang="ar-BH"/>
          </a:p>
          <a:p>
            <a:pPr lvl="2"/>
            <a:endParaRPr lang="ar-BH"/>
          </a:p>
          <a:p>
            <a:pPr lvl="2"/>
            <a:endParaRPr lang="ar-BH"/>
          </a:p>
          <a:p>
            <a:pPr lvl="2"/>
            <a:endParaRPr lang="ar-BH" dirty="0"/>
          </a:p>
        </p:txBody>
      </p:sp>
      <p:sp>
        <p:nvSpPr>
          <p:cNvPr id="8" name="عنوان 1">
            <a:extLst>
              <a:ext uri="{FF2B5EF4-FFF2-40B4-BE49-F238E27FC236}">
                <a16:creationId xmlns:a16="http://schemas.microsoft.com/office/drawing/2014/main" id="{B5CD38D9-DD2C-49A9-8266-F4A1A105A670}"/>
              </a:ext>
            </a:extLst>
          </p:cNvPr>
          <p:cNvSpPr txBox="1">
            <a:spLocks/>
          </p:cNvSpPr>
          <p:nvPr/>
        </p:nvSpPr>
        <p:spPr>
          <a:xfrm>
            <a:off x="10804311" y="138976"/>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a:ln>
                  <a:noFill/>
                </a:ln>
                <a:solidFill>
                  <a:prstClr val="white"/>
                </a:solidFill>
                <a:effectLst/>
                <a:uLnTx/>
                <a:uFillTx/>
              </a:rPr>
              <a:t>أُطَبِّقُ</a:t>
            </a:r>
            <a:endParaRPr kumimoji="0" lang="en-US" sz="4400" b="1" i="0" u="none" strike="noStrike" kern="1200" cap="none" spc="0" normalizeH="0" baseline="0" noProof="0" dirty="0">
              <a:ln>
                <a:noFill/>
              </a:ln>
              <a:solidFill>
                <a:prstClr val="white"/>
              </a:solidFill>
              <a:effectLst/>
              <a:uLnTx/>
              <a:uFillTx/>
            </a:endParaRPr>
          </a:p>
        </p:txBody>
      </p:sp>
      <p:graphicFrame>
        <p:nvGraphicFramePr>
          <p:cNvPr id="6" name="Table 5"/>
          <p:cNvGraphicFramePr>
            <a:graphicFrameLocks noGrp="1"/>
          </p:cNvGraphicFramePr>
          <p:nvPr>
            <p:extLst>
              <p:ext uri="{D42A27DB-BD31-4B8C-83A1-F6EECF244321}">
                <p14:modId xmlns:p14="http://schemas.microsoft.com/office/powerpoint/2010/main" val="2631898007"/>
              </p:ext>
            </p:extLst>
          </p:nvPr>
        </p:nvGraphicFramePr>
        <p:xfrm>
          <a:off x="363267" y="2586474"/>
          <a:ext cx="11448222" cy="2994415"/>
        </p:xfrm>
        <a:graphic>
          <a:graphicData uri="http://schemas.openxmlformats.org/drawingml/2006/table">
            <a:tbl>
              <a:tblPr firstRow="1" bandRow="1">
                <a:tableStyleId>{5C22544A-7EE6-4342-B048-85BDC9FD1C3A}</a:tableStyleId>
              </a:tblPr>
              <a:tblGrid>
                <a:gridCol w="3328440">
                  <a:extLst>
                    <a:ext uri="{9D8B030D-6E8A-4147-A177-3AD203B41FA5}">
                      <a16:colId xmlns:a16="http://schemas.microsoft.com/office/drawing/2014/main" val="20000"/>
                    </a:ext>
                  </a:extLst>
                </a:gridCol>
                <a:gridCol w="1964598">
                  <a:extLst>
                    <a:ext uri="{9D8B030D-6E8A-4147-A177-3AD203B41FA5}">
                      <a16:colId xmlns:a16="http://schemas.microsoft.com/office/drawing/2014/main" val="3853599069"/>
                    </a:ext>
                  </a:extLst>
                </a:gridCol>
                <a:gridCol w="2047010">
                  <a:extLst>
                    <a:ext uri="{9D8B030D-6E8A-4147-A177-3AD203B41FA5}">
                      <a16:colId xmlns:a16="http://schemas.microsoft.com/office/drawing/2014/main" val="20001"/>
                    </a:ext>
                  </a:extLst>
                </a:gridCol>
                <a:gridCol w="4108174">
                  <a:extLst>
                    <a:ext uri="{9D8B030D-6E8A-4147-A177-3AD203B41FA5}">
                      <a16:colId xmlns:a16="http://schemas.microsoft.com/office/drawing/2014/main" val="20002"/>
                    </a:ext>
                  </a:extLst>
                </a:gridCol>
              </a:tblGrid>
              <a:tr h="256610">
                <a:tc>
                  <a:txBody>
                    <a:bodyPr/>
                    <a:lstStyle/>
                    <a:p>
                      <a:pPr algn="ctr"/>
                      <a:r>
                        <a:rPr lang="ar-BH" sz="4000" dirty="0">
                          <a:latin typeface="Sakkal Majalla" panose="02000000000000000000" pitchFamily="2" charset="-78"/>
                          <a:cs typeface="Sakkal Majalla" panose="02000000000000000000" pitchFamily="2" charset="-78"/>
                        </a:rPr>
                        <a:t>الفاعِل</a:t>
                      </a:r>
                      <a:r>
                        <a:rPr lang="ar-JO" sz="4000" dirty="0">
                          <a:latin typeface="Sakkal Majalla" panose="02000000000000000000" pitchFamily="2" charset="-78"/>
                          <a:cs typeface="Sakkal Majalla" panose="02000000000000000000" pitchFamily="2" charset="-78"/>
                        </a:rPr>
                        <a:t>ُ</a:t>
                      </a: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4000" dirty="0">
                          <a:latin typeface="Sakkal Majalla" panose="02000000000000000000" pitchFamily="2" charset="-78"/>
                          <a:cs typeface="Sakkal Majalla" panose="02000000000000000000" pitchFamily="2" charset="-78"/>
                        </a:rPr>
                        <a:t>نوعُهُ</a:t>
                      </a: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4000" dirty="0">
                          <a:latin typeface="Sakkal Majalla" panose="02000000000000000000" pitchFamily="2" charset="-78"/>
                          <a:cs typeface="Sakkal Majalla" panose="02000000000000000000" pitchFamily="2" charset="-78"/>
                        </a:rPr>
                        <a:t>الفعلُ</a:t>
                      </a: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4000" dirty="0">
                          <a:latin typeface="Sakkal Majalla" panose="02000000000000000000" pitchFamily="2" charset="-78"/>
                          <a:cs typeface="Sakkal Majalla" panose="02000000000000000000" pitchFamily="2" charset="-78"/>
                        </a:rPr>
                        <a:t>الجملةُ</a:t>
                      </a:r>
                      <a:endParaRPr lang="en-US" sz="40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0"/>
                  </a:ext>
                </a:extLst>
              </a:tr>
              <a:tr h="256610">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4000" dirty="0">
                          <a:latin typeface="Sakkal Majalla" panose="02000000000000000000" pitchFamily="2" charset="-78"/>
                          <a:cs typeface="Sakkal Majalla" panose="02000000000000000000" pitchFamily="2" charset="-78"/>
                        </a:rPr>
                        <a:t>ص</a:t>
                      </a:r>
                      <a:r>
                        <a:rPr lang="ar-JO" sz="4000" dirty="0">
                          <a:latin typeface="Sakkal Majalla" panose="02000000000000000000" pitchFamily="2" charset="-78"/>
                          <a:cs typeface="Sakkal Majalla" panose="02000000000000000000" pitchFamily="2" charset="-78"/>
                        </a:rPr>
                        <a:t>َ</a:t>
                      </a:r>
                      <a:r>
                        <a:rPr lang="ar-BH" sz="4000" dirty="0">
                          <a:latin typeface="Sakkal Majalla" panose="02000000000000000000" pitchFamily="2" charset="-78"/>
                          <a:cs typeface="Sakkal Majalla" panose="02000000000000000000" pitchFamily="2" charset="-78"/>
                        </a:rPr>
                        <a:t>ام</a:t>
                      </a:r>
                      <a:r>
                        <a:rPr lang="ar-JO" sz="4000" dirty="0">
                          <a:latin typeface="Sakkal Majalla" panose="02000000000000000000" pitchFamily="2" charset="-78"/>
                          <a:cs typeface="Sakkal Majalla" panose="02000000000000000000" pitchFamily="2" charset="-78"/>
                        </a:rPr>
                        <a:t>َ</a:t>
                      </a:r>
                      <a:r>
                        <a:rPr lang="ar-BH" sz="4000" dirty="0">
                          <a:latin typeface="Sakkal Majalla" panose="02000000000000000000" pitchFamily="2" charset="-78"/>
                          <a:cs typeface="Sakkal Majalla" panose="02000000000000000000" pitchFamily="2" charset="-78"/>
                        </a:rPr>
                        <a:t> المسلِمُ رَمَضَانَ</a:t>
                      </a:r>
                      <a:endParaRPr lang="en-US" sz="40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1"/>
                  </a:ext>
                </a:extLst>
              </a:tr>
              <a:tr h="256610">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a:latin typeface="Sakkal Majalla" panose="02000000000000000000" pitchFamily="2" charset="-78"/>
                        <a:cs typeface="Sakkal Majalla" panose="02000000000000000000" pitchFamily="2" charset="-78"/>
                      </a:endParaRPr>
                    </a:p>
                  </a:txBody>
                  <a:tcPr/>
                </a:tc>
                <a:tc>
                  <a:txBody>
                    <a:bodyPr/>
                    <a:lstStyle/>
                    <a:p>
                      <a:pPr algn="ctr"/>
                      <a:endParaRPr lang="en-US" sz="4000">
                        <a:latin typeface="Sakkal Majalla" panose="02000000000000000000" pitchFamily="2" charset="-78"/>
                        <a:cs typeface="Sakkal Majalla" panose="02000000000000000000" pitchFamily="2" charset="-78"/>
                      </a:endParaRPr>
                    </a:p>
                  </a:txBody>
                  <a:tcPr/>
                </a:tc>
                <a:tc>
                  <a:txBody>
                    <a:bodyPr/>
                    <a:lstStyle/>
                    <a:p>
                      <a:pPr algn="ctr"/>
                      <a:r>
                        <a:rPr lang="ar-BH" sz="4000" dirty="0">
                          <a:latin typeface="Sakkal Majalla" panose="02000000000000000000" pitchFamily="2" charset="-78"/>
                          <a:cs typeface="Sakkal Majalla" panose="02000000000000000000" pitchFamily="2" charset="-78"/>
                        </a:rPr>
                        <a:t>يحْتَرِمُ الولَدُ أباه</a:t>
                      </a:r>
                      <a:r>
                        <a:rPr lang="ar-JO" sz="4000" dirty="0">
                          <a:latin typeface="Sakkal Majalla" panose="02000000000000000000" pitchFamily="2" charset="-78"/>
                          <a:cs typeface="Sakkal Majalla" panose="02000000000000000000" pitchFamily="2" charset="-78"/>
                        </a:rPr>
                        <a:t>ُ</a:t>
                      </a:r>
                      <a:endParaRPr lang="en-US" sz="40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2"/>
                  </a:ext>
                </a:extLst>
              </a:tr>
              <a:tr h="891295">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4000" dirty="0">
                          <a:latin typeface="Sakkal Majalla" panose="02000000000000000000" pitchFamily="2" charset="-78"/>
                          <a:cs typeface="Sakkal Majalla" panose="02000000000000000000" pitchFamily="2" charset="-78"/>
                        </a:rPr>
                        <a:t>قُلْ الحَقَّ ولو على نَفْسِكَ</a:t>
                      </a:r>
                    </a:p>
                  </a:txBody>
                  <a:tcPr anchor="ctr"/>
                </a:tc>
                <a:extLst>
                  <a:ext uri="{0D108BD9-81ED-4DB2-BD59-A6C34878D82A}">
                    <a16:rowId xmlns:a16="http://schemas.microsoft.com/office/drawing/2014/main" val="10003"/>
                  </a:ext>
                </a:extLst>
              </a:tr>
            </a:tbl>
          </a:graphicData>
        </a:graphic>
      </p:graphicFrame>
      <p:sp>
        <p:nvSpPr>
          <p:cNvPr id="13" name="Title 1">
            <a:extLst>
              <a:ext uri="{FF2B5EF4-FFF2-40B4-BE49-F238E27FC236}">
                <a16:creationId xmlns:a16="http://schemas.microsoft.com/office/drawing/2014/main" id="{1673473F-F0AE-4BB6-B5AE-38092A11D520}"/>
              </a:ext>
            </a:extLst>
          </p:cNvPr>
          <p:cNvSpPr txBox="1">
            <a:spLocks/>
          </p:cNvSpPr>
          <p:nvPr/>
        </p:nvSpPr>
        <p:spPr>
          <a:xfrm>
            <a:off x="2189408" y="1260911"/>
            <a:ext cx="8803783" cy="1074375"/>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4000" dirty="0">
                <a:solidFill>
                  <a:srgbClr val="FF0000"/>
                </a:solidFill>
                <a:latin typeface="Sakkal Majalla" panose="02000000000000000000" pitchFamily="2" charset="-78"/>
                <a:cs typeface="Sakkal Majalla" panose="02000000000000000000" pitchFamily="2" charset="-78"/>
              </a:rPr>
              <a:t>أ</a:t>
            </a:r>
            <a:r>
              <a:rPr lang="ar-JO" sz="4000" dirty="0">
                <a:solidFill>
                  <a:srgbClr val="FF0000"/>
                </a:solidFill>
                <a:latin typeface="Sakkal Majalla" panose="02000000000000000000" pitchFamily="2" charset="-78"/>
                <a:cs typeface="Sakkal Majalla" panose="02000000000000000000" pitchFamily="2" charset="-78"/>
              </a:rPr>
              <a:t>ُ</a:t>
            </a:r>
            <a:r>
              <a:rPr lang="ar-BH" sz="4000" dirty="0">
                <a:solidFill>
                  <a:srgbClr val="FF0000"/>
                </a:solidFill>
                <a:latin typeface="Sakkal Majalla" panose="02000000000000000000" pitchFamily="2" charset="-78"/>
                <a:cs typeface="Sakkal Majalla" panose="02000000000000000000" pitchFamily="2" charset="-78"/>
              </a:rPr>
              <a:t>ع</a:t>
            </a:r>
            <a:r>
              <a:rPr lang="ar-JO" sz="4000" dirty="0">
                <a:solidFill>
                  <a:srgbClr val="FF0000"/>
                </a:solidFill>
                <a:latin typeface="Sakkal Majalla" panose="02000000000000000000" pitchFamily="2" charset="-78"/>
                <a:cs typeface="Sakkal Majalla" panose="02000000000000000000" pitchFamily="2" charset="-78"/>
              </a:rPr>
              <a:t>َ</a:t>
            </a:r>
            <a:r>
              <a:rPr lang="ar-BH" sz="4000" dirty="0">
                <a:solidFill>
                  <a:srgbClr val="FF0000"/>
                </a:solidFill>
                <a:latin typeface="Sakkal Majalla" panose="02000000000000000000" pitchFamily="2" charset="-78"/>
                <a:cs typeface="Sakkal Majalla" panose="02000000000000000000" pitchFamily="2" charset="-78"/>
              </a:rPr>
              <a:t>يِّن</a:t>
            </a:r>
            <a:r>
              <a:rPr lang="ar-JO" sz="4000" dirty="0">
                <a:solidFill>
                  <a:srgbClr val="FF0000"/>
                </a:solidFill>
                <a:latin typeface="Sakkal Majalla" panose="02000000000000000000" pitchFamily="2" charset="-78"/>
                <a:cs typeface="Sakkal Majalla" panose="02000000000000000000" pitchFamily="2" charset="-78"/>
              </a:rPr>
              <a:t>ُ</a:t>
            </a:r>
            <a:r>
              <a:rPr lang="ar-BH" sz="4000" dirty="0">
                <a:solidFill>
                  <a:srgbClr val="FF0000"/>
                </a:solidFill>
                <a:latin typeface="Sakkal Majalla" panose="02000000000000000000" pitchFamily="2" charset="-78"/>
                <a:cs typeface="Sakkal Majalla" panose="02000000000000000000" pitchFamily="2" charset="-78"/>
              </a:rPr>
              <a:t> في كلِّ جملةٍ ممّا يأتي الفعلَ ونوعَهُ والفاعِلَ: (3 دقائق)</a:t>
            </a:r>
            <a:endParaRPr lang="en-US" sz="4000" dirty="0">
              <a:solidFill>
                <a:srgbClr val="FF0000"/>
              </a:solidFill>
              <a:latin typeface="Sakkal Majalla" panose="02000000000000000000" pitchFamily="2" charset="-78"/>
              <a:cs typeface="Sakkal Majalla" panose="02000000000000000000" pitchFamily="2" charset="-78"/>
            </a:endParaRPr>
          </a:p>
        </p:txBody>
      </p:sp>
      <p:sp>
        <p:nvSpPr>
          <p:cNvPr id="14" name="مربع نص 13">
            <a:extLst>
              <a:ext uri="{FF2B5EF4-FFF2-40B4-BE49-F238E27FC236}">
                <a16:creationId xmlns:a16="http://schemas.microsoft.com/office/drawing/2014/main" id="{1BCC443B-BDC6-477C-9900-0C23BBF8CC74}"/>
              </a:ext>
            </a:extLst>
          </p:cNvPr>
          <p:cNvSpPr txBox="1"/>
          <p:nvPr/>
        </p:nvSpPr>
        <p:spPr>
          <a:xfrm>
            <a:off x="6104623" y="3094773"/>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صَامَ</a:t>
            </a:r>
          </a:p>
        </p:txBody>
      </p:sp>
      <p:sp>
        <p:nvSpPr>
          <p:cNvPr id="15" name="مربع نص 14">
            <a:extLst>
              <a:ext uri="{FF2B5EF4-FFF2-40B4-BE49-F238E27FC236}">
                <a16:creationId xmlns:a16="http://schemas.microsoft.com/office/drawing/2014/main" id="{990BF6AF-AFBA-41EB-AD47-A325E9EDC0F0}"/>
              </a:ext>
            </a:extLst>
          </p:cNvPr>
          <p:cNvSpPr txBox="1"/>
          <p:nvPr/>
        </p:nvSpPr>
        <p:spPr>
          <a:xfrm>
            <a:off x="455780" y="4649254"/>
            <a:ext cx="3237511" cy="954107"/>
          </a:xfrm>
          <a:prstGeom prst="rect">
            <a:avLst/>
          </a:prstGeom>
          <a:noFill/>
        </p:spPr>
        <p:txBody>
          <a:bodyPr wrap="square" rtlCol="0" anchor="ctr">
            <a:spAutoFit/>
          </a:bodyPr>
          <a:lstStyle/>
          <a:p>
            <a:pPr algn="ctr" rtl="1"/>
            <a:r>
              <a:rPr lang="ar-BH" sz="2800" b="1" dirty="0">
                <a:solidFill>
                  <a:srgbClr val="00B050"/>
                </a:solidFill>
                <a:latin typeface="Sakkal Majalla" panose="02000000000000000000" pitchFamily="2" charset="-78"/>
                <a:cs typeface="Sakkal Majalla" panose="02000000000000000000" pitchFamily="2" charset="-78"/>
              </a:rPr>
              <a:t>محذوف وتقديرُهُ ضميرُ المخاطبِ (أنت).</a:t>
            </a:r>
          </a:p>
        </p:txBody>
      </p:sp>
      <p:sp>
        <p:nvSpPr>
          <p:cNvPr id="16" name="مربع نص 15">
            <a:extLst>
              <a:ext uri="{FF2B5EF4-FFF2-40B4-BE49-F238E27FC236}">
                <a16:creationId xmlns:a16="http://schemas.microsoft.com/office/drawing/2014/main" id="{A344A2BF-E378-4FDB-813B-A7DC66C9FE64}"/>
              </a:ext>
            </a:extLst>
          </p:cNvPr>
          <p:cNvSpPr txBox="1"/>
          <p:nvPr/>
        </p:nvSpPr>
        <p:spPr>
          <a:xfrm>
            <a:off x="6087378" y="4546292"/>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قُلْ</a:t>
            </a:r>
          </a:p>
        </p:txBody>
      </p:sp>
      <p:sp>
        <p:nvSpPr>
          <p:cNvPr id="17" name="مربع نص 16">
            <a:extLst>
              <a:ext uri="{FF2B5EF4-FFF2-40B4-BE49-F238E27FC236}">
                <a16:creationId xmlns:a16="http://schemas.microsoft.com/office/drawing/2014/main" id="{3DE14875-EBC0-42EE-9535-D978646E2614}"/>
              </a:ext>
            </a:extLst>
          </p:cNvPr>
          <p:cNvSpPr txBox="1"/>
          <p:nvPr/>
        </p:nvSpPr>
        <p:spPr>
          <a:xfrm>
            <a:off x="1184018" y="3850326"/>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الوَلَدُ</a:t>
            </a:r>
          </a:p>
        </p:txBody>
      </p:sp>
      <p:sp>
        <p:nvSpPr>
          <p:cNvPr id="18" name="مربع نص 17">
            <a:extLst>
              <a:ext uri="{FF2B5EF4-FFF2-40B4-BE49-F238E27FC236}">
                <a16:creationId xmlns:a16="http://schemas.microsoft.com/office/drawing/2014/main" id="{9A76B4B8-ADB8-4688-BB03-E8051E42B838}"/>
              </a:ext>
            </a:extLst>
          </p:cNvPr>
          <p:cNvSpPr txBox="1"/>
          <p:nvPr/>
        </p:nvSpPr>
        <p:spPr>
          <a:xfrm>
            <a:off x="6087378" y="3766623"/>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يحَترِمُ</a:t>
            </a:r>
          </a:p>
        </p:txBody>
      </p:sp>
      <p:sp>
        <p:nvSpPr>
          <p:cNvPr id="19" name="مربع نص 18">
            <a:extLst>
              <a:ext uri="{FF2B5EF4-FFF2-40B4-BE49-F238E27FC236}">
                <a16:creationId xmlns:a16="http://schemas.microsoft.com/office/drawing/2014/main" id="{080C0EDE-B252-4D53-A12E-0526A7617D31}"/>
              </a:ext>
            </a:extLst>
          </p:cNvPr>
          <p:cNvSpPr txBox="1"/>
          <p:nvPr/>
        </p:nvSpPr>
        <p:spPr>
          <a:xfrm>
            <a:off x="1273238" y="3113777"/>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المُسلِمُ</a:t>
            </a:r>
          </a:p>
        </p:txBody>
      </p:sp>
      <p:sp>
        <p:nvSpPr>
          <p:cNvPr id="20" name="مربع نص 19">
            <a:extLst>
              <a:ext uri="{FF2B5EF4-FFF2-40B4-BE49-F238E27FC236}">
                <a16:creationId xmlns:a16="http://schemas.microsoft.com/office/drawing/2014/main" id="{F609D97D-9E1B-40B7-BBA1-85A7B4CD5611}"/>
              </a:ext>
            </a:extLst>
          </p:cNvPr>
          <p:cNvSpPr txBox="1"/>
          <p:nvPr/>
        </p:nvSpPr>
        <p:spPr>
          <a:xfrm>
            <a:off x="4034544" y="3104217"/>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ماضٍ</a:t>
            </a:r>
          </a:p>
        </p:txBody>
      </p:sp>
      <p:sp>
        <p:nvSpPr>
          <p:cNvPr id="21" name="مربع نص 20">
            <a:extLst>
              <a:ext uri="{FF2B5EF4-FFF2-40B4-BE49-F238E27FC236}">
                <a16:creationId xmlns:a16="http://schemas.microsoft.com/office/drawing/2014/main" id="{50DAC681-55F6-48AE-AFF5-D3D7B1280759}"/>
              </a:ext>
            </a:extLst>
          </p:cNvPr>
          <p:cNvSpPr txBox="1"/>
          <p:nvPr/>
        </p:nvSpPr>
        <p:spPr>
          <a:xfrm>
            <a:off x="3656741" y="3824780"/>
            <a:ext cx="2050533"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مضارع مرفوعٌ</a:t>
            </a:r>
          </a:p>
        </p:txBody>
      </p:sp>
      <p:sp>
        <p:nvSpPr>
          <p:cNvPr id="22" name="مربع نص 21">
            <a:extLst>
              <a:ext uri="{FF2B5EF4-FFF2-40B4-BE49-F238E27FC236}">
                <a16:creationId xmlns:a16="http://schemas.microsoft.com/office/drawing/2014/main" id="{B206BBB0-3ADC-4D60-A502-3C06C5590380}"/>
              </a:ext>
            </a:extLst>
          </p:cNvPr>
          <p:cNvSpPr txBox="1"/>
          <p:nvPr/>
        </p:nvSpPr>
        <p:spPr>
          <a:xfrm>
            <a:off x="3966381" y="4620703"/>
            <a:ext cx="1294925" cy="854080"/>
          </a:xfrm>
          <a:prstGeom prst="rect">
            <a:avLst/>
          </a:prstGeom>
          <a:noFill/>
        </p:spPr>
        <p:txBody>
          <a:bodyPr wrap="square" rtlCol="0" anchor="ctr">
            <a:spAutoFit/>
          </a:bodyPr>
          <a:lstStyle/>
          <a:p>
            <a:pPr algn="ctr" rtl="1">
              <a:lnSpc>
                <a:spcPct val="150000"/>
              </a:lnSpc>
            </a:pPr>
            <a:r>
              <a:rPr lang="ar-BH" sz="3600" b="1" dirty="0">
                <a:solidFill>
                  <a:srgbClr val="00B050"/>
                </a:solidFill>
                <a:latin typeface="Sakkal Majalla" panose="02000000000000000000" pitchFamily="2" charset="-78"/>
                <a:cs typeface="Sakkal Majalla" panose="02000000000000000000" pitchFamily="2" charset="-78"/>
              </a:rPr>
              <a:t>أَمْرٌ</a:t>
            </a:r>
          </a:p>
        </p:txBody>
      </p:sp>
      <p:sp>
        <p:nvSpPr>
          <p:cNvPr id="23" name="مستطيل 4">
            <a:extLst>
              <a:ext uri="{FF2B5EF4-FFF2-40B4-BE49-F238E27FC236}">
                <a16:creationId xmlns:a16="http://schemas.microsoft.com/office/drawing/2014/main" id="{09F7BDDA-572D-4A91-9736-6851700A73AC}"/>
              </a:ext>
            </a:extLst>
          </p:cNvPr>
          <p:cNvSpPr/>
          <p:nvPr/>
        </p:nvSpPr>
        <p:spPr>
          <a:xfrm>
            <a:off x="188845" y="64558"/>
            <a:ext cx="5140624"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spTree>
    <p:extLst>
      <p:ext uri="{BB962C8B-B14F-4D97-AF65-F5344CB8AC3E}">
        <p14:creationId xmlns:p14="http://schemas.microsoft.com/office/powerpoint/2010/main" val="33373705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1000"/>
                                        <p:tgtEl>
                                          <p:spTgt spid="22"/>
                                        </p:tgtEl>
                                      </p:cBhvr>
                                    </p:animEffect>
                                    <p:anim calcmode="lin" valueType="num">
                                      <p:cBhvr>
                                        <p:cTn id="57" dur="1000" fill="hold"/>
                                        <p:tgtEl>
                                          <p:spTgt spid="22"/>
                                        </p:tgtEl>
                                        <p:attrNameLst>
                                          <p:attrName>ppt_x</p:attrName>
                                        </p:attrNameLst>
                                      </p:cBhvr>
                                      <p:tavLst>
                                        <p:tav tm="0">
                                          <p:val>
                                            <p:strVal val="#ppt_x"/>
                                          </p:val>
                                        </p:tav>
                                        <p:tav tm="100000">
                                          <p:val>
                                            <p:strVal val="#ppt_x"/>
                                          </p:val>
                                        </p:tav>
                                      </p:tavLst>
                                    </p:anim>
                                    <p:anim calcmode="lin" valueType="num">
                                      <p:cBhvr>
                                        <p:cTn id="5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708528"/>
            <a:ext cx="10515600" cy="4351338"/>
          </a:xfrm>
        </p:spPr>
        <p:txBody>
          <a:bodyPr>
            <a:normAutofit fontScale="92500" lnSpcReduction="20000"/>
          </a:bodyPr>
          <a:lstStyle/>
          <a:p>
            <a:r>
              <a:rPr lang="ar-BH" sz="3600" u="sng" dirty="0">
                <a:latin typeface="Sakkal Majalla" panose="02000000000000000000" pitchFamily="2" charset="-78"/>
                <a:cs typeface="Sakkal Majalla" panose="02000000000000000000" pitchFamily="2" charset="-78"/>
              </a:rPr>
              <a:t>يُحِبُّ</a:t>
            </a:r>
            <a:r>
              <a:rPr lang="ar-BH" sz="3600" dirty="0">
                <a:latin typeface="Sakkal Majalla" panose="02000000000000000000" pitchFamily="2" charset="-78"/>
                <a:cs typeface="Sakkal Majalla" panose="02000000000000000000" pitchFamily="2" charset="-78"/>
              </a:rPr>
              <a:t> </a:t>
            </a:r>
            <a:r>
              <a:rPr lang="ar-BH" sz="3600" u="sng" dirty="0">
                <a:latin typeface="Sakkal Majalla" panose="02000000000000000000" pitchFamily="2" charset="-78"/>
                <a:cs typeface="Sakkal Majalla" panose="02000000000000000000" pitchFamily="2" charset="-78"/>
              </a:rPr>
              <a:t>الرَّجِلُ</a:t>
            </a:r>
            <a:r>
              <a:rPr lang="ar-BH" sz="3600" dirty="0">
                <a:latin typeface="Sakkal Majalla" panose="02000000000000000000" pitchFamily="2" charset="-78"/>
                <a:cs typeface="Sakkal Majalla" panose="02000000000000000000" pitchFamily="2" charset="-78"/>
              </a:rPr>
              <a:t> لأخِيهِ ما يُحِبُّ لِنفْسِه.</a:t>
            </a:r>
          </a:p>
          <a:p>
            <a:r>
              <a:rPr lang="ar-BH" sz="3600" dirty="0">
                <a:solidFill>
                  <a:srgbClr val="00B050"/>
                </a:solidFill>
                <a:latin typeface="Sakkal Majalla" panose="02000000000000000000" pitchFamily="2" charset="-78"/>
                <a:cs typeface="Sakkal Majalla" panose="02000000000000000000" pitchFamily="2" charset="-78"/>
              </a:rPr>
              <a:t>يحبُّ: فعل مضارع مرفوع وعلامَةُ رفْعه الضَّمّةُ.</a:t>
            </a:r>
          </a:p>
          <a:p>
            <a:r>
              <a:rPr lang="ar-BH" sz="3600" dirty="0">
                <a:solidFill>
                  <a:srgbClr val="00B050"/>
                </a:solidFill>
                <a:latin typeface="Sakkal Majalla" panose="02000000000000000000" pitchFamily="2" charset="-78"/>
                <a:cs typeface="Sakkal Majalla" panose="02000000000000000000" pitchFamily="2" charset="-78"/>
              </a:rPr>
              <a:t>الرجلُ: فاعِل مرْفوع و علامةُ رفعه الضّمَّةُ.</a:t>
            </a:r>
          </a:p>
          <a:p>
            <a:r>
              <a:rPr lang="ar-BH" sz="3600" u="sng" dirty="0">
                <a:latin typeface="Sakkal Majalla" panose="02000000000000000000" pitchFamily="2" charset="-78"/>
                <a:cs typeface="Sakkal Majalla" panose="02000000000000000000" pitchFamily="2" charset="-78"/>
              </a:rPr>
              <a:t>لنْ</a:t>
            </a:r>
            <a:r>
              <a:rPr lang="ar-BH" sz="3600" dirty="0">
                <a:latin typeface="Sakkal Majalla" panose="02000000000000000000" pitchFamily="2" charset="-78"/>
                <a:cs typeface="Sakkal Majalla" panose="02000000000000000000" pitchFamily="2" charset="-78"/>
              </a:rPr>
              <a:t> </a:t>
            </a:r>
            <a:r>
              <a:rPr lang="ar-BH" sz="3600" u="sng" dirty="0">
                <a:latin typeface="Sakkal Majalla" panose="02000000000000000000" pitchFamily="2" charset="-78"/>
                <a:cs typeface="Sakkal Majalla" panose="02000000000000000000" pitchFamily="2" charset="-78"/>
              </a:rPr>
              <a:t>يذْهَب</a:t>
            </a:r>
            <a:r>
              <a:rPr lang="ar-BH" sz="3600" dirty="0">
                <a:latin typeface="Sakkal Majalla" panose="02000000000000000000" pitchFamily="2" charset="-78"/>
                <a:cs typeface="Sakkal Majalla" panose="02000000000000000000" pitchFamily="2" charset="-78"/>
              </a:rPr>
              <a:t> إلى الرّحْلَةِ غدًا.</a:t>
            </a:r>
          </a:p>
          <a:p>
            <a:r>
              <a:rPr lang="ar-BH" sz="3600" dirty="0">
                <a:solidFill>
                  <a:srgbClr val="00B050"/>
                </a:solidFill>
                <a:latin typeface="Sakkal Majalla" panose="02000000000000000000" pitchFamily="2" charset="-78"/>
                <a:cs typeface="Sakkal Majalla" panose="02000000000000000000" pitchFamily="2" charset="-78"/>
              </a:rPr>
              <a:t>لن: حرفُ نصْبٍ.</a:t>
            </a:r>
          </a:p>
          <a:p>
            <a:r>
              <a:rPr lang="ar-BH" sz="3600" dirty="0">
                <a:solidFill>
                  <a:srgbClr val="00B050"/>
                </a:solidFill>
                <a:latin typeface="Sakkal Majalla" panose="02000000000000000000" pitchFamily="2" charset="-78"/>
                <a:cs typeface="Sakkal Majalla" panose="02000000000000000000" pitchFamily="2" charset="-78"/>
              </a:rPr>
              <a:t>يذهب</a:t>
            </a:r>
            <a:r>
              <a:rPr lang="ar-JO" sz="3600" dirty="0">
                <a:solidFill>
                  <a:srgbClr val="00B050"/>
                </a:solidFill>
                <a:latin typeface="Sakkal Majalla" panose="02000000000000000000" pitchFamily="2" charset="-78"/>
                <a:cs typeface="Sakkal Majalla" panose="02000000000000000000" pitchFamily="2" charset="-78"/>
              </a:rPr>
              <a:t>َ</a:t>
            </a:r>
            <a:r>
              <a:rPr lang="ar-BH" sz="3600" dirty="0">
                <a:solidFill>
                  <a:srgbClr val="00B050"/>
                </a:solidFill>
                <a:latin typeface="Sakkal Majalla" panose="02000000000000000000" pitchFamily="2" charset="-78"/>
                <a:cs typeface="Sakkal Majalla" panose="02000000000000000000" pitchFamily="2" charset="-78"/>
              </a:rPr>
              <a:t>: فعل مضارعٌ منصوبٌ و علامة</a:t>
            </a:r>
            <a:r>
              <a:rPr lang="ar-JO" sz="3600" dirty="0">
                <a:solidFill>
                  <a:srgbClr val="00B050"/>
                </a:solidFill>
                <a:latin typeface="Sakkal Majalla" panose="02000000000000000000" pitchFamily="2" charset="-78"/>
                <a:cs typeface="Sakkal Majalla" panose="02000000000000000000" pitchFamily="2" charset="-78"/>
              </a:rPr>
              <a:t>ُ</a:t>
            </a:r>
            <a:r>
              <a:rPr lang="ar-BH" sz="3600" dirty="0">
                <a:solidFill>
                  <a:srgbClr val="00B050"/>
                </a:solidFill>
                <a:latin typeface="Sakkal Majalla" panose="02000000000000000000" pitchFamily="2" charset="-78"/>
                <a:cs typeface="Sakkal Majalla" panose="02000000000000000000" pitchFamily="2" charset="-78"/>
              </a:rPr>
              <a:t> نصبِه</a:t>
            </a:r>
            <a:r>
              <a:rPr lang="ar-JO" sz="3600" dirty="0">
                <a:solidFill>
                  <a:srgbClr val="00B050"/>
                </a:solidFill>
                <a:latin typeface="Sakkal Majalla" panose="02000000000000000000" pitchFamily="2" charset="-78"/>
                <a:cs typeface="Sakkal Majalla" panose="02000000000000000000" pitchFamily="2" charset="-78"/>
              </a:rPr>
              <a:t>ِ</a:t>
            </a:r>
            <a:r>
              <a:rPr lang="ar-BH" sz="3600" dirty="0">
                <a:solidFill>
                  <a:srgbClr val="00B050"/>
                </a:solidFill>
                <a:latin typeface="Sakkal Majalla" panose="02000000000000000000" pitchFamily="2" charset="-78"/>
                <a:cs typeface="Sakkal Majalla" panose="02000000000000000000" pitchFamily="2" charset="-78"/>
              </a:rPr>
              <a:t> الفتحة</a:t>
            </a:r>
            <a:r>
              <a:rPr lang="ar-JO" sz="3600" dirty="0">
                <a:solidFill>
                  <a:srgbClr val="00B050"/>
                </a:solidFill>
                <a:latin typeface="Sakkal Majalla" panose="02000000000000000000" pitchFamily="2" charset="-78"/>
                <a:cs typeface="Sakkal Majalla" panose="02000000000000000000" pitchFamily="2" charset="-78"/>
              </a:rPr>
              <a:t>ُ</a:t>
            </a:r>
            <a:r>
              <a:rPr lang="ar-BH" sz="3600" dirty="0">
                <a:solidFill>
                  <a:srgbClr val="00B050"/>
                </a:solidFill>
                <a:latin typeface="Sakkal Majalla" panose="02000000000000000000" pitchFamily="2" charset="-78"/>
                <a:cs typeface="Sakkal Majalla" panose="02000000000000000000" pitchFamily="2" charset="-78"/>
              </a:rPr>
              <a:t>.</a:t>
            </a:r>
          </a:p>
          <a:p>
            <a:r>
              <a:rPr lang="ar-BH" sz="3600" u="sng" dirty="0">
                <a:latin typeface="Sakkal Majalla" panose="02000000000000000000" pitchFamily="2" charset="-78"/>
                <a:cs typeface="Sakkal Majalla" panose="02000000000000000000" pitchFamily="2" charset="-78"/>
              </a:rPr>
              <a:t>لا</a:t>
            </a:r>
            <a:r>
              <a:rPr lang="ar-BH" sz="3600" dirty="0">
                <a:latin typeface="Sakkal Majalla" panose="02000000000000000000" pitchFamily="2" charset="-78"/>
                <a:cs typeface="Sakkal Majalla" panose="02000000000000000000" pitchFamily="2" charset="-78"/>
              </a:rPr>
              <a:t> </a:t>
            </a:r>
            <a:r>
              <a:rPr lang="ar-BH" sz="3600" u="sng" dirty="0">
                <a:latin typeface="Sakkal Majalla" panose="02000000000000000000" pitchFamily="2" charset="-78"/>
                <a:cs typeface="Sakkal Majalla" panose="02000000000000000000" pitchFamily="2" charset="-78"/>
              </a:rPr>
              <a:t>تَتَأخَّرْ</a:t>
            </a:r>
            <a:r>
              <a:rPr lang="ar-BH" sz="3600" dirty="0">
                <a:latin typeface="Sakkal Majalla" panose="02000000000000000000" pitchFamily="2" charset="-78"/>
                <a:cs typeface="Sakkal Majalla" panose="02000000000000000000" pitchFamily="2" charset="-78"/>
              </a:rPr>
              <a:t> عن أداءِ الواجِبِ .</a:t>
            </a:r>
          </a:p>
          <a:p>
            <a:r>
              <a:rPr lang="ar-BH" sz="3600" dirty="0">
                <a:solidFill>
                  <a:srgbClr val="00B050"/>
                </a:solidFill>
                <a:latin typeface="Sakkal Majalla" panose="02000000000000000000" pitchFamily="2" charset="-78"/>
                <a:cs typeface="Sakkal Majalla" panose="02000000000000000000" pitchFamily="2" charset="-78"/>
              </a:rPr>
              <a:t>لا: حرف </a:t>
            </a:r>
            <a:r>
              <a:rPr lang="ar-JO" sz="3600" dirty="0">
                <a:solidFill>
                  <a:srgbClr val="00B050"/>
                </a:solidFill>
                <a:latin typeface="Sakkal Majalla" panose="02000000000000000000" pitchFamily="2" charset="-78"/>
                <a:cs typeface="Sakkal Majalla" panose="02000000000000000000" pitchFamily="2" charset="-78"/>
              </a:rPr>
              <a:t>نهي و </a:t>
            </a:r>
            <a:r>
              <a:rPr lang="ar-BH" sz="3600" dirty="0">
                <a:solidFill>
                  <a:srgbClr val="00B050"/>
                </a:solidFill>
                <a:latin typeface="Sakkal Majalla" panose="02000000000000000000" pitchFamily="2" charset="-78"/>
                <a:cs typeface="Sakkal Majalla" panose="02000000000000000000" pitchFamily="2" charset="-78"/>
              </a:rPr>
              <a:t>جزمٍ.      </a:t>
            </a:r>
          </a:p>
          <a:p>
            <a:r>
              <a:rPr lang="ar-BH" sz="3600" dirty="0">
                <a:solidFill>
                  <a:srgbClr val="00B050"/>
                </a:solidFill>
                <a:latin typeface="Sakkal Majalla" panose="02000000000000000000" pitchFamily="2" charset="-78"/>
                <a:cs typeface="Sakkal Majalla" panose="02000000000000000000" pitchFamily="2" charset="-78"/>
              </a:rPr>
              <a:t>تتأخر: فعلٌ مضارعٌ مجزومٌ وعلامة</a:t>
            </a:r>
            <a:r>
              <a:rPr lang="ar-JO" sz="3600" dirty="0">
                <a:solidFill>
                  <a:srgbClr val="00B050"/>
                </a:solidFill>
                <a:latin typeface="Sakkal Majalla" panose="02000000000000000000" pitchFamily="2" charset="-78"/>
                <a:cs typeface="Sakkal Majalla" panose="02000000000000000000" pitchFamily="2" charset="-78"/>
              </a:rPr>
              <a:t>ُ</a:t>
            </a:r>
            <a:r>
              <a:rPr lang="ar-BH" sz="3600" dirty="0">
                <a:solidFill>
                  <a:srgbClr val="00B050"/>
                </a:solidFill>
                <a:latin typeface="Sakkal Majalla" panose="02000000000000000000" pitchFamily="2" charset="-78"/>
                <a:cs typeface="Sakkal Majalla" panose="02000000000000000000" pitchFamily="2" charset="-78"/>
              </a:rPr>
              <a:t> جزمه</a:t>
            </a:r>
            <a:r>
              <a:rPr lang="ar-JO" sz="3600" dirty="0">
                <a:solidFill>
                  <a:srgbClr val="00B050"/>
                </a:solidFill>
                <a:latin typeface="Sakkal Majalla" panose="02000000000000000000" pitchFamily="2" charset="-78"/>
                <a:cs typeface="Sakkal Majalla" panose="02000000000000000000" pitchFamily="2" charset="-78"/>
              </a:rPr>
              <a:t>ِ</a:t>
            </a:r>
            <a:r>
              <a:rPr lang="ar-BH" sz="3600" dirty="0">
                <a:solidFill>
                  <a:srgbClr val="00B050"/>
                </a:solidFill>
                <a:latin typeface="Sakkal Majalla" panose="02000000000000000000" pitchFamily="2" charset="-78"/>
                <a:cs typeface="Sakkal Majalla" panose="02000000000000000000" pitchFamily="2" charset="-78"/>
              </a:rPr>
              <a:t> الس</a:t>
            </a:r>
            <a:r>
              <a:rPr lang="ar-JO" sz="3600" dirty="0">
                <a:solidFill>
                  <a:srgbClr val="00B050"/>
                </a:solidFill>
                <a:latin typeface="Sakkal Majalla" panose="02000000000000000000" pitchFamily="2" charset="-78"/>
                <a:cs typeface="Sakkal Majalla" panose="02000000000000000000" pitchFamily="2" charset="-78"/>
              </a:rPr>
              <a:t>ّ</a:t>
            </a:r>
            <a:r>
              <a:rPr lang="ar-BH" sz="3600" dirty="0">
                <a:solidFill>
                  <a:srgbClr val="00B050"/>
                </a:solidFill>
                <a:latin typeface="Sakkal Majalla" panose="02000000000000000000" pitchFamily="2" charset="-78"/>
                <a:cs typeface="Sakkal Majalla" panose="02000000000000000000" pitchFamily="2" charset="-78"/>
              </a:rPr>
              <a:t>ُكونُ.</a:t>
            </a:r>
            <a:endParaRPr lang="en-US" sz="3600" dirty="0">
              <a:solidFill>
                <a:srgbClr val="00B050"/>
              </a:solidFill>
              <a:latin typeface="Sakkal Majalla" panose="02000000000000000000" pitchFamily="2" charset="-78"/>
              <a:cs typeface="Sakkal Majalla" panose="02000000000000000000" pitchFamily="2" charset="-78"/>
            </a:endParaRPr>
          </a:p>
        </p:txBody>
      </p:sp>
      <p:sp>
        <p:nvSpPr>
          <p:cNvPr id="7" name="عنوان 1">
            <a:extLst>
              <a:ext uri="{FF2B5EF4-FFF2-40B4-BE49-F238E27FC236}">
                <a16:creationId xmlns:a16="http://schemas.microsoft.com/office/drawing/2014/main" id="{F67CFE79-8BCF-4E43-AAD8-D64CF0F4EA1D}"/>
              </a:ext>
            </a:extLst>
          </p:cNvPr>
          <p:cNvSpPr txBox="1">
            <a:spLocks/>
          </p:cNvSpPr>
          <p:nvPr/>
        </p:nvSpPr>
        <p:spPr>
          <a:xfrm>
            <a:off x="10706338" y="186431"/>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a:ln>
                  <a:noFill/>
                </a:ln>
                <a:solidFill>
                  <a:prstClr val="white"/>
                </a:solidFill>
                <a:effectLst/>
                <a:uLnTx/>
                <a:uFillTx/>
              </a:rPr>
              <a:t>أُطَبِّقُ</a:t>
            </a:r>
            <a:endParaRPr kumimoji="0" lang="en-US" sz="4400" b="1" i="0" u="none" strike="noStrike" kern="1200" cap="none" spc="0" normalizeH="0" baseline="0" noProof="0" dirty="0">
              <a:ln>
                <a:noFill/>
              </a:ln>
              <a:solidFill>
                <a:prstClr val="white"/>
              </a:solidFill>
              <a:effectLst/>
              <a:uLnTx/>
              <a:uFillTx/>
            </a:endParaRPr>
          </a:p>
        </p:txBody>
      </p:sp>
      <p:sp>
        <p:nvSpPr>
          <p:cNvPr id="9" name="Title 1">
            <a:extLst>
              <a:ext uri="{FF2B5EF4-FFF2-40B4-BE49-F238E27FC236}">
                <a16:creationId xmlns:a16="http://schemas.microsoft.com/office/drawing/2014/main" id="{8EC1A0C3-E1DF-4CC0-A932-9CBA1C6EBBA2}"/>
              </a:ext>
            </a:extLst>
          </p:cNvPr>
          <p:cNvSpPr txBox="1">
            <a:spLocks/>
          </p:cNvSpPr>
          <p:nvPr/>
        </p:nvSpPr>
        <p:spPr>
          <a:xfrm>
            <a:off x="2292626" y="488821"/>
            <a:ext cx="8289748" cy="1074375"/>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4000" dirty="0">
                <a:solidFill>
                  <a:srgbClr val="FF0000"/>
                </a:solidFill>
                <a:latin typeface="Sakkal Majalla" panose="02000000000000000000" pitchFamily="2" charset="-78"/>
                <a:cs typeface="Sakkal Majalla" panose="02000000000000000000" pitchFamily="2" charset="-78"/>
              </a:rPr>
              <a:t>أُعْرِبُ الكلِمَاتِ التي تحْتَها خَطٌّ في الجملِ الآتِيةِ: (4 دقائق)</a:t>
            </a:r>
          </a:p>
        </p:txBody>
      </p:sp>
      <p:sp>
        <p:nvSpPr>
          <p:cNvPr id="8" name="مستطيل 4">
            <a:extLst>
              <a:ext uri="{FF2B5EF4-FFF2-40B4-BE49-F238E27FC236}">
                <a16:creationId xmlns:a16="http://schemas.microsoft.com/office/drawing/2014/main" id="{A4A22C3E-ACD6-447C-8DD5-4161654C95A5}"/>
              </a:ext>
            </a:extLst>
          </p:cNvPr>
          <p:cNvSpPr/>
          <p:nvPr/>
        </p:nvSpPr>
        <p:spPr>
          <a:xfrm>
            <a:off x="188845" y="64558"/>
            <a:ext cx="5138529"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spTree>
    <p:extLst>
      <p:ext uri="{BB962C8B-B14F-4D97-AF65-F5344CB8AC3E}">
        <p14:creationId xmlns:p14="http://schemas.microsoft.com/office/powerpoint/2010/main" val="382551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wipe(down)">
                                      <p:cBhvr>
                                        <p:cTn id="33" dur="580">
                                          <p:stCondLst>
                                            <p:cond delay="0"/>
                                          </p:stCondLst>
                                        </p:cTn>
                                        <p:tgtEl>
                                          <p:spTgt spid="4">
                                            <p:txEl>
                                              <p:pRg st="7" end="7"/>
                                            </p:txEl>
                                          </p:spTgt>
                                        </p:tgtEl>
                                      </p:cBhvr>
                                    </p:animEffect>
                                    <p:anim calcmode="lin" valueType="num">
                                      <p:cBhvr>
                                        <p:cTn id="34" dur="1822" tmFilter="0,0; 0.14,0.36; 0.43,0.73; 0.71,0.91; 1.0,1.0">
                                          <p:stCondLst>
                                            <p:cond delay="0"/>
                                          </p:stCondLst>
                                        </p:cTn>
                                        <p:tgtEl>
                                          <p:spTgt spid="4">
                                            <p:txEl>
                                              <p:pRg st="7" end="7"/>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xEl>
                                              <p:pRg st="7" end="7"/>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xEl>
                                              <p:pRg st="7" end="7"/>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xEl>
                                              <p:pRg st="7" end="7"/>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xEl>
                                              <p:pRg st="7" end="7"/>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xEl>
                                              <p:pRg st="7" end="7"/>
                                            </p:txEl>
                                          </p:spTgt>
                                        </p:tgtEl>
                                      </p:cBhvr>
                                      <p:to x="100000" y="60000"/>
                                    </p:animScale>
                                    <p:animScale>
                                      <p:cBhvr>
                                        <p:cTn id="40" dur="166" decel="50000">
                                          <p:stCondLst>
                                            <p:cond delay="676"/>
                                          </p:stCondLst>
                                        </p:cTn>
                                        <p:tgtEl>
                                          <p:spTgt spid="4">
                                            <p:txEl>
                                              <p:pRg st="7" end="7"/>
                                            </p:txEl>
                                          </p:spTgt>
                                        </p:tgtEl>
                                      </p:cBhvr>
                                      <p:to x="100000" y="100000"/>
                                    </p:animScale>
                                    <p:animScale>
                                      <p:cBhvr>
                                        <p:cTn id="41" dur="26">
                                          <p:stCondLst>
                                            <p:cond delay="1312"/>
                                          </p:stCondLst>
                                        </p:cTn>
                                        <p:tgtEl>
                                          <p:spTgt spid="4">
                                            <p:txEl>
                                              <p:pRg st="7" end="7"/>
                                            </p:txEl>
                                          </p:spTgt>
                                        </p:tgtEl>
                                      </p:cBhvr>
                                      <p:to x="100000" y="80000"/>
                                    </p:animScale>
                                    <p:animScale>
                                      <p:cBhvr>
                                        <p:cTn id="42" dur="166" decel="50000">
                                          <p:stCondLst>
                                            <p:cond delay="1338"/>
                                          </p:stCondLst>
                                        </p:cTn>
                                        <p:tgtEl>
                                          <p:spTgt spid="4">
                                            <p:txEl>
                                              <p:pRg st="7" end="7"/>
                                            </p:txEl>
                                          </p:spTgt>
                                        </p:tgtEl>
                                      </p:cBhvr>
                                      <p:to x="100000" y="100000"/>
                                    </p:animScale>
                                    <p:animScale>
                                      <p:cBhvr>
                                        <p:cTn id="43" dur="26">
                                          <p:stCondLst>
                                            <p:cond delay="1642"/>
                                          </p:stCondLst>
                                        </p:cTn>
                                        <p:tgtEl>
                                          <p:spTgt spid="4">
                                            <p:txEl>
                                              <p:pRg st="7" end="7"/>
                                            </p:txEl>
                                          </p:spTgt>
                                        </p:tgtEl>
                                      </p:cBhvr>
                                      <p:to x="100000" y="90000"/>
                                    </p:animScale>
                                    <p:animScale>
                                      <p:cBhvr>
                                        <p:cTn id="44" dur="166" decel="50000">
                                          <p:stCondLst>
                                            <p:cond delay="1668"/>
                                          </p:stCondLst>
                                        </p:cTn>
                                        <p:tgtEl>
                                          <p:spTgt spid="4">
                                            <p:txEl>
                                              <p:pRg st="7" end="7"/>
                                            </p:txEl>
                                          </p:spTgt>
                                        </p:tgtEl>
                                      </p:cBhvr>
                                      <p:to x="100000" y="100000"/>
                                    </p:animScale>
                                    <p:animScale>
                                      <p:cBhvr>
                                        <p:cTn id="45" dur="26">
                                          <p:stCondLst>
                                            <p:cond delay="1808"/>
                                          </p:stCondLst>
                                        </p:cTn>
                                        <p:tgtEl>
                                          <p:spTgt spid="4">
                                            <p:txEl>
                                              <p:pRg st="7" end="7"/>
                                            </p:txEl>
                                          </p:spTgt>
                                        </p:tgtEl>
                                      </p:cBhvr>
                                      <p:to x="100000" y="95000"/>
                                    </p:animScale>
                                    <p:animScale>
                                      <p:cBhvr>
                                        <p:cTn id="46" dur="166" decel="50000">
                                          <p:stCondLst>
                                            <p:cond delay="1834"/>
                                          </p:stCondLst>
                                        </p:cTn>
                                        <p:tgtEl>
                                          <p:spTgt spid="4">
                                            <p:txEl>
                                              <p:pRg st="7" end="7"/>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 calcmode="lin" valueType="num">
                                      <p:cBhvr>
                                        <p:cTn id="51"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039225DE-BEB5-4309-AA32-7DCE69317253}"/>
              </a:ext>
            </a:extLst>
          </p:cNvPr>
          <p:cNvSpPr>
            <a:spLocks noGrp="1"/>
          </p:cNvSpPr>
          <p:nvPr>
            <p:ph idx="1"/>
          </p:nvPr>
        </p:nvSpPr>
        <p:spPr/>
        <p:txBody>
          <a:bodyPr/>
          <a:lstStyle/>
          <a:p>
            <a:pPr lvl="2"/>
            <a:endParaRPr lang="ar-BH"/>
          </a:p>
          <a:p>
            <a:pPr lvl="2"/>
            <a:endParaRPr lang="ar-BH"/>
          </a:p>
          <a:p>
            <a:pPr lvl="2"/>
            <a:endParaRPr lang="ar-BH"/>
          </a:p>
          <a:p>
            <a:pPr lvl="2"/>
            <a:endParaRPr lang="ar-BH" dirty="0"/>
          </a:p>
        </p:txBody>
      </p:sp>
      <p:sp>
        <p:nvSpPr>
          <p:cNvPr id="8" name="عنوان 1">
            <a:extLst>
              <a:ext uri="{FF2B5EF4-FFF2-40B4-BE49-F238E27FC236}">
                <a16:creationId xmlns:a16="http://schemas.microsoft.com/office/drawing/2014/main" id="{B5CD38D9-DD2C-49A9-8266-F4A1A105A670}"/>
              </a:ext>
            </a:extLst>
          </p:cNvPr>
          <p:cNvSpPr txBox="1">
            <a:spLocks/>
          </p:cNvSpPr>
          <p:nvPr/>
        </p:nvSpPr>
        <p:spPr>
          <a:xfrm>
            <a:off x="9965635" y="2544"/>
            <a:ext cx="2035627"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85000" lnSpcReduction="10000"/>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BH" sz="4400" b="1" i="0" u="none" strike="noStrike" kern="1200" cap="none" spc="0" normalizeH="0" baseline="0" noProof="0" dirty="0">
                <a:ln>
                  <a:noFill/>
                </a:ln>
                <a:solidFill>
                  <a:prstClr val="white"/>
                </a:solidFill>
                <a:effectLst/>
                <a:uLnTx/>
                <a:uFillTx/>
              </a:rPr>
              <a:t>نشاط ختاميّ</a:t>
            </a:r>
            <a:endParaRPr kumimoji="0" lang="en-US" sz="4400" b="1" i="0" u="none" strike="noStrike" kern="1200" cap="none" spc="0" normalizeH="0" baseline="0" noProof="0" dirty="0">
              <a:ln>
                <a:noFill/>
              </a:ln>
              <a:solidFill>
                <a:prstClr val="white"/>
              </a:solidFill>
              <a:effectLst/>
              <a:uLnTx/>
              <a:uFillTx/>
            </a:endParaRPr>
          </a:p>
        </p:txBody>
      </p:sp>
      <p:graphicFrame>
        <p:nvGraphicFramePr>
          <p:cNvPr id="6" name="Table 5"/>
          <p:cNvGraphicFramePr>
            <a:graphicFrameLocks noGrp="1"/>
          </p:cNvGraphicFramePr>
          <p:nvPr>
            <p:extLst>
              <p:ext uri="{D42A27DB-BD31-4B8C-83A1-F6EECF244321}">
                <p14:modId xmlns:p14="http://schemas.microsoft.com/office/powerpoint/2010/main" val="658623291"/>
              </p:ext>
            </p:extLst>
          </p:nvPr>
        </p:nvGraphicFramePr>
        <p:xfrm>
          <a:off x="92765" y="1612791"/>
          <a:ext cx="11823156" cy="4777005"/>
        </p:xfrm>
        <a:graphic>
          <a:graphicData uri="http://schemas.openxmlformats.org/drawingml/2006/table">
            <a:tbl>
              <a:tblPr firstRow="1" bandRow="1">
                <a:tableStyleId>{5C22544A-7EE6-4342-B048-85BDC9FD1C3A}</a:tableStyleId>
              </a:tblPr>
              <a:tblGrid>
                <a:gridCol w="2076301">
                  <a:extLst>
                    <a:ext uri="{9D8B030D-6E8A-4147-A177-3AD203B41FA5}">
                      <a16:colId xmlns:a16="http://schemas.microsoft.com/office/drawing/2014/main" val="20000"/>
                    </a:ext>
                  </a:extLst>
                </a:gridCol>
                <a:gridCol w="5310240">
                  <a:extLst>
                    <a:ext uri="{9D8B030D-6E8A-4147-A177-3AD203B41FA5}">
                      <a16:colId xmlns:a16="http://schemas.microsoft.com/office/drawing/2014/main" val="3853599069"/>
                    </a:ext>
                  </a:extLst>
                </a:gridCol>
                <a:gridCol w="2956217">
                  <a:extLst>
                    <a:ext uri="{9D8B030D-6E8A-4147-A177-3AD203B41FA5}">
                      <a16:colId xmlns:a16="http://schemas.microsoft.com/office/drawing/2014/main" val="1339710575"/>
                    </a:ext>
                  </a:extLst>
                </a:gridCol>
                <a:gridCol w="1480398">
                  <a:extLst>
                    <a:ext uri="{9D8B030D-6E8A-4147-A177-3AD203B41FA5}">
                      <a16:colId xmlns:a16="http://schemas.microsoft.com/office/drawing/2014/main" val="20002"/>
                    </a:ext>
                  </a:extLst>
                </a:gridCol>
              </a:tblGrid>
              <a:tr h="256610">
                <a:tc>
                  <a:txBody>
                    <a:bodyPr/>
                    <a:lstStyle/>
                    <a:p>
                      <a:pPr algn="ctr"/>
                      <a:r>
                        <a:rPr lang="ar-BH" sz="4000" dirty="0">
                          <a:latin typeface="Sakkal Majalla" panose="02000000000000000000" pitchFamily="2" charset="-78"/>
                          <a:cs typeface="Sakkal Majalla" panose="02000000000000000000" pitchFamily="2" charset="-78"/>
                        </a:rPr>
                        <a:t>الفاعِل</a:t>
                      </a:r>
                      <a:r>
                        <a:rPr lang="ar-JO" sz="4000" dirty="0">
                          <a:latin typeface="Sakkal Majalla" panose="02000000000000000000" pitchFamily="2" charset="-78"/>
                          <a:cs typeface="Sakkal Majalla" panose="02000000000000000000" pitchFamily="2" charset="-78"/>
                        </a:rPr>
                        <a:t>ُ</a:t>
                      </a: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4000" dirty="0">
                          <a:latin typeface="Sakkal Majalla" panose="02000000000000000000" pitchFamily="2" charset="-78"/>
                          <a:cs typeface="Sakkal Majalla" panose="02000000000000000000" pitchFamily="2" charset="-78"/>
                        </a:rPr>
                        <a:t>الجملةُ</a:t>
                      </a: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3600" dirty="0">
                          <a:latin typeface="Sakkal Majalla" panose="02000000000000000000" pitchFamily="2" charset="-78"/>
                          <a:cs typeface="Sakkal Majalla" panose="02000000000000000000" pitchFamily="2" charset="-78"/>
                        </a:rPr>
                        <a:t>الصّيغَةُ المطلوبةُ </a:t>
                      </a:r>
                      <a:endParaRPr lang="en-US" sz="3600" dirty="0">
                        <a:latin typeface="Sakkal Majalla" panose="02000000000000000000" pitchFamily="2" charset="-78"/>
                        <a:cs typeface="Sakkal Majalla" panose="02000000000000000000" pitchFamily="2" charset="-78"/>
                      </a:endParaRPr>
                    </a:p>
                  </a:txBody>
                  <a:tcPr/>
                </a:tc>
                <a:tc>
                  <a:txBody>
                    <a:bodyPr/>
                    <a:lstStyle/>
                    <a:p>
                      <a:pPr algn="ctr"/>
                      <a:r>
                        <a:rPr lang="ar-BH" sz="3600" dirty="0">
                          <a:latin typeface="Sakkal Majalla" panose="02000000000000000000" pitchFamily="2" charset="-78"/>
                          <a:cs typeface="Sakkal Majalla" panose="02000000000000000000" pitchFamily="2" charset="-78"/>
                        </a:rPr>
                        <a:t>الفعل</a:t>
                      </a:r>
                      <a:endParaRPr lang="en-US" sz="36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0"/>
                  </a:ext>
                </a:extLst>
              </a:tr>
              <a:tr h="256610">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3200" b="1" dirty="0">
                          <a:latin typeface="Sakkal Majalla" panose="02000000000000000000" pitchFamily="2" charset="-78"/>
                          <a:cs typeface="Sakkal Majalla" panose="02000000000000000000" pitchFamily="2" charset="-78"/>
                        </a:rPr>
                        <a:t>مضارع مرفوع</a:t>
                      </a:r>
                      <a:endParaRPr lang="en-US" sz="3200" b="1" dirty="0">
                        <a:latin typeface="Sakkal Majalla" panose="02000000000000000000" pitchFamily="2" charset="-78"/>
                        <a:cs typeface="Sakkal Majalla" panose="02000000000000000000" pitchFamily="2" charset="-78"/>
                      </a:endParaRPr>
                    </a:p>
                  </a:txBody>
                  <a:tcPr/>
                </a:tc>
                <a:tc>
                  <a:txBody>
                    <a:bodyPr/>
                    <a:lstStyle/>
                    <a:p>
                      <a:pPr algn="ctr"/>
                      <a:r>
                        <a:rPr lang="ar-BH" sz="3200" b="1" dirty="0">
                          <a:latin typeface="Sakkal Majalla" panose="02000000000000000000" pitchFamily="2" charset="-78"/>
                          <a:cs typeface="Sakkal Majalla" panose="02000000000000000000" pitchFamily="2" charset="-78"/>
                        </a:rPr>
                        <a:t>أسهَمَ</a:t>
                      </a:r>
                      <a:endParaRPr lang="en-US" sz="32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1"/>
                  </a:ext>
                </a:extLst>
              </a:tr>
              <a:tr h="256610">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3200" b="1" dirty="0">
                          <a:latin typeface="Sakkal Majalla" panose="02000000000000000000" pitchFamily="2" charset="-78"/>
                          <a:cs typeface="Sakkal Majalla" panose="02000000000000000000" pitchFamily="2" charset="-78"/>
                        </a:rPr>
                        <a:t>ماضٍ</a:t>
                      </a:r>
                      <a:endParaRPr lang="en-US" sz="3200" b="1" dirty="0">
                        <a:latin typeface="Sakkal Majalla" panose="02000000000000000000" pitchFamily="2" charset="-78"/>
                        <a:cs typeface="Sakkal Majalla" panose="02000000000000000000" pitchFamily="2" charset="-78"/>
                      </a:endParaRPr>
                    </a:p>
                  </a:txBody>
                  <a:tcPr/>
                </a:tc>
                <a:tc>
                  <a:txBody>
                    <a:bodyPr/>
                    <a:lstStyle/>
                    <a:p>
                      <a:pPr algn="ctr"/>
                      <a:r>
                        <a:rPr lang="ar-BH" sz="3200" b="1" dirty="0">
                          <a:latin typeface="Sakkal Majalla" panose="02000000000000000000" pitchFamily="2" charset="-78"/>
                          <a:cs typeface="Sakkal Majalla" panose="02000000000000000000" pitchFamily="2" charset="-78"/>
                        </a:rPr>
                        <a:t>عادَ</a:t>
                      </a:r>
                      <a:endParaRPr lang="en-US" sz="32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2"/>
                  </a:ext>
                </a:extLst>
              </a:tr>
              <a:tr h="891295">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3200" b="1" dirty="0">
                          <a:latin typeface="Sakkal Majalla" panose="02000000000000000000" pitchFamily="2" charset="-78"/>
                          <a:cs typeface="Sakkal Majalla" panose="02000000000000000000" pitchFamily="2" charset="-78"/>
                        </a:rPr>
                        <a:t>مضارع مجزوم بــــ (لم)</a:t>
                      </a:r>
                    </a:p>
                  </a:txBody>
                  <a:tcPr anchor="ctr"/>
                </a:tc>
                <a:tc>
                  <a:txBody>
                    <a:bodyPr/>
                    <a:lstStyle/>
                    <a:p>
                      <a:pPr algn="ctr"/>
                      <a:r>
                        <a:rPr lang="ar-BH" sz="3200" b="1" dirty="0">
                          <a:latin typeface="Sakkal Majalla" panose="02000000000000000000" pitchFamily="2" charset="-78"/>
                          <a:cs typeface="Sakkal Majalla" panose="02000000000000000000" pitchFamily="2" charset="-78"/>
                        </a:rPr>
                        <a:t>تردّدَ</a:t>
                      </a:r>
                    </a:p>
                  </a:txBody>
                  <a:tcPr anchor="ctr"/>
                </a:tc>
                <a:extLst>
                  <a:ext uri="{0D108BD9-81ED-4DB2-BD59-A6C34878D82A}">
                    <a16:rowId xmlns:a16="http://schemas.microsoft.com/office/drawing/2014/main" val="10003"/>
                  </a:ext>
                </a:extLst>
              </a:tr>
              <a:tr h="891295">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3200" b="1" dirty="0">
                          <a:latin typeface="Sakkal Majalla" panose="02000000000000000000" pitchFamily="2" charset="-78"/>
                          <a:cs typeface="Sakkal Majalla" panose="02000000000000000000" pitchFamily="2" charset="-78"/>
                        </a:rPr>
                        <a:t>مضارع منصوب بــــ (لن)</a:t>
                      </a:r>
                    </a:p>
                  </a:txBody>
                  <a:tcPr anchor="ctr"/>
                </a:tc>
                <a:tc>
                  <a:txBody>
                    <a:bodyPr/>
                    <a:lstStyle/>
                    <a:p>
                      <a:pPr algn="ctr"/>
                      <a:r>
                        <a:rPr lang="ar-BH" sz="3200" b="1" dirty="0">
                          <a:latin typeface="Sakkal Majalla" panose="02000000000000000000" pitchFamily="2" charset="-78"/>
                          <a:cs typeface="Sakkal Majalla" panose="02000000000000000000" pitchFamily="2" charset="-78"/>
                        </a:rPr>
                        <a:t>اهتمَّ</a:t>
                      </a:r>
                    </a:p>
                  </a:txBody>
                  <a:tcPr anchor="ctr"/>
                </a:tc>
                <a:extLst>
                  <a:ext uri="{0D108BD9-81ED-4DB2-BD59-A6C34878D82A}">
                    <a16:rowId xmlns:a16="http://schemas.microsoft.com/office/drawing/2014/main" val="2485263755"/>
                  </a:ext>
                </a:extLst>
              </a:tr>
              <a:tr h="891295">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endParaRPr lang="en-US" sz="4000" dirty="0">
                        <a:latin typeface="Sakkal Majalla" panose="02000000000000000000" pitchFamily="2" charset="-78"/>
                        <a:cs typeface="Sakkal Majalla" panose="02000000000000000000" pitchFamily="2" charset="-78"/>
                      </a:endParaRPr>
                    </a:p>
                  </a:txBody>
                  <a:tcPr/>
                </a:tc>
                <a:tc>
                  <a:txBody>
                    <a:bodyPr/>
                    <a:lstStyle/>
                    <a:p>
                      <a:pPr algn="ctr"/>
                      <a:r>
                        <a:rPr lang="ar-BH" sz="3200" b="1" dirty="0">
                          <a:latin typeface="Sakkal Majalla" panose="02000000000000000000" pitchFamily="2" charset="-78"/>
                          <a:cs typeface="Sakkal Majalla" panose="02000000000000000000" pitchFamily="2" charset="-78"/>
                        </a:rPr>
                        <a:t>أمر</a:t>
                      </a:r>
                    </a:p>
                  </a:txBody>
                  <a:tcPr anchor="ctr"/>
                </a:tc>
                <a:tc>
                  <a:txBody>
                    <a:bodyPr/>
                    <a:lstStyle/>
                    <a:p>
                      <a:pPr algn="ctr"/>
                      <a:r>
                        <a:rPr lang="ar-BH" sz="3200" b="1" dirty="0">
                          <a:latin typeface="Sakkal Majalla" panose="02000000000000000000" pitchFamily="2" charset="-78"/>
                          <a:cs typeface="Sakkal Majalla" panose="02000000000000000000" pitchFamily="2" charset="-78"/>
                        </a:rPr>
                        <a:t>اجْتَنَبَ</a:t>
                      </a:r>
                    </a:p>
                  </a:txBody>
                  <a:tcPr anchor="ctr"/>
                </a:tc>
                <a:extLst>
                  <a:ext uri="{0D108BD9-81ED-4DB2-BD59-A6C34878D82A}">
                    <a16:rowId xmlns:a16="http://schemas.microsoft.com/office/drawing/2014/main" val="2664734295"/>
                  </a:ext>
                </a:extLst>
              </a:tr>
            </a:tbl>
          </a:graphicData>
        </a:graphic>
      </p:graphicFrame>
      <p:sp>
        <p:nvSpPr>
          <p:cNvPr id="13" name="Title 1">
            <a:extLst>
              <a:ext uri="{FF2B5EF4-FFF2-40B4-BE49-F238E27FC236}">
                <a16:creationId xmlns:a16="http://schemas.microsoft.com/office/drawing/2014/main" id="{1673473F-F0AE-4BB6-B5AE-38092A11D520}"/>
              </a:ext>
            </a:extLst>
          </p:cNvPr>
          <p:cNvSpPr txBox="1">
            <a:spLocks/>
          </p:cNvSpPr>
          <p:nvPr/>
        </p:nvSpPr>
        <p:spPr>
          <a:xfrm>
            <a:off x="642666" y="653484"/>
            <a:ext cx="10554772" cy="1074375"/>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600" dirty="0">
                <a:solidFill>
                  <a:srgbClr val="FF0000"/>
                </a:solidFill>
                <a:latin typeface="Sakkal Majalla" panose="02000000000000000000" pitchFamily="2" charset="-78"/>
                <a:cs typeface="Sakkal Majalla" panose="02000000000000000000" pitchFamily="2" charset="-78"/>
              </a:rPr>
              <a:t>أوظّفُ كلَّ فعلٍ ممّا يأتي في جملةٍ وفقًا للصّيغَةِ المطلوبَةِ وأعيِّنُ فاعِلَهُ: (5 دقائق)</a:t>
            </a:r>
            <a:endParaRPr lang="en-US" sz="3600" dirty="0">
              <a:solidFill>
                <a:srgbClr val="FF0000"/>
              </a:solidFill>
              <a:latin typeface="Sakkal Majalla" panose="02000000000000000000" pitchFamily="2" charset="-78"/>
              <a:cs typeface="Sakkal Majalla" panose="02000000000000000000" pitchFamily="2" charset="-78"/>
            </a:endParaRPr>
          </a:p>
        </p:txBody>
      </p:sp>
      <p:sp>
        <p:nvSpPr>
          <p:cNvPr id="14" name="مربع نص 13">
            <a:extLst>
              <a:ext uri="{FF2B5EF4-FFF2-40B4-BE49-F238E27FC236}">
                <a16:creationId xmlns:a16="http://schemas.microsoft.com/office/drawing/2014/main" id="{1BCC443B-BDC6-477C-9900-0C23BBF8CC74}"/>
              </a:ext>
            </a:extLst>
          </p:cNvPr>
          <p:cNvSpPr txBox="1"/>
          <p:nvPr/>
        </p:nvSpPr>
        <p:spPr>
          <a:xfrm>
            <a:off x="1916521" y="4634474"/>
            <a:ext cx="5924581" cy="684803"/>
          </a:xfrm>
          <a:prstGeom prst="rect">
            <a:avLst/>
          </a:prstGeom>
          <a:noFill/>
        </p:spPr>
        <p:txBody>
          <a:bodyPr wrap="square" rtlCol="0" anchor="ctr">
            <a:spAutoFit/>
          </a:bodyPr>
          <a:lstStyle/>
          <a:p>
            <a:pPr algn="ctr" rtl="1">
              <a:lnSpc>
                <a:spcPct val="150000"/>
              </a:lnSpc>
            </a:pPr>
            <a:r>
              <a:rPr lang="ar-BH" sz="2800" b="1" dirty="0">
                <a:solidFill>
                  <a:srgbClr val="00B050"/>
                </a:solidFill>
                <a:latin typeface="Sakkal Majalla" panose="02000000000000000000" pitchFamily="2" charset="-78"/>
                <a:cs typeface="Sakkal Majalla" panose="02000000000000000000" pitchFamily="2" charset="-78"/>
              </a:rPr>
              <a:t>لنْ يهتمَّ الطّالبُ الجادُّ إلّا بدروسِهِ</a:t>
            </a:r>
          </a:p>
        </p:txBody>
      </p:sp>
      <p:sp>
        <p:nvSpPr>
          <p:cNvPr id="17" name="مربع نص 16">
            <a:extLst>
              <a:ext uri="{FF2B5EF4-FFF2-40B4-BE49-F238E27FC236}">
                <a16:creationId xmlns:a16="http://schemas.microsoft.com/office/drawing/2014/main" id="{3DE14875-EBC0-42EE-9535-D978646E2614}"/>
              </a:ext>
            </a:extLst>
          </p:cNvPr>
          <p:cNvSpPr txBox="1"/>
          <p:nvPr/>
        </p:nvSpPr>
        <p:spPr>
          <a:xfrm>
            <a:off x="642666" y="2963546"/>
            <a:ext cx="1294925" cy="684803"/>
          </a:xfrm>
          <a:prstGeom prst="rect">
            <a:avLst/>
          </a:prstGeom>
          <a:noFill/>
        </p:spPr>
        <p:txBody>
          <a:bodyPr wrap="square" rtlCol="0" anchor="ctr">
            <a:spAutoFit/>
          </a:bodyPr>
          <a:lstStyle/>
          <a:p>
            <a:pPr algn="ctr" rtl="1">
              <a:lnSpc>
                <a:spcPct val="150000"/>
              </a:lnSpc>
            </a:pPr>
            <a:r>
              <a:rPr lang="ar-BH" sz="2800" b="1" dirty="0">
                <a:solidFill>
                  <a:srgbClr val="00B050"/>
                </a:solidFill>
                <a:latin typeface="Sakkal Majalla" panose="02000000000000000000" pitchFamily="2" charset="-78"/>
                <a:cs typeface="Sakkal Majalla" panose="02000000000000000000" pitchFamily="2" charset="-78"/>
              </a:rPr>
              <a:t>الشّابُّ</a:t>
            </a:r>
          </a:p>
        </p:txBody>
      </p:sp>
      <p:sp>
        <p:nvSpPr>
          <p:cNvPr id="19" name="مربع نص 18">
            <a:extLst>
              <a:ext uri="{FF2B5EF4-FFF2-40B4-BE49-F238E27FC236}">
                <a16:creationId xmlns:a16="http://schemas.microsoft.com/office/drawing/2014/main" id="{080C0EDE-B252-4D53-A12E-0526A7617D31}"/>
              </a:ext>
            </a:extLst>
          </p:cNvPr>
          <p:cNvSpPr txBox="1"/>
          <p:nvPr/>
        </p:nvSpPr>
        <p:spPr>
          <a:xfrm>
            <a:off x="642666" y="2285144"/>
            <a:ext cx="1294925" cy="684803"/>
          </a:xfrm>
          <a:prstGeom prst="rect">
            <a:avLst/>
          </a:prstGeom>
          <a:noFill/>
        </p:spPr>
        <p:txBody>
          <a:bodyPr wrap="square" rtlCol="0" anchor="ctr">
            <a:spAutoFit/>
          </a:bodyPr>
          <a:lstStyle/>
          <a:p>
            <a:pPr algn="ctr" rtl="1">
              <a:lnSpc>
                <a:spcPct val="150000"/>
              </a:lnSpc>
            </a:pPr>
            <a:r>
              <a:rPr lang="ar-BH" sz="2800" b="1" dirty="0">
                <a:solidFill>
                  <a:srgbClr val="00B050"/>
                </a:solidFill>
                <a:latin typeface="Sakkal Majalla" panose="02000000000000000000" pitchFamily="2" charset="-78"/>
                <a:cs typeface="Sakkal Majalla" panose="02000000000000000000" pitchFamily="2" charset="-78"/>
              </a:rPr>
              <a:t>المُواطِنُ</a:t>
            </a:r>
          </a:p>
        </p:txBody>
      </p:sp>
      <p:sp>
        <p:nvSpPr>
          <p:cNvPr id="23" name="مربع نص 22">
            <a:extLst>
              <a:ext uri="{FF2B5EF4-FFF2-40B4-BE49-F238E27FC236}">
                <a16:creationId xmlns:a16="http://schemas.microsoft.com/office/drawing/2014/main" id="{0F3C368B-8B7E-47E1-90F8-B5F8C3869A22}"/>
              </a:ext>
            </a:extLst>
          </p:cNvPr>
          <p:cNvSpPr txBox="1"/>
          <p:nvPr/>
        </p:nvSpPr>
        <p:spPr>
          <a:xfrm>
            <a:off x="1916521" y="3019185"/>
            <a:ext cx="5924581" cy="684803"/>
          </a:xfrm>
          <a:prstGeom prst="rect">
            <a:avLst/>
          </a:prstGeom>
          <a:noFill/>
        </p:spPr>
        <p:txBody>
          <a:bodyPr wrap="square" rtlCol="0" anchor="ctr">
            <a:spAutoFit/>
          </a:bodyPr>
          <a:lstStyle/>
          <a:p>
            <a:pPr algn="ctr" rtl="1">
              <a:lnSpc>
                <a:spcPct val="150000"/>
              </a:lnSpc>
            </a:pPr>
            <a:r>
              <a:rPr lang="ar-BH" sz="2800" b="1" dirty="0">
                <a:solidFill>
                  <a:srgbClr val="00B050"/>
                </a:solidFill>
                <a:latin typeface="Sakkal Majalla" panose="02000000000000000000" pitchFamily="2" charset="-78"/>
                <a:cs typeface="Sakkal Majalla" panose="02000000000000000000" pitchFamily="2" charset="-78"/>
              </a:rPr>
              <a:t>عادَ الشّابُّ أحمدُ إلى أرضِ الوطَنِ بعدَ غيابٍ طويلٍ.</a:t>
            </a:r>
          </a:p>
        </p:txBody>
      </p:sp>
      <p:sp>
        <p:nvSpPr>
          <p:cNvPr id="24" name="مربع نص 23">
            <a:extLst>
              <a:ext uri="{FF2B5EF4-FFF2-40B4-BE49-F238E27FC236}">
                <a16:creationId xmlns:a16="http://schemas.microsoft.com/office/drawing/2014/main" id="{4C5C279B-C848-4370-B583-B43F6FB86EDD}"/>
              </a:ext>
            </a:extLst>
          </p:cNvPr>
          <p:cNvSpPr txBox="1"/>
          <p:nvPr/>
        </p:nvSpPr>
        <p:spPr>
          <a:xfrm>
            <a:off x="1916521" y="2285144"/>
            <a:ext cx="5924581" cy="684803"/>
          </a:xfrm>
          <a:prstGeom prst="rect">
            <a:avLst/>
          </a:prstGeom>
          <a:noFill/>
        </p:spPr>
        <p:txBody>
          <a:bodyPr wrap="square" rtlCol="0" anchor="ctr">
            <a:spAutoFit/>
          </a:bodyPr>
          <a:lstStyle/>
          <a:p>
            <a:pPr algn="ctr" rtl="1">
              <a:lnSpc>
                <a:spcPct val="150000"/>
              </a:lnSpc>
            </a:pPr>
            <a:r>
              <a:rPr lang="ar-BH" sz="2800" b="1" dirty="0">
                <a:solidFill>
                  <a:srgbClr val="00B050"/>
                </a:solidFill>
                <a:latin typeface="Sakkal Majalla" panose="02000000000000000000" pitchFamily="2" charset="-78"/>
                <a:cs typeface="Sakkal Majalla" panose="02000000000000000000" pitchFamily="2" charset="-78"/>
              </a:rPr>
              <a:t>يُسهِمُ المُواطِنُ الصّالِحُ فِي المشاريعِ الخيريّةِ.</a:t>
            </a:r>
          </a:p>
        </p:txBody>
      </p:sp>
      <p:sp>
        <p:nvSpPr>
          <p:cNvPr id="25" name="مربع نص 24">
            <a:extLst>
              <a:ext uri="{FF2B5EF4-FFF2-40B4-BE49-F238E27FC236}">
                <a16:creationId xmlns:a16="http://schemas.microsoft.com/office/drawing/2014/main" id="{B26B7060-3454-470E-9C3D-4EB057FDD526}"/>
              </a:ext>
            </a:extLst>
          </p:cNvPr>
          <p:cNvSpPr txBox="1"/>
          <p:nvPr/>
        </p:nvSpPr>
        <p:spPr>
          <a:xfrm>
            <a:off x="1791926" y="3821232"/>
            <a:ext cx="5924581" cy="684803"/>
          </a:xfrm>
          <a:prstGeom prst="rect">
            <a:avLst/>
          </a:prstGeom>
          <a:noFill/>
        </p:spPr>
        <p:txBody>
          <a:bodyPr wrap="square" rtlCol="0" anchor="ctr">
            <a:spAutoFit/>
          </a:bodyPr>
          <a:lstStyle/>
          <a:p>
            <a:pPr algn="ctr" rtl="1">
              <a:lnSpc>
                <a:spcPct val="150000"/>
              </a:lnSpc>
            </a:pPr>
            <a:r>
              <a:rPr lang="ar-BH" sz="2800" b="1" dirty="0">
                <a:solidFill>
                  <a:srgbClr val="00B050"/>
                </a:solidFill>
                <a:latin typeface="Sakkal Majalla" panose="02000000000000000000" pitchFamily="2" charset="-78"/>
                <a:cs typeface="Sakkal Majalla" panose="02000000000000000000" pitchFamily="2" charset="-78"/>
              </a:rPr>
              <a:t>لمْ أتردّدْ في مساعَدَةِ المُحتاجينَ  </a:t>
            </a:r>
          </a:p>
        </p:txBody>
      </p:sp>
      <p:sp>
        <p:nvSpPr>
          <p:cNvPr id="28" name="مربع نص 27">
            <a:extLst>
              <a:ext uri="{FF2B5EF4-FFF2-40B4-BE49-F238E27FC236}">
                <a16:creationId xmlns:a16="http://schemas.microsoft.com/office/drawing/2014/main" id="{5608749E-7C0C-42BB-BBD0-45DE55095CB5}"/>
              </a:ext>
            </a:extLst>
          </p:cNvPr>
          <p:cNvSpPr txBox="1"/>
          <p:nvPr/>
        </p:nvSpPr>
        <p:spPr>
          <a:xfrm>
            <a:off x="-274317" y="3820798"/>
            <a:ext cx="2743200" cy="646331"/>
          </a:xfrm>
          <a:prstGeom prst="rect">
            <a:avLst/>
          </a:prstGeom>
          <a:noFill/>
        </p:spPr>
        <p:txBody>
          <a:bodyPr wrap="square" rtlCol="0" anchor="ctr">
            <a:spAutoFit/>
          </a:bodyPr>
          <a:lstStyle/>
          <a:p>
            <a:pPr algn="ctr" rtl="1">
              <a:lnSpc>
                <a:spcPct val="150000"/>
              </a:lnSpc>
            </a:pPr>
            <a:r>
              <a:rPr lang="ar-BH" sz="2400" b="1" dirty="0">
                <a:solidFill>
                  <a:srgbClr val="00B050"/>
                </a:solidFill>
                <a:latin typeface="Sakkal Majalla" panose="02000000000000000000" pitchFamily="2" charset="-78"/>
                <a:cs typeface="Sakkal Majalla" panose="02000000000000000000" pitchFamily="2" charset="-78"/>
              </a:rPr>
              <a:t>محذوف، تقديرهُ (أنا)</a:t>
            </a:r>
          </a:p>
        </p:txBody>
      </p:sp>
      <p:sp>
        <p:nvSpPr>
          <p:cNvPr id="29" name="مربع نص 28">
            <a:extLst>
              <a:ext uri="{FF2B5EF4-FFF2-40B4-BE49-F238E27FC236}">
                <a16:creationId xmlns:a16="http://schemas.microsoft.com/office/drawing/2014/main" id="{9B6838C6-9574-4653-AFCF-1668ED7B2441}"/>
              </a:ext>
            </a:extLst>
          </p:cNvPr>
          <p:cNvSpPr txBox="1"/>
          <p:nvPr/>
        </p:nvSpPr>
        <p:spPr>
          <a:xfrm>
            <a:off x="438055" y="4738710"/>
            <a:ext cx="1294925" cy="684803"/>
          </a:xfrm>
          <a:prstGeom prst="rect">
            <a:avLst/>
          </a:prstGeom>
          <a:noFill/>
        </p:spPr>
        <p:txBody>
          <a:bodyPr wrap="square" rtlCol="0" anchor="ctr">
            <a:spAutoFit/>
          </a:bodyPr>
          <a:lstStyle/>
          <a:p>
            <a:pPr algn="ctr" rtl="1">
              <a:lnSpc>
                <a:spcPct val="150000"/>
              </a:lnSpc>
            </a:pPr>
            <a:r>
              <a:rPr lang="ar-BH" sz="2800" b="1" dirty="0">
                <a:solidFill>
                  <a:srgbClr val="00B050"/>
                </a:solidFill>
                <a:latin typeface="Sakkal Majalla" panose="02000000000000000000" pitchFamily="2" charset="-78"/>
                <a:cs typeface="Sakkal Majalla" panose="02000000000000000000" pitchFamily="2" charset="-78"/>
              </a:rPr>
              <a:t>الطّالبُ</a:t>
            </a:r>
          </a:p>
        </p:txBody>
      </p:sp>
      <p:sp>
        <p:nvSpPr>
          <p:cNvPr id="30" name="مربع نص 29">
            <a:extLst>
              <a:ext uri="{FF2B5EF4-FFF2-40B4-BE49-F238E27FC236}">
                <a16:creationId xmlns:a16="http://schemas.microsoft.com/office/drawing/2014/main" id="{16EA1E3D-81C2-4CB7-83D0-6242A26D12C5}"/>
              </a:ext>
            </a:extLst>
          </p:cNvPr>
          <p:cNvSpPr txBox="1"/>
          <p:nvPr/>
        </p:nvSpPr>
        <p:spPr>
          <a:xfrm>
            <a:off x="1530196" y="5527056"/>
            <a:ext cx="5924581" cy="684803"/>
          </a:xfrm>
          <a:prstGeom prst="rect">
            <a:avLst/>
          </a:prstGeom>
          <a:noFill/>
        </p:spPr>
        <p:txBody>
          <a:bodyPr wrap="square" rtlCol="0" anchor="ctr">
            <a:spAutoFit/>
          </a:bodyPr>
          <a:lstStyle/>
          <a:p>
            <a:pPr algn="ctr" rtl="1">
              <a:lnSpc>
                <a:spcPct val="150000"/>
              </a:lnSpc>
            </a:pPr>
            <a:r>
              <a:rPr lang="ar-BH" sz="2800" b="1" dirty="0">
                <a:solidFill>
                  <a:srgbClr val="00B050"/>
                </a:solidFill>
                <a:latin typeface="Sakkal Majalla" panose="02000000000000000000" pitchFamily="2" charset="-78"/>
                <a:cs typeface="Sakkal Majalla" panose="02000000000000000000" pitchFamily="2" charset="-78"/>
              </a:rPr>
              <a:t>اجتَنِبْ مصاحبَةَ الأشرارِ</a:t>
            </a:r>
          </a:p>
        </p:txBody>
      </p:sp>
      <p:sp>
        <p:nvSpPr>
          <p:cNvPr id="31" name="مربع نص 30">
            <a:extLst>
              <a:ext uri="{FF2B5EF4-FFF2-40B4-BE49-F238E27FC236}">
                <a16:creationId xmlns:a16="http://schemas.microsoft.com/office/drawing/2014/main" id="{CF98ED69-49FB-4979-9D7D-3643F0374FBE}"/>
              </a:ext>
            </a:extLst>
          </p:cNvPr>
          <p:cNvSpPr txBox="1"/>
          <p:nvPr/>
        </p:nvSpPr>
        <p:spPr>
          <a:xfrm>
            <a:off x="-286083" y="5590859"/>
            <a:ext cx="2743200" cy="646331"/>
          </a:xfrm>
          <a:prstGeom prst="rect">
            <a:avLst/>
          </a:prstGeom>
          <a:noFill/>
        </p:spPr>
        <p:txBody>
          <a:bodyPr wrap="square" rtlCol="0" anchor="ctr">
            <a:spAutoFit/>
          </a:bodyPr>
          <a:lstStyle/>
          <a:p>
            <a:pPr algn="ctr" rtl="1">
              <a:lnSpc>
                <a:spcPct val="150000"/>
              </a:lnSpc>
            </a:pPr>
            <a:r>
              <a:rPr lang="ar-BH" sz="2400" b="1" dirty="0">
                <a:solidFill>
                  <a:srgbClr val="00B050"/>
                </a:solidFill>
                <a:latin typeface="Sakkal Majalla" panose="02000000000000000000" pitchFamily="2" charset="-78"/>
                <a:cs typeface="Sakkal Majalla" panose="02000000000000000000" pitchFamily="2" charset="-78"/>
              </a:rPr>
              <a:t>محذوف، تقديرهُ (أنتَ)</a:t>
            </a:r>
          </a:p>
        </p:txBody>
      </p:sp>
      <p:sp>
        <p:nvSpPr>
          <p:cNvPr id="18" name="مستطيل 4">
            <a:extLst>
              <a:ext uri="{FF2B5EF4-FFF2-40B4-BE49-F238E27FC236}">
                <a16:creationId xmlns:a16="http://schemas.microsoft.com/office/drawing/2014/main" id="{311A2665-1CDA-476A-B8E2-F9C650748BE4}"/>
              </a:ext>
            </a:extLst>
          </p:cNvPr>
          <p:cNvSpPr/>
          <p:nvPr/>
        </p:nvSpPr>
        <p:spPr>
          <a:xfrm>
            <a:off x="188845" y="64558"/>
            <a:ext cx="5085520" cy="4524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en-US"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تدريبات على الفعل بأنواعه والفاعل</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اللّغة العربيَة –</a:t>
            </a:r>
            <a:r>
              <a:rPr lang="ar-SA" sz="1600" b="1" dirty="0">
                <a:solidFill>
                  <a:schemeClr val="bg1"/>
                </a:solidFill>
                <a:latin typeface="Sakkal Majalla" panose="02000000000000000000" pitchFamily="2" charset="-78"/>
                <a:cs typeface="Sakkal Majalla" panose="02000000000000000000" pitchFamily="2" charset="-78"/>
              </a:rPr>
              <a:t> </a:t>
            </a:r>
            <a:r>
              <a:rPr lang="ar-BH" sz="1600" b="1" dirty="0">
                <a:solidFill>
                  <a:schemeClr val="bg1"/>
                </a:solidFill>
                <a:latin typeface="Sakkal Majalla" panose="02000000000000000000" pitchFamily="2" charset="-78"/>
                <a:cs typeface="Sakkal Majalla" panose="02000000000000000000" pitchFamily="2" charset="-78"/>
              </a:rPr>
              <a:t>الصف السّادس الابتدائي. </a:t>
            </a:r>
          </a:p>
        </p:txBody>
      </p:sp>
    </p:spTree>
    <p:extLst>
      <p:ext uri="{BB962C8B-B14F-4D97-AF65-F5344CB8AC3E}">
        <p14:creationId xmlns:p14="http://schemas.microsoft.com/office/powerpoint/2010/main" val="35148926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1000"/>
                                        <p:tgtEl>
                                          <p:spTgt spid="28"/>
                                        </p:tgtEl>
                                      </p:cBhvr>
                                    </p:animEffect>
                                    <p:anim calcmode="lin" valueType="num">
                                      <p:cBhvr>
                                        <p:cTn id="43" dur="1000" fill="hold"/>
                                        <p:tgtEl>
                                          <p:spTgt spid="28"/>
                                        </p:tgtEl>
                                        <p:attrNameLst>
                                          <p:attrName>ppt_x</p:attrName>
                                        </p:attrNameLst>
                                      </p:cBhvr>
                                      <p:tavLst>
                                        <p:tav tm="0">
                                          <p:val>
                                            <p:strVal val="#ppt_x"/>
                                          </p:val>
                                        </p:tav>
                                        <p:tav tm="100000">
                                          <p:val>
                                            <p:strVal val="#ppt_x"/>
                                          </p:val>
                                        </p:tav>
                                      </p:tavLst>
                                    </p:anim>
                                    <p:anim calcmode="lin" valueType="num">
                                      <p:cBhvr>
                                        <p:cTn id="4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1000"/>
                                        <p:tgtEl>
                                          <p:spTgt spid="29"/>
                                        </p:tgtEl>
                                      </p:cBhvr>
                                    </p:animEffect>
                                    <p:anim calcmode="lin" valueType="num">
                                      <p:cBhvr>
                                        <p:cTn id="57" dur="1000" fill="hold"/>
                                        <p:tgtEl>
                                          <p:spTgt spid="29"/>
                                        </p:tgtEl>
                                        <p:attrNameLst>
                                          <p:attrName>ppt_x</p:attrName>
                                        </p:attrNameLst>
                                      </p:cBhvr>
                                      <p:tavLst>
                                        <p:tav tm="0">
                                          <p:val>
                                            <p:strVal val="#ppt_x"/>
                                          </p:val>
                                        </p:tav>
                                        <p:tav tm="100000">
                                          <p:val>
                                            <p:strVal val="#ppt_x"/>
                                          </p:val>
                                        </p:tav>
                                      </p:tavLst>
                                    </p:anim>
                                    <p:anim calcmode="lin" valueType="num">
                                      <p:cBhvr>
                                        <p:cTn id="5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1000"/>
                                        <p:tgtEl>
                                          <p:spTgt spid="30"/>
                                        </p:tgtEl>
                                      </p:cBhvr>
                                    </p:animEffect>
                                    <p:anim calcmode="lin" valueType="num">
                                      <p:cBhvr>
                                        <p:cTn id="64" dur="1000" fill="hold"/>
                                        <p:tgtEl>
                                          <p:spTgt spid="30"/>
                                        </p:tgtEl>
                                        <p:attrNameLst>
                                          <p:attrName>ppt_x</p:attrName>
                                        </p:attrNameLst>
                                      </p:cBhvr>
                                      <p:tavLst>
                                        <p:tav tm="0">
                                          <p:val>
                                            <p:strVal val="#ppt_x"/>
                                          </p:val>
                                        </p:tav>
                                        <p:tav tm="100000">
                                          <p:val>
                                            <p:strVal val="#ppt_x"/>
                                          </p:val>
                                        </p:tav>
                                      </p:tavLst>
                                    </p:anim>
                                    <p:anim calcmode="lin" valueType="num">
                                      <p:cBhvr>
                                        <p:cTn id="6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9" grpId="0"/>
      <p:bldP spid="23" grpId="0"/>
      <p:bldP spid="24" grpId="0"/>
      <p:bldP spid="25" grpId="0"/>
      <p:bldP spid="28" grpId="0"/>
      <p:bldP spid="29" grpId="0"/>
      <p:bldP spid="30" grpId="0"/>
      <p:bldP spid="31" grpId="0"/>
    </p:bldLst>
  </p:timing>
</p:sld>
</file>

<file path=ppt/theme/theme1.xml><?xml version="1.0" encoding="utf-8"?>
<a:theme xmlns:a="http://schemas.openxmlformats.org/drawingml/2006/main" name="قالب الدرو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قالب الدروس</Template>
  <TotalTime>2108</TotalTime>
  <Words>755</Words>
  <Application>Microsoft Office PowerPoint</Application>
  <PresentationFormat>شاشة عريضة</PresentationFormat>
  <Paragraphs>137</Paragraphs>
  <Slides>10</Slides>
  <Notes>2</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Sakkal Majalla</vt:lpstr>
      <vt:lpstr>قالب الدروس</vt:lpstr>
      <vt:lpstr>                  تدريباتٌ على الفعلِ بأنواعِهِ والفاعلِ  الصّفُّ الـسَّادِسُ الابتدائيّ </vt:lpstr>
      <vt:lpstr>أهدَافُ الدّرس:</vt:lpstr>
      <vt:lpstr>أقْرَأُ الـنَّصَّ الآتِي وأُجيبُ عن الأسئلةِ التي تليه: (5 دقائق)</vt:lpstr>
      <vt:lpstr>عرض تقديمي في PowerPoint</vt:lpstr>
      <vt:lpstr>أكتشِفُ</vt:lpstr>
      <vt:lpstr>1- أُكْمِلُ الجَدْولَ الآتِي بما يُناسِبُ كما في المثال: (3 دقائق)</vt:lpstr>
      <vt:lpstr>عرض تقديمي في PowerPoint</vt:lpstr>
      <vt:lpstr>عرض تقديمي في PowerPoint</vt:lpstr>
      <vt:lpstr>عرض تقديمي في PowerPoint</vt:lpstr>
      <vt:lpstr>انتهى الدّرس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في مادّة اللّغة العربيّة القواعد النحويّة   الأسماء المجرورة بالإضافة</dc:title>
  <dc:creator>Tufik Ben Saleh Aldaaji</dc:creator>
  <cp:lastModifiedBy>عبد الله</cp:lastModifiedBy>
  <cp:revision>250</cp:revision>
  <dcterms:created xsi:type="dcterms:W3CDTF">2020-03-04T10:21:27Z</dcterms:created>
  <dcterms:modified xsi:type="dcterms:W3CDTF">2020-09-23T14:26:53Z</dcterms:modified>
</cp:coreProperties>
</file>