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56" r:id="rId3"/>
    <p:sldId id="335" r:id="rId4"/>
    <p:sldId id="274" r:id="rId5"/>
    <p:sldId id="294" r:id="rId6"/>
    <p:sldId id="308" r:id="rId7"/>
    <p:sldId id="295" r:id="rId8"/>
    <p:sldId id="31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4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3F396-C866-4525-BAFF-E97E0CEE4075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E8029-B525-4F99-A6E7-7E90A2B51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14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265ED-1274-48D1-8F94-10DD890EDB0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97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61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8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49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36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17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17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923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21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01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796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0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71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02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47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9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9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27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91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1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07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08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6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72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11.png"/><Relationship Id="rId5" Type="http://schemas.openxmlformats.org/officeDocument/2006/relationships/image" Target="../media/image23.png"/><Relationship Id="rId1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22.png"/><Relationship Id="rId9" Type="http://schemas.openxmlformats.org/officeDocument/2006/relationships/image" Target="../media/image9.png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xmlns="" id="{EE726C56-B190-4A40-9FA3-1A4EA297E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408" y="4142028"/>
            <a:ext cx="9983584" cy="1323608"/>
          </a:xfrm>
        </p:spPr>
        <p:txBody>
          <a:bodyPr>
            <a:normAutofit fontScale="90000"/>
          </a:bodyPr>
          <a:lstStyle/>
          <a:p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BH" sz="4800" dirty="0">
                <a:solidFill>
                  <a:srgbClr val="7030A0"/>
                </a:solidFill>
              </a:rPr>
              <a:t/>
            </a:r>
            <a:br>
              <a:rPr lang="ar-BH" sz="4800" dirty="0">
                <a:solidFill>
                  <a:srgbClr val="7030A0"/>
                </a:solidFill>
              </a:rPr>
            </a:br>
            <a:r>
              <a:rPr lang="ar-SA" sz="4800" dirty="0">
                <a:solidFill>
                  <a:srgbClr val="7030A0"/>
                </a:solidFill>
              </a:rPr>
              <a:t/>
            </a:r>
            <a:br>
              <a:rPr lang="ar-SA" sz="4800" dirty="0">
                <a:solidFill>
                  <a:srgbClr val="7030A0"/>
                </a:solidFill>
              </a:rPr>
            </a:br>
            <a:r>
              <a:rPr lang="ar-BH" sz="4800" dirty="0"/>
              <a:t/>
            </a:r>
            <a:br>
              <a:rPr lang="ar-BH" sz="4800" dirty="0"/>
            </a:br>
            <a:r>
              <a:rPr lang="ar-BH" sz="4800" dirty="0"/>
              <a:t/>
            </a:r>
            <a:br>
              <a:rPr lang="ar-BH" sz="4800" dirty="0"/>
            </a:br>
            <a:r>
              <a:rPr lang="ar-BH" sz="7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الدرس: </a:t>
            </a:r>
            <a:r>
              <a:rPr lang="ar-BH" sz="67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تَدْرِيبَاتٌ عَلى الضَّمَائِرِ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(مراجعة)</a:t>
            </a:r>
            <a:endParaRPr lang="ar-BH" sz="4800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75263" y="2551837"/>
            <a:ext cx="7289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</a:t>
            </a:r>
            <a:r>
              <a:rPr lang="ar-SA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3600" b="1" dirty="0" err="1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غة</a:t>
            </a:r>
            <a:r>
              <a:rPr lang="ar-BH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العربيّة – الحلقة الثانية</a:t>
            </a:r>
            <a:br>
              <a:rPr lang="ar-BH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السادس الابتدائي  – الفصل الدراسي الأوّل.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3">
            <a:extLst>
              <a:ext uri="{FF2B5EF4-FFF2-40B4-BE49-F238E27FC236}">
                <a16:creationId xmlns:a16="http://schemas.microsoft.com/office/drawing/2014/main" xmlns="" id="{8D0DCBC6-A4F1-4D70-BF9A-AA69D53ABD50}"/>
              </a:ext>
            </a:extLst>
          </p:cNvPr>
          <p:cNvSpPr txBox="1"/>
          <p:nvPr/>
        </p:nvSpPr>
        <p:spPr>
          <a:xfrm>
            <a:off x="6360459" y="1077987"/>
            <a:ext cx="3863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أَهْدَافُ الدَّرْسِ</a:t>
            </a:r>
            <a:endParaRPr lang="en-US" sz="5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3">
            <a:extLst>
              <a:ext uri="{FF2B5EF4-FFF2-40B4-BE49-F238E27FC236}">
                <a16:creationId xmlns:a16="http://schemas.microsoft.com/office/drawing/2014/main" xmlns="" id="{8D0DCBC6-A4F1-4D70-BF9A-AA69D53ABD50}"/>
              </a:ext>
            </a:extLst>
          </p:cNvPr>
          <p:cNvSpPr txBox="1"/>
          <p:nvPr/>
        </p:nvSpPr>
        <p:spPr>
          <a:xfrm>
            <a:off x="1707776" y="3782175"/>
            <a:ext cx="934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التَّمييزُ بينَ الأفعالِ والضمائِرِ المتّصِلَةِ بها من خلالِ الأمثلةِ المعروضَةِ.</a:t>
            </a:r>
            <a:endParaRPr lang="en-US" sz="36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3">
            <a:extLst>
              <a:ext uri="{FF2B5EF4-FFF2-40B4-BE49-F238E27FC236}">
                <a16:creationId xmlns:a16="http://schemas.microsoft.com/office/drawing/2014/main" xmlns="" id="{8D0DCBC6-A4F1-4D70-BF9A-AA69D53ABD50}"/>
              </a:ext>
            </a:extLst>
          </p:cNvPr>
          <p:cNvSpPr txBox="1"/>
          <p:nvPr/>
        </p:nvSpPr>
        <p:spPr>
          <a:xfrm>
            <a:off x="1143000" y="4942946"/>
            <a:ext cx="9942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تَوْظِيفُ مختلِفِ الضمائرِ تَوْظِيفًا صَحِيحًا فِي سِياقَاتٍ تَعْبِيرِيَّةٍ مُتَنَوِّعَةٍ.</a:t>
            </a:r>
            <a:endParaRPr lang="en-US" sz="36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ربع نص 3">
            <a:extLst>
              <a:ext uri="{FF2B5EF4-FFF2-40B4-BE49-F238E27FC236}">
                <a16:creationId xmlns:a16="http://schemas.microsoft.com/office/drawing/2014/main" xmlns="" id="{8D0DCBC6-A4F1-4D70-BF9A-AA69D53ABD50}"/>
              </a:ext>
            </a:extLst>
          </p:cNvPr>
          <p:cNvSpPr txBox="1"/>
          <p:nvPr/>
        </p:nvSpPr>
        <p:spPr>
          <a:xfrm>
            <a:off x="1425389" y="2813067"/>
            <a:ext cx="9625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التّذكير بالضّمائِرِ المتّصِلَةِ بالأفعالِ التي سبقت دراستُها.</a:t>
            </a:r>
            <a:endParaRPr lang="en-US" sz="36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374D0173-1DC7-437B-B9FF-77023A5BD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777" y="254000"/>
            <a:ext cx="1646183" cy="1268068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xmlns="" id="{2CEE0BD6-352D-4F9A-8C43-6E3C4E45A5BF}"/>
              </a:ext>
            </a:extLst>
          </p:cNvPr>
          <p:cNvSpPr/>
          <p:nvPr/>
        </p:nvSpPr>
        <p:spPr>
          <a:xfrm>
            <a:off x="0" y="254000"/>
            <a:ext cx="4481154" cy="4776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تدريبات على الضّمائر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السادس الابتدائي</a:t>
            </a:r>
          </a:p>
        </p:txBody>
      </p:sp>
    </p:spTree>
    <p:extLst>
      <p:ext uri="{BB962C8B-B14F-4D97-AF65-F5344CB8AC3E}">
        <p14:creationId xmlns:p14="http://schemas.microsoft.com/office/powerpoint/2010/main" val="61126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8317E62-BDBF-43B7-ACCF-D5BC9BDDB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427" y="372870"/>
            <a:ext cx="9273280" cy="839578"/>
          </a:xfrm>
        </p:spPr>
        <p:txBody>
          <a:bodyPr>
            <a:noAutofit/>
          </a:bodyPr>
          <a:lstStyle/>
          <a:p>
            <a:pPr algn="ct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أتذكَّرُ ما سبق لي أن درستُهُ منْ ضمائِرَ مُتَّصِلَةٍ بالأفعالِ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FD8A2EA4-E80F-4C35-88C4-5FB5E33F85D3}"/>
              </a:ext>
            </a:extLst>
          </p:cNvPr>
          <p:cNvSpPr txBox="1">
            <a:spLocks/>
          </p:cNvSpPr>
          <p:nvPr/>
        </p:nvSpPr>
        <p:spPr>
          <a:xfrm>
            <a:off x="10099583" y="55109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أتذكّرُ</a:t>
            </a:r>
            <a:endParaRPr lang="en-GB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8" name="جدول 9">
            <a:extLst>
              <a:ext uri="{FF2B5EF4-FFF2-40B4-BE49-F238E27FC236}">
                <a16:creationId xmlns:a16="http://schemas.microsoft.com/office/drawing/2014/main" xmlns="" id="{8C8E9352-A93C-4212-B4DD-6842D4099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657441"/>
              </p:ext>
            </p:extLst>
          </p:nvPr>
        </p:nvGraphicFramePr>
        <p:xfrm>
          <a:off x="2124483" y="1249717"/>
          <a:ext cx="8128000" cy="5212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00356572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777811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مثال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الضمير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9460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3611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705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651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1300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2933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0211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6670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8771875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xmlns="" id="{27329CDF-1226-46C0-8732-8AF3CC5E9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287" y="1695479"/>
            <a:ext cx="1347333" cy="85351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xmlns="" id="{C8711121-3A20-4B13-9DDE-45664B799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8613" y="1769790"/>
            <a:ext cx="1633870" cy="85351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xmlns="" id="{1A975B8A-B1AC-4923-9FC6-65DE11213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463" y="2368421"/>
            <a:ext cx="1877731" cy="73487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xmlns="" id="{6B5AA198-F1E9-451A-B8BA-04925DC2D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6414" y="2851186"/>
            <a:ext cx="1883827" cy="85351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xmlns="" id="{0EAC5EE1-8DCF-4DBA-B960-3A22801110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6042" y="3429000"/>
            <a:ext cx="1841152" cy="853514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xmlns="" id="{11DD493B-47EC-4064-9738-25E88A2013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5930" y="4044291"/>
            <a:ext cx="1944793" cy="853514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xmlns="" id="{359DE9F8-286D-42C2-B2BC-6BFFAEFFAC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6042" y="4588757"/>
            <a:ext cx="1859441" cy="85351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xmlns="" id="{537DD0D4-01EF-44D5-B695-E4B748FC0D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6654" y="5203824"/>
            <a:ext cx="1859441" cy="853514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xmlns="" id="{E316519A-69D8-4BFB-B931-C116C8176D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30213" y="5779359"/>
            <a:ext cx="1810669" cy="853514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xmlns="" id="{135C13AE-1968-47D7-B314-83396980AD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42058" y="2288860"/>
            <a:ext cx="1347333" cy="853514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xmlns="" id="{044D1036-CABA-4C9F-A9B9-7C7E8484A13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34703" y="2884360"/>
            <a:ext cx="1347333" cy="853514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xmlns="" id="{B8B60551-39C9-4145-AACA-C17EE4CF062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34702" y="3453113"/>
            <a:ext cx="1304917" cy="853514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xmlns="" id="{648AE8D6-EAD6-4AF6-B553-CFB284094DA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25819" y="4055425"/>
            <a:ext cx="1363572" cy="853514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xmlns="" id="{8D495928-BB95-4EBB-8913-F982D0E5D01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55707" y="4636178"/>
            <a:ext cx="1394389" cy="853514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xmlns="" id="{B0C7C8CB-DF63-48A4-9D5D-2B0D52389EC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96071" y="5825059"/>
            <a:ext cx="1443547" cy="85351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AF6E7255-D9A2-41E6-9FE4-17851DACAEA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04624" y="5172702"/>
            <a:ext cx="1545472" cy="969348"/>
          </a:xfrm>
          <a:prstGeom prst="rect">
            <a:avLst/>
          </a:prstGeom>
        </p:spPr>
      </p:pic>
      <p:sp>
        <p:nvSpPr>
          <p:cNvPr id="27" name="مستطيل 12">
            <a:extLst>
              <a:ext uri="{FF2B5EF4-FFF2-40B4-BE49-F238E27FC236}">
                <a16:creationId xmlns:a16="http://schemas.microsoft.com/office/drawing/2014/main" xmlns="" id="{FA16952A-77FC-46B3-8B5C-780132F7B0B9}"/>
              </a:ext>
            </a:extLst>
          </p:cNvPr>
          <p:cNvSpPr/>
          <p:nvPr/>
        </p:nvSpPr>
        <p:spPr>
          <a:xfrm>
            <a:off x="0" y="79812"/>
            <a:ext cx="4481154" cy="3163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تدريبات على الضّمائر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السادس الابتدائي</a:t>
            </a:r>
          </a:p>
        </p:txBody>
      </p:sp>
    </p:spTree>
    <p:extLst>
      <p:ext uri="{BB962C8B-B14F-4D97-AF65-F5344CB8AC3E}">
        <p14:creationId xmlns:p14="http://schemas.microsoft.com/office/powerpoint/2010/main" val="194225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619" y="307381"/>
            <a:ext cx="8704780" cy="746679"/>
          </a:xfrm>
        </p:spPr>
        <p:txBody>
          <a:bodyPr>
            <a:normAutofit fontScale="90000"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أبيِّنُ الفعلَ والضَّميرَ المُتّصِلَ به في كُلِّ جُملةٍ ممّا يأتي: (3 دقائق)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xmlns="" id="{B5CD38D9-DD2C-49A9-8266-F4A1A105A670}"/>
              </a:ext>
            </a:extLst>
          </p:cNvPr>
          <p:cNvSpPr txBox="1">
            <a:spLocks/>
          </p:cNvSpPr>
          <p:nvPr/>
        </p:nvSpPr>
        <p:spPr>
          <a:xfrm>
            <a:off x="10648336" y="-10360"/>
            <a:ext cx="1294924" cy="83957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أُطَبِّقُ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aphicFrame>
        <p:nvGraphicFramePr>
          <p:cNvPr id="8" name="جدول 8">
            <a:extLst>
              <a:ext uri="{FF2B5EF4-FFF2-40B4-BE49-F238E27FC236}">
                <a16:creationId xmlns:a16="http://schemas.microsoft.com/office/drawing/2014/main" xmlns="" id="{179CBA0C-7539-4E9E-994C-5877BDCE8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294903"/>
              </p:ext>
            </p:extLst>
          </p:nvPr>
        </p:nvGraphicFramePr>
        <p:xfrm>
          <a:off x="1073424" y="938019"/>
          <a:ext cx="10827028" cy="4985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234">
                  <a:extLst>
                    <a:ext uri="{9D8B030D-6E8A-4147-A177-3AD203B41FA5}">
                      <a16:colId xmlns:a16="http://schemas.microsoft.com/office/drawing/2014/main" xmlns="" val="2675145326"/>
                    </a:ext>
                  </a:extLst>
                </a:gridCol>
                <a:gridCol w="1889351">
                  <a:extLst>
                    <a:ext uri="{9D8B030D-6E8A-4147-A177-3AD203B41FA5}">
                      <a16:colId xmlns:a16="http://schemas.microsoft.com/office/drawing/2014/main" xmlns="" val="144861287"/>
                    </a:ext>
                  </a:extLst>
                </a:gridCol>
                <a:gridCol w="7275443">
                  <a:extLst>
                    <a:ext uri="{9D8B030D-6E8A-4147-A177-3AD203B41FA5}">
                      <a16:colId xmlns:a16="http://schemas.microsoft.com/office/drawing/2014/main" xmlns="" val="26378438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36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الضّمير</a:t>
                      </a:r>
                      <a:endParaRPr lang="en-US" sz="36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36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الفعلُ</a:t>
                      </a:r>
                      <a:endParaRPr lang="en-US" sz="36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الج</a:t>
                      </a:r>
                      <a:r>
                        <a:rPr lang="ar-BH" sz="36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r>
                        <a:rPr lang="ar-SA" sz="36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</a:t>
                      </a:r>
                      <a:r>
                        <a:rPr lang="ar-BH" sz="36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َ</a:t>
                      </a:r>
                      <a:r>
                        <a:rPr lang="ar-SA" sz="36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</a:t>
                      </a:r>
                      <a:r>
                        <a:rPr lang="ar-BH" sz="36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ُ</a:t>
                      </a:r>
                      <a:endParaRPr lang="en-US" sz="36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48260" marR="48260" marT="9525" marB="0"/>
                </a:tc>
                <a:extLst>
                  <a:ext uri="{0D108BD9-81ED-4DB2-BD59-A6C34878D82A}">
                    <a16:rowId xmlns:a16="http://schemas.microsoft.com/office/drawing/2014/main" xmlns="" val="1380835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تاءُ المُتكلّمِ</a:t>
                      </a:r>
                      <a:endParaRPr lang="en-US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0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زُرتُ</a:t>
                      </a:r>
                      <a:endParaRPr lang="en-US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0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زُرتُ مُتْحَفَ البحرينِ الوطَنِيَّ.</a:t>
                      </a:r>
                      <a:endParaRPr lang="en-US" sz="30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7307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0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الطُّلَّابُ الفَائِزونَ اسْتَلَمُوا جَوائِزَهُم فِي حَفْلٍ بَهيجٍ.</a:t>
                      </a:r>
                      <a:endParaRPr lang="en-US" sz="30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2869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BH" sz="3000" b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هلْ </a:t>
                      </a:r>
                      <a:r>
                        <a:rPr lang="ar-BH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شَاركْتِ في الأعَمالِ التطوُّعيَّةِ؟</a:t>
                      </a:r>
                      <a:endParaRPr lang="en-US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43669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000" b="1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BH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هَذانِ الشّابّانِ شجّعَا الجيرانَ على القِيامِ بحملةِ نظافَةٍ في الحيِّ.</a:t>
                      </a:r>
                      <a:endParaRPr lang="en-US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3197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0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العَدّاءاتُ</a:t>
                      </a:r>
                      <a:r>
                        <a:rPr lang="ar-BH" sz="30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أَنْهَيْنَ</a:t>
                      </a:r>
                      <a:r>
                        <a:rPr lang="ar-SA" sz="30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السّبَاقَ مُجْهَدَاتٍ.</a:t>
                      </a:r>
                      <a:endParaRPr lang="en-US" sz="30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5864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000" b="1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BH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تابعتَ الحِوارَ بكُلِّ اهتِمَامٍ. </a:t>
                      </a:r>
                      <a:endParaRPr lang="en-US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3086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000" b="1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BH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الفتاتانِ ساعَدَتَا والِدَتَهُمَا فِي إعْدَادِ الطَّعَامِ.</a:t>
                      </a:r>
                      <a:endParaRPr lang="en-US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203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000" b="1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BH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شارَكْنَا فِي فَعَاليَّاتِ اليَوْمِ الرِّيَاضِيِّ بِحَمَاسٍ</a:t>
                      </a:r>
                      <a:endParaRPr lang="en-US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8484047"/>
                  </a:ext>
                </a:extLst>
              </a:tr>
            </a:tbl>
          </a:graphicData>
        </a:graphic>
      </p:graphicFrame>
      <p:pic>
        <p:nvPicPr>
          <p:cNvPr id="12" name="صورة 11">
            <a:extLst>
              <a:ext uri="{FF2B5EF4-FFF2-40B4-BE49-F238E27FC236}">
                <a16:creationId xmlns:a16="http://schemas.microsoft.com/office/drawing/2014/main" xmlns="" id="{3F0A9EF5-B3C0-4D16-B74B-8AA9D91E2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126" y="2042920"/>
            <a:ext cx="1322947" cy="81083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xmlns="" id="{CFE39C2B-8C8E-42B4-9141-49229B8CB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608" y="2557140"/>
            <a:ext cx="1261981" cy="810838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xmlns="" id="{132FF6F7-003F-4E45-870D-44A15847E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669" y="3113546"/>
            <a:ext cx="1127858" cy="81083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xmlns="" id="{AFE4A516-65C9-4D7F-915B-833D5E5362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3669" y="3653555"/>
            <a:ext cx="993734" cy="81083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xmlns="" id="{905D3A8E-B5E9-4B67-9596-1C882062DF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3669" y="4202945"/>
            <a:ext cx="1127858" cy="810838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xmlns="" id="{F6C7F304-C1EA-4E1D-AD3A-D2F645988B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0400" y="4742954"/>
            <a:ext cx="1280271" cy="810838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xmlns="" id="{06DA325A-B1A6-4C1C-99F5-5626438E88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6607" y="5299360"/>
            <a:ext cx="1194920" cy="810838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xmlns="" id="{56B99CB9-39E4-4C17-9990-C83B384F29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6724" y="4772904"/>
            <a:ext cx="1944793" cy="853514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xmlns="" id="{801A7013-E9E2-4C2A-BD65-160005444B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8545" y="5298067"/>
            <a:ext cx="1859441" cy="853514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xmlns="" id="{8EB3920E-18D0-4C17-9B7B-B761BD44B1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8545" y="2000244"/>
            <a:ext cx="1859441" cy="853514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xmlns="" id="{0706B424-B6C4-4F59-AB6E-286B65320F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2930" y="3676528"/>
            <a:ext cx="1810669" cy="853514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xmlns="" id="{E8B250F9-2709-4D1D-8CA6-5626B9429FF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8545" y="4240929"/>
            <a:ext cx="1877731" cy="734870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xmlns="" id="{FF266236-D7E3-41C1-83F9-45C623CD40D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8545" y="2557140"/>
            <a:ext cx="1883827" cy="853514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xmlns="" id="{F1C882F1-73BF-4F8E-AAC4-4DE68C77BD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8545" y="3128509"/>
            <a:ext cx="1841152" cy="853514"/>
          </a:xfrm>
          <a:prstGeom prst="rect">
            <a:avLst/>
          </a:prstGeom>
        </p:spPr>
      </p:pic>
      <p:sp>
        <p:nvSpPr>
          <p:cNvPr id="25" name="مستطيل 12">
            <a:extLst>
              <a:ext uri="{FF2B5EF4-FFF2-40B4-BE49-F238E27FC236}">
                <a16:creationId xmlns:a16="http://schemas.microsoft.com/office/drawing/2014/main" xmlns="" id="{8D975697-61A1-4CBA-B50D-BA17ED483A94}"/>
              </a:ext>
            </a:extLst>
          </p:cNvPr>
          <p:cNvSpPr/>
          <p:nvPr/>
        </p:nvSpPr>
        <p:spPr>
          <a:xfrm>
            <a:off x="-958" y="71197"/>
            <a:ext cx="4481154" cy="3140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تدريبات على الضّمائر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السادس الابتدائي</a:t>
            </a:r>
          </a:p>
        </p:txBody>
      </p:sp>
    </p:spTree>
    <p:extLst>
      <p:ext uri="{BB962C8B-B14F-4D97-AF65-F5344CB8AC3E}">
        <p14:creationId xmlns:p14="http://schemas.microsoft.com/office/powerpoint/2010/main" val="289663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1846" y="587441"/>
            <a:ext cx="6922581" cy="746679"/>
          </a:xfrm>
        </p:spPr>
        <p:txBody>
          <a:bodyPr>
            <a:normAutofit fontScale="90000"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أُكْمِلُ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الـجَدْوَلَ بِمَا يُنَاسِبُ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كمَا في المِثَالِ: (3 دقائق)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xmlns="" id="{B5CD38D9-DD2C-49A9-8266-F4A1A105A670}"/>
              </a:ext>
            </a:extLst>
          </p:cNvPr>
          <p:cNvSpPr txBox="1">
            <a:spLocks/>
          </p:cNvSpPr>
          <p:nvPr/>
        </p:nvSpPr>
        <p:spPr>
          <a:xfrm>
            <a:off x="10648336" y="-10360"/>
            <a:ext cx="1294924" cy="83957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أُطَبِّقُ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aphicFrame>
        <p:nvGraphicFramePr>
          <p:cNvPr id="18" name="جدول 18">
            <a:extLst>
              <a:ext uri="{FF2B5EF4-FFF2-40B4-BE49-F238E27FC236}">
                <a16:creationId xmlns:a16="http://schemas.microsoft.com/office/drawing/2014/main" xmlns="" id="{26F3A6B7-E058-47A5-B958-5C6031915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907346"/>
              </p:ext>
            </p:extLst>
          </p:nvPr>
        </p:nvGraphicFramePr>
        <p:xfrm>
          <a:off x="238539" y="1495509"/>
          <a:ext cx="11595656" cy="4438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457">
                  <a:extLst>
                    <a:ext uri="{9D8B030D-6E8A-4147-A177-3AD203B41FA5}">
                      <a16:colId xmlns:a16="http://schemas.microsoft.com/office/drawing/2014/main" xmlns="" val="2332203359"/>
                    </a:ext>
                  </a:extLst>
                </a:gridCol>
                <a:gridCol w="1449457">
                  <a:extLst>
                    <a:ext uri="{9D8B030D-6E8A-4147-A177-3AD203B41FA5}">
                      <a16:colId xmlns:a16="http://schemas.microsoft.com/office/drawing/2014/main" xmlns="" val="1876917026"/>
                    </a:ext>
                  </a:extLst>
                </a:gridCol>
                <a:gridCol w="1449457">
                  <a:extLst>
                    <a:ext uri="{9D8B030D-6E8A-4147-A177-3AD203B41FA5}">
                      <a16:colId xmlns:a16="http://schemas.microsoft.com/office/drawing/2014/main" xmlns="" val="1058852733"/>
                    </a:ext>
                  </a:extLst>
                </a:gridCol>
                <a:gridCol w="1449457">
                  <a:extLst>
                    <a:ext uri="{9D8B030D-6E8A-4147-A177-3AD203B41FA5}">
                      <a16:colId xmlns:a16="http://schemas.microsoft.com/office/drawing/2014/main" xmlns="" val="1677789674"/>
                    </a:ext>
                  </a:extLst>
                </a:gridCol>
                <a:gridCol w="1449457">
                  <a:extLst>
                    <a:ext uri="{9D8B030D-6E8A-4147-A177-3AD203B41FA5}">
                      <a16:colId xmlns:a16="http://schemas.microsoft.com/office/drawing/2014/main" xmlns="" val="1621913555"/>
                    </a:ext>
                  </a:extLst>
                </a:gridCol>
                <a:gridCol w="1449457">
                  <a:extLst>
                    <a:ext uri="{9D8B030D-6E8A-4147-A177-3AD203B41FA5}">
                      <a16:colId xmlns:a16="http://schemas.microsoft.com/office/drawing/2014/main" xmlns="" val="1414227138"/>
                    </a:ext>
                  </a:extLst>
                </a:gridCol>
                <a:gridCol w="1449457">
                  <a:extLst>
                    <a:ext uri="{9D8B030D-6E8A-4147-A177-3AD203B41FA5}">
                      <a16:colId xmlns:a16="http://schemas.microsoft.com/office/drawing/2014/main" xmlns="" val="88483055"/>
                    </a:ext>
                  </a:extLst>
                </a:gridCol>
                <a:gridCol w="1449457">
                  <a:extLst>
                    <a:ext uri="{9D8B030D-6E8A-4147-A177-3AD203B41FA5}">
                      <a16:colId xmlns:a16="http://schemas.microsoft.com/office/drawing/2014/main" xmlns="" val="2449367294"/>
                    </a:ext>
                  </a:extLst>
                </a:gridCol>
              </a:tblGrid>
              <a:tr h="722575"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نُونُ النِّسوَةِ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واوُ الجماعَةِ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ناءُ الفاعِلينَ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ألِفُ الاثنَتيْنِ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ألِفُ الاثنيْنِ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تاءُ المخاطَبَةِ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تاءُ المخاطَبِ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تاءُ المتكلِّمِ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0881636"/>
                  </a:ext>
                </a:extLst>
              </a:tr>
              <a:tr h="72257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سَاعَدْنَ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سَاعَدُوا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سَاعَدْنَا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سَاعَدَتَا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سَاعَدَا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سَاعَدْتِ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سَاعَدْتَ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سَاعَدْتُ 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6422973"/>
                  </a:ext>
                </a:extLst>
              </a:tr>
              <a:tr h="722575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سَافَرُوا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سَافَرَا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سَافَرْتَ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2966562"/>
                  </a:ext>
                </a:extLst>
              </a:tr>
              <a:tr h="722575"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أَمَرْنَ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أَمَرَتَا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أَمَرْتِ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أَمَرْتُ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3467159"/>
                  </a:ext>
                </a:extLst>
              </a:tr>
              <a:tr h="722575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عَلِمْنَا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عَلِمَا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عَلِمْتَ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7578461"/>
                  </a:ext>
                </a:extLst>
              </a:tr>
              <a:tr h="603303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سَبَقُوا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سَبَقَتَا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سَبَقْتِ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سَبَقْتُ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056912"/>
                  </a:ext>
                </a:extLst>
              </a:tr>
            </a:tbl>
          </a:graphicData>
        </a:graphic>
      </p:graphicFrame>
      <p:pic>
        <p:nvPicPr>
          <p:cNvPr id="21" name="صورة 20">
            <a:extLst>
              <a:ext uri="{FF2B5EF4-FFF2-40B4-BE49-F238E27FC236}">
                <a16:creationId xmlns:a16="http://schemas.microsoft.com/office/drawing/2014/main" xmlns="" id="{FFF21D3A-CD36-40E6-9A47-849AB62D6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317" y="3136786"/>
            <a:ext cx="1316850" cy="853514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xmlns="" id="{3E5662EF-972F-4005-AB48-ADD8A88CD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71" y="3136786"/>
            <a:ext cx="1316850" cy="853514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xmlns="" id="{C33197B6-1A67-4E7A-8663-7F7C86A7D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906" y="3155975"/>
            <a:ext cx="1249788" cy="853514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xmlns="" id="{E88E91CE-F7DB-4794-B8FF-BECE3969BF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0756" y="3143555"/>
            <a:ext cx="1249788" cy="853514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xmlns="" id="{569712A0-1DD3-437A-A852-FEFE1DA572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4181" y="3896172"/>
            <a:ext cx="1079086" cy="853514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xmlns="" id="{837B6B79-F494-45D5-8DA4-636D8803AB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0632" y="3866994"/>
            <a:ext cx="908383" cy="853514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xmlns="" id="{967D7FD6-6BF6-4681-850F-C510C48B86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4334" y="3844247"/>
            <a:ext cx="1012024" cy="853514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xmlns="" id="{29F5D644-0F89-468A-AF99-0C6D2B0317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2890" y="3896172"/>
            <a:ext cx="1072989" cy="853514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xmlns="" id="{1C6C5230-ED7D-4609-AB33-9D452582FE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15474" y="4548312"/>
            <a:ext cx="1176630" cy="853514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xmlns="" id="{8418AE29-B109-41BD-B2BB-431E6D1881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13496" y="4595071"/>
            <a:ext cx="1176630" cy="853514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xmlns="" id="{1779D2B6-A647-47B6-ACF4-D4005FAF746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81150" y="4595071"/>
            <a:ext cx="1115665" cy="853514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xmlns="" id="{9312AAF4-7F70-4A30-A8FD-F86EEDFE3A6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90538" y="4567465"/>
            <a:ext cx="1140051" cy="853514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xmlns="" id="{9AC31E3A-84EE-41ED-94AD-84E63F00B35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8577" y="4545810"/>
            <a:ext cx="1121761" cy="853514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xmlns="" id="{24BE87C6-2E00-4434-8B11-6BD1BD13DA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51878" y="5239901"/>
            <a:ext cx="1243692" cy="853514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xmlns="" id="{0F2778D4-C9E8-49CD-8330-19478433A0C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28328" y="5230263"/>
            <a:ext cx="1072989" cy="853514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xmlns="" id="{0FF2446B-3D9D-4D6B-82C7-824DFB97E44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00521" y="5239901"/>
            <a:ext cx="1182727" cy="853514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xmlns="" id="{6EB2FF09-E0B5-4CDB-A72A-ACCB0CEDBB8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8443" y="5239901"/>
            <a:ext cx="1188823" cy="853514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xmlns="" id="{3FCCB510-CA0B-4129-8265-1962F969F01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5179" y="3155975"/>
            <a:ext cx="1261981" cy="853514"/>
          </a:xfrm>
          <a:prstGeom prst="rect">
            <a:avLst/>
          </a:prstGeom>
        </p:spPr>
      </p:pic>
      <p:sp>
        <p:nvSpPr>
          <p:cNvPr id="40" name="مستطيل 12">
            <a:extLst>
              <a:ext uri="{FF2B5EF4-FFF2-40B4-BE49-F238E27FC236}">
                <a16:creationId xmlns:a16="http://schemas.microsoft.com/office/drawing/2014/main" xmlns="" id="{1035D7D4-13E0-4D4A-BEAA-015C822F7A34}"/>
              </a:ext>
            </a:extLst>
          </p:cNvPr>
          <p:cNvSpPr/>
          <p:nvPr/>
        </p:nvSpPr>
        <p:spPr>
          <a:xfrm>
            <a:off x="0" y="91892"/>
            <a:ext cx="4481154" cy="4776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تدريبات على الضّمائر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السادس الابتدائي</a:t>
            </a:r>
          </a:p>
        </p:txBody>
      </p:sp>
    </p:spTree>
    <p:extLst>
      <p:ext uri="{BB962C8B-B14F-4D97-AF65-F5344CB8AC3E}">
        <p14:creationId xmlns:p14="http://schemas.microsoft.com/office/powerpoint/2010/main" val="204053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497" y="1033126"/>
            <a:ext cx="9150840" cy="839579"/>
          </a:xfrm>
        </p:spPr>
        <p:txBody>
          <a:bodyPr>
            <a:normAutofit fontScale="90000"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أُحَوِّلُ الجُمَلَ الفِعْلِيَّةَ الآتِيَةَ إِلَى جُمَلٍ اسميَّةٍ مُغَيِّرًا مَا يَلْزَمُ</a:t>
            </a:r>
            <a:r>
              <a:rPr lang="en-US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(4 دقائق)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025" y="2197806"/>
            <a:ext cx="10515600" cy="396445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شارَكَتْ الطَالِبَتَانِ المُتَمَيِّزَتَانِ فِي مُسَابَقَةِ القِصَّةِ.</a:t>
            </a:r>
            <a:endParaRPr lang="ar-SA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دَافَعَ الجُنُودُ عَنْ وَطَنِهِمْ دِفَاعَ الأَبْطَالِ.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سَهِرَتْ الأُمَّهَاتُ عَلى تربيَةِ أبْنَائِهِنَّ أحسَنَ تربيَةٍ.</a:t>
            </a:r>
          </a:p>
          <a:p>
            <a:pPr marL="0" indent="0">
              <a:lnSpc>
                <a:spcPct val="100000"/>
              </a:lnSpc>
              <a:buNone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lnSpc>
                <a:spcPct val="100000"/>
              </a:lnSpc>
              <a:buNone/>
            </a:pPr>
            <a:endParaRPr lang="ar-SA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xmlns="" id="{B5CD38D9-DD2C-49A9-8266-F4A1A105A670}"/>
              </a:ext>
            </a:extLst>
          </p:cNvPr>
          <p:cNvSpPr txBox="1">
            <a:spLocks/>
          </p:cNvSpPr>
          <p:nvPr/>
        </p:nvSpPr>
        <p:spPr>
          <a:xfrm>
            <a:off x="10018643" y="-10360"/>
            <a:ext cx="1924617" cy="83957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نشاط ختامي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06D00A9B-6B4E-4C79-A203-F78DDE593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711" y="2701686"/>
            <a:ext cx="6791533" cy="110956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375AFB28-E4B6-46A1-AFA0-1BAA298CE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384" y="4070274"/>
            <a:ext cx="5864860" cy="110956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2CEECB42-A74C-4187-A40C-94BD9DCF8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020" y="5524111"/>
            <a:ext cx="6456224" cy="963251"/>
          </a:xfrm>
          <a:prstGeom prst="rect">
            <a:avLst/>
          </a:prstGeom>
        </p:spPr>
      </p:pic>
      <p:sp>
        <p:nvSpPr>
          <p:cNvPr id="10" name="مستطيل 12">
            <a:extLst>
              <a:ext uri="{FF2B5EF4-FFF2-40B4-BE49-F238E27FC236}">
                <a16:creationId xmlns:a16="http://schemas.microsoft.com/office/drawing/2014/main" xmlns="" id="{6C0A66AA-F802-41B6-82FD-F9CD8F4D3B2C}"/>
              </a:ext>
            </a:extLst>
          </p:cNvPr>
          <p:cNvSpPr/>
          <p:nvPr/>
        </p:nvSpPr>
        <p:spPr>
          <a:xfrm>
            <a:off x="0" y="254000"/>
            <a:ext cx="4481154" cy="4776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تدريبات على الضّمائر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اللّغة العربيَة –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السادس الابتدائي</a:t>
            </a:r>
          </a:p>
        </p:txBody>
      </p:sp>
    </p:spTree>
    <p:extLst>
      <p:ext uri="{BB962C8B-B14F-4D97-AF65-F5344CB8AC3E}">
        <p14:creationId xmlns:p14="http://schemas.microsoft.com/office/powerpoint/2010/main" val="194150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039225DE-BEB5-4309-AA32-7DCE69317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914400" lvl="2" indent="0" algn="ctr">
              <a:buNone/>
            </a:pPr>
            <a:endParaRPr lang="ar-BH" dirty="0"/>
          </a:p>
          <a:p>
            <a:pPr marL="914400" lvl="2" indent="0" algn="ctr">
              <a:buNone/>
            </a:pPr>
            <a:endParaRPr lang="ar-BH" dirty="0"/>
          </a:p>
          <a:p>
            <a:pPr marL="914400" lvl="2" indent="0" algn="ctr">
              <a:buNone/>
            </a:pPr>
            <a:endParaRPr lang="ar-BH" dirty="0"/>
          </a:p>
          <a:p>
            <a:pPr marL="914400" lvl="2" indent="0" algn="ctr">
              <a:buNone/>
            </a:pPr>
            <a:endParaRPr lang="ar-BH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58AB8B5B-D61A-4A12-A3FE-C49D765D4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47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ar-BH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</a:t>
            </a:r>
            <a:r>
              <a:rPr lang="ar-SA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r>
              <a:rPr lang="ar-SA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ى الد</a:t>
            </a:r>
            <a:r>
              <a:rPr lang="ar-SA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BH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SA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sz="6600" b="1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ar-BH" sz="6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7370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1_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</Template>
  <TotalTime>2490</TotalTime>
  <Words>289</Words>
  <Application>Microsoft Office PowerPoint</Application>
  <PresentationFormat>Widescreen</PresentationFormat>
  <Paragraphs>74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Sakkal Majalla</vt:lpstr>
      <vt:lpstr>Times New Roman</vt:lpstr>
      <vt:lpstr>قالب الدروس</vt:lpstr>
      <vt:lpstr>1_قالب الدروس</vt:lpstr>
      <vt:lpstr>                  عنوان الدرس: تَدْرِيبَاتٌ عَلى الضَّمَائِرِ (مراجعة)</vt:lpstr>
      <vt:lpstr>PowerPoint Presentation</vt:lpstr>
      <vt:lpstr>أتذكَّرُ ما سبق لي أن درستُهُ منْ ضمائِرَ مُتَّصِلَةٍ بالأفعالِ</vt:lpstr>
      <vt:lpstr>أبيِّنُ الفعلَ والضَّميرَ المُتّصِلَ به في كُلِّ جُملةٍ ممّا يأتي: (3 دقائق)</vt:lpstr>
      <vt:lpstr>أُكْمِلُ الـجَدْوَلَ بِمَا يُنَاسِبُ كمَا في المِثَالِ: (3 دقائق)</vt:lpstr>
      <vt:lpstr>أُحَوِّلُ الجُمَلَ الفِعْلِيَّةَ الآتِيَةَ إِلَى جُمَلٍ اسميَّةٍ مُغَيِّرًا مَا يَلْزَمُ: (4 دقائق)</vt:lpstr>
      <vt:lpstr>انْتَهَى الدَّرْسُ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درس في مادّة اللّغة العربيّة القواعد النحويّة   الأسماء المجرورة بالإضافة</dc:title>
  <dc:creator>Tufik Ben Saleh Aldaaji</dc:creator>
  <cp:lastModifiedBy>Admin</cp:lastModifiedBy>
  <cp:revision>186</cp:revision>
  <dcterms:created xsi:type="dcterms:W3CDTF">2020-03-04T10:21:27Z</dcterms:created>
  <dcterms:modified xsi:type="dcterms:W3CDTF">2020-08-13T13:22:49Z</dcterms:modified>
</cp:coreProperties>
</file>