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25" r:id="rId3"/>
    <p:sldId id="346" r:id="rId4"/>
    <p:sldId id="363" r:id="rId5"/>
    <p:sldId id="365" r:id="rId6"/>
    <p:sldId id="347" r:id="rId7"/>
    <p:sldId id="366" r:id="rId8"/>
    <p:sldId id="364" r:id="rId9"/>
    <p:sldId id="370" r:id="rId10"/>
    <p:sldId id="369" r:id="rId11"/>
    <p:sldId id="359" r:id="rId12"/>
    <p:sldId id="371" r:id="rId13"/>
    <p:sldId id="367" r:id="rId14"/>
    <p:sldId id="368" r:id="rId15"/>
    <p:sldId id="30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31" autoAdjust="0"/>
    <p:restoredTop sz="94660"/>
  </p:normalViewPr>
  <p:slideViewPr>
    <p:cSldViewPr snapToGrid="0">
      <p:cViewPr varScale="1">
        <p:scale>
          <a:sx n="74" d="100"/>
          <a:sy n="74" d="100"/>
        </p:scale>
        <p:origin x="64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DF867A2C-93C7-458C-8EDB-94CB365715D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95E7EEB7-7186-499B-A38B-1AAFFAA2C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5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9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3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5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8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8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3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8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6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6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0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1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514600" y="306445"/>
            <a:ext cx="7162800" cy="1182210"/>
          </a:xfrm>
          <a:prstGeom prst="rect">
            <a:avLst/>
          </a:prstGeom>
        </p:spPr>
      </p:pic>
      <p:sp>
        <p:nvSpPr>
          <p:cNvPr id="7" name="Subtitle 4">
            <a:extLst>
              <a:ext uri="{FF2B5EF4-FFF2-40B4-BE49-F238E27FC236}">
                <a16:creationId xmlns:a16="http://schemas.microsoft.com/office/drawing/2014/main" xmlns="" id="{48024BBA-7773-4B10-B6BC-A451E95D5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6665" y="5149336"/>
            <a:ext cx="6990735" cy="2080259"/>
          </a:xfrm>
        </p:spPr>
        <p:txBody>
          <a:bodyPr>
            <a:normAutofit/>
          </a:bodyPr>
          <a:lstStyle/>
          <a:p>
            <a:pPr algn="ct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السَ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ادس 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الابتدائي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xmlns="" id="{77D2B0A3-64FF-43CD-8EFA-2061E00C230C}"/>
              </a:ext>
            </a:extLst>
          </p:cNvPr>
          <p:cNvSpPr txBox="1"/>
          <p:nvPr/>
        </p:nvSpPr>
        <p:spPr>
          <a:xfrm>
            <a:off x="811471" y="1918612"/>
            <a:ext cx="1035898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درس في ماد</a:t>
            </a:r>
            <a:r>
              <a:rPr lang="ar-SA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 الل</a:t>
            </a:r>
            <a:r>
              <a:rPr lang="ar-SA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غة العربيّة</a:t>
            </a:r>
          </a:p>
          <a:p>
            <a:pPr algn="ctr"/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القواعد النحويّة – الفصل الدراسي الأوّل </a:t>
            </a:r>
          </a:p>
          <a:p>
            <a:pPr algn="ctr"/>
            <a:endParaRPr lang="ar-BH" sz="44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جَزْمُ</a:t>
            </a:r>
            <a:r>
              <a:rPr lang="ar-JO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الفِعْلِ المُضَارِعِ المُعْتَلِ</a:t>
            </a:r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JO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الآخِر</a:t>
            </a:r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 </a:t>
            </a: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515375"/>
              </p:ext>
            </p:extLst>
          </p:nvPr>
        </p:nvGraphicFramePr>
        <p:xfrm>
          <a:off x="742117" y="2438052"/>
          <a:ext cx="10674626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91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954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1267">
                <a:tc>
                  <a:txBody>
                    <a:bodyPr/>
                    <a:lstStyle/>
                    <a:p>
                      <a:pPr algn="ctr"/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الجملة 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المعنَى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1267">
                <a:tc>
                  <a:txBody>
                    <a:bodyPr/>
                    <a:lstStyle/>
                    <a:p>
                      <a:pPr algn="ctr"/>
                      <a:r>
                        <a:rPr lang="ar-BH" sz="3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لِتَتْلُ ما تيَسَّرَ مِنَ القُرْآنِ الكَرِيمِ.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ar-BH" sz="3200" b="1" u="sng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المثال</a:t>
                      </a:r>
                      <a:r>
                        <a:rPr lang="ar-BH" sz="3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تِلاوَةُ ما تيَسَّرَ مِنَ القُرآنِ الكَريم.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1267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التّفَانِي فِي خِدْمَةِ الوَطَنِ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1267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العَفْوُ عَنِ المُسِيءِ.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1267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بِنَاءُ الشَّبَابِ نَهْضَةَ الوَطَنِ.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735451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945497" y="1112256"/>
            <a:ext cx="68419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أسْتعمِلُ المعانِي الآتِيةَ فِي صيغَةِ الأمرِ كَما فِي المِثَال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Title 10">
            <a:extLst>
              <a:ext uri="{FF2B5EF4-FFF2-40B4-BE49-F238E27FC236}">
                <a16:creationId xmlns:a16="http://schemas.microsoft.com/office/drawing/2014/main" xmlns="" id="{8B33A5FD-0049-4A04-B273-C124CA22BA6E}"/>
              </a:ext>
            </a:extLst>
          </p:cNvPr>
          <p:cNvSpPr txBox="1">
            <a:spLocks/>
          </p:cNvSpPr>
          <p:nvPr/>
        </p:nvSpPr>
        <p:spPr>
          <a:xfrm>
            <a:off x="10946296" y="45720"/>
            <a:ext cx="1245704" cy="65068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أُطبِّقُ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xmlns="" id="{FFBD5D57-0F54-4EB2-80F6-D09F4030918E}"/>
              </a:ext>
            </a:extLst>
          </p:cNvPr>
          <p:cNvSpPr txBox="1"/>
          <p:nvPr/>
        </p:nvSpPr>
        <p:spPr>
          <a:xfrm>
            <a:off x="438364" y="4351278"/>
            <a:ext cx="4021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لِتَعْفُ عَنِ </a:t>
            </a:r>
            <a:r>
              <a:rPr lang="ar-BH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المُسيءِ.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xmlns="" id="{BB9E1FEF-BF77-4431-87C8-A8B3B65A2046}"/>
              </a:ext>
            </a:extLst>
          </p:cNvPr>
          <p:cNvSpPr txBox="1"/>
          <p:nvPr/>
        </p:nvSpPr>
        <p:spPr>
          <a:xfrm>
            <a:off x="477073" y="3699280"/>
            <a:ext cx="4452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لِتَتَفَانَ فِي خِدْمَةِ </a:t>
            </a:r>
            <a:r>
              <a:rPr lang="ar-BH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الوَطَنِ.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xmlns="" id="{64591A9A-B02B-4294-B9EA-9A31629F70F5}"/>
              </a:ext>
            </a:extLst>
          </p:cNvPr>
          <p:cNvSpPr txBox="1"/>
          <p:nvPr/>
        </p:nvSpPr>
        <p:spPr>
          <a:xfrm>
            <a:off x="636098" y="5003276"/>
            <a:ext cx="4452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لِيَبْنِ الشَّبَابُ نَهْضَةَ الوَطَنِ.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ستطيل 6">
            <a:extLst>
              <a:ext uri="{FF2B5EF4-FFF2-40B4-BE49-F238E27FC236}">
                <a16:creationId xmlns:a16="http://schemas.microsoft.com/office/drawing/2014/main" xmlns="" id="{F5347BF4-CAF0-4CC8-8D6E-C70899650DF2}"/>
              </a:ext>
            </a:extLst>
          </p:cNvPr>
          <p:cNvSpPr/>
          <p:nvPr/>
        </p:nvSpPr>
        <p:spPr>
          <a:xfrm>
            <a:off x="96073" y="104403"/>
            <a:ext cx="4687962" cy="3981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جزم الفعل المضارع المعتلّ الآخر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–</a:t>
            </a:r>
            <a:r>
              <a:rPr lang="ar-SA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السّادس الابتدائي- </a:t>
            </a: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495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7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696" y="1061501"/>
            <a:ext cx="10515600" cy="5125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لا تَسْتَغْنِ عنْ نَصِيحَةِ الصّديقِ 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الوَفِيِّ.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2"/>
            <a:r>
              <a:rPr lang="ar-JO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لا: لا النّاهية، تجزمُ الفعلَ المضارعَ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  <a:p>
            <a:pPr lvl="2"/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تسْتَغْنِ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فعل مضارع مجزوم، وعلامةُ جزمِه حذفُ حرفِ العِلّةِ، والفاعِلُ ضميرٌ مُستتِرٌ تقديرُهُ أنت.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lvl="2"/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عَنْ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حرفُ جرٍّ.</a:t>
            </a:r>
          </a:p>
          <a:p>
            <a:pPr lvl="2"/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نصيحَةِ: اسمٌ مجرورٌ وعلامةُ جرِّهِ الكسرةُ الظّاهرةُ على آخرهِ، وهو مُضافٌ.</a:t>
            </a:r>
          </a:p>
          <a:p>
            <a:pPr lvl="2"/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الصّديقِ: مضافٌ إليهِ مجرورٌ وعلامةُ جرِّهِ الكسرةُ الظّاهرةُ على آخِرِهِ، وهو مَوْصُوفٌ.</a:t>
            </a:r>
          </a:p>
          <a:p>
            <a:pPr lvl="2"/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الوَفِيِّ: صِفَةٌ مجرورةٌ وعلامةُ جَرِّهَا الكسرَةُ الظّاهرةُ على آخرِهَا. </a:t>
            </a:r>
          </a:p>
          <a:p>
            <a:endParaRPr lang="ar-JO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ar-JO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itle 10">
            <a:extLst>
              <a:ext uri="{FF2B5EF4-FFF2-40B4-BE49-F238E27FC236}">
                <a16:creationId xmlns:a16="http://schemas.microsoft.com/office/drawing/2014/main" xmlns="" id="{DF60BA32-72D6-471B-A881-DD4D08F48E3B}"/>
              </a:ext>
            </a:extLst>
          </p:cNvPr>
          <p:cNvSpPr txBox="1">
            <a:spLocks/>
          </p:cNvSpPr>
          <p:nvPr/>
        </p:nvSpPr>
        <p:spPr>
          <a:xfrm>
            <a:off x="10946296" y="45720"/>
            <a:ext cx="1245704" cy="65068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أُطبِّقُ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xmlns="" id="{46078D80-4BFB-4DDB-8A22-0D80CCF67D4F}"/>
              </a:ext>
            </a:extLst>
          </p:cNvPr>
          <p:cNvSpPr txBox="1"/>
          <p:nvPr/>
        </p:nvSpPr>
        <p:spPr>
          <a:xfrm>
            <a:off x="4876799" y="331305"/>
            <a:ext cx="5579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أُعْرِبُ الجُمْلتَين الآتِيتين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إعرابًا تامًّا</a:t>
            </a:r>
            <a:r>
              <a:rPr lang="ar-JO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</p:txBody>
      </p:sp>
      <p:sp>
        <p:nvSpPr>
          <p:cNvPr id="8" name="مستطيل 6">
            <a:extLst>
              <a:ext uri="{FF2B5EF4-FFF2-40B4-BE49-F238E27FC236}">
                <a16:creationId xmlns:a16="http://schemas.microsoft.com/office/drawing/2014/main" xmlns="" id="{F5347BF4-CAF0-4CC8-8D6E-C70899650DF2}"/>
              </a:ext>
            </a:extLst>
          </p:cNvPr>
          <p:cNvSpPr/>
          <p:nvPr/>
        </p:nvSpPr>
        <p:spPr>
          <a:xfrm>
            <a:off x="96073" y="104403"/>
            <a:ext cx="4687962" cy="3981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جزم الفعل المضارع المعتلّ الآخر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–</a:t>
            </a:r>
            <a:r>
              <a:rPr lang="ar-SA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السّادس الابتدائي- </a:t>
            </a: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467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696" y="1061501"/>
            <a:ext cx="10515600" cy="5125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4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2- 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لَمْ ينْسَ الكَريمُ فَضْلَ المُحْسِنِ</a:t>
            </a:r>
            <a:r>
              <a:rPr lang="ar-JO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  <a:p>
            <a:pPr lvl="2"/>
            <a:r>
              <a:rPr lang="ar-BH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لمْ</a:t>
            </a:r>
            <a:r>
              <a:rPr lang="ar-JO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BH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أداة نفي، تجزم الفعلَ المضارع. </a:t>
            </a:r>
          </a:p>
          <a:p>
            <a:pPr lvl="2"/>
            <a:r>
              <a:rPr lang="ar-BH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يَنْسَ: </a:t>
            </a:r>
            <a:r>
              <a:rPr lang="ar-JO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فِعلٌ مضَارعٌ </a:t>
            </a:r>
            <a:r>
              <a:rPr lang="ar-BH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مجزومٌ</a:t>
            </a:r>
            <a:r>
              <a:rPr lang="ar-JO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 علامَةُ </a:t>
            </a:r>
            <a:r>
              <a:rPr lang="ar-BH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جزْمِهِ حذفُ حرفِ العِلّةِ.</a:t>
            </a:r>
            <a:endParaRPr lang="ar-JO" sz="36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2"/>
            <a:r>
              <a:rPr lang="ar-BH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الكَريمُ</a:t>
            </a:r>
            <a:r>
              <a:rPr lang="ar-JO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BH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فاعِلٌ مرفوعٌ وعلامَةُ رفْعِهِ الضَّمَّةُ الظَّاهِرة على آخر</a:t>
            </a:r>
            <a:r>
              <a:rPr lang="ar-BH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JO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ه.</a:t>
            </a:r>
          </a:p>
          <a:p>
            <a:pPr lvl="2"/>
            <a:r>
              <a:rPr lang="ar-BH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فَضْلَ</a:t>
            </a:r>
            <a:r>
              <a:rPr lang="ar-JO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BH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مفعولٌ بهِ منصُوبٌ وعلامَةُ نصبِهِ الفتحةُ الظّاهرةُ على آخرِهِ، وهو مضافٌ</a:t>
            </a:r>
            <a:r>
              <a:rPr lang="ar-JO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  <a:p>
            <a:pPr lvl="2"/>
            <a:r>
              <a:rPr lang="ar-BH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المُحسِنِ: مضافٌ إليه مجرورٌ وعلامةُ جرِّه الكسرةُ الظّاهرةُ على آخرهِ.</a:t>
            </a:r>
            <a:endParaRPr lang="ar-JO" sz="36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ar-JO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ar-JO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en-US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itle 10">
            <a:extLst>
              <a:ext uri="{FF2B5EF4-FFF2-40B4-BE49-F238E27FC236}">
                <a16:creationId xmlns:a16="http://schemas.microsoft.com/office/drawing/2014/main" xmlns="" id="{DF60BA32-72D6-471B-A881-DD4D08F48E3B}"/>
              </a:ext>
            </a:extLst>
          </p:cNvPr>
          <p:cNvSpPr txBox="1">
            <a:spLocks/>
          </p:cNvSpPr>
          <p:nvPr/>
        </p:nvSpPr>
        <p:spPr>
          <a:xfrm>
            <a:off x="10946296" y="45720"/>
            <a:ext cx="1245704" cy="65068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أُطبِّقُ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xmlns="" id="{46078D80-4BFB-4DDB-8A22-0D80CCF67D4F}"/>
              </a:ext>
            </a:extLst>
          </p:cNvPr>
          <p:cNvSpPr txBox="1"/>
          <p:nvPr/>
        </p:nvSpPr>
        <p:spPr>
          <a:xfrm>
            <a:off x="4876799" y="331305"/>
            <a:ext cx="5579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أُعْرِبُ الجُمْلتَين الآتِيتين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إعرابًا تامًّا</a:t>
            </a:r>
            <a:r>
              <a:rPr lang="ar-JO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</p:txBody>
      </p:sp>
      <p:sp>
        <p:nvSpPr>
          <p:cNvPr id="8" name="مستطيل 6">
            <a:extLst>
              <a:ext uri="{FF2B5EF4-FFF2-40B4-BE49-F238E27FC236}">
                <a16:creationId xmlns:a16="http://schemas.microsoft.com/office/drawing/2014/main" xmlns="" id="{F5347BF4-CAF0-4CC8-8D6E-C70899650DF2}"/>
              </a:ext>
            </a:extLst>
          </p:cNvPr>
          <p:cNvSpPr/>
          <p:nvPr/>
        </p:nvSpPr>
        <p:spPr>
          <a:xfrm>
            <a:off x="96073" y="104403"/>
            <a:ext cx="4687962" cy="3981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جزم الفعل المضارع المعتلّ الآخر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–</a:t>
            </a:r>
            <a:r>
              <a:rPr lang="ar-SA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السّادس الابتدائي- </a:t>
            </a: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724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4709" y="2098265"/>
            <a:ext cx="1147638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3200" b="1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المثال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: العبثُ بالممتلكاتِ العَامّةِ.</a:t>
            </a: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</a:t>
            </a: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لَعِبُ الرّياضَةِ وأنتَ شَبْعَانُ.</a:t>
            </a:r>
          </a:p>
          <a:p>
            <a:pPr algn="r" rtl="1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الإلقاءُ بالأوساخِ فِي الشّارِعِ.</a:t>
            </a:r>
          </a:p>
          <a:p>
            <a:pPr algn="r" rtl="1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السّهوُ عن الإشاراتِ المروريّةِ عندَ القيادَةِ. </a:t>
            </a:r>
          </a:p>
          <a:p>
            <a:pPr algn="r" rtl="1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Title 10">
            <a:extLst>
              <a:ext uri="{FF2B5EF4-FFF2-40B4-BE49-F238E27FC236}">
                <a16:creationId xmlns:a16="http://schemas.microsoft.com/office/drawing/2014/main" xmlns="" id="{8B33A5FD-0049-4A04-B273-C124CA22BA6E}"/>
              </a:ext>
            </a:extLst>
          </p:cNvPr>
          <p:cNvSpPr txBox="1">
            <a:spLocks/>
          </p:cNvSpPr>
          <p:nvPr/>
        </p:nvSpPr>
        <p:spPr>
          <a:xfrm>
            <a:off x="9912629" y="85476"/>
            <a:ext cx="2160104" cy="65068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نشاطٌ ختاميٌّ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DF6D7928-EFEF-4C19-AA67-57337DFE799B}"/>
              </a:ext>
            </a:extLst>
          </p:cNvPr>
          <p:cNvSpPr/>
          <p:nvPr/>
        </p:nvSpPr>
        <p:spPr>
          <a:xfrm>
            <a:off x="4267199" y="1333936"/>
            <a:ext cx="6944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أَنهَى عنِ القِيامِ بالأعمالِ الآتيَةِ كما في المِثالِ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xmlns="" id="{45A98019-D41F-44FC-ABC7-68AC5F18AC69}"/>
              </a:ext>
            </a:extLst>
          </p:cNvPr>
          <p:cNvSpPr txBox="1"/>
          <p:nvPr/>
        </p:nvSpPr>
        <p:spPr>
          <a:xfrm>
            <a:off x="2231251" y="2615092"/>
            <a:ext cx="5154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 تعْبَثْ بالمُمْتَلَكَاتِ العامَّةِ.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xmlns="" id="{D5C86865-BF90-4B23-96BB-89AC5D9CB505}"/>
              </a:ext>
            </a:extLst>
          </p:cNvPr>
          <p:cNvSpPr txBox="1"/>
          <p:nvPr/>
        </p:nvSpPr>
        <p:spPr>
          <a:xfrm>
            <a:off x="2010176" y="3594626"/>
            <a:ext cx="5154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 تلْعَبْ الرّياضَةَ وأنتَ شبْعَانُ.</a:t>
            </a:r>
            <a:endParaRPr lang="en-US" sz="32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xmlns="" id="{3B94AEF6-ACB9-4272-BC4A-11F650A66E6F}"/>
              </a:ext>
            </a:extLst>
          </p:cNvPr>
          <p:cNvSpPr txBox="1"/>
          <p:nvPr/>
        </p:nvSpPr>
        <p:spPr>
          <a:xfrm>
            <a:off x="2231250" y="4536569"/>
            <a:ext cx="5154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 تُلْقِ بالأوْسَاخِ فِي الشّارِعِ.</a:t>
            </a:r>
            <a:endParaRPr lang="en-US" sz="32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xmlns="" id="{713FFE16-8CA4-4238-8056-DC37E4DBEC4A}"/>
              </a:ext>
            </a:extLst>
          </p:cNvPr>
          <p:cNvSpPr txBox="1"/>
          <p:nvPr/>
        </p:nvSpPr>
        <p:spPr>
          <a:xfrm>
            <a:off x="-8366" y="5468895"/>
            <a:ext cx="5154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 تَسْهُ عنِ الإشاراتِ المُروريّةِ عِنْدَ القِيادَةِ.</a:t>
            </a:r>
            <a:endParaRPr lang="en-US" sz="32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سهم: منحني لأسفل 3">
            <a:extLst>
              <a:ext uri="{FF2B5EF4-FFF2-40B4-BE49-F238E27FC236}">
                <a16:creationId xmlns:a16="http://schemas.microsoft.com/office/drawing/2014/main" xmlns="" id="{9BF5A892-B63F-4AB3-B974-6142CE7BE1A6}"/>
              </a:ext>
            </a:extLst>
          </p:cNvPr>
          <p:cNvSpPr/>
          <p:nvPr/>
        </p:nvSpPr>
        <p:spPr>
          <a:xfrm flipH="1">
            <a:off x="6316456" y="2321432"/>
            <a:ext cx="1696278" cy="604844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سهم: منحني لأسفل 15">
            <a:extLst>
              <a:ext uri="{FF2B5EF4-FFF2-40B4-BE49-F238E27FC236}">
                <a16:creationId xmlns:a16="http://schemas.microsoft.com/office/drawing/2014/main" xmlns="" id="{E741BFFB-FF41-45C9-85B2-2CFCF3E9C9F8}"/>
              </a:ext>
            </a:extLst>
          </p:cNvPr>
          <p:cNvSpPr/>
          <p:nvPr/>
        </p:nvSpPr>
        <p:spPr>
          <a:xfrm flipH="1">
            <a:off x="4938232" y="5263481"/>
            <a:ext cx="1696278" cy="60484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سهم: منحني لأسفل 16">
            <a:extLst>
              <a:ext uri="{FF2B5EF4-FFF2-40B4-BE49-F238E27FC236}">
                <a16:creationId xmlns:a16="http://schemas.microsoft.com/office/drawing/2014/main" xmlns="" id="{B9032F26-A16E-4DCA-AD42-423CE5EAFC1F}"/>
              </a:ext>
            </a:extLst>
          </p:cNvPr>
          <p:cNvSpPr/>
          <p:nvPr/>
        </p:nvSpPr>
        <p:spPr>
          <a:xfrm flipH="1">
            <a:off x="6316456" y="4311086"/>
            <a:ext cx="1884811" cy="60484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سهم: منحني لأسفل 17">
            <a:extLst>
              <a:ext uri="{FF2B5EF4-FFF2-40B4-BE49-F238E27FC236}">
                <a16:creationId xmlns:a16="http://schemas.microsoft.com/office/drawing/2014/main" xmlns="" id="{E2DC0E02-CDD2-4D92-AE6B-A9B28DD855B4}"/>
              </a:ext>
            </a:extLst>
          </p:cNvPr>
          <p:cNvSpPr/>
          <p:nvPr/>
        </p:nvSpPr>
        <p:spPr>
          <a:xfrm flipH="1">
            <a:off x="6411016" y="3349074"/>
            <a:ext cx="1696278" cy="60484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مستطيل 6">
            <a:extLst>
              <a:ext uri="{FF2B5EF4-FFF2-40B4-BE49-F238E27FC236}">
                <a16:creationId xmlns:a16="http://schemas.microsoft.com/office/drawing/2014/main" xmlns="" id="{F5347BF4-CAF0-4CC8-8D6E-C70899650DF2}"/>
              </a:ext>
            </a:extLst>
          </p:cNvPr>
          <p:cNvSpPr/>
          <p:nvPr/>
        </p:nvSpPr>
        <p:spPr>
          <a:xfrm>
            <a:off x="96073" y="104403"/>
            <a:ext cx="4687962" cy="3981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جزم الفعل المضارع المعتلّ الآخر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–</a:t>
            </a:r>
            <a:r>
              <a:rPr lang="ar-SA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السّادس الابتدائي- </a:t>
            </a: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615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1" grpId="0"/>
      <p:bldP spid="15" grpId="0"/>
      <p:bldP spid="4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4709" y="2098265"/>
            <a:ext cx="1147638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3200" b="1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المثال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BH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تلقَّى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أَبِي دعْوَةً مِنْ إدارَةِ المدرَسَةِ .</a:t>
            </a: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</a:t>
            </a: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</a:t>
            </a:r>
            <a:r>
              <a:rPr lang="ar-BH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نُظِّمَ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الحَفْلُ فِي القاعَةِ الرّياضيّةِ.</a:t>
            </a:r>
          </a:p>
          <a:p>
            <a:pPr algn="r" rtl="1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</a:t>
            </a:r>
            <a:r>
              <a:rPr lang="ar-BH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جَرَتْ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أعْمَالُ المُؤْتَمَرِ في مَوْعِدِهَا.</a:t>
            </a:r>
          </a:p>
          <a:p>
            <a:pPr algn="r" rtl="1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</a:t>
            </a:r>
            <a:r>
              <a:rPr lang="ar-BH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عَلَا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الطّائِرُ الصّغِيرُ فِي الجَوِّ. </a:t>
            </a:r>
          </a:p>
          <a:p>
            <a:pPr algn="r" rtl="1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Title 10">
            <a:extLst>
              <a:ext uri="{FF2B5EF4-FFF2-40B4-BE49-F238E27FC236}">
                <a16:creationId xmlns:a16="http://schemas.microsoft.com/office/drawing/2014/main" xmlns="" id="{8B33A5FD-0049-4A04-B273-C124CA22BA6E}"/>
              </a:ext>
            </a:extLst>
          </p:cNvPr>
          <p:cNvSpPr txBox="1">
            <a:spLocks/>
          </p:cNvSpPr>
          <p:nvPr/>
        </p:nvSpPr>
        <p:spPr>
          <a:xfrm>
            <a:off x="10151165" y="45720"/>
            <a:ext cx="2040835" cy="65068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3600" b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نش</a:t>
            </a:r>
            <a:r>
              <a:rPr lang="ar-BH" sz="3600" b="1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اطٌ 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ختاميٌّ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DF6D7928-EFEF-4C19-AA67-57337DFE799B}"/>
              </a:ext>
            </a:extLst>
          </p:cNvPr>
          <p:cNvSpPr/>
          <p:nvPr/>
        </p:nvSpPr>
        <p:spPr>
          <a:xfrm>
            <a:off x="1232452" y="1333936"/>
            <a:ext cx="104559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أنْفِي الأفعالَ التي تحتَهَا خطٌّ بـــ (لَمْ) في الجُمَلِ </a:t>
            </a:r>
            <a:r>
              <a:rPr lang="ar-BH" sz="36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الآتِيَةِ، وأُغَيِّرُ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مَا يَلْزَمُ كمَا فِي المِثالِ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xmlns="" id="{45A98019-D41F-44FC-ABC7-68AC5F18AC69}"/>
              </a:ext>
            </a:extLst>
          </p:cNvPr>
          <p:cNvSpPr txBox="1"/>
          <p:nvPr/>
        </p:nvSpPr>
        <p:spPr>
          <a:xfrm>
            <a:off x="785959" y="2542695"/>
            <a:ext cx="5154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لَمْ يَتَلَقَّ أَبِي دَعْوَةً مِنْ إِدَارَةِ المدرسَةِ.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xmlns="" id="{D5C86865-BF90-4B23-96BB-89AC5D9CB505}"/>
              </a:ext>
            </a:extLst>
          </p:cNvPr>
          <p:cNvSpPr txBox="1"/>
          <p:nvPr/>
        </p:nvSpPr>
        <p:spPr>
          <a:xfrm>
            <a:off x="896996" y="3594626"/>
            <a:ext cx="5154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لَمْ يُنَظَّمْ الحَفْلُ فِي القَاعَةِ الرّيَاضِيَّةِ.</a:t>
            </a:r>
            <a:endParaRPr lang="en-US" sz="32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xmlns="" id="{3B94AEF6-ACB9-4272-BC4A-11F650A66E6F}"/>
              </a:ext>
            </a:extLst>
          </p:cNvPr>
          <p:cNvSpPr txBox="1"/>
          <p:nvPr/>
        </p:nvSpPr>
        <p:spPr>
          <a:xfrm>
            <a:off x="1097572" y="4475577"/>
            <a:ext cx="5154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لَمْ تَجْرِ أعْمَالُ المُؤْتَمَرِ في مَوْعِدِهَا.</a:t>
            </a:r>
            <a:endParaRPr lang="en-US" sz="32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xmlns="" id="{713FFE16-8CA4-4238-8056-DC37E4DBEC4A}"/>
              </a:ext>
            </a:extLst>
          </p:cNvPr>
          <p:cNvSpPr txBox="1"/>
          <p:nvPr/>
        </p:nvSpPr>
        <p:spPr>
          <a:xfrm>
            <a:off x="525340" y="5384587"/>
            <a:ext cx="5154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لَمْ يَعْلُ الطّائِرُ الصّغِيرُ فِي الجَوِّ.</a:t>
            </a:r>
            <a:endParaRPr lang="en-US" sz="3200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سهم: منحني لأسفل 3">
            <a:extLst>
              <a:ext uri="{FF2B5EF4-FFF2-40B4-BE49-F238E27FC236}">
                <a16:creationId xmlns:a16="http://schemas.microsoft.com/office/drawing/2014/main" xmlns="" id="{9BF5A892-B63F-4AB3-B974-6142CE7BE1A6}"/>
              </a:ext>
            </a:extLst>
          </p:cNvPr>
          <p:cNvSpPr/>
          <p:nvPr/>
        </p:nvSpPr>
        <p:spPr>
          <a:xfrm flipH="1">
            <a:off x="5402057" y="2322347"/>
            <a:ext cx="1696278" cy="604844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سهم: منحني لأسفل 15">
            <a:extLst>
              <a:ext uri="{FF2B5EF4-FFF2-40B4-BE49-F238E27FC236}">
                <a16:creationId xmlns:a16="http://schemas.microsoft.com/office/drawing/2014/main" xmlns="" id="{E741BFFB-FF41-45C9-85B2-2CFCF3E9C9F8}"/>
              </a:ext>
            </a:extLst>
          </p:cNvPr>
          <p:cNvSpPr/>
          <p:nvPr/>
        </p:nvSpPr>
        <p:spPr>
          <a:xfrm flipH="1">
            <a:off x="5679759" y="5256515"/>
            <a:ext cx="2622103" cy="5847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سهم: منحني لأسفل 16">
            <a:extLst>
              <a:ext uri="{FF2B5EF4-FFF2-40B4-BE49-F238E27FC236}">
                <a16:creationId xmlns:a16="http://schemas.microsoft.com/office/drawing/2014/main" xmlns="" id="{B9032F26-A16E-4DCA-AD42-423CE5EAFC1F}"/>
              </a:ext>
            </a:extLst>
          </p:cNvPr>
          <p:cNvSpPr/>
          <p:nvPr/>
        </p:nvSpPr>
        <p:spPr>
          <a:xfrm flipH="1">
            <a:off x="5579165" y="4311086"/>
            <a:ext cx="2186609" cy="584775"/>
          </a:xfrm>
          <a:prstGeom prst="curvedDownArrow">
            <a:avLst>
              <a:gd name="adj1" fmla="val 29419"/>
              <a:gd name="adj2" fmla="val 50000"/>
              <a:gd name="adj3" fmla="val 315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سهم: منحني لأسفل 17">
            <a:extLst>
              <a:ext uri="{FF2B5EF4-FFF2-40B4-BE49-F238E27FC236}">
                <a16:creationId xmlns:a16="http://schemas.microsoft.com/office/drawing/2014/main" xmlns="" id="{E2DC0E02-CDD2-4D92-AE6B-A9B28DD855B4}"/>
              </a:ext>
            </a:extLst>
          </p:cNvPr>
          <p:cNvSpPr/>
          <p:nvPr/>
        </p:nvSpPr>
        <p:spPr>
          <a:xfrm flipH="1">
            <a:off x="5579165" y="3349074"/>
            <a:ext cx="1852266" cy="60484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مستطيل 6">
            <a:extLst>
              <a:ext uri="{FF2B5EF4-FFF2-40B4-BE49-F238E27FC236}">
                <a16:creationId xmlns:a16="http://schemas.microsoft.com/office/drawing/2014/main" xmlns="" id="{F5347BF4-CAF0-4CC8-8D6E-C70899650DF2}"/>
              </a:ext>
            </a:extLst>
          </p:cNvPr>
          <p:cNvSpPr/>
          <p:nvPr/>
        </p:nvSpPr>
        <p:spPr>
          <a:xfrm>
            <a:off x="96073" y="104403"/>
            <a:ext cx="4687962" cy="3981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جزم الفعل المضارع المعتلّ الآخر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–</a:t>
            </a:r>
            <a:r>
              <a:rPr lang="ar-SA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السّادس الابتدائي- </a:t>
            </a: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569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1" grpId="0"/>
      <p:bldP spid="15" grpId="0"/>
      <p:bldP spid="4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xmlns="" id="{EEE0622F-40A2-4037-89C6-823F9AE0E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775" y="2474913"/>
            <a:ext cx="10515600" cy="1325562"/>
          </a:xfrm>
        </p:spPr>
        <p:txBody>
          <a:bodyPr/>
          <a:lstStyle/>
          <a:p>
            <a:pPr algn="ctr" eaLnBrk="1" hangingPunct="1"/>
            <a:r>
              <a:rPr lang="ar-BH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</a:t>
            </a:r>
            <a:r>
              <a:rPr lang="ar-SA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SA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ى الد</a:t>
            </a:r>
            <a:r>
              <a:rPr lang="ar-SA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BH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</a:t>
            </a:r>
            <a:r>
              <a:rPr lang="ar-SA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altLang="en-US" sz="7200" dirty="0"/>
          </a:p>
        </p:txBody>
      </p:sp>
      <p:sp>
        <p:nvSpPr>
          <p:cNvPr id="4" name="مستطيل 6">
            <a:extLst>
              <a:ext uri="{FF2B5EF4-FFF2-40B4-BE49-F238E27FC236}">
                <a16:creationId xmlns:a16="http://schemas.microsoft.com/office/drawing/2014/main" xmlns="" id="{F5347BF4-CAF0-4CC8-8D6E-C70899650DF2}"/>
              </a:ext>
            </a:extLst>
          </p:cNvPr>
          <p:cNvSpPr/>
          <p:nvPr/>
        </p:nvSpPr>
        <p:spPr>
          <a:xfrm>
            <a:off x="96073" y="104403"/>
            <a:ext cx="4687962" cy="3981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جزم الفعل المضارع المعتلّ الآخر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–</a:t>
            </a:r>
            <a:r>
              <a:rPr lang="ar-SA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السّادس الابتدائي- </a:t>
            </a: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C6FFC3F-B80E-4629-BC63-F1F9933D5B3B}"/>
              </a:ext>
            </a:extLst>
          </p:cNvPr>
          <p:cNvSpPr/>
          <p:nvPr/>
        </p:nvSpPr>
        <p:spPr>
          <a:xfrm>
            <a:off x="371061" y="2595995"/>
            <a:ext cx="11273522" cy="806296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الهدفُ الأوَّل: </a:t>
            </a:r>
            <a:r>
              <a:rPr lang="ar-BH" sz="3600" b="1" dirty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تمييزُ الفعلِ المضارعِ المجزومِ المعتلِّ الآخرِ وأدواتِ جزمِهِ.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5F0BFDC-230F-412E-B90F-C57409A305F9}"/>
              </a:ext>
            </a:extLst>
          </p:cNvPr>
          <p:cNvSpPr/>
          <p:nvPr/>
        </p:nvSpPr>
        <p:spPr>
          <a:xfrm>
            <a:off x="371061" y="3667027"/>
            <a:ext cx="11273522" cy="806296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الهدَفُ الثّاني: 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تحديدُ علاماتِ جزمِ المضارعِ المعتلِّ الآخرِ.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691074" y="1001584"/>
            <a:ext cx="3294530" cy="91998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4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أهْدافُ الدَّرْسِ</a:t>
            </a:r>
            <a:endParaRPr lang="en-US" sz="4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5F0BFDC-230F-412E-B90F-C57409A305F9}"/>
              </a:ext>
            </a:extLst>
          </p:cNvPr>
          <p:cNvSpPr/>
          <p:nvPr/>
        </p:nvSpPr>
        <p:spPr>
          <a:xfrm>
            <a:off x="371061" y="4738059"/>
            <a:ext cx="11273522" cy="1410949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الهدَفُ الثالث: 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توظيفُ الفعلِ المضارِعِ المجزومِ المعتلِّ الآخرِ توظيفًا صحيحًا في إنتاجه الكتابيِّ.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1F1E317-0051-4237-99AB-645FE5FEB9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777" y="254000"/>
            <a:ext cx="1646183" cy="1268068"/>
          </a:xfrm>
          <a:prstGeom prst="rect">
            <a:avLst/>
          </a:prstGeom>
        </p:spPr>
      </p:pic>
      <p:sp>
        <p:nvSpPr>
          <p:cNvPr id="7" name="مستطيل 6">
            <a:extLst>
              <a:ext uri="{FF2B5EF4-FFF2-40B4-BE49-F238E27FC236}">
                <a16:creationId xmlns:a16="http://schemas.microsoft.com/office/drawing/2014/main" xmlns="" id="{F5347BF4-CAF0-4CC8-8D6E-C70899650DF2}"/>
              </a:ext>
            </a:extLst>
          </p:cNvPr>
          <p:cNvSpPr/>
          <p:nvPr/>
        </p:nvSpPr>
        <p:spPr>
          <a:xfrm>
            <a:off x="122830" y="224691"/>
            <a:ext cx="5482840" cy="3981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جزم الفعل المضارع المعتلّ الآخر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</a:t>
            </a:r>
            <a:r>
              <a:rPr lang="ar-BH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–</a:t>
            </a:r>
            <a:r>
              <a:rPr lang="ar-SA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السّادس الابتدائي- </a:t>
            </a:r>
            <a:endParaRPr lang="ar-BH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494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A569A42E-2F99-476D-90FA-C289343FCA5A}"/>
              </a:ext>
            </a:extLst>
          </p:cNvPr>
          <p:cNvSpPr txBox="1">
            <a:spLocks/>
          </p:cNvSpPr>
          <p:nvPr/>
        </p:nvSpPr>
        <p:spPr>
          <a:xfrm>
            <a:off x="10477885" y="-12152"/>
            <a:ext cx="1714115" cy="6747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xmlns="" id="{E59C913A-A5AA-4EC0-9EC8-C3C9E32F0FBF}"/>
              </a:ext>
            </a:extLst>
          </p:cNvPr>
          <p:cNvCxnSpPr>
            <a:cxnSpLocks/>
          </p:cNvCxnSpPr>
          <p:nvPr/>
        </p:nvCxnSpPr>
        <p:spPr>
          <a:xfrm>
            <a:off x="9755075" y="3014146"/>
            <a:ext cx="72281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>
            <a:extLst>
              <a:ext uri="{FF2B5EF4-FFF2-40B4-BE49-F238E27FC236}">
                <a16:creationId xmlns:a16="http://schemas.microsoft.com/office/drawing/2014/main" xmlns="" id="{6F065CB4-51AB-4805-93B9-BA538EC7F9B4}"/>
              </a:ext>
            </a:extLst>
          </p:cNvPr>
          <p:cNvCxnSpPr>
            <a:cxnSpLocks/>
          </p:cNvCxnSpPr>
          <p:nvPr/>
        </p:nvCxnSpPr>
        <p:spPr>
          <a:xfrm>
            <a:off x="9594573" y="2011021"/>
            <a:ext cx="56469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4">
            <a:extLst>
              <a:ext uri="{FF2B5EF4-FFF2-40B4-BE49-F238E27FC236}">
                <a16:creationId xmlns:a16="http://schemas.microsoft.com/office/drawing/2014/main" xmlns="" id="{D3E89E24-5099-4D96-AC4C-AE4E61428746}"/>
              </a:ext>
            </a:extLst>
          </p:cNvPr>
          <p:cNvSpPr/>
          <p:nvPr/>
        </p:nvSpPr>
        <p:spPr>
          <a:xfrm>
            <a:off x="7806384" y="496557"/>
            <a:ext cx="24721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أَقْرَاُ الأمثِلَةَ الآتِيَةَ:</a:t>
            </a:r>
            <a:endParaRPr lang="en-US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4" name="Rectangle 4">
            <a:extLst>
              <a:ext uri="{FF2B5EF4-FFF2-40B4-BE49-F238E27FC236}">
                <a16:creationId xmlns:a16="http://schemas.microsoft.com/office/drawing/2014/main" xmlns="" id="{C72210E1-87A8-40F1-95EE-C5E2D2050CA7}"/>
              </a:ext>
            </a:extLst>
          </p:cNvPr>
          <p:cNvSpPr/>
          <p:nvPr/>
        </p:nvSpPr>
        <p:spPr>
          <a:xfrm>
            <a:off x="27929" y="3323989"/>
            <a:ext cx="1130701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أُلاحِظُ الأفعالَ التي تحتَهَا خطٌّ في الأمثِلَةِ السّابقَةِ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(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أَتَرَدَّدْ، تَبْخَلْ، تُسْهِمْ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).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صيغَةُ هذه الأفعال؟ وما نوعُهَا؟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بِمَ سُبِقتْ هذهِ الأفعالُ؟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الحركَةُ التي تظهَرُ على أواخِرِ هذه الأفعال؟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إعرابُ الفعلِ المضارِعِ الصّحيحِ الآخرِ إذا سُبِقَ بأداةِ جزمٍ؟</a:t>
            </a: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800100" lvl="1" indent="-342900" algn="r" rtl="1">
              <a:buFont typeface="Arial" panose="020B0604020202020204" pitchFamily="34" charset="0"/>
              <a:buChar char="•"/>
            </a:pPr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1" algn="r" rtl="1"/>
            <a:endParaRPr lang="en-US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xmlns="" id="{06E120D6-B81D-4405-B5A5-955385820D15}"/>
              </a:ext>
            </a:extLst>
          </p:cNvPr>
          <p:cNvSpPr txBox="1"/>
          <p:nvPr/>
        </p:nvSpPr>
        <p:spPr>
          <a:xfrm>
            <a:off x="2226361" y="3921894"/>
            <a:ext cx="4161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هذه الأفعالُ مُضَارِعَةٌ صحيحَةُ الآخرِ.</a:t>
            </a:r>
            <a:endParaRPr lang="en-US" sz="28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xmlns="" id="{B5F70553-D6D6-440C-BF14-D4A5962656B1}"/>
              </a:ext>
            </a:extLst>
          </p:cNvPr>
          <p:cNvSpPr txBox="1"/>
          <p:nvPr/>
        </p:nvSpPr>
        <p:spPr>
          <a:xfrm>
            <a:off x="0" y="4371670"/>
            <a:ext cx="7681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سُبقتْ هذه الأفعال بأدواتِ الجزمِ الآتية: (لم، لا النّاهية، لامُ الأمر).</a:t>
            </a:r>
            <a:endParaRPr lang="en-US" sz="28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7" name="مربع نص 36">
            <a:extLst>
              <a:ext uri="{FF2B5EF4-FFF2-40B4-BE49-F238E27FC236}">
                <a16:creationId xmlns:a16="http://schemas.microsoft.com/office/drawing/2014/main" xmlns="" id="{FFC52F25-9DE3-455C-87D9-6F3C01862F50}"/>
              </a:ext>
            </a:extLst>
          </p:cNvPr>
          <p:cNvSpPr txBox="1"/>
          <p:nvPr/>
        </p:nvSpPr>
        <p:spPr>
          <a:xfrm>
            <a:off x="-572430" y="5718325"/>
            <a:ext cx="882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فعلٌ مضارِعٌ مجزومٌ بأداةِ جزم، وعلامةُ جزمِهِ السُّكونُ الظّاهِرُ على آخرِهِ.</a:t>
            </a:r>
            <a:endParaRPr lang="en-US" sz="28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18" name="رابط مستقيم 17">
            <a:extLst>
              <a:ext uri="{FF2B5EF4-FFF2-40B4-BE49-F238E27FC236}">
                <a16:creationId xmlns:a16="http://schemas.microsoft.com/office/drawing/2014/main" xmlns="" id="{9E860CF4-F14C-4B64-A973-C5EEE59B6D60}"/>
              </a:ext>
            </a:extLst>
          </p:cNvPr>
          <p:cNvCxnSpPr>
            <a:cxnSpLocks/>
          </p:cNvCxnSpPr>
          <p:nvPr/>
        </p:nvCxnSpPr>
        <p:spPr>
          <a:xfrm>
            <a:off x="9721944" y="2547153"/>
            <a:ext cx="5565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902B8652-7C90-42A4-9EDF-1BC9F2C3D08C}"/>
              </a:ext>
            </a:extLst>
          </p:cNvPr>
          <p:cNvSpPr txBox="1"/>
          <p:nvPr/>
        </p:nvSpPr>
        <p:spPr>
          <a:xfrm>
            <a:off x="1683027" y="1529356"/>
            <a:ext cx="944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 rtl="1">
              <a:buAutoNum type="arabicPeriod"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لَمْ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أَتَرَدَّدْ فِي مُسَاعَدَةِ أصدقائي. </a:t>
            </a:r>
          </a:p>
          <a:p>
            <a:pPr marL="514350" indent="-514350" algn="r" rtl="1">
              <a:buAutoNum type="arabicPeriod"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تَبْخَلْ بِمَالِكَ عَلَى الفُقَراءِ.</a:t>
            </a:r>
          </a:p>
          <a:p>
            <a:pPr marL="514350" indent="-514350" algn="r" rtl="1">
              <a:buAutoNum type="arabicPeriod"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تُسْهِمْ فِي نَهْضَةِ بِلادِكَ بكُلِّ طاقَتِكَ.</a:t>
            </a:r>
          </a:p>
          <a:p>
            <a:pPr algn="r" rtl="1"/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xmlns="" id="{A50BB13E-1D90-41E5-8E55-C1CDF86A4C29}"/>
              </a:ext>
            </a:extLst>
          </p:cNvPr>
          <p:cNvSpPr txBox="1"/>
          <p:nvPr/>
        </p:nvSpPr>
        <p:spPr>
          <a:xfrm>
            <a:off x="-9690" y="4800028"/>
            <a:ext cx="6051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الحركةُ التي تظهَرُ على أواخرِ هذه الأفعالِ هي السُّكونُ.</a:t>
            </a:r>
            <a:endParaRPr lang="en-US" sz="28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ستطيل 6">
            <a:extLst>
              <a:ext uri="{FF2B5EF4-FFF2-40B4-BE49-F238E27FC236}">
                <a16:creationId xmlns:a16="http://schemas.microsoft.com/office/drawing/2014/main" xmlns="" id="{F5347BF4-CAF0-4CC8-8D6E-C70899650DF2}"/>
              </a:ext>
            </a:extLst>
          </p:cNvPr>
          <p:cNvSpPr/>
          <p:nvPr/>
        </p:nvSpPr>
        <p:spPr>
          <a:xfrm>
            <a:off x="122830" y="145179"/>
            <a:ext cx="5482840" cy="3981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جزم الفعل المضارع المعتلّ الآخر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</a:t>
            </a:r>
            <a:r>
              <a:rPr lang="ar-BH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–</a:t>
            </a:r>
            <a:r>
              <a:rPr lang="ar-SA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السّادس الابتدائي- </a:t>
            </a:r>
            <a:endParaRPr lang="ar-BH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038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A569A42E-2F99-476D-90FA-C289343FCA5A}"/>
              </a:ext>
            </a:extLst>
          </p:cNvPr>
          <p:cNvSpPr txBox="1">
            <a:spLocks/>
          </p:cNvSpPr>
          <p:nvPr/>
        </p:nvSpPr>
        <p:spPr>
          <a:xfrm>
            <a:off x="10477885" y="-12152"/>
            <a:ext cx="1714115" cy="6747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جدول 4">
            <a:extLst>
              <a:ext uri="{FF2B5EF4-FFF2-40B4-BE49-F238E27FC236}">
                <a16:creationId xmlns:a16="http://schemas.microsoft.com/office/drawing/2014/main" xmlns="" id="{1C032316-A0F1-4E9F-9240-1E7952BD51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448019"/>
              </p:ext>
            </p:extLst>
          </p:nvPr>
        </p:nvGraphicFramePr>
        <p:xfrm>
          <a:off x="616629" y="1031634"/>
          <a:ext cx="11041972" cy="2502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6157">
                  <a:extLst>
                    <a:ext uri="{9D8B030D-6E8A-4147-A177-3AD203B41FA5}">
                      <a16:colId xmlns:a16="http://schemas.microsoft.com/office/drawing/2014/main" xmlns="" val="3129285284"/>
                    </a:ext>
                  </a:extLst>
                </a:gridCol>
                <a:gridCol w="5515815">
                  <a:extLst>
                    <a:ext uri="{9D8B030D-6E8A-4147-A177-3AD203B41FA5}">
                      <a16:colId xmlns:a16="http://schemas.microsoft.com/office/drawing/2014/main" xmlns="" val="257110339"/>
                    </a:ext>
                  </a:extLst>
                </a:gridCol>
              </a:tblGrid>
              <a:tr h="545958">
                <a:tc>
                  <a:txBody>
                    <a:bodyPr/>
                    <a:lstStyle/>
                    <a:p>
                      <a:pPr algn="ct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2622016"/>
                  </a:ext>
                </a:extLst>
              </a:tr>
              <a:tr h="615665"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1. لَمْ يَسْمُ الكريمُ عنِ الآخرينَ إلّا بأخلاقِهِ الفاضِلَةِ.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r>
                        <a:rPr lang="ar-JO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يَسْمُو الكريمُ عنِ الآخرينَ بأخلاقِهِ الفاضِلَةِ.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7707320"/>
                  </a:ext>
                </a:extLst>
              </a:tr>
              <a:tr h="728920"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2. لا تَتَخَلَّ عَنْ أداءِ واجِباتِكَ تجاهَ وَطَنِكَ.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</a:t>
                      </a:r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 يَتَخَلَّى المُهْمِلُ عَنْ واجِباتِهِ.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117395202"/>
                  </a:ext>
                </a:extLst>
              </a:tr>
              <a:tr h="579091"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3. لِتَعْتَنِ بِكِبَارِ السِّنِّ اعترافًا لهم بالجميلِ.  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3.تَعْتَنِي الدّولَةُ بِكِبَارِ السِّنِّ اعترافًا لهم بالجميلِ.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9115052"/>
                  </a:ext>
                </a:extLst>
              </a:tr>
            </a:tbl>
          </a:graphicData>
        </a:graphic>
      </p:graphicFrame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xmlns="" id="{C0435E8E-15D3-494C-956F-A808077CF5CC}"/>
              </a:ext>
            </a:extLst>
          </p:cNvPr>
          <p:cNvCxnSpPr>
            <a:cxnSpLocks/>
          </p:cNvCxnSpPr>
          <p:nvPr/>
        </p:nvCxnSpPr>
        <p:spPr>
          <a:xfrm>
            <a:off x="10751846" y="2040837"/>
            <a:ext cx="5565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xmlns="" id="{8FACDB8A-1FCA-486E-B968-2485FA722E1F}"/>
              </a:ext>
            </a:extLst>
          </p:cNvPr>
          <p:cNvCxnSpPr>
            <a:cxnSpLocks/>
          </p:cNvCxnSpPr>
          <p:nvPr/>
        </p:nvCxnSpPr>
        <p:spPr>
          <a:xfrm>
            <a:off x="5015943" y="2067342"/>
            <a:ext cx="4439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xmlns="" id="{E59C913A-A5AA-4EC0-9EC8-C3C9E32F0FBF}"/>
              </a:ext>
            </a:extLst>
          </p:cNvPr>
          <p:cNvCxnSpPr>
            <a:cxnSpLocks/>
          </p:cNvCxnSpPr>
          <p:nvPr/>
        </p:nvCxnSpPr>
        <p:spPr>
          <a:xfrm>
            <a:off x="10704444" y="2756455"/>
            <a:ext cx="68248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xmlns="" id="{DA5A1977-111B-48EB-8448-6A709615D5C2}"/>
              </a:ext>
            </a:extLst>
          </p:cNvPr>
          <p:cNvCxnSpPr>
            <a:cxnSpLocks/>
          </p:cNvCxnSpPr>
          <p:nvPr/>
        </p:nvCxnSpPr>
        <p:spPr>
          <a:xfrm>
            <a:off x="5062329" y="2769711"/>
            <a:ext cx="54333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>
            <a:extLst>
              <a:ext uri="{FF2B5EF4-FFF2-40B4-BE49-F238E27FC236}">
                <a16:creationId xmlns:a16="http://schemas.microsoft.com/office/drawing/2014/main" xmlns="" id="{1FA0BE72-31DC-497A-9580-CA4FB2F6F64C}"/>
              </a:ext>
            </a:extLst>
          </p:cNvPr>
          <p:cNvCxnSpPr>
            <a:cxnSpLocks/>
          </p:cNvCxnSpPr>
          <p:nvPr/>
        </p:nvCxnSpPr>
        <p:spPr>
          <a:xfrm>
            <a:off x="10856845" y="3382966"/>
            <a:ext cx="53671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>
            <a:extLst>
              <a:ext uri="{FF2B5EF4-FFF2-40B4-BE49-F238E27FC236}">
                <a16:creationId xmlns:a16="http://schemas.microsoft.com/office/drawing/2014/main" xmlns="" id="{F335047A-4523-46EC-BE46-A2323D8C7774}"/>
              </a:ext>
            </a:extLst>
          </p:cNvPr>
          <p:cNvCxnSpPr>
            <a:cxnSpLocks/>
          </p:cNvCxnSpPr>
          <p:nvPr/>
        </p:nvCxnSpPr>
        <p:spPr>
          <a:xfrm>
            <a:off x="5237917" y="3386627"/>
            <a:ext cx="5267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4">
            <a:extLst>
              <a:ext uri="{FF2B5EF4-FFF2-40B4-BE49-F238E27FC236}">
                <a16:creationId xmlns:a16="http://schemas.microsoft.com/office/drawing/2014/main" xmlns="" id="{D3E89E24-5099-4D96-AC4C-AE4E61428746}"/>
              </a:ext>
            </a:extLst>
          </p:cNvPr>
          <p:cNvSpPr/>
          <p:nvPr/>
        </p:nvSpPr>
        <p:spPr>
          <a:xfrm>
            <a:off x="4890048" y="181183"/>
            <a:ext cx="52934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أَقْرَاُ الأمثِلَةَ الآتِيَةَ وَأُلاحِظُ ما تحتَهُ خطٌّ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4" name="Rectangle 4">
            <a:extLst>
              <a:ext uri="{FF2B5EF4-FFF2-40B4-BE49-F238E27FC236}">
                <a16:creationId xmlns:a16="http://schemas.microsoft.com/office/drawing/2014/main" xmlns="" id="{C72210E1-87A8-40F1-95EE-C5E2D2050CA7}"/>
              </a:ext>
            </a:extLst>
          </p:cNvPr>
          <p:cNvSpPr/>
          <p:nvPr/>
        </p:nvSpPr>
        <p:spPr>
          <a:xfrm>
            <a:off x="363135" y="3792164"/>
            <a:ext cx="1130701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أُلاحِظُ الأفعالَ التي تحتَهَا خطٌّ في العمودِ (أ)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(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يَسْمُو، يَتَخَلَّى، تَعْتَنِي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نوعُ هذه الأفعال؟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حُروفُ العِلَّةِ التي انتهتْ بهَا هذه الأفعالُ؟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هل سُبِقَت هذه الأفعال بناصِبٍ أو جازمٍ؟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مَا إعرابُ هذه الأفعال؟</a:t>
            </a:r>
          </a:p>
          <a:p>
            <a:pPr algn="r" rtl="1"/>
            <a:endParaRPr lang="ar-BH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xmlns="" id="{06E120D6-B81D-4405-B5A5-955385820D15}"/>
              </a:ext>
            </a:extLst>
          </p:cNvPr>
          <p:cNvSpPr txBox="1"/>
          <p:nvPr/>
        </p:nvSpPr>
        <p:spPr>
          <a:xfrm>
            <a:off x="1763997" y="4345511"/>
            <a:ext cx="7391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هذه الأفعالُ مضَارِعَةٌ مُعتلَّةُ الآخرِ (واو، ألف مقصورة، ياء).</a:t>
            </a:r>
            <a:endParaRPr lang="en-US" sz="28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xmlns="" id="{B5F70553-D6D6-440C-BF14-D4A5962656B1}"/>
              </a:ext>
            </a:extLst>
          </p:cNvPr>
          <p:cNvSpPr txBox="1"/>
          <p:nvPr/>
        </p:nvSpPr>
        <p:spPr>
          <a:xfrm>
            <a:off x="649357" y="5627136"/>
            <a:ext cx="81688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هذهِ الأفعالُ </a:t>
            </a:r>
            <a:r>
              <a:rPr lang="en-US" sz="28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BH" sz="28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مرفوعَةٌ بالضمّةِ المُقدّرَةِ على آخرِهَا. (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تذكّرْ ما سبق أن درستَهُ في درس رفع المضارع المعتلّ الآخر</a:t>
            </a:r>
            <a:r>
              <a:rPr lang="ar-BH" sz="28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).</a:t>
            </a:r>
            <a:endParaRPr lang="en-US" sz="28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xmlns="" id="{4078E4A3-1684-4A65-8F0F-AEC4AEAD21F2}"/>
              </a:ext>
            </a:extLst>
          </p:cNvPr>
          <p:cNvSpPr txBox="1"/>
          <p:nvPr/>
        </p:nvSpPr>
        <p:spPr>
          <a:xfrm>
            <a:off x="-427152" y="4743651"/>
            <a:ext cx="74139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حروفُ العلّة التي انتهت بها هذه الأفعالُ هي: (واو، ألف مقصورة، ياء).</a:t>
            </a:r>
            <a:endParaRPr lang="en-US" sz="26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xmlns="" id="{1A065A10-C865-495D-8AA1-517AC8EB18C9}"/>
              </a:ext>
            </a:extLst>
          </p:cNvPr>
          <p:cNvSpPr txBox="1"/>
          <p:nvPr/>
        </p:nvSpPr>
        <p:spPr>
          <a:xfrm>
            <a:off x="1564448" y="5220044"/>
            <a:ext cx="5605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لا، لم تسبقها أدواتُ نصبٍ ولا جزمٍ.</a:t>
            </a:r>
            <a:endParaRPr lang="en-US" sz="28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مستطيل 6">
            <a:extLst>
              <a:ext uri="{FF2B5EF4-FFF2-40B4-BE49-F238E27FC236}">
                <a16:creationId xmlns:a16="http://schemas.microsoft.com/office/drawing/2014/main" xmlns="" id="{F5347BF4-CAF0-4CC8-8D6E-C70899650DF2}"/>
              </a:ext>
            </a:extLst>
          </p:cNvPr>
          <p:cNvSpPr/>
          <p:nvPr/>
        </p:nvSpPr>
        <p:spPr>
          <a:xfrm>
            <a:off x="96073" y="104403"/>
            <a:ext cx="4687962" cy="3981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جزم الفعل المضارع المعتلّ الآخر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–</a:t>
            </a:r>
            <a:r>
              <a:rPr lang="ar-SA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السّادس الابتدائي- </a:t>
            </a: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882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A569A42E-2F99-476D-90FA-C289343FCA5A}"/>
              </a:ext>
            </a:extLst>
          </p:cNvPr>
          <p:cNvSpPr txBox="1">
            <a:spLocks/>
          </p:cNvSpPr>
          <p:nvPr/>
        </p:nvSpPr>
        <p:spPr>
          <a:xfrm>
            <a:off x="10477885" y="-12152"/>
            <a:ext cx="1714115" cy="6747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جدول 4">
            <a:extLst>
              <a:ext uri="{FF2B5EF4-FFF2-40B4-BE49-F238E27FC236}">
                <a16:creationId xmlns:a16="http://schemas.microsoft.com/office/drawing/2014/main" xmlns="" id="{1C032316-A0F1-4E9F-9240-1E7952BD51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860000"/>
              </p:ext>
            </p:extLst>
          </p:nvPr>
        </p:nvGraphicFramePr>
        <p:xfrm>
          <a:off x="616629" y="745026"/>
          <a:ext cx="11041972" cy="2502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6157">
                  <a:extLst>
                    <a:ext uri="{9D8B030D-6E8A-4147-A177-3AD203B41FA5}">
                      <a16:colId xmlns:a16="http://schemas.microsoft.com/office/drawing/2014/main" xmlns="" val="3129285284"/>
                    </a:ext>
                  </a:extLst>
                </a:gridCol>
                <a:gridCol w="5515815">
                  <a:extLst>
                    <a:ext uri="{9D8B030D-6E8A-4147-A177-3AD203B41FA5}">
                      <a16:colId xmlns:a16="http://schemas.microsoft.com/office/drawing/2014/main" xmlns="" val="257110339"/>
                    </a:ext>
                  </a:extLst>
                </a:gridCol>
              </a:tblGrid>
              <a:tr h="545958">
                <a:tc>
                  <a:txBody>
                    <a:bodyPr/>
                    <a:lstStyle/>
                    <a:p>
                      <a:pPr algn="ct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2622016"/>
                  </a:ext>
                </a:extLst>
              </a:tr>
              <a:tr h="615665"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1. لَمْ يَسْمُ الكريمُ عنِ الآخرينَ إلّا بأخلاقِهِ الفاضِلَةِ.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r>
                        <a:rPr lang="ar-JO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يَسْمُو الكريمُ عنِ الآخرينَ بأخلاقِهِ الفاضِلَةِ.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7707320"/>
                  </a:ext>
                </a:extLst>
              </a:tr>
              <a:tr h="728920"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2. لا تَتَخَلَّ عَنْ أداءِ واجِباتِكَ تجاهَ وَطَنِكَ.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</a:t>
                      </a:r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 يَتَخَلَّى المُهْمِلُ عَنْ واجِباتِهِ.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117395202"/>
                  </a:ext>
                </a:extLst>
              </a:tr>
              <a:tr h="579091"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3. لِتَعْتَنِ بِكِبَارِ السِّنِّ اعترافًا لهم بالجميلِ.  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3.تَعْتَنِي الدّولَةُ بِكِبَارِ السِّنِّ اعترافًا لهم بالجميلِ.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9115052"/>
                  </a:ext>
                </a:extLst>
              </a:tr>
            </a:tbl>
          </a:graphicData>
        </a:graphic>
      </p:graphicFrame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xmlns="" id="{C0435E8E-15D3-494C-956F-A808077CF5CC}"/>
              </a:ext>
            </a:extLst>
          </p:cNvPr>
          <p:cNvCxnSpPr>
            <a:cxnSpLocks/>
          </p:cNvCxnSpPr>
          <p:nvPr/>
        </p:nvCxnSpPr>
        <p:spPr>
          <a:xfrm>
            <a:off x="10751846" y="1754229"/>
            <a:ext cx="5565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xmlns="" id="{8FACDB8A-1FCA-486E-B968-2485FA722E1F}"/>
              </a:ext>
            </a:extLst>
          </p:cNvPr>
          <p:cNvCxnSpPr>
            <a:cxnSpLocks/>
          </p:cNvCxnSpPr>
          <p:nvPr/>
        </p:nvCxnSpPr>
        <p:spPr>
          <a:xfrm>
            <a:off x="5015943" y="1780734"/>
            <a:ext cx="4439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xmlns="" id="{E59C913A-A5AA-4EC0-9EC8-C3C9E32F0FBF}"/>
              </a:ext>
            </a:extLst>
          </p:cNvPr>
          <p:cNvCxnSpPr>
            <a:cxnSpLocks/>
          </p:cNvCxnSpPr>
          <p:nvPr/>
        </p:nvCxnSpPr>
        <p:spPr>
          <a:xfrm>
            <a:off x="10704444" y="2469847"/>
            <a:ext cx="68248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xmlns="" id="{DA5A1977-111B-48EB-8448-6A709615D5C2}"/>
              </a:ext>
            </a:extLst>
          </p:cNvPr>
          <p:cNvCxnSpPr>
            <a:cxnSpLocks/>
          </p:cNvCxnSpPr>
          <p:nvPr/>
        </p:nvCxnSpPr>
        <p:spPr>
          <a:xfrm>
            <a:off x="5062329" y="2483103"/>
            <a:ext cx="54333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>
            <a:extLst>
              <a:ext uri="{FF2B5EF4-FFF2-40B4-BE49-F238E27FC236}">
                <a16:creationId xmlns:a16="http://schemas.microsoft.com/office/drawing/2014/main" xmlns="" id="{1FA0BE72-31DC-497A-9580-CA4FB2F6F64C}"/>
              </a:ext>
            </a:extLst>
          </p:cNvPr>
          <p:cNvCxnSpPr>
            <a:cxnSpLocks/>
          </p:cNvCxnSpPr>
          <p:nvPr/>
        </p:nvCxnSpPr>
        <p:spPr>
          <a:xfrm>
            <a:off x="10856845" y="3096358"/>
            <a:ext cx="53671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>
            <a:extLst>
              <a:ext uri="{FF2B5EF4-FFF2-40B4-BE49-F238E27FC236}">
                <a16:creationId xmlns:a16="http://schemas.microsoft.com/office/drawing/2014/main" xmlns="" id="{F335047A-4523-46EC-BE46-A2323D8C7774}"/>
              </a:ext>
            </a:extLst>
          </p:cNvPr>
          <p:cNvCxnSpPr>
            <a:cxnSpLocks/>
          </p:cNvCxnSpPr>
          <p:nvPr/>
        </p:nvCxnSpPr>
        <p:spPr>
          <a:xfrm>
            <a:off x="5237917" y="3100019"/>
            <a:ext cx="5267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4">
            <a:extLst>
              <a:ext uri="{FF2B5EF4-FFF2-40B4-BE49-F238E27FC236}">
                <a16:creationId xmlns:a16="http://schemas.microsoft.com/office/drawing/2014/main" xmlns="" id="{D3E89E24-5099-4D96-AC4C-AE4E61428746}"/>
              </a:ext>
            </a:extLst>
          </p:cNvPr>
          <p:cNvSpPr/>
          <p:nvPr/>
        </p:nvSpPr>
        <p:spPr>
          <a:xfrm>
            <a:off x="4890048" y="181183"/>
            <a:ext cx="52934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أَقْرَاُ الأمثِلَةَ الآتِيَةَ وَأُلاحِظُ ما تحتَهُ خطٌّ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4" name="Rectangle 4">
            <a:extLst>
              <a:ext uri="{FF2B5EF4-FFF2-40B4-BE49-F238E27FC236}">
                <a16:creationId xmlns:a16="http://schemas.microsoft.com/office/drawing/2014/main" xmlns="" id="{C72210E1-87A8-40F1-95EE-C5E2D2050CA7}"/>
              </a:ext>
            </a:extLst>
          </p:cNvPr>
          <p:cNvSpPr/>
          <p:nvPr/>
        </p:nvSpPr>
        <p:spPr>
          <a:xfrm>
            <a:off x="715621" y="3280835"/>
            <a:ext cx="1130701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أُلاحِظُ الأفعالَ التي تحتَهَا خطٌّ في العمودِ (ب)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(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يَسْمُ، تَتَخَلَّ، تَعْتَنِ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بِمَ سُبِقَتْ هذه الأفعالِ؟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ماذا حَدَثَ لهذهِ الأفعالِ عندمَا سُبِقتْ بأدواتِ الجَزْمِ؟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ar-BH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ar-BH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مَا إعرابُ هذه الأفعال؟</a:t>
            </a:r>
          </a:p>
          <a:p>
            <a:pPr algn="r" rtl="1"/>
            <a:endParaRPr lang="ar-BH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xmlns="" id="{06E120D6-B81D-4405-B5A5-955385820D15}"/>
              </a:ext>
            </a:extLst>
          </p:cNvPr>
          <p:cNvSpPr txBox="1"/>
          <p:nvPr/>
        </p:nvSpPr>
        <p:spPr>
          <a:xfrm>
            <a:off x="2259493" y="3800444"/>
            <a:ext cx="5605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4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سُبِقَتْ هذه الأفعالُ بِأدواتِ الجزمِ (لَمْ، لَا النّاهية، لام الأمر).</a:t>
            </a:r>
            <a:endParaRPr lang="en-US" sz="24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xmlns="" id="{4078E4A3-1684-4A65-8F0F-AEC4AEAD21F2}"/>
              </a:ext>
            </a:extLst>
          </p:cNvPr>
          <p:cNvSpPr txBox="1"/>
          <p:nvPr/>
        </p:nvSpPr>
        <p:spPr>
          <a:xfrm>
            <a:off x="169366" y="4545155"/>
            <a:ext cx="11621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4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حُذفَ حَرفُ العِلَّةِ مِنْ نِهَايَةِ كُلِّ فِعلٍ من هذه الأفعالِ: حُذِفَت الواو مِنْ آخِرِ الفعلِ (يسمُو)، وحُذِفَت الألفُ المقصورة مِنْ آخِرِ الفعلِ (يتخلَّى)، وحُذِفَت اليَاءُ مِنْ آخِرِ الفعلِ (يعتَنِي).</a:t>
            </a:r>
            <a:endParaRPr lang="en-US" sz="24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xmlns="" id="{0C7226C4-FB94-422C-9996-11CCEC36AD01}"/>
              </a:ext>
            </a:extLst>
          </p:cNvPr>
          <p:cNvSpPr txBox="1"/>
          <p:nvPr/>
        </p:nvSpPr>
        <p:spPr>
          <a:xfrm>
            <a:off x="832513" y="5289494"/>
            <a:ext cx="8713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4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الفعلُ (</a:t>
            </a:r>
            <a:r>
              <a:rPr lang="ar-BH" sz="2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يَسْمُ</a:t>
            </a:r>
            <a:r>
              <a:rPr lang="ar-BH" sz="24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): فعل مضارع مجزوم بِلَمْ، وعلامةُ جزمِهِ حذفُ حرفِ العِلَّةِ (الواو) مِنْ آخِرِهِ.</a:t>
            </a:r>
            <a:endParaRPr lang="en-US" sz="24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xmlns="" id="{E5B1CBDA-5DD1-43BF-8AAC-72DC0775936B}"/>
              </a:ext>
            </a:extLst>
          </p:cNvPr>
          <p:cNvSpPr txBox="1"/>
          <p:nvPr/>
        </p:nvSpPr>
        <p:spPr>
          <a:xfrm>
            <a:off x="-204716" y="5659198"/>
            <a:ext cx="9750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4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الفعلُ (</a:t>
            </a:r>
            <a:r>
              <a:rPr lang="ar-BH" sz="2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تَتَخَلَّ</a:t>
            </a:r>
            <a:r>
              <a:rPr lang="ar-BH" sz="24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): فعل مضارع مجزوم بِلا النّاهيةِ، وعلامةُ جزمِهِ حذفُ حرفِ العِلَّةِ (الألف المقصورة) مِنْ آخِرِهِ.</a:t>
            </a:r>
            <a:endParaRPr lang="en-US" sz="24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xmlns="" id="{2B69E58B-6833-4694-AC6E-150DE5CB710C}"/>
              </a:ext>
            </a:extLst>
          </p:cNvPr>
          <p:cNvSpPr txBox="1"/>
          <p:nvPr/>
        </p:nvSpPr>
        <p:spPr>
          <a:xfrm>
            <a:off x="-204716" y="6053848"/>
            <a:ext cx="9750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4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الفعلُ (</a:t>
            </a:r>
            <a:r>
              <a:rPr lang="ar-BH" sz="2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تَعْتَنِ</a:t>
            </a:r>
            <a:r>
              <a:rPr lang="ar-BH" sz="24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): فعل مضارع مجزوم بِلامِ الأمر، وعلامةُ جزمِهِ حذفُ حرفِ العِلَّةِ (الياء) مِنْ آخِرِهِ.</a:t>
            </a:r>
            <a:endParaRPr lang="en-US" sz="24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مستطيل 6">
            <a:extLst>
              <a:ext uri="{FF2B5EF4-FFF2-40B4-BE49-F238E27FC236}">
                <a16:creationId xmlns:a16="http://schemas.microsoft.com/office/drawing/2014/main" xmlns="" id="{F5347BF4-CAF0-4CC8-8D6E-C70899650DF2}"/>
              </a:ext>
            </a:extLst>
          </p:cNvPr>
          <p:cNvSpPr/>
          <p:nvPr/>
        </p:nvSpPr>
        <p:spPr>
          <a:xfrm>
            <a:off x="96073" y="104403"/>
            <a:ext cx="4687962" cy="3981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جزم الفعل المضارع المعتلّ الآخر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–</a:t>
            </a:r>
            <a:r>
              <a:rPr lang="ar-SA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السّادس الابتدائي- </a:t>
            </a: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419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24" grpId="0"/>
      <p:bldP spid="18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2BCC6DB2-BF13-46D2-84E9-3EC2D45F38D9}"/>
              </a:ext>
            </a:extLst>
          </p:cNvPr>
          <p:cNvSpPr txBox="1">
            <a:spLocks/>
          </p:cNvSpPr>
          <p:nvPr/>
        </p:nvSpPr>
        <p:spPr>
          <a:xfrm>
            <a:off x="10477885" y="-12152"/>
            <a:ext cx="1714115" cy="6747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xmlns="" id="{87CBD632-CCB2-445F-8A21-C43259A5535F}"/>
              </a:ext>
            </a:extLst>
          </p:cNvPr>
          <p:cNvSpPr txBox="1"/>
          <p:nvPr/>
        </p:nvSpPr>
        <p:spPr>
          <a:xfrm>
            <a:off x="7765774" y="591667"/>
            <a:ext cx="2358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أسْتَنْتِجُ:</a:t>
            </a:r>
            <a:endParaRPr lang="en-US" sz="4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xmlns="" id="{4E6372E5-06D7-4314-82DB-60C426BC746B}"/>
              </a:ext>
            </a:extLst>
          </p:cNvPr>
          <p:cNvSpPr/>
          <p:nvPr/>
        </p:nvSpPr>
        <p:spPr>
          <a:xfrm>
            <a:off x="687267" y="1604923"/>
            <a:ext cx="10817465" cy="40816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يُجْزَمُ الفِعْلُ المضارعُ إِذا سَبَقَتْهُ إحدَى أَدواتِ الجَزْمِ الآتِيَةِ.</a:t>
            </a:r>
          </a:p>
          <a:p>
            <a:pPr lvl="2"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لَمْ: تُفيدُ النّفْيَ.</a:t>
            </a:r>
          </a:p>
          <a:p>
            <a:pPr lvl="2"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لَا النّاهِيَة: تُفيدُ النّهيَ عن القِيَامِ بعَمَلٍ ما.</a:t>
            </a:r>
          </a:p>
          <a:p>
            <a:pPr lvl="2"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لام الأَمْرِ: تُفيدُ الأمرَ (وهو طلبُ القِيامِ بالفِعلِ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).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الفِعْلُ المضارعُ الصَّحيحُ الآخرِ تَكونُ علامَةُ جَزْمِهِ السُّكُونَ.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الفِعْلُ المضارِعُ المعْتَلُّ الآخِرِ تكونُ علامَةُ جَزْمِهِ حذْفَ حَرْفِ العِلَّةِ مِنْ آخِرِهِ.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xmlns="" id="{F5347BF4-CAF0-4CC8-8D6E-C70899650DF2}"/>
              </a:ext>
            </a:extLst>
          </p:cNvPr>
          <p:cNvSpPr/>
          <p:nvPr/>
        </p:nvSpPr>
        <p:spPr>
          <a:xfrm>
            <a:off x="96073" y="104403"/>
            <a:ext cx="4687962" cy="3981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جزم الفعل المضارع المعتلّ الآخر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–</a:t>
            </a:r>
            <a:r>
              <a:rPr lang="ar-SA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السّادس الابتدائي- </a:t>
            </a: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137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346187"/>
              </p:ext>
            </p:extLst>
          </p:nvPr>
        </p:nvGraphicFramePr>
        <p:xfrm>
          <a:off x="119268" y="1027073"/>
          <a:ext cx="11947127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929">
                  <a:extLst>
                    <a:ext uri="{9D8B030D-6E8A-4147-A177-3AD203B41FA5}">
                      <a16:colId xmlns:a16="http://schemas.microsoft.com/office/drawing/2014/main" xmlns="" val="3210874903"/>
                    </a:ext>
                  </a:extLst>
                </a:gridCol>
                <a:gridCol w="1855660">
                  <a:extLst>
                    <a:ext uri="{9D8B030D-6E8A-4147-A177-3AD203B41FA5}">
                      <a16:colId xmlns:a16="http://schemas.microsoft.com/office/drawing/2014/main" xmlns="" val="1390000001"/>
                    </a:ext>
                  </a:extLst>
                </a:gridCol>
                <a:gridCol w="13213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5927">
                  <a:extLst>
                    <a:ext uri="{9D8B030D-6E8A-4147-A177-3AD203B41FA5}">
                      <a16:colId xmlns:a16="http://schemas.microsoft.com/office/drawing/2014/main" xmlns="" val="3088514871"/>
                    </a:ext>
                  </a:extLst>
                </a:gridCol>
                <a:gridCol w="48683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1267"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علامة الجزم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نَوْعُهُ: صحيح الآخر/ معتل الآخر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الفعلُ المضارعُ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أداةُ الجزمِ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الجُملَةُ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1267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ar-BH" sz="2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ar-BH" sz="2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لَمْ يحْضَرْ أبِي حفَلَ التخَرُّجِ بسببِ سفَرِهِ إلى الخارِجِ.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1267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BH" sz="2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لِتَسْعَ دَوْمًا إلَى إرضاء والِديْكَ.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1267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BH" sz="2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لا تَتَخَلَّ عنْ طُمُوحِكَ ما دُمتَ حيًّا.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1267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لِنَعْمَلْ مَعًا عَلَى نشْرِ قِيَمِ التَّسَامُحِ والإِخَاءِ.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7354515"/>
                  </a:ext>
                </a:extLst>
              </a:tr>
              <a:tr h="551267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2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لَمْ يَتَعَافَ هذا الرّجُلُ مِنْ مَرَضِهِ إلّا بعدَ عِنَايَةٍ طّبّيّةٍ فائِقَةٍ.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1267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BH" sz="2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لا تَقْضِ أوقاتَ فراغِكَ فِي ما لا ينفَعُكَ.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1551033"/>
                  </a:ext>
                </a:extLst>
              </a:tr>
              <a:tr h="551267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لَمْ </a:t>
                      </a:r>
                      <a:r>
                        <a:rPr lang="ar-BH" sz="2400" b="1" u="none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يَنْمُ</a:t>
                      </a:r>
                      <a:r>
                        <a:rPr lang="ar-BH" sz="2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قِطَاعُ الزِّراعَةِ فِي البحرَينِ إلّا بفضْلِ دعْمِ الحكومَةِ للفلّاحينَ.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7489401"/>
                  </a:ext>
                </a:extLst>
              </a:tr>
            </a:tbl>
          </a:graphicData>
        </a:graphic>
      </p:graphicFrame>
      <p:sp>
        <p:nvSpPr>
          <p:cNvPr id="8" name="Title 10">
            <a:extLst>
              <a:ext uri="{FF2B5EF4-FFF2-40B4-BE49-F238E27FC236}">
                <a16:creationId xmlns:a16="http://schemas.microsoft.com/office/drawing/2014/main" xmlns="" id="{8B33A5FD-0049-4A04-B273-C124CA22BA6E}"/>
              </a:ext>
            </a:extLst>
          </p:cNvPr>
          <p:cNvSpPr txBox="1">
            <a:spLocks/>
          </p:cNvSpPr>
          <p:nvPr/>
        </p:nvSpPr>
        <p:spPr>
          <a:xfrm>
            <a:off x="10946296" y="45720"/>
            <a:ext cx="1245704" cy="65068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أُطبِّقُ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xmlns="" id="{FFBD5D57-0F54-4EB2-80F6-D09F4030918E}"/>
              </a:ext>
            </a:extLst>
          </p:cNvPr>
          <p:cNvSpPr txBox="1"/>
          <p:nvPr/>
        </p:nvSpPr>
        <p:spPr>
          <a:xfrm>
            <a:off x="4393160" y="2457407"/>
            <a:ext cx="1245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تَسْعَ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xmlns="" id="{BB9E1FEF-BF77-4431-87C8-A8B3B65A2046}"/>
              </a:ext>
            </a:extLst>
          </p:cNvPr>
          <p:cNvSpPr txBox="1"/>
          <p:nvPr/>
        </p:nvSpPr>
        <p:spPr>
          <a:xfrm>
            <a:off x="4393160" y="1834350"/>
            <a:ext cx="1245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يحْضَرْ</a:t>
            </a:r>
            <a:endParaRPr lang="en-US" sz="2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xmlns="" id="{0F75D9DD-C4FA-4C76-83F6-81639A17A002}"/>
              </a:ext>
            </a:extLst>
          </p:cNvPr>
          <p:cNvSpPr txBox="1"/>
          <p:nvPr/>
        </p:nvSpPr>
        <p:spPr>
          <a:xfrm>
            <a:off x="6057569" y="1834350"/>
            <a:ext cx="540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لَمْ</a:t>
            </a:r>
            <a:endParaRPr lang="en-US" sz="2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xmlns="" id="{AC44B61C-D1C9-47BE-8983-575CAECA3BC0}"/>
              </a:ext>
            </a:extLst>
          </p:cNvPr>
          <p:cNvSpPr txBox="1"/>
          <p:nvPr/>
        </p:nvSpPr>
        <p:spPr>
          <a:xfrm>
            <a:off x="5747139" y="2410190"/>
            <a:ext cx="1245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لام الأمر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xmlns="" id="{64591A9A-B02B-4294-B9EA-9A31629F70F5}"/>
              </a:ext>
            </a:extLst>
          </p:cNvPr>
          <p:cNvSpPr txBox="1"/>
          <p:nvPr/>
        </p:nvSpPr>
        <p:spPr>
          <a:xfrm>
            <a:off x="4393160" y="2993563"/>
            <a:ext cx="1245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تَتَخَلَّ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xmlns="" id="{B954554F-E0A7-4DB3-9031-A0829C479FC5}"/>
              </a:ext>
            </a:extLst>
          </p:cNvPr>
          <p:cNvSpPr txBox="1"/>
          <p:nvPr/>
        </p:nvSpPr>
        <p:spPr>
          <a:xfrm>
            <a:off x="4393160" y="3613394"/>
            <a:ext cx="1245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نَعْمَلْ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xmlns="" id="{9AC5F3C9-CFA1-47B8-A172-24B0FCDC5515}"/>
              </a:ext>
            </a:extLst>
          </p:cNvPr>
          <p:cNvSpPr txBox="1"/>
          <p:nvPr/>
        </p:nvSpPr>
        <p:spPr>
          <a:xfrm>
            <a:off x="4393160" y="4294138"/>
            <a:ext cx="1245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يَتَعَافَ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xmlns="" id="{2E0BFC06-126E-49CD-B3E2-8E9F87421956}"/>
              </a:ext>
            </a:extLst>
          </p:cNvPr>
          <p:cNvSpPr txBox="1"/>
          <p:nvPr/>
        </p:nvSpPr>
        <p:spPr>
          <a:xfrm>
            <a:off x="4393160" y="5675615"/>
            <a:ext cx="1245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يَنْمُ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xmlns="" id="{A717A1D4-C26F-4553-8D95-F512F20A51C0}"/>
              </a:ext>
            </a:extLst>
          </p:cNvPr>
          <p:cNvSpPr txBox="1"/>
          <p:nvPr/>
        </p:nvSpPr>
        <p:spPr>
          <a:xfrm>
            <a:off x="5541287" y="3019025"/>
            <a:ext cx="1657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 النّاهية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xmlns="" id="{2107797D-CE82-4DB1-946B-4537DDCBBD8A}"/>
              </a:ext>
            </a:extLst>
          </p:cNvPr>
          <p:cNvSpPr txBox="1"/>
          <p:nvPr/>
        </p:nvSpPr>
        <p:spPr>
          <a:xfrm>
            <a:off x="5818212" y="3582160"/>
            <a:ext cx="1245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لام الأمر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xmlns="" id="{C886E7EE-5445-4EEC-8C62-A0CC422C0F2B}"/>
              </a:ext>
            </a:extLst>
          </p:cNvPr>
          <p:cNvSpPr txBox="1"/>
          <p:nvPr/>
        </p:nvSpPr>
        <p:spPr>
          <a:xfrm>
            <a:off x="6099697" y="4307874"/>
            <a:ext cx="540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لَمْ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xmlns="" id="{BA4F021B-2F67-4656-A5D4-9B30E41F08BB}"/>
              </a:ext>
            </a:extLst>
          </p:cNvPr>
          <p:cNvSpPr txBox="1"/>
          <p:nvPr/>
        </p:nvSpPr>
        <p:spPr>
          <a:xfrm>
            <a:off x="6099697" y="5637197"/>
            <a:ext cx="540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لَمْ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xmlns="" id="{CF65DCD0-06B6-4B25-B812-5939A8B2AE07}"/>
              </a:ext>
            </a:extLst>
          </p:cNvPr>
          <p:cNvSpPr txBox="1"/>
          <p:nvPr/>
        </p:nvSpPr>
        <p:spPr>
          <a:xfrm>
            <a:off x="5612360" y="5021054"/>
            <a:ext cx="1657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 النّاهية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xmlns="" id="{193037AC-6B40-47B8-80A8-2F793DA95596}"/>
              </a:ext>
            </a:extLst>
          </p:cNvPr>
          <p:cNvSpPr txBox="1"/>
          <p:nvPr/>
        </p:nvSpPr>
        <p:spPr>
          <a:xfrm>
            <a:off x="4393160" y="4986181"/>
            <a:ext cx="1245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تَقْضِ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xmlns="" id="{DBC67AC6-A4E2-4A8A-B37E-BC46EAA79A1D}"/>
              </a:ext>
            </a:extLst>
          </p:cNvPr>
          <p:cNvSpPr/>
          <p:nvPr/>
        </p:nvSpPr>
        <p:spPr>
          <a:xfrm>
            <a:off x="4815894" y="199329"/>
            <a:ext cx="58753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أُكْمِلُ الجدوَلَ الآتي بما يناسبُ كما في المِثَالِ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xmlns="" id="{DB0505A4-4CA6-403F-B68B-5B20590759E3}"/>
              </a:ext>
            </a:extLst>
          </p:cNvPr>
          <p:cNvSpPr txBox="1"/>
          <p:nvPr/>
        </p:nvSpPr>
        <p:spPr>
          <a:xfrm>
            <a:off x="2589306" y="1871819"/>
            <a:ext cx="1684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صحيح الآخرِ</a:t>
            </a:r>
            <a:endParaRPr lang="en-US" sz="2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9" name="مربع نص 28">
            <a:extLst>
              <a:ext uri="{FF2B5EF4-FFF2-40B4-BE49-F238E27FC236}">
                <a16:creationId xmlns:a16="http://schemas.microsoft.com/office/drawing/2014/main" xmlns="" id="{6554EACB-AB71-45A6-9B8A-F7FEDC77C89D}"/>
              </a:ext>
            </a:extLst>
          </p:cNvPr>
          <p:cNvSpPr txBox="1"/>
          <p:nvPr/>
        </p:nvSpPr>
        <p:spPr>
          <a:xfrm>
            <a:off x="2549549" y="2476415"/>
            <a:ext cx="1684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مُعتلُّ الآخرِ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0" name="مربع نص 29">
            <a:extLst>
              <a:ext uri="{FF2B5EF4-FFF2-40B4-BE49-F238E27FC236}">
                <a16:creationId xmlns:a16="http://schemas.microsoft.com/office/drawing/2014/main" xmlns="" id="{5045C3C0-7B01-4259-BA1C-AD31E07BF44C}"/>
              </a:ext>
            </a:extLst>
          </p:cNvPr>
          <p:cNvSpPr txBox="1"/>
          <p:nvPr/>
        </p:nvSpPr>
        <p:spPr>
          <a:xfrm>
            <a:off x="2549549" y="3582160"/>
            <a:ext cx="1684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صحيح الآخرِ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2" name="مربع نص 31">
            <a:extLst>
              <a:ext uri="{FF2B5EF4-FFF2-40B4-BE49-F238E27FC236}">
                <a16:creationId xmlns:a16="http://schemas.microsoft.com/office/drawing/2014/main" xmlns="" id="{BC6A7F21-22CA-4DE3-B68E-ABD179A52839}"/>
              </a:ext>
            </a:extLst>
          </p:cNvPr>
          <p:cNvSpPr txBox="1"/>
          <p:nvPr/>
        </p:nvSpPr>
        <p:spPr>
          <a:xfrm>
            <a:off x="2520482" y="4294138"/>
            <a:ext cx="1684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مُعتلُّ الآخرِ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3" name="مربع نص 32">
            <a:extLst>
              <a:ext uri="{FF2B5EF4-FFF2-40B4-BE49-F238E27FC236}">
                <a16:creationId xmlns:a16="http://schemas.microsoft.com/office/drawing/2014/main" xmlns="" id="{22DA6F31-565A-437B-B5CE-5D245FD2F365}"/>
              </a:ext>
            </a:extLst>
          </p:cNvPr>
          <p:cNvSpPr txBox="1"/>
          <p:nvPr/>
        </p:nvSpPr>
        <p:spPr>
          <a:xfrm>
            <a:off x="2548832" y="5061590"/>
            <a:ext cx="1684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مُعتلُّ الآخرِ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4" name="مربع نص 33">
            <a:extLst>
              <a:ext uri="{FF2B5EF4-FFF2-40B4-BE49-F238E27FC236}">
                <a16:creationId xmlns:a16="http://schemas.microsoft.com/office/drawing/2014/main" xmlns="" id="{03B8FC33-25E3-46E8-8C94-EB1FD230177F}"/>
              </a:ext>
            </a:extLst>
          </p:cNvPr>
          <p:cNvSpPr txBox="1"/>
          <p:nvPr/>
        </p:nvSpPr>
        <p:spPr>
          <a:xfrm>
            <a:off x="2549549" y="5742334"/>
            <a:ext cx="1684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مُعتلُّ الآخرِ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xmlns="" id="{5DDE8D0C-3CB3-4EFF-8685-9B4D906B6971}"/>
              </a:ext>
            </a:extLst>
          </p:cNvPr>
          <p:cNvSpPr txBox="1"/>
          <p:nvPr/>
        </p:nvSpPr>
        <p:spPr>
          <a:xfrm>
            <a:off x="2548832" y="2999369"/>
            <a:ext cx="1684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مُعتلُّ الآخرِ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xmlns="" id="{A24630DA-1499-4B4B-926B-A4DCC0D44A1D}"/>
              </a:ext>
            </a:extLst>
          </p:cNvPr>
          <p:cNvSpPr txBox="1"/>
          <p:nvPr/>
        </p:nvSpPr>
        <p:spPr>
          <a:xfrm>
            <a:off x="119268" y="1933374"/>
            <a:ext cx="2340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السّكون الظاهر على آخره</a:t>
            </a:r>
            <a:endParaRPr lang="en-US" sz="2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7" name="مربع نص 36">
            <a:extLst>
              <a:ext uri="{FF2B5EF4-FFF2-40B4-BE49-F238E27FC236}">
                <a16:creationId xmlns:a16="http://schemas.microsoft.com/office/drawing/2014/main" xmlns="" id="{37473E4C-F332-455A-A3F7-2C4FA1512362}"/>
              </a:ext>
            </a:extLst>
          </p:cNvPr>
          <p:cNvSpPr txBox="1"/>
          <p:nvPr/>
        </p:nvSpPr>
        <p:spPr>
          <a:xfrm>
            <a:off x="63983" y="3674949"/>
            <a:ext cx="2340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السّكون الظاهر على آخره</a:t>
            </a:r>
            <a:endParaRPr lang="en-US" sz="20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8" name="مربع نص 37">
            <a:extLst>
              <a:ext uri="{FF2B5EF4-FFF2-40B4-BE49-F238E27FC236}">
                <a16:creationId xmlns:a16="http://schemas.microsoft.com/office/drawing/2014/main" xmlns="" id="{37F207F2-294B-46E2-BB16-68B53F9D0C6D}"/>
              </a:ext>
            </a:extLst>
          </p:cNvPr>
          <p:cNvSpPr txBox="1"/>
          <p:nvPr/>
        </p:nvSpPr>
        <p:spPr>
          <a:xfrm>
            <a:off x="82839" y="2499280"/>
            <a:ext cx="2340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حذفُ حرفِ العلّةِ مِنْ آخره</a:t>
            </a:r>
            <a:endParaRPr lang="en-US" sz="20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9" name="مربع نص 38">
            <a:extLst>
              <a:ext uri="{FF2B5EF4-FFF2-40B4-BE49-F238E27FC236}">
                <a16:creationId xmlns:a16="http://schemas.microsoft.com/office/drawing/2014/main" xmlns="" id="{BCDC25D3-4333-4518-85D9-244739314A46}"/>
              </a:ext>
            </a:extLst>
          </p:cNvPr>
          <p:cNvSpPr txBox="1"/>
          <p:nvPr/>
        </p:nvSpPr>
        <p:spPr>
          <a:xfrm>
            <a:off x="86260" y="3078510"/>
            <a:ext cx="2340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حذفُ حرفِ العلّةِ مِنْ آخره</a:t>
            </a:r>
            <a:endParaRPr lang="en-US" sz="20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0" name="مربع نص 39">
            <a:extLst>
              <a:ext uri="{FF2B5EF4-FFF2-40B4-BE49-F238E27FC236}">
                <a16:creationId xmlns:a16="http://schemas.microsoft.com/office/drawing/2014/main" xmlns="" id="{9D1C6A3D-F7E8-4F6D-9CF5-AB2B01FEF428}"/>
              </a:ext>
            </a:extLst>
          </p:cNvPr>
          <p:cNvSpPr txBox="1"/>
          <p:nvPr/>
        </p:nvSpPr>
        <p:spPr>
          <a:xfrm>
            <a:off x="120617" y="4369216"/>
            <a:ext cx="2340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حذفُ حرفِ العلّةِ مِنْ آخره</a:t>
            </a:r>
            <a:endParaRPr lang="en-US" sz="20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1" name="مربع نص 40">
            <a:extLst>
              <a:ext uri="{FF2B5EF4-FFF2-40B4-BE49-F238E27FC236}">
                <a16:creationId xmlns:a16="http://schemas.microsoft.com/office/drawing/2014/main" xmlns="" id="{615C7BEF-65D3-4719-BEBE-B9BB0EE60EFF}"/>
              </a:ext>
            </a:extLst>
          </p:cNvPr>
          <p:cNvSpPr txBox="1"/>
          <p:nvPr/>
        </p:nvSpPr>
        <p:spPr>
          <a:xfrm>
            <a:off x="82839" y="5049641"/>
            <a:ext cx="2340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حذفُ حرفِ العلّةِ مِنْ آخره</a:t>
            </a:r>
            <a:endParaRPr lang="en-US" sz="20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2" name="مربع نص 41">
            <a:extLst>
              <a:ext uri="{FF2B5EF4-FFF2-40B4-BE49-F238E27FC236}">
                <a16:creationId xmlns:a16="http://schemas.microsoft.com/office/drawing/2014/main" xmlns="" id="{DD67F591-4F7A-49A8-B4CB-2C8E287D5503}"/>
              </a:ext>
            </a:extLst>
          </p:cNvPr>
          <p:cNvSpPr txBox="1"/>
          <p:nvPr/>
        </p:nvSpPr>
        <p:spPr>
          <a:xfrm>
            <a:off x="159378" y="5797695"/>
            <a:ext cx="2340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حذفُ حرفِ العلّةِ مِنْ آخره</a:t>
            </a:r>
            <a:endParaRPr lang="en-US" sz="20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4" name="مستطيل 6">
            <a:extLst>
              <a:ext uri="{FF2B5EF4-FFF2-40B4-BE49-F238E27FC236}">
                <a16:creationId xmlns:a16="http://schemas.microsoft.com/office/drawing/2014/main" xmlns="" id="{F5347BF4-CAF0-4CC8-8D6E-C70899650DF2}"/>
              </a:ext>
            </a:extLst>
          </p:cNvPr>
          <p:cNvSpPr/>
          <p:nvPr/>
        </p:nvSpPr>
        <p:spPr>
          <a:xfrm>
            <a:off x="43065" y="104403"/>
            <a:ext cx="4687962" cy="3981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جزم الفعل المضارع المعتلّ الآخر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–</a:t>
            </a:r>
            <a:r>
              <a:rPr lang="ar-SA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السّادس الابتدائي- </a:t>
            </a: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662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9" grpId="0"/>
      <p:bldP spid="30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4709" y="2098265"/>
            <a:ext cx="1147638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دَعَوْتُ صديقي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يُشارِكَ فِي المسابَقَةِ الثّقافيَّةِ.</a:t>
            </a:r>
          </a:p>
          <a:p>
            <a:pPr marL="914400" lvl="1" indent="-457200" algn="r" rtl="1">
              <a:buFontTx/>
              <a:buChar char="-"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نوع اللّامِ: </a:t>
            </a:r>
          </a:p>
          <a:p>
            <a:pPr marL="914400" lvl="1" indent="-457200" algn="r" rtl="1">
              <a:buFontTx/>
              <a:buChar char="-"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التّعليل: </a:t>
            </a:r>
          </a:p>
          <a:p>
            <a:pPr algn="r" rtl="1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تُشارِكْ فِي نهْضَةِ بِلادِكَ.</a:t>
            </a:r>
          </a:p>
          <a:p>
            <a:pPr marL="914400" lvl="1" indent="-457200" algn="r" rtl="1">
              <a:buFontTx/>
              <a:buChar char="-"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نوع اللّام: </a:t>
            </a:r>
          </a:p>
          <a:p>
            <a:pPr marL="914400" lvl="1" indent="-457200" algn="r" rtl="1">
              <a:buFontTx/>
              <a:buChar char="-"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التّعليل: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Title 10">
            <a:extLst>
              <a:ext uri="{FF2B5EF4-FFF2-40B4-BE49-F238E27FC236}">
                <a16:creationId xmlns:a16="http://schemas.microsoft.com/office/drawing/2014/main" xmlns="" id="{8B33A5FD-0049-4A04-B273-C124CA22BA6E}"/>
              </a:ext>
            </a:extLst>
          </p:cNvPr>
          <p:cNvSpPr txBox="1">
            <a:spLocks/>
          </p:cNvSpPr>
          <p:nvPr/>
        </p:nvSpPr>
        <p:spPr>
          <a:xfrm>
            <a:off x="10946296" y="45720"/>
            <a:ext cx="1245704" cy="65068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أُطبِّقُ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xmlns="" id="{97ADCF7B-743C-47C6-9732-6427F7B20463}"/>
              </a:ext>
            </a:extLst>
          </p:cNvPr>
          <p:cNvSpPr txBox="1"/>
          <p:nvPr/>
        </p:nvSpPr>
        <p:spPr>
          <a:xfrm>
            <a:off x="7880286" y="3080078"/>
            <a:ext cx="193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لامُ التّعليل.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xmlns="" id="{B1BD9CD3-FE77-42BB-BBC5-5CEB9418D486}"/>
              </a:ext>
            </a:extLst>
          </p:cNvPr>
          <p:cNvSpPr txBox="1"/>
          <p:nvPr/>
        </p:nvSpPr>
        <p:spPr>
          <a:xfrm>
            <a:off x="8289101" y="5033193"/>
            <a:ext cx="1673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لامُ الأمر.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DF6D7928-EFEF-4C19-AA67-57337DFE799B}"/>
              </a:ext>
            </a:extLst>
          </p:cNvPr>
          <p:cNvSpPr/>
          <p:nvPr/>
        </p:nvSpPr>
        <p:spPr>
          <a:xfrm>
            <a:off x="-364251" y="1333936"/>
            <a:ext cx="115755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أُميِّزُ فيما يأتِي بينَ لامِ الأمرِ ولامِ التّعليلِ، وأُعلِّلُ إجابتِي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xmlns="" id="{45A98019-D41F-44FC-ABC7-68AC5F18AC69}"/>
              </a:ext>
            </a:extLst>
          </p:cNvPr>
          <p:cNvSpPr txBox="1"/>
          <p:nvPr/>
        </p:nvSpPr>
        <p:spPr>
          <a:xfrm>
            <a:off x="4750201" y="3566090"/>
            <a:ext cx="5154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لأنَّها نصبَتْ الفعلَ المضارِعَ الذي بعدَهَا.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xmlns="" id="{D2F202BB-6AB0-416F-83EA-DC038612FACB}"/>
              </a:ext>
            </a:extLst>
          </p:cNvPr>
          <p:cNvSpPr txBox="1"/>
          <p:nvPr/>
        </p:nvSpPr>
        <p:spPr>
          <a:xfrm>
            <a:off x="4808461" y="5535498"/>
            <a:ext cx="5154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لأنَّها جَزَمتْ الفعلَ المضارِعَ الذي بعدَهَا.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ستطيل 6">
            <a:extLst>
              <a:ext uri="{FF2B5EF4-FFF2-40B4-BE49-F238E27FC236}">
                <a16:creationId xmlns:a16="http://schemas.microsoft.com/office/drawing/2014/main" xmlns="" id="{F5347BF4-CAF0-4CC8-8D6E-C70899650DF2}"/>
              </a:ext>
            </a:extLst>
          </p:cNvPr>
          <p:cNvSpPr/>
          <p:nvPr/>
        </p:nvSpPr>
        <p:spPr>
          <a:xfrm>
            <a:off x="96073" y="104403"/>
            <a:ext cx="4687962" cy="3981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جزم الفعل المضارع المعتلّ الآخر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–</a:t>
            </a:r>
            <a:r>
              <a:rPr lang="ar-SA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السّادس الابتدائي- </a:t>
            </a: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555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4709" y="2098265"/>
            <a:ext cx="1147638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</a:t>
            </a:r>
            <a:r>
              <a:rPr lang="ar-BH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لَا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تَنْهَ عنْ خُلُقٍ وَتَأتِي مِثْلَهُ.</a:t>
            </a:r>
          </a:p>
          <a:p>
            <a:pPr marL="914400" lvl="1" indent="-457200" algn="r" rtl="1">
              <a:buFontTx/>
              <a:buChar char="-"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نوعُ الأداةِ: </a:t>
            </a:r>
          </a:p>
          <a:p>
            <a:pPr marL="914400" lvl="1" indent="-457200" algn="r" rtl="1">
              <a:buFontTx/>
              <a:buChar char="-"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التّعليل: </a:t>
            </a:r>
          </a:p>
          <a:p>
            <a:pPr algn="r" rtl="1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</a:t>
            </a:r>
            <a:r>
              <a:rPr lang="ar-BH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لَا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يَملُّ العَاقِلُ مِنِ اسْتِشارةِ ذَوِي الرّأْيِ.</a:t>
            </a:r>
          </a:p>
          <a:p>
            <a:pPr marL="914400" lvl="1" indent="-457200" algn="r" rtl="1">
              <a:buFontTx/>
              <a:buChar char="-"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نوعُ الأداةِ: </a:t>
            </a:r>
          </a:p>
          <a:p>
            <a:pPr marL="914400" lvl="1" indent="-457200" algn="r" rtl="1">
              <a:buFontTx/>
              <a:buChar char="-"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التّعليل: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Title 10">
            <a:extLst>
              <a:ext uri="{FF2B5EF4-FFF2-40B4-BE49-F238E27FC236}">
                <a16:creationId xmlns:a16="http://schemas.microsoft.com/office/drawing/2014/main" xmlns="" id="{8B33A5FD-0049-4A04-B273-C124CA22BA6E}"/>
              </a:ext>
            </a:extLst>
          </p:cNvPr>
          <p:cNvSpPr txBox="1">
            <a:spLocks/>
          </p:cNvSpPr>
          <p:nvPr/>
        </p:nvSpPr>
        <p:spPr>
          <a:xfrm>
            <a:off x="10946296" y="45720"/>
            <a:ext cx="1245704" cy="65068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أُطبِّقُ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xmlns="" id="{97ADCF7B-743C-47C6-9732-6427F7B20463}"/>
              </a:ext>
            </a:extLst>
          </p:cNvPr>
          <p:cNvSpPr txBox="1"/>
          <p:nvPr/>
        </p:nvSpPr>
        <p:spPr>
          <a:xfrm>
            <a:off x="7880286" y="3080078"/>
            <a:ext cx="193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(لا) النّاهيةُ.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xmlns="" id="{B1BD9CD3-FE77-42BB-BBC5-5CEB9418D486}"/>
              </a:ext>
            </a:extLst>
          </p:cNvPr>
          <p:cNvSpPr txBox="1"/>
          <p:nvPr/>
        </p:nvSpPr>
        <p:spPr>
          <a:xfrm>
            <a:off x="8209589" y="5043812"/>
            <a:ext cx="1673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(لا) النّافِيَةُ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DF6D7928-EFEF-4C19-AA67-57337DFE799B}"/>
              </a:ext>
            </a:extLst>
          </p:cNvPr>
          <p:cNvSpPr/>
          <p:nvPr/>
        </p:nvSpPr>
        <p:spPr>
          <a:xfrm>
            <a:off x="-364251" y="1333936"/>
            <a:ext cx="115755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أبيّنُ فيما يأتِي نوعَ الأداةِ التي تحتَهَا خطٌّ، وأُعَلِّلُ إِجابَتِي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xmlns="" id="{45A98019-D41F-44FC-ABC7-68AC5F18AC69}"/>
              </a:ext>
            </a:extLst>
          </p:cNvPr>
          <p:cNvSpPr txBox="1"/>
          <p:nvPr/>
        </p:nvSpPr>
        <p:spPr>
          <a:xfrm>
            <a:off x="1166193" y="3639718"/>
            <a:ext cx="86456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لأنَّها جزمت الفعلَ المضارِعَ الذي بعدَهَا، وعلامةُ جزمِهِ حذفُ حرفِ العِلَّةِ (الألِف المقصورة).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xmlns="" id="{D2F202BB-6AB0-416F-83EA-DC038612FACB}"/>
              </a:ext>
            </a:extLst>
          </p:cNvPr>
          <p:cNvSpPr txBox="1"/>
          <p:nvPr/>
        </p:nvSpPr>
        <p:spPr>
          <a:xfrm>
            <a:off x="980664" y="5589111"/>
            <a:ext cx="89389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لأنَّها لمْ تجزِم الفعل المضارعَ الذي بعدَهَا، وبَقِيَ مرفُوعًا، وعلامَةُ رفعِهِ الضّمّةُ الظّاهرةُ على آخرِهِ.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ستطيل 6">
            <a:extLst>
              <a:ext uri="{FF2B5EF4-FFF2-40B4-BE49-F238E27FC236}">
                <a16:creationId xmlns:a16="http://schemas.microsoft.com/office/drawing/2014/main" xmlns="" id="{F5347BF4-CAF0-4CC8-8D6E-C70899650DF2}"/>
              </a:ext>
            </a:extLst>
          </p:cNvPr>
          <p:cNvSpPr/>
          <p:nvPr/>
        </p:nvSpPr>
        <p:spPr>
          <a:xfrm>
            <a:off x="96073" y="104403"/>
            <a:ext cx="4687962" cy="3981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جزم الفعل المضارع المعتلّ الآخر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–</a:t>
            </a:r>
            <a:r>
              <a:rPr lang="ar-SA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السّادس الابتدائي- </a:t>
            </a: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590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5814</TotalTime>
  <Words>1497</Words>
  <Application>Microsoft Office PowerPoint</Application>
  <PresentationFormat>Widescreen</PresentationFormat>
  <Paragraphs>216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Sakkal Majalla</vt:lpstr>
      <vt:lpstr>Wingdings</vt:lpstr>
      <vt:lpstr>قالب الدروس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انْتَهَى الدَّرْسُ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بِيئتُنَا...حَيَاتُنَا (للحفظ 1-6)</dc:title>
  <dc:creator>Hatem bin Saleh Darwish</dc:creator>
  <cp:lastModifiedBy>Faisal Abdulaziz Qahtan Alamari</cp:lastModifiedBy>
  <cp:revision>414</cp:revision>
  <dcterms:created xsi:type="dcterms:W3CDTF">2020-03-04T09:54:10Z</dcterms:created>
  <dcterms:modified xsi:type="dcterms:W3CDTF">2020-09-27T08:44:18Z</dcterms:modified>
</cp:coreProperties>
</file>