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2"/>
  </p:notesMasterIdLst>
  <p:sldIdLst>
    <p:sldId id="256" r:id="rId2"/>
    <p:sldId id="335" r:id="rId3"/>
    <p:sldId id="343" r:id="rId4"/>
    <p:sldId id="345" r:id="rId5"/>
    <p:sldId id="362" r:id="rId6"/>
    <p:sldId id="274" r:id="rId7"/>
    <p:sldId id="347" r:id="rId8"/>
    <p:sldId id="359" r:id="rId9"/>
    <p:sldId id="360" r:id="rId10"/>
    <p:sldId id="35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463" autoAdjust="0"/>
    <p:restoredTop sz="94259" autoAdjust="0"/>
  </p:normalViewPr>
  <p:slideViewPr>
    <p:cSldViewPr snapToGrid="0">
      <p:cViewPr varScale="1">
        <p:scale>
          <a:sx n="66" d="100"/>
          <a:sy n="66" d="100"/>
        </p:scale>
        <p:origin x="91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3F396-C866-4525-BAFF-E97E0CEE4075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E8029-B525-4F99-A6E7-7E90A2B51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14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61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282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4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71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95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2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91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1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07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0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6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95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xmlns="" id="{EE726C56-B190-4A40-9FA3-1A4EA297E9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6332" y="3601289"/>
            <a:ext cx="7766936" cy="786084"/>
          </a:xfrm>
        </p:spPr>
        <p:txBody>
          <a:bodyPr>
            <a:normAutofit fontScale="90000"/>
          </a:bodyPr>
          <a:lstStyle/>
          <a:p>
            <a:pPr algn="ctr" rtl="1"/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JO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</a:t>
            </a:r>
            <a:r>
              <a:rPr lang="ar-BH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JO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BH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اء</a:t>
            </a:r>
            <a:r>
              <a:rPr lang="ar-BH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JO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الف</a:t>
            </a:r>
            <a:r>
              <a:rPr lang="ar-BH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JO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</a:t>
            </a:r>
            <a:r>
              <a:rPr lang="ar-BH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JO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ar-BH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JO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الم</a:t>
            </a:r>
            <a:r>
              <a:rPr lang="ar-BH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اض</a:t>
            </a:r>
            <a:r>
              <a:rPr lang="ar-BH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JO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 على الض</a:t>
            </a:r>
            <a:r>
              <a:rPr lang="ar-BH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َّ</a:t>
            </a:r>
            <a:r>
              <a:rPr lang="ar-JO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</a:t>
            </a:r>
            <a:r>
              <a:rPr lang="ar-BH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ِّ</a:t>
            </a:r>
            <a:r>
              <a:rPr lang="ar-JO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والس</a:t>
            </a:r>
            <a:r>
              <a:rPr lang="ar-BH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ُّ</a:t>
            </a:r>
            <a:r>
              <a:rPr lang="ar-JO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BH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JO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ون</a:t>
            </a:r>
            <a:r>
              <a:rPr lang="ar-BH" sz="53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endParaRPr lang="ar-BH" sz="4800" b="1" dirty="0">
              <a:solidFill>
                <a:srgbClr val="0070C0"/>
              </a:solidFill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xmlns="" id="{49743541-506B-4536-86DF-F60E41A71BC6}"/>
              </a:ext>
            </a:extLst>
          </p:cNvPr>
          <p:cNvSpPr txBox="1"/>
          <p:nvPr/>
        </p:nvSpPr>
        <p:spPr>
          <a:xfrm>
            <a:off x="4025348" y="4826365"/>
            <a:ext cx="3988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الصّف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SA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 الـ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سَّادِسُ </a:t>
            </a:r>
            <a:r>
              <a:rPr lang="ar-SA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الابتدائيّ</a:t>
            </a: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C628995E-E584-464B-A50E-7B2D1E72DCD2}"/>
              </a:ext>
            </a:extLst>
          </p:cNvPr>
          <p:cNvSpPr txBox="1"/>
          <p:nvPr/>
        </p:nvSpPr>
        <p:spPr>
          <a:xfrm>
            <a:off x="2312126" y="1578402"/>
            <a:ext cx="728907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دَرْسٌ في مادّةِ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الل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ّغ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الع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بيّة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الق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واع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الن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حويّة</a:t>
            </a:r>
            <a:r>
              <a:rPr lang="ar-BH" sz="32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 – الفصل الدراسي الأوّل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16378"/>
            <a:ext cx="10515600" cy="2445861"/>
          </a:xfrm>
        </p:spPr>
        <p:txBody>
          <a:bodyPr>
            <a:normAutofit/>
          </a:bodyPr>
          <a:lstStyle/>
          <a:p>
            <a:pPr lvl="3" algn="ctr" rtl="1">
              <a:lnSpc>
                <a:spcPct val="90000"/>
              </a:lnSpc>
              <a:spcBef>
                <a:spcPct val="0"/>
              </a:spcBef>
            </a:pPr>
            <a:r>
              <a:rPr lang="ar-BH" sz="6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انتهى الدّرسُ</a:t>
            </a:r>
            <a:r>
              <a:rPr lang="en-US" sz="6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en-US" sz="60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BH" sz="6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6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4">
            <a:extLst>
              <a:ext uri="{FF2B5EF4-FFF2-40B4-BE49-F238E27FC236}">
                <a16:creationId xmlns:a16="http://schemas.microsoft.com/office/drawing/2014/main" xmlns="" id="{F8C94B01-7AF1-4CCB-8E7B-EC6E4E499AF2}"/>
              </a:ext>
            </a:extLst>
          </p:cNvPr>
          <p:cNvSpPr/>
          <p:nvPr/>
        </p:nvSpPr>
        <p:spPr>
          <a:xfrm>
            <a:off x="185528" y="159026"/>
            <a:ext cx="5009324" cy="4524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بناء الفعل الماضي على الضمّ والسّكون 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السّادس الابتدائي. </a:t>
            </a:r>
          </a:p>
        </p:txBody>
      </p:sp>
    </p:spTree>
    <p:extLst>
      <p:ext uri="{BB962C8B-B14F-4D97-AF65-F5344CB8AC3E}">
        <p14:creationId xmlns:p14="http://schemas.microsoft.com/office/powerpoint/2010/main" val="2607640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659" y="2965647"/>
            <a:ext cx="10515600" cy="2510235"/>
          </a:xfrm>
        </p:spPr>
        <p:txBody>
          <a:bodyPr>
            <a:normAutofit/>
          </a:bodyPr>
          <a:lstStyle/>
          <a:p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تمييزُ </a:t>
            </a:r>
            <a:r>
              <a:rPr lang="ar-JO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علامات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JO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بناء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ِ الفِعْلِ </a:t>
            </a:r>
            <a:r>
              <a:rPr lang="ar-JO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الماضي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من خلالِ الأمثلةِ المعروضةِ.</a:t>
            </a:r>
          </a:p>
          <a:p>
            <a:endParaRPr lang="ar-BH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توظيفُ الفعل الماضي توظيفًا صحيحًا في سياقاتٍ تعبيريَّةٍ مُتنوِّعَةٍ. </a:t>
            </a:r>
          </a:p>
          <a:p>
            <a:endParaRPr lang="en-US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مستطيل 4">
            <a:extLst>
              <a:ext uri="{FF2B5EF4-FFF2-40B4-BE49-F238E27FC236}">
                <a16:creationId xmlns:a16="http://schemas.microsoft.com/office/drawing/2014/main" xmlns="" id="{FF07172B-BF01-4CF9-BD22-D4667B43B063}"/>
              </a:ext>
            </a:extLst>
          </p:cNvPr>
          <p:cNvSpPr/>
          <p:nvPr/>
        </p:nvSpPr>
        <p:spPr>
          <a:xfrm>
            <a:off x="185528" y="159026"/>
            <a:ext cx="5009324" cy="4524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بناء الفعل الماضي على الضمّ والسّكون 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السّادس الابتدائي.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F74AF26A-C2CB-4A34-B12E-BBBA0BFAFA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9618" y="375737"/>
            <a:ext cx="2095312" cy="1541446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49A35A58-E9D9-44CA-839C-1D8F617D3AFE}"/>
              </a:ext>
            </a:extLst>
          </p:cNvPr>
          <p:cNvSpPr txBox="1">
            <a:spLocks/>
          </p:cNvSpPr>
          <p:nvPr/>
        </p:nvSpPr>
        <p:spPr>
          <a:xfrm>
            <a:off x="1209260" y="17533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أهداف</a:t>
            </a:r>
            <a:r>
              <a:rPr lang="ar-JO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الد</a:t>
            </a:r>
            <a:r>
              <a:rPr lang="ar-JO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َّ</a:t>
            </a:r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رس</a:t>
            </a:r>
            <a:r>
              <a:rPr lang="ar-JO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endParaRPr lang="en-US" sz="4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1980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3670" y="1855785"/>
            <a:ext cx="9439887" cy="413419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سَاهَمَ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العرَبُ قديما في تطويرِ مختلفِ العُلومِ</a:t>
            </a:r>
            <a:r>
              <a:rPr lang="ar-JO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ar-JO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علِمْتُ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أنَّ للنّباتاتِ البحريّةِ استخداماتٍ طبّيَّةً متنوّعَةً.</a:t>
            </a:r>
            <a:endParaRPr lang="ar-JO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إِذا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واظبْتَ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على القِراءَةِ جنيتَ فوائِدَ لُغويّةً وفكريّةً كثيرَةً</a:t>
            </a:r>
            <a:r>
              <a:rPr lang="ar-JO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هلْ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فَكّرْتِ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في المُشارَكَةِ فِي مُسابقَةِ القصّةِ؟</a:t>
            </a:r>
            <a:endParaRPr lang="ar-JO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514350" indent="-514350">
              <a:buFont typeface="+mj-lt"/>
              <a:buAutoNum type="arabicPeriod"/>
            </a:pP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العُمّالُ الجادّونَ همْ الذينَ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شيَّدُوا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هذهِ المعالمَ الجميلةَ بِسواعِدِهِمْ</a:t>
            </a:r>
            <a:r>
              <a:rPr lang="ar-JO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نسَاءُ البحرينِ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سَاهَمْنَ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دَوْمًا في بناءِ نهضَةِ الوَطَنِ</a:t>
            </a:r>
            <a:r>
              <a:rPr lang="ar-JO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دَعَوْنَا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إلى مُضاعَفَةِ الاهْتِمامِ بِكِبَارِ السِّنِّ اعتِرافًا لهُمْ بالجَمِيلِ</a:t>
            </a:r>
            <a:r>
              <a:rPr lang="ar-JO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ar-BH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514350" indent="-514350">
              <a:buFont typeface="+mj-lt"/>
              <a:buAutoNum type="arabicPeriod"/>
            </a:pPr>
            <a:endParaRPr lang="ar-BH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514350" indent="-514350">
              <a:buFont typeface="+mj-lt"/>
              <a:buAutoNum type="arabicPeriod"/>
            </a:pPr>
            <a:endParaRPr lang="ar-BH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514350" indent="-514350">
              <a:buFont typeface="+mj-lt"/>
              <a:buAutoNum type="arabicPeriod"/>
            </a:pPr>
            <a:endParaRPr lang="en-US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62672" y="1147899"/>
            <a:ext cx="70038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أقرأُ </a:t>
            </a:r>
            <a:r>
              <a:rPr lang="ar-JO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الجملَ الآتيةَ بتمَعُّنٍ 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وألاحِظُ الأفعال الملوّنةَ: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D2C2FC85-3D4B-437E-8C4E-E1B50DC1B4E6}"/>
              </a:ext>
            </a:extLst>
          </p:cNvPr>
          <p:cNvSpPr txBox="1">
            <a:spLocks/>
          </p:cNvSpPr>
          <p:nvPr/>
        </p:nvSpPr>
        <p:spPr>
          <a:xfrm>
            <a:off x="10054612" y="49686"/>
            <a:ext cx="1948543" cy="10064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أكتشِفُ</a:t>
            </a:r>
            <a:endParaRPr lang="en-GB" sz="4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ستطيل 4">
            <a:extLst>
              <a:ext uri="{FF2B5EF4-FFF2-40B4-BE49-F238E27FC236}">
                <a16:creationId xmlns:a16="http://schemas.microsoft.com/office/drawing/2014/main" xmlns="" id="{34427CEC-0F7C-4BD8-9798-7719BF709753}"/>
              </a:ext>
            </a:extLst>
          </p:cNvPr>
          <p:cNvSpPr/>
          <p:nvPr/>
        </p:nvSpPr>
        <p:spPr>
          <a:xfrm>
            <a:off x="185528" y="159026"/>
            <a:ext cx="5009324" cy="4524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بناء الفعل الماضي على الضمّ والسّكون 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السّادس الابتدائي. </a:t>
            </a:r>
          </a:p>
        </p:txBody>
      </p:sp>
    </p:spTree>
    <p:extLst>
      <p:ext uri="{BB962C8B-B14F-4D97-AF65-F5344CB8AC3E}">
        <p14:creationId xmlns:p14="http://schemas.microsoft.com/office/powerpoint/2010/main" val="74240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372" y="2011164"/>
            <a:ext cx="10688392" cy="4661409"/>
          </a:xfrm>
        </p:spPr>
        <p:txBody>
          <a:bodyPr>
            <a:normAutofit/>
          </a:bodyPr>
          <a:lstStyle/>
          <a:p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في أيّةِ</a:t>
            </a:r>
            <a:r>
              <a:rPr lang="ar-JO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صيغة</a:t>
            </a:r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ٍ وردت</a:t>
            </a:r>
            <a:r>
              <a:rPr lang="ar-JO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هذه الأفعال</a:t>
            </a:r>
            <a:r>
              <a:rPr lang="ar-JO" dirty="0">
                <a:latin typeface="Sakkal Majalla" panose="02000000000000000000" pitchFamily="2" charset="-78"/>
                <a:cs typeface="Sakkal Majalla" panose="02000000000000000000" pitchFamily="2" charset="-78"/>
              </a:rPr>
              <a:t>؟</a:t>
            </a:r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r>
              <a:rPr lang="ar-JO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الفعل</a:t>
            </a:r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 (</a:t>
            </a:r>
            <a:r>
              <a:rPr lang="ar-BH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سَاهَمَ</a:t>
            </a:r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r>
              <a:rPr lang="ar-JO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في الجمْلةِ الأولى</a:t>
            </a:r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هل اتّصل به شيءٌ؟ </a:t>
            </a:r>
          </a:p>
          <a:p>
            <a:r>
              <a:rPr lang="ar-JO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 الضم</a:t>
            </a:r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ائ</a:t>
            </a:r>
            <a:r>
              <a:rPr lang="ar-JO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رُ</a:t>
            </a:r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JO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JO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 </a:t>
            </a:r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اتصلتْ</a:t>
            </a:r>
            <a:r>
              <a:rPr lang="ar-JO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بالأفعال (</a:t>
            </a:r>
            <a:r>
              <a:rPr lang="ar-BH" b="1" dirty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علِمْتُ، واظبْتَ، فَكّرْتِ، شيَّدُوا، سَاهَمْنَ، دَعَوْنَا</a:t>
            </a:r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) </a:t>
            </a:r>
            <a:r>
              <a:rPr lang="ar-JO" dirty="0">
                <a:latin typeface="Sakkal Majalla" panose="02000000000000000000" pitchFamily="2" charset="-78"/>
                <a:cs typeface="Sakkal Majalla" panose="02000000000000000000" pitchFamily="2" charset="-78"/>
              </a:rPr>
              <a:t>؟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ar-JO" sz="2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 تاء الفاعل ) </a:t>
            </a:r>
            <a:r>
              <a:rPr lang="ar-BH" sz="2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اتّصلت بالأفعال (علِمْتُ، واظبْتَ، فَكّرْتِ).</a:t>
            </a:r>
            <a:endParaRPr lang="ar-JO" sz="28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ar-JO" sz="2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 واو الجماعه ) </a:t>
            </a:r>
            <a:r>
              <a:rPr lang="ar-BH" sz="2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اتّصلتْ بالفعلِ </a:t>
            </a:r>
            <a:r>
              <a:rPr lang="ar-JO" sz="2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sz="2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شيَّدُوا</a:t>
            </a:r>
            <a:r>
              <a:rPr lang="ar-JO" sz="2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r>
              <a:rPr lang="ar-BH" sz="2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JO" sz="28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ar-JO" sz="2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 نون النسوة</a:t>
            </a:r>
            <a:r>
              <a:rPr lang="ar-BH" sz="2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اتّصلتْ بالفعلِ </a:t>
            </a:r>
            <a:r>
              <a:rPr lang="ar-JO" sz="2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sz="2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سَاهَمْنَ</a:t>
            </a:r>
            <a:r>
              <a:rPr lang="ar-JO" sz="2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r>
              <a:rPr lang="ar-BH" sz="2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JO" sz="28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ar-JO" sz="2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 نا الفاعلين) </a:t>
            </a:r>
            <a:r>
              <a:rPr lang="ar-BH" sz="2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اتّصلتْ بالفعلِ </a:t>
            </a:r>
            <a:r>
              <a:rPr lang="ar-JO" sz="2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sz="2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دَعَوْنَا</a:t>
            </a:r>
            <a:r>
              <a:rPr lang="ar-JO" sz="2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r>
              <a:rPr lang="ar-BH" sz="28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JO" sz="2800" b="1" dirty="0">
              <a:solidFill>
                <a:srgbClr val="7030A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إذن : متى ي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ى الف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الماض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 على الفتح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؟ ومتى ي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ى على الضَّم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ِّ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؟ ومتى ي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ى على السُّكون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JO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؟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B99B2768-A774-4FB3-9A9C-A8150F4CCB0A}"/>
              </a:ext>
            </a:extLst>
          </p:cNvPr>
          <p:cNvSpPr txBox="1">
            <a:spLocks/>
          </p:cNvSpPr>
          <p:nvPr/>
        </p:nvSpPr>
        <p:spPr>
          <a:xfrm>
            <a:off x="10054612" y="49686"/>
            <a:ext cx="1948543" cy="100647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أكتشِفُ</a:t>
            </a:r>
            <a:endParaRPr lang="en-GB" sz="4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E88E8E9C-0A78-4D95-B3EA-2771C5F026E7}"/>
              </a:ext>
            </a:extLst>
          </p:cNvPr>
          <p:cNvSpPr/>
          <p:nvPr/>
        </p:nvSpPr>
        <p:spPr>
          <a:xfrm>
            <a:off x="1298713" y="552923"/>
            <a:ext cx="836624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أُلاحِظُ الأفعال الآتيةَ:</a:t>
            </a:r>
            <a:endParaRPr lang="en-US" sz="4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xmlns="" id="{C3C06D5B-3BE7-4DEC-BC7E-5B6F8A2F8580}"/>
              </a:ext>
            </a:extLst>
          </p:cNvPr>
          <p:cNvSpPr/>
          <p:nvPr/>
        </p:nvSpPr>
        <p:spPr>
          <a:xfrm>
            <a:off x="2354759" y="1396035"/>
            <a:ext cx="74824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BH" sz="3600" b="1" dirty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سَاهَمَ، علِمْتُ، واظبْتَ، فَكّرْتِ، شيَّدُوا، سَاهَمْنَ، دَعَوْنَا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7" name="مستطيل 4">
            <a:extLst>
              <a:ext uri="{FF2B5EF4-FFF2-40B4-BE49-F238E27FC236}">
                <a16:creationId xmlns:a16="http://schemas.microsoft.com/office/drawing/2014/main" xmlns="" id="{40D949D9-48D8-4AAF-9AF7-A97FEF52D1A4}"/>
              </a:ext>
            </a:extLst>
          </p:cNvPr>
          <p:cNvSpPr/>
          <p:nvPr/>
        </p:nvSpPr>
        <p:spPr>
          <a:xfrm>
            <a:off x="185528" y="159026"/>
            <a:ext cx="5009324" cy="4524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بناء الفعل الماضي على الضمّ والسّكون 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السّادس الابتدائي. </a:t>
            </a: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xmlns="" id="{FCC917C6-5617-417C-A06A-0CE78FB43F3A}"/>
              </a:ext>
            </a:extLst>
          </p:cNvPr>
          <p:cNvSpPr txBox="1"/>
          <p:nvPr/>
        </p:nvSpPr>
        <p:spPr>
          <a:xfrm>
            <a:off x="3563718" y="1937493"/>
            <a:ext cx="446893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ar-BH" sz="2800" dirty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وردت هذه الأفعالُ في صيغةِ الماضي.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xmlns="" id="{2107FD7B-CD22-4908-A4A2-2967C9EEFB1D}"/>
              </a:ext>
            </a:extLst>
          </p:cNvPr>
          <p:cNvSpPr txBox="1"/>
          <p:nvPr/>
        </p:nvSpPr>
        <p:spPr>
          <a:xfrm>
            <a:off x="1760709" y="2474149"/>
            <a:ext cx="446893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ar-BH" sz="2800" dirty="0">
                <a:solidFill>
                  <a:srgbClr val="00B0F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لا، لم يتّصل به شيءٌ.</a:t>
            </a:r>
            <a:endParaRPr lang="ar-JO" sz="2800" dirty="0">
              <a:solidFill>
                <a:srgbClr val="00B0F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904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5F1FAA89-0EE0-4000-9B82-4E9AC10A3CDE}"/>
              </a:ext>
            </a:extLst>
          </p:cNvPr>
          <p:cNvSpPr txBox="1">
            <a:spLocks/>
          </p:cNvSpPr>
          <p:nvPr/>
        </p:nvSpPr>
        <p:spPr>
          <a:xfrm>
            <a:off x="10270435" y="49686"/>
            <a:ext cx="1732720" cy="66583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أكتشِفُ</a:t>
            </a:r>
            <a:endParaRPr lang="en-GB" sz="4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F315E886-60C0-4B87-AB1F-3F8BFF438330}"/>
              </a:ext>
            </a:extLst>
          </p:cNvPr>
          <p:cNvSpPr/>
          <p:nvPr/>
        </p:nvSpPr>
        <p:spPr>
          <a:xfrm>
            <a:off x="3861379" y="1311996"/>
            <a:ext cx="74824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BH" sz="4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أستنتْجُ:</a:t>
            </a:r>
            <a:endParaRPr lang="en-US" sz="4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B75DA289-5912-4C34-B8FF-2238E974DC98}"/>
              </a:ext>
            </a:extLst>
          </p:cNvPr>
          <p:cNvSpPr txBox="1">
            <a:spLocks/>
          </p:cNvSpPr>
          <p:nvPr/>
        </p:nvSpPr>
        <p:spPr>
          <a:xfrm>
            <a:off x="636104" y="2403339"/>
            <a:ext cx="10402957" cy="261074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أنَّ الفِعْلَ الماضِيَ مَبْنِيٌّ علَى الفتْحِ دائِمًا إلّا:</a:t>
            </a:r>
            <a:endParaRPr lang="ar-JO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742950" lvl="1" indent="-285750">
              <a:buFontTx/>
              <a:buChar char="-"/>
            </a:pP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إِذا اتّصلتْ به (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وَاوُ الجماعَةِ</a:t>
            </a: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فَإِنَّهُ يُبْنَى عَلَى الضَّمِّ.</a:t>
            </a:r>
          </a:p>
          <a:p>
            <a:pPr marL="742950" lvl="1" indent="-285750">
              <a:buFontTx/>
              <a:buChar char="-"/>
            </a:pP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إِذا اتّصلتْ به (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التَّاءُ المُتَحَرِّكَةُ</a:t>
            </a: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و (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نُونُ النِّسْوَةِ</a:t>
            </a: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و(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نا الفاعلين</a:t>
            </a:r>
            <a:r>
              <a:rPr lang="ar-BH" sz="3600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فَإِنَّهُ يُبْنَى عَلَى السُّكونِ.</a:t>
            </a:r>
            <a:endParaRPr lang="ar-JO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>
              <a:buNone/>
            </a:pPr>
            <a:endParaRPr lang="ar-BH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/>
            <a:endParaRPr lang="ar-BH" sz="36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مستطيل 4">
            <a:extLst>
              <a:ext uri="{FF2B5EF4-FFF2-40B4-BE49-F238E27FC236}">
                <a16:creationId xmlns:a16="http://schemas.microsoft.com/office/drawing/2014/main" xmlns="" id="{E5C24C37-AE9F-4E58-BDD6-39373123621B}"/>
              </a:ext>
            </a:extLst>
          </p:cNvPr>
          <p:cNvSpPr/>
          <p:nvPr/>
        </p:nvSpPr>
        <p:spPr>
          <a:xfrm>
            <a:off x="185528" y="159026"/>
            <a:ext cx="5009324" cy="4524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بناء الفعل الماضي على الضمّ والسّكون 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السّادس الابتدائي. </a:t>
            </a:r>
          </a:p>
        </p:txBody>
      </p:sp>
    </p:spTree>
    <p:extLst>
      <p:ext uri="{BB962C8B-B14F-4D97-AF65-F5344CB8AC3E}">
        <p14:creationId xmlns:p14="http://schemas.microsoft.com/office/powerpoint/2010/main" val="334268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C8317E62-BDBF-43B7-ACCF-D5BC9BDDB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5855" y="390630"/>
            <a:ext cx="2173357" cy="949224"/>
          </a:xfrm>
        </p:spPr>
        <p:txBody>
          <a:bodyPr/>
          <a:lstStyle/>
          <a:p>
            <a:pPr algn="ctr"/>
            <a:r>
              <a:rPr lang="ar-BH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</a:t>
            </a:r>
            <a:r>
              <a:rPr lang="ar-JO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</a:t>
            </a:r>
            <a:r>
              <a:rPr lang="ar-JO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r>
              <a:rPr lang="ar-BH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</a:t>
            </a:r>
            <a:endParaRPr lang="en-US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307054" y="124255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أُطَبِّق</a:t>
            </a:r>
            <a:r>
              <a:rPr lang="ar-JO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عنوان 1">
            <a:extLst>
              <a:ext uri="{FF2B5EF4-FFF2-40B4-BE49-F238E27FC236}">
                <a16:creationId xmlns:a16="http://schemas.microsoft.com/office/drawing/2014/main" xmlns="" id="{C8317E62-BDBF-43B7-ACCF-D5BC9BDDBC2C}"/>
              </a:ext>
            </a:extLst>
          </p:cNvPr>
          <p:cNvSpPr txBox="1">
            <a:spLocks/>
          </p:cNvSpPr>
          <p:nvPr/>
        </p:nvSpPr>
        <p:spPr>
          <a:xfrm>
            <a:off x="1723622" y="3560313"/>
            <a:ext cx="8375961" cy="8395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عنوان 1">
            <a:extLst>
              <a:ext uri="{FF2B5EF4-FFF2-40B4-BE49-F238E27FC236}">
                <a16:creationId xmlns:a16="http://schemas.microsoft.com/office/drawing/2014/main" xmlns="" id="{C8317E62-BDBF-43B7-ACCF-D5BC9BDDBC2C}"/>
              </a:ext>
            </a:extLst>
          </p:cNvPr>
          <p:cNvSpPr txBox="1">
            <a:spLocks/>
          </p:cNvSpPr>
          <p:nvPr/>
        </p:nvSpPr>
        <p:spPr>
          <a:xfrm>
            <a:off x="339634" y="1324708"/>
            <a:ext cx="11155680" cy="46892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063889"/>
              </p:ext>
            </p:extLst>
          </p:nvPr>
        </p:nvGraphicFramePr>
        <p:xfrm>
          <a:off x="225288" y="2650052"/>
          <a:ext cx="11314184" cy="3127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69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72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302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41696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السَّبب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علامَةُ بِنائهِ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الفِعلُ الماضي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الجمْلةُ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6659"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ركِبَ المسافِرُ الطَّائرَةَ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المتفوّقاتُ شَعَرْنَ بالفَرَحِ.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كُلُّ العُمّالِ انْطَلَقُوا إلى عملِهِم مُسْرِعين.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فَرِحْنا بقُدُومِ رمضَانَ.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حَزِنْتُ</a:t>
                      </a:r>
                      <a:r>
                        <a:rPr lang="ar-BH" sz="28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بسببِ مُعاناةِ الأطفالِ في البُلدانِ الفقيرَةِ.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xmlns="" id="{AE5420A7-E35B-4DFF-88F4-27AB2CF01CA2}"/>
              </a:ext>
            </a:extLst>
          </p:cNvPr>
          <p:cNvSpPr/>
          <p:nvPr/>
        </p:nvSpPr>
        <p:spPr>
          <a:xfrm>
            <a:off x="2541610" y="1465401"/>
            <a:ext cx="978571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أُحدِّدُ، في الجُمَلِ الآتيةِ، كلَّ فِعْلٍ ماضٍ، وعلامَةَ بنائِه، وأبيِّنُ السَّبب:</a:t>
            </a:r>
            <a:endParaRPr lang="en-US" sz="3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(4 دقائق)</a:t>
            </a:r>
            <a:endParaRPr lang="ar-JO" sz="3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xmlns="" id="{041739D9-1158-45FA-A1B0-DB24C1D63662}"/>
              </a:ext>
            </a:extLst>
          </p:cNvPr>
          <p:cNvSpPr txBox="1"/>
          <p:nvPr/>
        </p:nvSpPr>
        <p:spPr>
          <a:xfrm>
            <a:off x="4406316" y="3018483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رَكِبَ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xmlns="" id="{089F42CB-0703-4F5F-B027-F0219B15B110}"/>
              </a:ext>
            </a:extLst>
          </p:cNvPr>
          <p:cNvSpPr txBox="1"/>
          <p:nvPr/>
        </p:nvSpPr>
        <p:spPr>
          <a:xfrm>
            <a:off x="4406315" y="3554713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شَعَرْنَ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xmlns="" id="{12A900C6-979B-413A-8465-9F403F191980}"/>
              </a:ext>
            </a:extLst>
          </p:cNvPr>
          <p:cNvSpPr txBox="1"/>
          <p:nvPr/>
        </p:nvSpPr>
        <p:spPr>
          <a:xfrm>
            <a:off x="4428393" y="5114324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حَزِنْتُ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xmlns="" id="{CF6890EE-90EC-4003-B7A6-671F857094D1}"/>
              </a:ext>
            </a:extLst>
          </p:cNvPr>
          <p:cNvSpPr txBox="1"/>
          <p:nvPr/>
        </p:nvSpPr>
        <p:spPr>
          <a:xfrm>
            <a:off x="4406314" y="4565743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فرِحْنَا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xmlns="" id="{4FB0F01B-B4F9-4072-8160-402DAF250627}"/>
              </a:ext>
            </a:extLst>
          </p:cNvPr>
          <p:cNvSpPr txBox="1"/>
          <p:nvPr/>
        </p:nvSpPr>
        <p:spPr>
          <a:xfrm>
            <a:off x="4406315" y="4095358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انْطلَقُوا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xmlns="" id="{944FDFDC-C7A7-4E85-8883-7F881EE59DFD}"/>
              </a:ext>
            </a:extLst>
          </p:cNvPr>
          <p:cNvSpPr txBox="1"/>
          <p:nvPr/>
        </p:nvSpPr>
        <p:spPr>
          <a:xfrm>
            <a:off x="103013" y="2953050"/>
            <a:ext cx="2704140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لم يتَّصلُ به شيءٌ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مربع نص 18">
            <a:extLst>
              <a:ext uri="{FF2B5EF4-FFF2-40B4-BE49-F238E27FC236}">
                <a16:creationId xmlns:a16="http://schemas.microsoft.com/office/drawing/2014/main" xmlns="" id="{68DBAAB5-0B81-40C5-92B2-D80F102B82A9}"/>
              </a:ext>
            </a:extLst>
          </p:cNvPr>
          <p:cNvSpPr txBox="1"/>
          <p:nvPr/>
        </p:nvSpPr>
        <p:spPr>
          <a:xfrm>
            <a:off x="3054567" y="4041736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الضمّ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xmlns="" id="{8592FA2B-2053-48B6-85B1-183DFA20A96E}"/>
              </a:ext>
            </a:extLst>
          </p:cNvPr>
          <p:cNvSpPr txBox="1"/>
          <p:nvPr/>
        </p:nvSpPr>
        <p:spPr>
          <a:xfrm>
            <a:off x="3032488" y="3524676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السّكون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xmlns="" id="{F072B489-5C19-4557-B70F-32B39BCDF5A9}"/>
              </a:ext>
            </a:extLst>
          </p:cNvPr>
          <p:cNvSpPr txBox="1"/>
          <p:nvPr/>
        </p:nvSpPr>
        <p:spPr>
          <a:xfrm>
            <a:off x="3032488" y="2985674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الفتحُ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xmlns="" id="{9B725AE2-88AC-4513-9287-AB9BACE3DAD2}"/>
              </a:ext>
            </a:extLst>
          </p:cNvPr>
          <p:cNvSpPr txBox="1"/>
          <p:nvPr/>
        </p:nvSpPr>
        <p:spPr>
          <a:xfrm>
            <a:off x="3065606" y="4551979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السّكون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xmlns="" id="{5E6448A1-493D-4A87-BC3A-9735C416F1DA}"/>
              </a:ext>
            </a:extLst>
          </p:cNvPr>
          <p:cNvSpPr txBox="1"/>
          <p:nvPr/>
        </p:nvSpPr>
        <p:spPr>
          <a:xfrm>
            <a:off x="3021448" y="5126046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السّكون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4" name="مربع نص 23">
            <a:extLst>
              <a:ext uri="{FF2B5EF4-FFF2-40B4-BE49-F238E27FC236}">
                <a16:creationId xmlns:a16="http://schemas.microsoft.com/office/drawing/2014/main" xmlns="" id="{F53846CC-40F4-47E9-9C33-C705D5550DA8}"/>
              </a:ext>
            </a:extLst>
          </p:cNvPr>
          <p:cNvSpPr txBox="1"/>
          <p:nvPr/>
        </p:nvSpPr>
        <p:spPr>
          <a:xfrm>
            <a:off x="88998" y="3718492"/>
            <a:ext cx="270414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لِاتِّصالِه بنونِ النسْوةِ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6" name="مربع نص 25">
            <a:extLst>
              <a:ext uri="{FF2B5EF4-FFF2-40B4-BE49-F238E27FC236}">
                <a16:creationId xmlns:a16="http://schemas.microsoft.com/office/drawing/2014/main" xmlns="" id="{9F190C39-9C15-4189-BC12-8ED44BDE4D2E}"/>
              </a:ext>
            </a:extLst>
          </p:cNvPr>
          <p:cNvSpPr txBox="1"/>
          <p:nvPr/>
        </p:nvSpPr>
        <p:spPr>
          <a:xfrm>
            <a:off x="66919" y="4743289"/>
            <a:ext cx="270414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لِاتِّصالِه بنا الفاعلين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7" name="مربع نص 26">
            <a:extLst>
              <a:ext uri="{FF2B5EF4-FFF2-40B4-BE49-F238E27FC236}">
                <a16:creationId xmlns:a16="http://schemas.microsoft.com/office/drawing/2014/main" xmlns="" id="{5D49F82A-80E6-4BD9-AA0A-6E317D97C291}"/>
              </a:ext>
            </a:extLst>
          </p:cNvPr>
          <p:cNvSpPr txBox="1"/>
          <p:nvPr/>
        </p:nvSpPr>
        <p:spPr>
          <a:xfrm>
            <a:off x="119316" y="4217192"/>
            <a:ext cx="270414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لِاتِّصالِه بواو الجماعةِ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8" name="مربع نص 27">
            <a:extLst>
              <a:ext uri="{FF2B5EF4-FFF2-40B4-BE49-F238E27FC236}">
                <a16:creationId xmlns:a16="http://schemas.microsoft.com/office/drawing/2014/main" xmlns="" id="{A357F888-10AA-486B-A0F3-A7E4F53BF05A}"/>
              </a:ext>
            </a:extLst>
          </p:cNvPr>
          <p:cNvSpPr txBox="1"/>
          <p:nvPr/>
        </p:nvSpPr>
        <p:spPr>
          <a:xfrm>
            <a:off x="190028" y="5299847"/>
            <a:ext cx="270414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لِاتِّصالِه بالتّاءِ المُتحرِّكَةِ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xmlns="" id="{7693CB90-DEB2-4EBF-A6E1-6F845B9A8A23}"/>
              </a:ext>
            </a:extLst>
          </p:cNvPr>
          <p:cNvSpPr txBox="1">
            <a:spLocks/>
          </p:cNvSpPr>
          <p:nvPr/>
        </p:nvSpPr>
        <p:spPr>
          <a:xfrm>
            <a:off x="339634" y="956733"/>
            <a:ext cx="1714115" cy="9099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JO" sz="4000" dirty="0">
                <a:solidFill>
                  <a:srgbClr val="FF0000"/>
                </a:solidFill>
              </a:rPr>
              <a:t>أُقي</a:t>
            </a:r>
            <a:r>
              <a:rPr lang="ar-BH" sz="4000" dirty="0">
                <a:solidFill>
                  <a:srgbClr val="FF0000"/>
                </a:solidFill>
              </a:rPr>
              <a:t>ِّ</a:t>
            </a:r>
            <a:r>
              <a:rPr lang="ar-JO" sz="4000" dirty="0">
                <a:solidFill>
                  <a:srgbClr val="FF0000"/>
                </a:solidFill>
              </a:rPr>
              <a:t>مُ إجابتي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3" name="مستطيل 4">
            <a:extLst>
              <a:ext uri="{FF2B5EF4-FFF2-40B4-BE49-F238E27FC236}">
                <a16:creationId xmlns:a16="http://schemas.microsoft.com/office/drawing/2014/main" xmlns="" id="{0827589B-EC32-46FC-BBF1-F4968737473F}"/>
              </a:ext>
            </a:extLst>
          </p:cNvPr>
          <p:cNvSpPr/>
          <p:nvPr/>
        </p:nvSpPr>
        <p:spPr>
          <a:xfrm>
            <a:off x="185528" y="159026"/>
            <a:ext cx="5009324" cy="4524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بناء الفعل الماضي على الضمّ والسّكون 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السّادس الابتدائي. </a:t>
            </a:r>
          </a:p>
        </p:txBody>
      </p:sp>
    </p:spTree>
    <p:extLst>
      <p:ext uri="{BB962C8B-B14F-4D97-AF65-F5344CB8AC3E}">
        <p14:creationId xmlns:p14="http://schemas.microsoft.com/office/powerpoint/2010/main" val="194225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1429" y="353358"/>
            <a:ext cx="3366052" cy="707887"/>
          </a:xfrm>
        </p:spPr>
        <p:txBody>
          <a:bodyPr>
            <a:normAutofit/>
          </a:bodyPr>
          <a:lstStyle/>
          <a:p>
            <a:pPr algn="ctr"/>
            <a:r>
              <a:rPr lang="ar-JO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(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r>
              <a:rPr lang="ar-JO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endParaRPr lang="en-US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488866"/>
              </p:ext>
            </p:extLst>
          </p:nvPr>
        </p:nvGraphicFramePr>
        <p:xfrm>
          <a:off x="714678" y="2719991"/>
          <a:ext cx="11062947" cy="33485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04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04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804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04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8042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8042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8042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546432"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نا الفاعلين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نون الن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ّ</a:t>
                      </a:r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سوة 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تاء المخاطبةِ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تاء المخاطب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تاء المتكلم 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واو الجماعةِ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الفعلُ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6432"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كتبْنا</a:t>
                      </a:r>
                      <a:endParaRPr lang="en-US" sz="28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كتَبْنَ</a:t>
                      </a:r>
                      <a:endParaRPr lang="en-US" sz="28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كتبْتِ</a:t>
                      </a:r>
                      <a:endParaRPr lang="en-US" sz="28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كتبْتَ</a:t>
                      </a:r>
                      <a:endParaRPr lang="en-US" sz="28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كتبْتُ</a:t>
                      </a:r>
                      <a:endParaRPr lang="en-US" sz="28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كتبُوا</a:t>
                      </a:r>
                      <a:endParaRPr lang="en-US" sz="28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6432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ش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ار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6432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أبْصَرَ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6432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فرِحَ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16347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</a:t>
                      </a:r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JO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لَ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377124" y="117975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أُطَبِّق</a:t>
            </a:r>
            <a:r>
              <a:rPr lang="ar-JO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FB547678-7874-4AB6-9C2C-78629395D356}"/>
              </a:ext>
            </a:extLst>
          </p:cNvPr>
          <p:cNvSpPr/>
          <p:nvPr/>
        </p:nvSpPr>
        <p:spPr>
          <a:xfrm>
            <a:off x="1942946" y="1319651"/>
            <a:ext cx="9839552" cy="12618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JO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أسْنِدُ الأفعالَ الآتي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إلى الض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َّ</a:t>
            </a:r>
            <a:r>
              <a:rPr lang="ar-JO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مائ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JO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 مع ضبطِهَا بالحركاتِ المناسبةِ</a:t>
            </a:r>
            <a:r>
              <a:rPr lang="ar-JO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كما في المثال:</a:t>
            </a:r>
            <a:endParaRPr lang="ar-BH" sz="36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BH" sz="4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(4 دقائق)</a:t>
            </a:r>
            <a:endParaRPr lang="ar-JO" sz="40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xmlns="" id="{E678441F-6B1F-4739-A5D6-2303CB1D469B}"/>
              </a:ext>
            </a:extLst>
          </p:cNvPr>
          <p:cNvSpPr txBox="1"/>
          <p:nvPr/>
        </p:nvSpPr>
        <p:spPr>
          <a:xfrm>
            <a:off x="858290" y="5319790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أكلْنا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xmlns="" id="{6B86A9DF-D06A-46CF-94F1-24BA483E52F9}"/>
              </a:ext>
            </a:extLst>
          </p:cNvPr>
          <p:cNvSpPr txBox="1"/>
          <p:nvPr/>
        </p:nvSpPr>
        <p:spPr>
          <a:xfrm>
            <a:off x="945384" y="3691938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شاركْنا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xmlns="" id="{87236D2B-6A33-4DE4-AA5F-D7A883175B90}"/>
              </a:ext>
            </a:extLst>
          </p:cNvPr>
          <p:cNvSpPr txBox="1"/>
          <p:nvPr/>
        </p:nvSpPr>
        <p:spPr>
          <a:xfrm>
            <a:off x="2477624" y="3727962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شاركْنَ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xmlns="" id="{58C3F914-D0E7-49F5-980C-10B0E855679A}"/>
              </a:ext>
            </a:extLst>
          </p:cNvPr>
          <p:cNvSpPr txBox="1"/>
          <p:nvPr/>
        </p:nvSpPr>
        <p:spPr>
          <a:xfrm>
            <a:off x="4066450" y="3709442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شاركْتِ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xmlns="" id="{ABCB0273-85C8-44C0-84A6-EBC2FDFFDB84}"/>
              </a:ext>
            </a:extLst>
          </p:cNvPr>
          <p:cNvSpPr txBox="1"/>
          <p:nvPr/>
        </p:nvSpPr>
        <p:spPr>
          <a:xfrm>
            <a:off x="5606962" y="3709442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شاركْتَ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xmlns="" id="{DAF881C5-24A2-4235-B292-507CD0B8192B}"/>
              </a:ext>
            </a:extLst>
          </p:cNvPr>
          <p:cNvSpPr txBox="1"/>
          <p:nvPr/>
        </p:nvSpPr>
        <p:spPr>
          <a:xfrm>
            <a:off x="7250936" y="3740544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شاركْتُ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xmlns="" id="{08970DBC-CC4D-4F6F-ACD8-97099989C28C}"/>
              </a:ext>
            </a:extLst>
          </p:cNvPr>
          <p:cNvSpPr txBox="1"/>
          <p:nvPr/>
        </p:nvSpPr>
        <p:spPr>
          <a:xfrm>
            <a:off x="8791448" y="3740545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شاركُوا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xmlns="" id="{508C5DCC-A19F-4880-A89A-5973B96AB278}"/>
              </a:ext>
            </a:extLst>
          </p:cNvPr>
          <p:cNvSpPr txBox="1"/>
          <p:nvPr/>
        </p:nvSpPr>
        <p:spPr>
          <a:xfrm>
            <a:off x="887736" y="4720050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280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فرِحْنا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xmlns="" id="{054D8628-ECD0-4566-8FB5-EE38B0D030DF}"/>
              </a:ext>
            </a:extLst>
          </p:cNvPr>
          <p:cNvSpPr txBox="1"/>
          <p:nvPr/>
        </p:nvSpPr>
        <p:spPr>
          <a:xfrm>
            <a:off x="5562350" y="4743917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فرِحْتَ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xmlns="" id="{DAF62E95-B83C-4D8D-A1B4-2B0885232C5A}"/>
              </a:ext>
            </a:extLst>
          </p:cNvPr>
          <p:cNvSpPr txBox="1"/>
          <p:nvPr/>
        </p:nvSpPr>
        <p:spPr>
          <a:xfrm>
            <a:off x="7160019" y="4731469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فرِحْتُ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xmlns="" id="{2CF2DA4F-DBA3-427D-815F-045F4AA4237E}"/>
              </a:ext>
            </a:extLst>
          </p:cNvPr>
          <p:cNvSpPr txBox="1"/>
          <p:nvPr/>
        </p:nvSpPr>
        <p:spPr>
          <a:xfrm>
            <a:off x="8735260" y="4756988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فرِحُوا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9" name="مربع نص 18">
            <a:extLst>
              <a:ext uri="{FF2B5EF4-FFF2-40B4-BE49-F238E27FC236}">
                <a16:creationId xmlns:a16="http://schemas.microsoft.com/office/drawing/2014/main" xmlns="" id="{27FEA15D-4FFE-4D66-9FE5-408CB17BE272}"/>
              </a:ext>
            </a:extLst>
          </p:cNvPr>
          <p:cNvSpPr txBox="1"/>
          <p:nvPr/>
        </p:nvSpPr>
        <p:spPr>
          <a:xfrm>
            <a:off x="7268397" y="4248281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أَبْصَرْتُ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xmlns="" id="{6ABC5ECB-ACCE-4787-9E04-72BAE26551DA}"/>
              </a:ext>
            </a:extLst>
          </p:cNvPr>
          <p:cNvSpPr txBox="1"/>
          <p:nvPr/>
        </p:nvSpPr>
        <p:spPr>
          <a:xfrm>
            <a:off x="8791551" y="4248282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أَبْصَرُوا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xmlns="" id="{22B1988A-471E-4684-85F0-C6E5CA9F5C57}"/>
              </a:ext>
            </a:extLst>
          </p:cNvPr>
          <p:cNvSpPr txBox="1"/>
          <p:nvPr/>
        </p:nvSpPr>
        <p:spPr>
          <a:xfrm>
            <a:off x="5598690" y="4240515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أَبْصَرْتَ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xmlns="" id="{13CA69D0-049B-476F-8477-4CD83437B76F}"/>
              </a:ext>
            </a:extLst>
          </p:cNvPr>
          <p:cNvSpPr txBox="1"/>
          <p:nvPr/>
        </p:nvSpPr>
        <p:spPr>
          <a:xfrm>
            <a:off x="3984715" y="4204167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أَبْصَرْتِ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xmlns="" id="{F1F2E07A-BB53-4197-9FD5-C7FE21E25D9A}"/>
              </a:ext>
            </a:extLst>
          </p:cNvPr>
          <p:cNvSpPr txBox="1"/>
          <p:nvPr/>
        </p:nvSpPr>
        <p:spPr>
          <a:xfrm>
            <a:off x="2477521" y="4213427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أَبْصَرْنَ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4" name="مربع نص 23">
            <a:extLst>
              <a:ext uri="{FF2B5EF4-FFF2-40B4-BE49-F238E27FC236}">
                <a16:creationId xmlns:a16="http://schemas.microsoft.com/office/drawing/2014/main" xmlns="" id="{6A91A371-E796-4EA8-B5A4-47F30E465F52}"/>
              </a:ext>
            </a:extLst>
          </p:cNvPr>
          <p:cNvSpPr txBox="1"/>
          <p:nvPr/>
        </p:nvSpPr>
        <p:spPr>
          <a:xfrm>
            <a:off x="833547" y="4213427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أَبْصَرْنا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مربع نص 24">
            <a:extLst>
              <a:ext uri="{FF2B5EF4-FFF2-40B4-BE49-F238E27FC236}">
                <a16:creationId xmlns:a16="http://schemas.microsoft.com/office/drawing/2014/main" xmlns="" id="{F237578A-F68F-4097-A473-C4FCA1B2A9D5}"/>
              </a:ext>
            </a:extLst>
          </p:cNvPr>
          <p:cNvSpPr txBox="1"/>
          <p:nvPr/>
        </p:nvSpPr>
        <p:spPr>
          <a:xfrm>
            <a:off x="4033400" y="4731469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فرِحْتِ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6" name="مربع نص 25">
            <a:extLst>
              <a:ext uri="{FF2B5EF4-FFF2-40B4-BE49-F238E27FC236}">
                <a16:creationId xmlns:a16="http://schemas.microsoft.com/office/drawing/2014/main" xmlns="" id="{0CB17F92-3F87-4A55-A9D6-46AFB695171D}"/>
              </a:ext>
            </a:extLst>
          </p:cNvPr>
          <p:cNvSpPr txBox="1"/>
          <p:nvPr/>
        </p:nvSpPr>
        <p:spPr>
          <a:xfrm>
            <a:off x="2441181" y="4743916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فرِحْنَ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7" name="مربع نص 26">
            <a:extLst>
              <a:ext uri="{FF2B5EF4-FFF2-40B4-BE49-F238E27FC236}">
                <a16:creationId xmlns:a16="http://schemas.microsoft.com/office/drawing/2014/main" xmlns="" id="{81AB7D57-9D29-45F2-9A9F-4AEE0524DF0B}"/>
              </a:ext>
            </a:extLst>
          </p:cNvPr>
          <p:cNvSpPr txBox="1"/>
          <p:nvPr/>
        </p:nvSpPr>
        <p:spPr>
          <a:xfrm>
            <a:off x="2426403" y="5306538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أكلْنَ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8" name="مربع نص 27">
            <a:extLst>
              <a:ext uri="{FF2B5EF4-FFF2-40B4-BE49-F238E27FC236}">
                <a16:creationId xmlns:a16="http://schemas.microsoft.com/office/drawing/2014/main" xmlns="" id="{AF2C8CDA-2CB8-4F65-931E-962F5DC4D9D9}"/>
              </a:ext>
            </a:extLst>
          </p:cNvPr>
          <p:cNvSpPr txBox="1"/>
          <p:nvPr/>
        </p:nvSpPr>
        <p:spPr>
          <a:xfrm>
            <a:off x="4024072" y="5354646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أكلْتِ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9" name="مربع نص 28">
            <a:extLst>
              <a:ext uri="{FF2B5EF4-FFF2-40B4-BE49-F238E27FC236}">
                <a16:creationId xmlns:a16="http://schemas.microsoft.com/office/drawing/2014/main" xmlns="" id="{9597C9BA-EF57-43E0-8F2E-A31107FF2A41}"/>
              </a:ext>
            </a:extLst>
          </p:cNvPr>
          <p:cNvSpPr txBox="1"/>
          <p:nvPr/>
        </p:nvSpPr>
        <p:spPr>
          <a:xfrm>
            <a:off x="5606962" y="5354647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أكلْتَ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0" name="مربع نص 29">
            <a:extLst>
              <a:ext uri="{FF2B5EF4-FFF2-40B4-BE49-F238E27FC236}">
                <a16:creationId xmlns:a16="http://schemas.microsoft.com/office/drawing/2014/main" xmlns="" id="{98E09D96-04A3-418B-BE5D-2DA1C3C23821}"/>
              </a:ext>
            </a:extLst>
          </p:cNvPr>
          <p:cNvSpPr txBox="1"/>
          <p:nvPr/>
        </p:nvSpPr>
        <p:spPr>
          <a:xfrm>
            <a:off x="7160019" y="5370510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أكلْتُ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1" name="مربع نص 30">
            <a:extLst>
              <a:ext uri="{FF2B5EF4-FFF2-40B4-BE49-F238E27FC236}">
                <a16:creationId xmlns:a16="http://schemas.microsoft.com/office/drawing/2014/main" xmlns="" id="{08B81910-D43A-4F76-B742-AF8E89500496}"/>
              </a:ext>
            </a:extLst>
          </p:cNvPr>
          <p:cNvSpPr txBox="1"/>
          <p:nvPr/>
        </p:nvSpPr>
        <p:spPr>
          <a:xfrm>
            <a:off x="8735259" y="5354647"/>
            <a:ext cx="1294925" cy="6848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أك</a:t>
            </a: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</a:t>
            </a:r>
            <a:r>
              <a:rPr lang="ar-BH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JO" sz="28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</a:t>
            </a:r>
            <a:endParaRPr lang="en-US" sz="28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xmlns="" id="{889C182F-68FD-4C5C-B3CA-BF7F7182E8E8}"/>
              </a:ext>
            </a:extLst>
          </p:cNvPr>
          <p:cNvSpPr txBox="1">
            <a:spLocks/>
          </p:cNvSpPr>
          <p:nvPr/>
        </p:nvSpPr>
        <p:spPr>
          <a:xfrm>
            <a:off x="185528" y="611764"/>
            <a:ext cx="1714115" cy="70788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JO" sz="4000" dirty="0">
                <a:solidFill>
                  <a:srgbClr val="FF0000"/>
                </a:solidFill>
              </a:rPr>
              <a:t>أُقي</a:t>
            </a:r>
            <a:r>
              <a:rPr lang="ar-BH" sz="4000" dirty="0">
                <a:solidFill>
                  <a:srgbClr val="FF0000"/>
                </a:solidFill>
              </a:rPr>
              <a:t>ِّ</a:t>
            </a:r>
            <a:r>
              <a:rPr lang="ar-JO" sz="4000" dirty="0">
                <a:solidFill>
                  <a:srgbClr val="FF0000"/>
                </a:solidFill>
              </a:rPr>
              <a:t>مُ إجابتي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3" name="مستطيل 4">
            <a:extLst>
              <a:ext uri="{FF2B5EF4-FFF2-40B4-BE49-F238E27FC236}">
                <a16:creationId xmlns:a16="http://schemas.microsoft.com/office/drawing/2014/main" xmlns="" id="{F879C143-538D-44EC-B3F6-0B612D82E491}"/>
              </a:ext>
            </a:extLst>
          </p:cNvPr>
          <p:cNvSpPr/>
          <p:nvPr/>
        </p:nvSpPr>
        <p:spPr>
          <a:xfrm>
            <a:off x="185528" y="46482"/>
            <a:ext cx="5009324" cy="4524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بناء الفعل الماضي على الضمّ والسّكون 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السّادس الابتدائي. </a:t>
            </a:r>
          </a:p>
        </p:txBody>
      </p:sp>
    </p:spTree>
    <p:extLst>
      <p:ext uri="{BB962C8B-B14F-4D97-AF65-F5344CB8AC3E}">
        <p14:creationId xmlns:p14="http://schemas.microsoft.com/office/powerpoint/2010/main" val="204660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57" y="1421154"/>
            <a:ext cx="10515600" cy="5125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JO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</a:t>
            </a:r>
            <a:r>
              <a:rPr lang="ar-BH" sz="400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الخَيِّرونَ </a:t>
            </a:r>
            <a:r>
              <a:rPr lang="ar-BH" sz="4000" u="sng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أحْسَنُوا</a:t>
            </a:r>
            <a:r>
              <a:rPr lang="ar-BH" sz="400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إلى </a:t>
            </a:r>
            <a:r>
              <a:rPr lang="ar-BH" sz="4000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الفُقَراءِ.</a:t>
            </a:r>
            <a:endParaRPr lang="ar-JO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1"/>
            <a:r>
              <a:rPr lang="ar-BH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أحْسَنُوا</a:t>
            </a:r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BH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فِعْلٌ ماضٍ مبنيٌّ على الضَّمِّ؛ لاتِّصالهِ بواو الجماعةِ.</a:t>
            </a:r>
          </a:p>
          <a:p>
            <a:pPr lvl="1"/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الواو:</a:t>
            </a:r>
            <a:r>
              <a:rPr lang="ar-BH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ضَمِيرٌ مُتَّصِلٌ مبْنِيٌ في محلّ رفْعِ فاعِل.</a:t>
            </a:r>
          </a:p>
          <a:p>
            <a:pPr lvl="1"/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الفُقَراء:</a:t>
            </a:r>
            <a:r>
              <a:rPr lang="ar-BH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اسْمٌ مجرور و علامَةُ جَرِّهِ الكَسْرَةُ.</a:t>
            </a:r>
          </a:p>
          <a:p>
            <a:pPr marL="0" indent="0">
              <a:buNone/>
            </a:pPr>
            <a:r>
              <a:rPr lang="ar-JO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</a:t>
            </a:r>
            <a:r>
              <a:rPr lang="ar-BH" sz="4000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استَفَدْتُ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مِنَ الرّحلاتِ المدرسيّةِ</a:t>
            </a:r>
            <a:r>
              <a:rPr lang="ar-JO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lvl="1"/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استَفدْتُ</a:t>
            </a:r>
            <a:r>
              <a:rPr lang="ar-BH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BH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فِعْلٌ ماضٍ مبنيٌّ على السّكون؛ لاتِّصالهِ بالتّاءِ المتحرّكَةِ.</a:t>
            </a:r>
            <a:endParaRPr lang="ar-BH" sz="2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1"/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تُ: </a:t>
            </a:r>
            <a:r>
              <a:rPr lang="ar-BH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ضَمِيرٌ مُتَّصِلٌ مبْنِيٌ في محلّ رفْعِ فاعِل.</a:t>
            </a:r>
            <a:endParaRPr lang="ar-JO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r>
              <a:rPr lang="ar-JO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 </a:t>
            </a:r>
            <a:r>
              <a:rPr lang="ar-BH" sz="4000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زارَ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السَّائِحُ </a:t>
            </a:r>
            <a:r>
              <a:rPr lang="ar-BH" sz="4000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متحَفَ</a:t>
            </a: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البحرينِ.</a:t>
            </a:r>
            <a:endParaRPr lang="ar-JO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1"/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زَارَ</a:t>
            </a:r>
            <a:r>
              <a:rPr lang="ar-BH" sz="2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BH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فِعْلٌ ماضٍ مبنيٌّ على الفتحِ؛ لأنّه لم يتّصل به شيء.</a:t>
            </a:r>
            <a:endParaRPr lang="ar-BH" sz="2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1"/>
            <a:r>
              <a:rPr lang="ar-BH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متْحَفَ: </a:t>
            </a:r>
            <a:r>
              <a:rPr lang="ar-BH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مفعول به منصوب، وعلامةُ نصبِهِ الفتحة الظاهرة على آخرهِ، وهو مضافٌ.</a:t>
            </a:r>
            <a:endParaRPr lang="ar-JO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endParaRPr lang="ar-JO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Title 10">
            <a:extLst>
              <a:ext uri="{FF2B5EF4-FFF2-40B4-BE49-F238E27FC236}">
                <a16:creationId xmlns:a16="http://schemas.microsoft.com/office/drawing/2014/main" xmlns="" id="{A6959086-0AB6-4B98-9064-2410C1FF796F}"/>
              </a:ext>
            </a:extLst>
          </p:cNvPr>
          <p:cNvSpPr txBox="1">
            <a:spLocks/>
          </p:cNvSpPr>
          <p:nvPr/>
        </p:nvSpPr>
        <p:spPr>
          <a:xfrm>
            <a:off x="10455965" y="112406"/>
            <a:ext cx="1630017" cy="79411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JO" sz="4000">
                <a:latin typeface="Sakkal Majalla" panose="02000000000000000000" pitchFamily="2" charset="-78"/>
                <a:cs typeface="Sakkal Majalla" panose="02000000000000000000" pitchFamily="2" charset="-78"/>
              </a:rPr>
              <a:t>أُطَبّقُ</a:t>
            </a:r>
            <a:endParaRPr lang="en-US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xmlns="" id="{C692E833-77F6-4CAD-9112-A49F2E46C955}"/>
              </a:ext>
            </a:extLst>
          </p:cNvPr>
          <p:cNvSpPr txBox="1"/>
          <p:nvPr/>
        </p:nvSpPr>
        <p:spPr>
          <a:xfrm>
            <a:off x="3181338" y="827474"/>
            <a:ext cx="6930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أُعْرِبُ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ما تحتَه خطٌّ في</a:t>
            </a:r>
            <a:r>
              <a:rPr lang="ar-JO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الجُمَل الآتية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JO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r>
              <a:rPr lang="ar-BH" sz="36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(5 دقائق)</a:t>
            </a:r>
            <a:endParaRPr lang="ar-JO" sz="3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F7CB3011-3278-4C39-AE01-832EEB32EAB1}"/>
              </a:ext>
            </a:extLst>
          </p:cNvPr>
          <p:cNvSpPr txBox="1">
            <a:spLocks/>
          </p:cNvSpPr>
          <p:nvPr/>
        </p:nvSpPr>
        <p:spPr>
          <a:xfrm>
            <a:off x="379728" y="827474"/>
            <a:ext cx="1714115" cy="9099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JO" sz="4000" dirty="0">
                <a:solidFill>
                  <a:srgbClr val="FF0000"/>
                </a:solidFill>
              </a:rPr>
              <a:t>أُقي</a:t>
            </a:r>
            <a:r>
              <a:rPr lang="ar-BH" sz="4000" dirty="0">
                <a:solidFill>
                  <a:srgbClr val="FF0000"/>
                </a:solidFill>
              </a:rPr>
              <a:t>ِّ</a:t>
            </a:r>
            <a:r>
              <a:rPr lang="ar-JO" sz="4000" dirty="0">
                <a:solidFill>
                  <a:srgbClr val="FF0000"/>
                </a:solidFill>
              </a:rPr>
              <a:t>مُ إجابتي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0" name="مستطيل 4">
            <a:extLst>
              <a:ext uri="{FF2B5EF4-FFF2-40B4-BE49-F238E27FC236}">
                <a16:creationId xmlns:a16="http://schemas.microsoft.com/office/drawing/2014/main" xmlns="" id="{508F259E-D818-4F16-9DEE-ABC81E29B4EB}"/>
              </a:ext>
            </a:extLst>
          </p:cNvPr>
          <p:cNvSpPr/>
          <p:nvPr/>
        </p:nvSpPr>
        <p:spPr>
          <a:xfrm>
            <a:off x="185528" y="159026"/>
            <a:ext cx="5009324" cy="4524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بناء الفعل الماضي على الضمّ والسّكون 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السّادس الابتدائي. 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C820138A-D422-4070-82C7-181A34186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4823" y="119587"/>
            <a:ext cx="3366052" cy="707887"/>
          </a:xfrm>
        </p:spPr>
        <p:txBody>
          <a:bodyPr>
            <a:normAutofit/>
          </a:bodyPr>
          <a:lstStyle/>
          <a:p>
            <a:pPr algn="ctr"/>
            <a:r>
              <a:rPr lang="ar-JO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(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</a:t>
            </a:r>
            <a:r>
              <a:rPr lang="ar-JO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endParaRPr lang="en-US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0467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350155"/>
              </p:ext>
            </p:extLst>
          </p:nvPr>
        </p:nvGraphicFramePr>
        <p:xfrm>
          <a:off x="1245704" y="2763987"/>
          <a:ext cx="9210261" cy="2494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04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1984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07418">
                <a:tc>
                  <a:txBody>
                    <a:bodyPr/>
                    <a:lstStyle/>
                    <a:p>
                      <a:pPr algn="ctr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الجملةُ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علامةُ بناء الفعلِ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977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مَبْني</a:t>
                      </a:r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ٌّ</a:t>
                      </a:r>
                      <a:r>
                        <a:rPr lang="ar-JO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على الس</a:t>
                      </a:r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ُّ</a:t>
                      </a:r>
                      <a:r>
                        <a:rPr lang="ar-JO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</a:t>
                      </a:r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ُ</a:t>
                      </a:r>
                      <a:r>
                        <a:rPr lang="ar-JO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ون</a:t>
                      </a:r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endParaRPr lang="en-US" sz="3200" dirty="0">
                        <a:solidFill>
                          <a:srgbClr val="00206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27507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مَبْني</a:t>
                      </a:r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ٌّ</a:t>
                      </a:r>
                      <a:r>
                        <a:rPr lang="ar-JO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على الف</a:t>
                      </a:r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َ</a:t>
                      </a:r>
                      <a:r>
                        <a:rPr lang="ar-JO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</a:t>
                      </a:r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</a:t>
                      </a:r>
                      <a:r>
                        <a:rPr lang="ar-JO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</a:t>
                      </a:r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</a:t>
                      </a:r>
                      <a:r>
                        <a:rPr lang="ar-JO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3200" dirty="0">
                        <a:solidFill>
                          <a:srgbClr val="00206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9770"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JO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مَبْني</a:t>
                      </a:r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ٌّ</a:t>
                      </a:r>
                      <a:r>
                        <a:rPr lang="ar-JO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على الض</a:t>
                      </a:r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َّ</a:t>
                      </a:r>
                      <a:r>
                        <a:rPr lang="ar-JO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</a:t>
                      </a:r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ِّ</a:t>
                      </a:r>
                      <a:r>
                        <a:rPr lang="ar-JO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32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9" name="مربع نص 8">
            <a:extLst>
              <a:ext uri="{FF2B5EF4-FFF2-40B4-BE49-F238E27FC236}">
                <a16:creationId xmlns:a16="http://schemas.microsoft.com/office/drawing/2014/main" xmlns="" id="{259D9CB8-AAE1-4538-848D-DABA4B773053}"/>
              </a:ext>
            </a:extLst>
          </p:cNvPr>
          <p:cNvSpPr txBox="1"/>
          <p:nvPr/>
        </p:nvSpPr>
        <p:spPr>
          <a:xfrm>
            <a:off x="2756453" y="3381315"/>
            <a:ext cx="51816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حصَدْتُ</a:t>
            </a:r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ثِمَارَ جُهُودِي.</a:t>
            </a:r>
            <a:endParaRPr lang="en-US" sz="32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مربع نص 9">
            <a:extLst>
              <a:ext uri="{FF2B5EF4-FFF2-40B4-BE49-F238E27FC236}">
                <a16:creationId xmlns:a16="http://schemas.microsoft.com/office/drawing/2014/main" xmlns="" id="{FE3CC6D4-A6B4-44B8-A7EA-DE701FBC566C}"/>
              </a:ext>
            </a:extLst>
          </p:cNvPr>
          <p:cNvSpPr txBox="1"/>
          <p:nvPr/>
        </p:nvSpPr>
        <p:spPr>
          <a:xfrm>
            <a:off x="1934817" y="4011219"/>
            <a:ext cx="599661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حصَدَ</a:t>
            </a:r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المُزارِعُون المحصولَ والبِشْرُ يَعلُو وُجُوهَهُمْ.</a:t>
            </a:r>
            <a:endParaRPr lang="en-US" sz="32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xmlns="" id="{5F1412C0-0C93-4505-9717-8CE3681C9B7A}"/>
              </a:ext>
            </a:extLst>
          </p:cNvPr>
          <p:cNvSpPr txBox="1"/>
          <p:nvPr/>
        </p:nvSpPr>
        <p:spPr>
          <a:xfrm>
            <a:off x="2756453" y="4628548"/>
            <a:ext cx="5181600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لو اعتنَوْا بأرضِهِمْ لَ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حصَدُوا</a:t>
            </a:r>
            <a:r>
              <a:rPr lang="ar-BH" sz="3200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منهَا أوفَرَ النِّعَمِ.</a:t>
            </a:r>
            <a:endParaRPr lang="en-US" sz="3200" dirty="0">
              <a:solidFill>
                <a:srgbClr val="00B05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Title 10">
            <a:extLst>
              <a:ext uri="{FF2B5EF4-FFF2-40B4-BE49-F238E27FC236}">
                <a16:creationId xmlns:a16="http://schemas.microsoft.com/office/drawing/2014/main" xmlns="" id="{E9428E8A-4420-470D-A81A-811966AE0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89589" y="112406"/>
            <a:ext cx="2196394" cy="794111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نشاطٌ خِتاميّ</a:t>
            </a:r>
            <a:endParaRPr lang="en-US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xmlns="" id="{F57A3120-8987-4A4A-9B17-343222DB69A9}"/>
              </a:ext>
            </a:extLst>
          </p:cNvPr>
          <p:cNvSpPr/>
          <p:nvPr/>
        </p:nvSpPr>
        <p:spPr>
          <a:xfrm>
            <a:off x="636104" y="1354882"/>
            <a:ext cx="1063486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4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أضَعُ الفعلَ (</a:t>
            </a:r>
            <a:r>
              <a:rPr lang="ar-JO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حَصَدَ</a:t>
            </a:r>
            <a:r>
              <a:rPr lang="ar-JO" sz="4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في ثلاثِ جملٍ مفيدةٍ </a:t>
            </a:r>
            <a:r>
              <a:rPr lang="ar-BH" sz="4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وفقًا للمطلوبِ في الجدولِ، مع ضبطهِ بالحركاتِ</a:t>
            </a:r>
            <a:r>
              <a:rPr lang="ar-JO" sz="4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 </a:t>
            </a:r>
            <a:r>
              <a:rPr lang="ar-BH" sz="4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(3 دقائق)</a:t>
            </a:r>
            <a:endParaRPr lang="ar-JO" sz="48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xmlns="" id="{37D0FC35-283F-4B20-A8B7-09F8577A2AA4}"/>
              </a:ext>
            </a:extLst>
          </p:cNvPr>
          <p:cNvSpPr txBox="1">
            <a:spLocks/>
          </p:cNvSpPr>
          <p:nvPr/>
        </p:nvSpPr>
        <p:spPr>
          <a:xfrm>
            <a:off x="106018" y="730203"/>
            <a:ext cx="1511613" cy="62861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JO" sz="4000" dirty="0">
                <a:solidFill>
                  <a:srgbClr val="FF0000"/>
                </a:solidFill>
              </a:rPr>
              <a:t>أُقي</a:t>
            </a:r>
            <a:r>
              <a:rPr lang="ar-BH" sz="4000" dirty="0">
                <a:solidFill>
                  <a:srgbClr val="FF0000"/>
                </a:solidFill>
              </a:rPr>
              <a:t>ِّ</a:t>
            </a:r>
            <a:r>
              <a:rPr lang="ar-JO" sz="4000" dirty="0">
                <a:solidFill>
                  <a:srgbClr val="FF0000"/>
                </a:solidFill>
              </a:rPr>
              <a:t>مُ إجابتي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6" name="مستطيل 4">
            <a:extLst>
              <a:ext uri="{FF2B5EF4-FFF2-40B4-BE49-F238E27FC236}">
                <a16:creationId xmlns:a16="http://schemas.microsoft.com/office/drawing/2014/main" xmlns="" id="{6418E525-BCCD-4C6D-B589-9380A8A5F209}"/>
              </a:ext>
            </a:extLst>
          </p:cNvPr>
          <p:cNvSpPr/>
          <p:nvPr/>
        </p:nvSpPr>
        <p:spPr>
          <a:xfrm>
            <a:off x="185528" y="159026"/>
            <a:ext cx="5009324" cy="4524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en-US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بناء الفعل الماضي على الضمّ والسّكون 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–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اللّغة العربيَة –</a:t>
            </a:r>
            <a:r>
              <a:rPr lang="ar-SA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16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الصف السّادس الابتدائي. </a:t>
            </a:r>
          </a:p>
        </p:txBody>
      </p:sp>
    </p:spTree>
    <p:extLst>
      <p:ext uri="{BB962C8B-B14F-4D97-AF65-F5344CB8AC3E}">
        <p14:creationId xmlns:p14="http://schemas.microsoft.com/office/powerpoint/2010/main" val="79196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25" grpId="0" animBg="1"/>
    </p:bldLst>
  </p:timing>
</p:sld>
</file>

<file path=ppt/theme/theme1.xml><?xml version="1.0" encoding="utf-8"?>
<a:theme xmlns:a="http://schemas.openxmlformats.org/drawingml/2006/main" name="قالب الدرو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الدروس</Template>
  <TotalTime>2494</TotalTime>
  <Words>859</Words>
  <Application>Microsoft Office PowerPoint</Application>
  <PresentationFormat>Widescreen</PresentationFormat>
  <Paragraphs>147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Sakkal Majalla</vt:lpstr>
      <vt:lpstr>Times New Roman</vt:lpstr>
      <vt:lpstr>Wingdings</vt:lpstr>
      <vt:lpstr>قالب الدروس</vt:lpstr>
      <vt:lpstr>        بِنَاءُ الفِعْلِ المَاضِي على الضَّمِّ والسُّكُونِ</vt:lpstr>
      <vt:lpstr>PowerPoint Presentation</vt:lpstr>
      <vt:lpstr>PowerPoint Presentation</vt:lpstr>
      <vt:lpstr>PowerPoint Presentation</vt:lpstr>
      <vt:lpstr>PowerPoint Presentation</vt:lpstr>
      <vt:lpstr>نشاط (1)              </vt:lpstr>
      <vt:lpstr>نشاط (2)</vt:lpstr>
      <vt:lpstr>نشاط (3)</vt:lpstr>
      <vt:lpstr>نشاطٌ خِتاميّ</vt:lpstr>
      <vt:lpstr>انتهى الدّرسُ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في مادّة اللّغة العربيّة القواعد النحويّة   الأسماء المجرورة بالإضافة</dc:title>
  <dc:creator>Tufik Ben Saleh Aldaaji</dc:creator>
  <cp:lastModifiedBy>Hatim Bin Saleh Darwish</cp:lastModifiedBy>
  <cp:revision>346</cp:revision>
  <dcterms:created xsi:type="dcterms:W3CDTF">2020-03-04T10:21:27Z</dcterms:created>
  <dcterms:modified xsi:type="dcterms:W3CDTF">2020-10-25T07:16:18Z</dcterms:modified>
</cp:coreProperties>
</file>