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34" r:id="rId4"/>
    <p:sldId id="336" r:id="rId5"/>
    <p:sldId id="335" r:id="rId6"/>
    <p:sldId id="327" r:id="rId7"/>
    <p:sldId id="328" r:id="rId8"/>
    <p:sldId id="258" r:id="rId9"/>
    <p:sldId id="329" r:id="rId10"/>
    <p:sldId id="31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896" autoAdjust="0"/>
  </p:normalViewPr>
  <p:slideViewPr>
    <p:cSldViewPr snapToGrid="0">
      <p:cViewPr varScale="1">
        <p:scale>
          <a:sx n="74" d="100"/>
          <a:sy n="74" d="100"/>
        </p:scale>
        <p:origin x="9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8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9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4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0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43128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الثّانيةُ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الْعَرَبِيَّةُ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الْابْتِدائِيُّ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3927" y="3429000"/>
            <a:ext cx="91341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</a:t>
            </a:r>
            <a:r>
              <a:rPr lang="ar-SA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25093-F365-4F53-97FC-A14B03446026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DB53EE-7741-44AA-BF00-51B4D2A31B2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BB58-E957-48F4-AE49-1673B0798088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506610-1E56-45ED-941F-DB566168AD42}"/>
              </a:ext>
            </a:extLst>
          </p:cNvPr>
          <p:cNvSpPr/>
          <p:nvPr/>
        </p:nvSpPr>
        <p:spPr>
          <a:xfrm>
            <a:off x="832338" y="2518089"/>
            <a:ext cx="10374924" cy="806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الهدفُ الأوَّل: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 يقرأ المتعلّم الآيات القرآنية قراءة سليمةً.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AA8482-5717-45AC-B3D1-69D669B1BDC3}"/>
              </a:ext>
            </a:extLst>
          </p:cNvPr>
          <p:cNvSpPr/>
          <p:nvPr/>
        </p:nvSpPr>
        <p:spPr>
          <a:xfrm>
            <a:off x="4691074" y="1001584"/>
            <a:ext cx="3294530" cy="9199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أهْدافُ الدَّرْسِ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3E3037-B878-4A5E-95B1-DE2896724C19}"/>
              </a:ext>
            </a:extLst>
          </p:cNvPr>
          <p:cNvSpPr/>
          <p:nvPr/>
        </p:nvSpPr>
        <p:spPr>
          <a:xfrm>
            <a:off x="832338" y="3835856"/>
            <a:ext cx="10374924" cy="806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الهدَفُ الثّاني: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 يتذكّر المتعلّم حالات الفعلِ (ماض-مضارع-أمر)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EFC6B-BB6B-47B0-9A9B-401B8626B6E9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BD9A5-A7E4-4D30-BA29-55C7AC5F856C}"/>
              </a:ext>
            </a:extLst>
          </p:cNvPr>
          <p:cNvSpPr/>
          <p:nvPr/>
        </p:nvSpPr>
        <p:spPr>
          <a:xfrm>
            <a:off x="816172" y="5153440"/>
            <a:ext cx="10374924" cy="806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الهدَفُ الثّالثُ: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 يوظّف المتعلّم بعض ما تذكّره في حلّ التدريباتِ.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6F81A-1122-4D79-994B-BBC8D465B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9" t="23454" r="17118" b="30137"/>
          <a:stretch/>
        </p:blipFill>
        <p:spPr>
          <a:xfrm>
            <a:off x="1483568" y="1619525"/>
            <a:ext cx="9032032" cy="4306096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2C11F86-45E0-46C0-A931-DB47C7B5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608" y="722169"/>
            <a:ext cx="71288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BH" altLang="ar-SA" sz="4000" b="1" i="0" u="none" strike="noStrike" cap="none" normalizeH="0" baseline="0" dirty="0" smtClean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أَقْرَاُ الآياتِ الكَريمَةِ الآتِيَةِ من سورةِ القَصَصِ: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E47104-FBB3-42E8-A81F-F5AFB37F992E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83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AA8482-5717-45AC-B3D1-69D669B1BDC3}"/>
              </a:ext>
            </a:extLst>
          </p:cNvPr>
          <p:cNvSpPr/>
          <p:nvPr/>
        </p:nvSpPr>
        <p:spPr>
          <a:xfrm>
            <a:off x="9732142" y="1201484"/>
            <a:ext cx="1278279" cy="7290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أَتَذكّرُ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EFC6B-BB6B-47B0-9A9B-401B8626B6E9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BD9A5-A7E4-4D30-BA29-55C7AC5F856C}"/>
              </a:ext>
            </a:extLst>
          </p:cNvPr>
          <p:cNvSpPr/>
          <p:nvPr/>
        </p:nvSpPr>
        <p:spPr>
          <a:xfrm>
            <a:off x="1078515" y="2096090"/>
            <a:ext cx="9925665" cy="3638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>
              <a:lnSpc>
                <a:spcPct val="150000"/>
              </a:lnSpc>
              <a:defRPr/>
            </a:pP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يكون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الفِعْلُ: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lvl="0" algn="justLow" rtl="1">
              <a:lnSpc>
                <a:spcPct val="150000"/>
              </a:lnSpc>
              <a:defRPr/>
            </a:pP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الماضي: شَكَرَ – كَسَرَ – انْطَلَقَتْ – اكْتَوى – اشْتَرَكَتْ- خَرَجا – نَجَحوا ...</a:t>
            </a:r>
          </a:p>
          <a:p>
            <a:pPr lvl="0" algn="justLow" rtl="1">
              <a:lnSpc>
                <a:spcPct val="150000"/>
              </a:lnSpc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في المضارعِ: يَشْكُرُ – يَلْعبانِ- لَمْ يَخْرُجا – لا تَعْبَثا – لَنْ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يَنْصَرِفوا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تَسْألُ....</a:t>
            </a:r>
          </a:p>
          <a:p>
            <a:pPr lvl="0" algn="justLow" rtl="1">
              <a:lnSpc>
                <a:spcPct val="150000"/>
              </a:lnSpc>
              <a:defRPr/>
            </a:pPr>
            <a:r>
              <a:rPr lang="ar-BH" sz="3600" b="1" baseline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الأمر: اجْتَهِدْ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استعْمِلْ – أَحْسِنوا – تَراجَعي-  تَقَدَّما – تفضّلْنَ.....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91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6F81A-1122-4D79-994B-BBC8D465B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9" t="23454" r="17118" b="30137"/>
          <a:stretch/>
        </p:blipFill>
        <p:spPr>
          <a:xfrm>
            <a:off x="5981759" y="1431318"/>
            <a:ext cx="5894128" cy="4679369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2C11F86-45E0-46C0-A931-DB47C7B5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207" y="535567"/>
            <a:ext cx="76338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أسْتَخْرِجُ مِنَ الآياتِ الكَريمَةِ السّابِقَةِ ما يَأْتي:</a:t>
            </a:r>
            <a:endParaRPr kumimoji="0" lang="en-US" altLang="ar-SA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3DFC5EA-6276-41C3-8DCB-7FD146819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48" y="2093582"/>
            <a:ext cx="46105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فِعْلَيْن مُضارِعَيْن مرْفوعَين: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F5612-51DA-4EA1-8807-F983456DBDD5}"/>
              </a:ext>
            </a:extLst>
          </p:cNvPr>
          <p:cNvSpPr txBox="1"/>
          <p:nvPr/>
        </p:nvSpPr>
        <p:spPr>
          <a:xfrm>
            <a:off x="3920211" y="3590042"/>
            <a:ext cx="121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339BE-922D-44B4-B570-91FA86C48313}"/>
              </a:ext>
            </a:extLst>
          </p:cNvPr>
          <p:cNvSpPr txBox="1"/>
          <p:nvPr/>
        </p:nvSpPr>
        <p:spPr>
          <a:xfrm>
            <a:off x="1337566" y="3590042"/>
            <a:ext cx="121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CB5E1-EB83-4FA5-A782-B1AC8B9D5390}"/>
              </a:ext>
            </a:extLst>
          </p:cNvPr>
          <p:cNvSpPr txBox="1"/>
          <p:nvPr/>
        </p:nvSpPr>
        <p:spPr>
          <a:xfrm>
            <a:off x="4127717" y="3563320"/>
            <a:ext cx="77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تَنُوأُ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0426D5-8597-4F27-8FAF-BBA592378E04}"/>
              </a:ext>
            </a:extLst>
          </p:cNvPr>
          <p:cNvSpPr txBox="1"/>
          <p:nvPr/>
        </p:nvSpPr>
        <p:spPr>
          <a:xfrm>
            <a:off x="1323001" y="3590042"/>
            <a:ext cx="98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يُحِبُّ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E47104-FBB3-42E8-A81F-F5AFB37F992E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627CA9-CC93-47B8-8AD7-C428A8116060}"/>
              </a:ext>
            </a:extLst>
          </p:cNvPr>
          <p:cNvSpPr/>
          <p:nvPr/>
        </p:nvSpPr>
        <p:spPr>
          <a:xfrm>
            <a:off x="8812919" y="498100"/>
            <a:ext cx="1278279" cy="7290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أَتَدرَّبُ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9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361" y="11267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CBDF1F8-190D-4DF4-BA7E-BC92E192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058" y="1210490"/>
            <a:ext cx="6729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فِعْلًا</a:t>
            </a:r>
            <a:r>
              <a:rPr kumimoji="0" lang="ar-BH" altLang="ar-SA" sz="4000" b="1" i="0" u="none" strike="noStrike" cap="none" normalizeH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مُضارِعًا مجْزومًا مَعَ بَيانِ أداةِ الجَزْمِ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53638-7524-44C9-A1FA-528E42915C3D}"/>
              </a:ext>
            </a:extLst>
          </p:cNvPr>
          <p:cNvSpPr txBox="1"/>
          <p:nvPr/>
        </p:nvSpPr>
        <p:spPr>
          <a:xfrm>
            <a:off x="6626247" y="1832804"/>
            <a:ext cx="121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C20DB-38D2-4D84-A53A-A4E15F73CB04}"/>
              </a:ext>
            </a:extLst>
          </p:cNvPr>
          <p:cNvSpPr txBox="1"/>
          <p:nvPr/>
        </p:nvSpPr>
        <p:spPr>
          <a:xfrm>
            <a:off x="5103828" y="1832667"/>
            <a:ext cx="121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C13171-427D-488B-8798-99CEF8C7030E}"/>
              </a:ext>
            </a:extLst>
          </p:cNvPr>
          <p:cNvSpPr txBox="1"/>
          <p:nvPr/>
        </p:nvSpPr>
        <p:spPr>
          <a:xfrm>
            <a:off x="6740831" y="1787245"/>
            <a:ext cx="98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تَفْرَحْ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C9346A-8CD3-48F1-ACD1-3875E5C9FC97}"/>
              </a:ext>
            </a:extLst>
          </p:cNvPr>
          <p:cNvSpPr txBox="1"/>
          <p:nvPr/>
        </p:nvSpPr>
        <p:spPr>
          <a:xfrm>
            <a:off x="5429930" y="1856669"/>
            <a:ext cx="56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A4ACD82-DE6E-46D0-8385-A32D278B3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599" y="2672453"/>
            <a:ext cx="40286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فِعْلَيْن مِنْ أفْعَالِ الأمْرِ: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FA8B07-541C-4EEA-BCBD-380B715FB299}"/>
              </a:ext>
            </a:extLst>
          </p:cNvPr>
          <p:cNvSpPr txBox="1"/>
          <p:nvPr/>
        </p:nvSpPr>
        <p:spPr>
          <a:xfrm>
            <a:off x="6624019" y="3460291"/>
            <a:ext cx="121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C345D-6535-4A4F-B5E6-2A995C2563B6}"/>
              </a:ext>
            </a:extLst>
          </p:cNvPr>
          <p:cNvSpPr txBox="1"/>
          <p:nvPr/>
        </p:nvSpPr>
        <p:spPr>
          <a:xfrm>
            <a:off x="4726941" y="3523202"/>
            <a:ext cx="121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D40D46-33FB-42F4-B6A6-547018844BCC}"/>
              </a:ext>
            </a:extLst>
          </p:cNvPr>
          <p:cNvSpPr txBox="1"/>
          <p:nvPr/>
        </p:nvSpPr>
        <p:spPr>
          <a:xfrm>
            <a:off x="6635898" y="3487013"/>
            <a:ext cx="98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ابْتَغِ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858B3-1DCD-45BF-9296-23EEE00CC3D2}"/>
              </a:ext>
            </a:extLst>
          </p:cNvPr>
          <p:cNvSpPr txBox="1"/>
          <p:nvPr/>
        </p:nvSpPr>
        <p:spPr>
          <a:xfrm>
            <a:off x="4745458" y="3557365"/>
            <a:ext cx="119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أَحْسِنْ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A28D87B-261C-42CF-A68B-84A74A91B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602" y="4406076"/>
            <a:ext cx="3919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اسْمًا يَدُلُّ عَلَى الجَمْعِ: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527F33-51EA-4666-83BA-A51132D82A22}"/>
              </a:ext>
            </a:extLst>
          </p:cNvPr>
          <p:cNvSpPr txBox="1"/>
          <p:nvPr/>
        </p:nvSpPr>
        <p:spPr>
          <a:xfrm>
            <a:off x="6636455" y="5170900"/>
            <a:ext cx="121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5C2604-AC53-411D-A7EB-20D0292D8180}"/>
              </a:ext>
            </a:extLst>
          </p:cNvPr>
          <p:cNvSpPr txBox="1"/>
          <p:nvPr/>
        </p:nvSpPr>
        <p:spPr>
          <a:xfrm>
            <a:off x="6636456" y="5170900"/>
            <a:ext cx="121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مَفَاتِحَهُ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977686-C5EE-4B6A-91F4-8225E86DDB64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3C9DB806-0E47-44E0-B405-FB667C30F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412" y="409847"/>
            <a:ext cx="76338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kumimoji="0" lang="ar-BH" altLang="ar-SA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أسْتَخْرِجُ مِنَ الآياتِ الكَريمَةِ السّابِقَةِ ما يَأْتي:</a:t>
            </a:r>
            <a:endParaRPr kumimoji="0" lang="en-US" altLang="ar-SA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BA3DEF-6924-499A-A4A5-6DB7012C5302}"/>
              </a:ext>
            </a:extLst>
          </p:cNvPr>
          <p:cNvSpPr/>
          <p:nvPr/>
        </p:nvSpPr>
        <p:spPr>
          <a:xfrm>
            <a:off x="8902810" y="382764"/>
            <a:ext cx="1278279" cy="7290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أَتَدرَّبُ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46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22579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D529753-2061-41DC-809B-F58EBB77E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95" y="827677"/>
            <a:ext cx="100896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kumimoji="0" lang="ar-BH" altLang="ar-SA" sz="4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أضَعُ خَطًّا تَحْتَ الفِعْلِ في كُلِّ جُمْلَةٍ مِمَّا يأتي، وأَضْبطُهُ بالشَّكْلِ:</a:t>
            </a:r>
            <a:endParaRPr kumimoji="0" lang="en-US" altLang="ar-SA" sz="4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C7ADF-F218-47DE-A9AC-BAE10C928305}"/>
              </a:ext>
            </a:extLst>
          </p:cNvPr>
          <p:cNvSpPr txBox="1"/>
          <p:nvPr/>
        </p:nvSpPr>
        <p:spPr>
          <a:xfrm>
            <a:off x="3069771" y="1523991"/>
            <a:ext cx="565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يأْمُر اللهُ عِبادَهُ بالإحْسانِ إلى الوالِدَيْنِ.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CCB3ED-2E0B-4432-9931-9F2D25CFC148}"/>
              </a:ext>
            </a:extLst>
          </p:cNvPr>
          <p:cNvSpPr txBox="1"/>
          <p:nvPr/>
        </p:nvSpPr>
        <p:spPr>
          <a:xfrm>
            <a:off x="3088352" y="2392077"/>
            <a:ext cx="565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احْتَرِم مَنْ هو أكْبَرُ منْكَ سِنًّا.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5CE7F-9AFA-4ACF-BFB0-477E6603F24E}"/>
              </a:ext>
            </a:extLst>
          </p:cNvPr>
          <p:cNvSpPr txBox="1"/>
          <p:nvPr/>
        </p:nvSpPr>
        <p:spPr>
          <a:xfrm>
            <a:off x="3069770" y="3421483"/>
            <a:ext cx="565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يُنْفِق المُحْسِنُ مالَهُ في وُجوهِ الخَيْرِ.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BD496-114B-47FA-9C9C-928F125C9C86}"/>
              </a:ext>
            </a:extLst>
          </p:cNvPr>
          <p:cNvSpPr txBox="1"/>
          <p:nvPr/>
        </p:nvSpPr>
        <p:spPr>
          <a:xfrm>
            <a:off x="3064289" y="4420290"/>
            <a:ext cx="565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اسْتَعَد المُسْلِمونَ لاسْتِقْبالِ شَهْرِ رَمَضَانَ.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EE254E-01FD-47B2-B5FA-3520D7BD8191}"/>
              </a:ext>
            </a:extLst>
          </p:cNvPr>
          <p:cNvSpPr txBox="1"/>
          <p:nvPr/>
        </p:nvSpPr>
        <p:spPr>
          <a:xfrm>
            <a:off x="3069768" y="5290852"/>
            <a:ext cx="565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احْرِص على أداءِ الصَّلاةِ في أوْقاتِها.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70A49-3D44-4307-8E94-2810C623E165}"/>
              </a:ext>
            </a:extLst>
          </p:cNvPr>
          <p:cNvCxnSpPr>
            <a:cxnSpLocks/>
          </p:cNvCxnSpPr>
          <p:nvPr/>
        </p:nvCxnSpPr>
        <p:spPr>
          <a:xfrm flipH="1">
            <a:off x="7791061" y="2086346"/>
            <a:ext cx="558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189BD6-19B1-43DA-ABBF-313495313BF6}"/>
              </a:ext>
            </a:extLst>
          </p:cNvPr>
          <p:cNvSpPr txBox="1"/>
          <p:nvPr/>
        </p:nvSpPr>
        <p:spPr>
          <a:xfrm>
            <a:off x="7661947" y="1542917"/>
            <a:ext cx="39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A1EBFF-1FF8-457B-BDED-B64C4EACAAC9}"/>
              </a:ext>
            </a:extLst>
          </p:cNvPr>
          <p:cNvCxnSpPr>
            <a:cxnSpLocks/>
          </p:cNvCxnSpPr>
          <p:nvPr/>
        </p:nvCxnSpPr>
        <p:spPr>
          <a:xfrm flipH="1">
            <a:off x="7594423" y="3027076"/>
            <a:ext cx="7550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42DBFF9-68C4-421B-8ACA-9F896E8ABFFD}"/>
              </a:ext>
            </a:extLst>
          </p:cNvPr>
          <p:cNvSpPr txBox="1"/>
          <p:nvPr/>
        </p:nvSpPr>
        <p:spPr>
          <a:xfrm>
            <a:off x="7511686" y="2379786"/>
            <a:ext cx="39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3B1230-806C-4F18-A388-5837D94EAD3F}"/>
              </a:ext>
            </a:extLst>
          </p:cNvPr>
          <p:cNvCxnSpPr>
            <a:cxnSpLocks/>
          </p:cNvCxnSpPr>
          <p:nvPr/>
        </p:nvCxnSpPr>
        <p:spPr>
          <a:xfrm flipH="1">
            <a:off x="7735771" y="4067814"/>
            <a:ext cx="5680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311949D-580F-46DF-BB2D-EC94BEE31321}"/>
              </a:ext>
            </a:extLst>
          </p:cNvPr>
          <p:cNvSpPr txBox="1"/>
          <p:nvPr/>
        </p:nvSpPr>
        <p:spPr>
          <a:xfrm>
            <a:off x="7568313" y="3411014"/>
            <a:ext cx="5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ـقُ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4FF094-7C8A-4505-9E86-A69E51EC2471}"/>
              </a:ext>
            </a:extLst>
          </p:cNvPr>
          <p:cNvCxnSpPr>
            <a:cxnSpLocks/>
          </p:cNvCxnSpPr>
          <p:nvPr/>
        </p:nvCxnSpPr>
        <p:spPr>
          <a:xfrm flipH="1">
            <a:off x="7405366" y="4887844"/>
            <a:ext cx="831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90ACCD6-94AB-4251-B244-14A5DB7310F5}"/>
              </a:ext>
            </a:extLst>
          </p:cNvPr>
          <p:cNvSpPr txBox="1"/>
          <p:nvPr/>
        </p:nvSpPr>
        <p:spPr>
          <a:xfrm>
            <a:off x="7327079" y="4403793"/>
            <a:ext cx="39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دَّ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98DFDDC-E5FC-4B1A-9F36-04818A6E6675}"/>
              </a:ext>
            </a:extLst>
          </p:cNvPr>
          <p:cNvCxnSpPr>
            <a:cxnSpLocks/>
          </p:cNvCxnSpPr>
          <p:nvPr/>
        </p:nvCxnSpPr>
        <p:spPr>
          <a:xfrm flipH="1">
            <a:off x="7465309" y="5905749"/>
            <a:ext cx="831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69B0B8-1409-4FC3-8D22-99910B8EE76B}"/>
              </a:ext>
            </a:extLst>
          </p:cNvPr>
          <p:cNvSpPr txBox="1"/>
          <p:nvPr/>
        </p:nvSpPr>
        <p:spPr>
          <a:xfrm>
            <a:off x="7341608" y="5288117"/>
            <a:ext cx="75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4BF591-9596-4367-8CEB-BD1EB532B38D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800988-2F2D-4F09-9028-AA1DEC958EA1}"/>
              </a:ext>
            </a:extLst>
          </p:cNvPr>
          <p:cNvSpPr/>
          <p:nvPr/>
        </p:nvSpPr>
        <p:spPr>
          <a:xfrm>
            <a:off x="9291316" y="104123"/>
            <a:ext cx="1278279" cy="7290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أَتَدرَّبُ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51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8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3C36D40-6B8F-47DE-ACF4-BB814B43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020" y="98671"/>
            <a:ext cx="53367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 smtClean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الْجدْوَلَ الْآتِيَ كَما في المْـِثالِ: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8F08EB19-8102-419F-8780-51EF29366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29175"/>
              </p:ext>
            </p:extLst>
          </p:nvPr>
        </p:nvGraphicFramePr>
        <p:xfrm>
          <a:off x="1955797" y="975041"/>
          <a:ext cx="8127999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79008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13128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47485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1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3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89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5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3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4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75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453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41CEFFD-6FED-427F-970E-61E296041F47}"/>
              </a:ext>
            </a:extLst>
          </p:cNvPr>
          <p:cNvSpPr txBox="1"/>
          <p:nvPr/>
        </p:nvSpPr>
        <p:spPr>
          <a:xfrm>
            <a:off x="7647812" y="975041"/>
            <a:ext cx="196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الفِعْلُ الماضي</a:t>
            </a:r>
            <a:endParaRPr lang="en-US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678037-7F16-4842-916D-3E6B73C75555}"/>
              </a:ext>
            </a:extLst>
          </p:cNvPr>
          <p:cNvSpPr txBox="1"/>
          <p:nvPr/>
        </p:nvSpPr>
        <p:spPr>
          <a:xfrm>
            <a:off x="5038813" y="944797"/>
            <a:ext cx="196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الفِعْلُ المُضارِعُ</a:t>
            </a:r>
            <a:endParaRPr lang="en-US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B71178-5560-496F-8C38-AEDE2C6ED2FF}"/>
              </a:ext>
            </a:extLst>
          </p:cNvPr>
          <p:cNvSpPr txBox="1"/>
          <p:nvPr/>
        </p:nvSpPr>
        <p:spPr>
          <a:xfrm>
            <a:off x="2207409" y="944796"/>
            <a:ext cx="196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الفِعْلُ الأمْرُ</a:t>
            </a:r>
            <a:endParaRPr lang="en-US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4076C-31AF-4FBF-BFC9-799D55187B79}"/>
              </a:ext>
            </a:extLst>
          </p:cNvPr>
          <p:cNvSpPr txBox="1"/>
          <p:nvPr/>
        </p:nvSpPr>
        <p:spPr>
          <a:xfrm>
            <a:off x="8291741" y="1621372"/>
            <a:ext cx="84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جَعَلَ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C0B0A6-5B46-49EF-91ED-23C0CA7397F6}"/>
              </a:ext>
            </a:extLst>
          </p:cNvPr>
          <p:cNvSpPr txBox="1"/>
          <p:nvPr/>
        </p:nvSpPr>
        <p:spPr>
          <a:xfrm>
            <a:off x="5566299" y="1613973"/>
            <a:ext cx="97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يَجْعَلُ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955624-17A6-4E3C-8A6F-11118C790664}"/>
              </a:ext>
            </a:extLst>
          </p:cNvPr>
          <p:cNvSpPr txBox="1"/>
          <p:nvPr/>
        </p:nvSpPr>
        <p:spPr>
          <a:xfrm>
            <a:off x="2784490" y="1613973"/>
            <a:ext cx="97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اجْعَلْ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80B708-2CA3-4154-82EB-F67E0783AB74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79E70-F727-48CB-B5F3-F9A3EA180BFA}"/>
              </a:ext>
            </a:extLst>
          </p:cNvPr>
          <p:cNvSpPr txBox="1"/>
          <p:nvPr/>
        </p:nvSpPr>
        <p:spPr>
          <a:xfrm>
            <a:off x="2669243" y="2267703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اخْفِضْ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297EA-3F90-44D9-AA9D-94FC7F3C4646}"/>
              </a:ext>
            </a:extLst>
          </p:cNvPr>
          <p:cNvSpPr txBox="1"/>
          <p:nvPr/>
        </p:nvSpPr>
        <p:spPr>
          <a:xfrm>
            <a:off x="5413347" y="2881147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يَحْتَرِمُ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3EFD1-C862-4009-896D-605EEA4D0D2F}"/>
              </a:ext>
            </a:extLst>
          </p:cNvPr>
          <p:cNvSpPr txBox="1"/>
          <p:nvPr/>
        </p:nvSpPr>
        <p:spPr>
          <a:xfrm>
            <a:off x="8004155" y="3487041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رَحِمَ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6B3048-93F5-45D4-BFE6-3473069C6BC7}"/>
              </a:ext>
            </a:extLst>
          </p:cNvPr>
          <p:cNvSpPr txBox="1"/>
          <p:nvPr/>
        </p:nvSpPr>
        <p:spPr>
          <a:xfrm>
            <a:off x="5293669" y="4165248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يَنْهَرُ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2D065A-3778-48B6-9C6E-02DA8E027626}"/>
              </a:ext>
            </a:extLst>
          </p:cNvPr>
          <p:cNvSpPr txBox="1"/>
          <p:nvPr/>
        </p:nvSpPr>
        <p:spPr>
          <a:xfrm>
            <a:off x="7957683" y="4811579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عَبَدَ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D3EA6D-5E1D-412D-990A-64D03DE41922}"/>
              </a:ext>
            </a:extLst>
          </p:cNvPr>
          <p:cNvSpPr txBox="1"/>
          <p:nvPr/>
        </p:nvSpPr>
        <p:spPr>
          <a:xfrm>
            <a:off x="2608807" y="5476072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ابْسُطْ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DDC33-6810-4162-BA5C-FC8E6A5D096F}"/>
              </a:ext>
            </a:extLst>
          </p:cNvPr>
          <p:cNvSpPr txBox="1"/>
          <p:nvPr/>
        </p:nvSpPr>
        <p:spPr>
          <a:xfrm>
            <a:off x="4994007" y="2219693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22ECF3-28FA-43F1-B7A2-638D4EC2666B}"/>
              </a:ext>
            </a:extLst>
          </p:cNvPr>
          <p:cNvSpPr txBox="1"/>
          <p:nvPr/>
        </p:nvSpPr>
        <p:spPr>
          <a:xfrm>
            <a:off x="7712330" y="2222799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480A6-4A0D-4560-BB2D-856C1EE3F707}"/>
              </a:ext>
            </a:extLst>
          </p:cNvPr>
          <p:cNvSpPr txBox="1"/>
          <p:nvPr/>
        </p:nvSpPr>
        <p:spPr>
          <a:xfrm>
            <a:off x="4994007" y="3520543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65B2C-958E-45AE-B3FB-964DA8B33995}"/>
              </a:ext>
            </a:extLst>
          </p:cNvPr>
          <p:cNvSpPr txBox="1"/>
          <p:nvPr/>
        </p:nvSpPr>
        <p:spPr>
          <a:xfrm>
            <a:off x="2192385" y="3513754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908284-4E5E-4C52-931B-D350F740E259}"/>
              </a:ext>
            </a:extLst>
          </p:cNvPr>
          <p:cNvSpPr txBox="1"/>
          <p:nvPr/>
        </p:nvSpPr>
        <p:spPr>
          <a:xfrm>
            <a:off x="7721691" y="2884003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45732-6518-4FA7-AF1C-53C2A0FEF08E}"/>
              </a:ext>
            </a:extLst>
          </p:cNvPr>
          <p:cNvSpPr txBox="1"/>
          <p:nvPr/>
        </p:nvSpPr>
        <p:spPr>
          <a:xfrm>
            <a:off x="2188611" y="2871579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F3B964-733C-4F5B-9830-6A781DA3EA57}"/>
              </a:ext>
            </a:extLst>
          </p:cNvPr>
          <p:cNvSpPr txBox="1"/>
          <p:nvPr/>
        </p:nvSpPr>
        <p:spPr>
          <a:xfrm>
            <a:off x="7723011" y="4161718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298B84-18DC-43CC-B13E-3C27F139E727}"/>
              </a:ext>
            </a:extLst>
          </p:cNvPr>
          <p:cNvSpPr txBox="1"/>
          <p:nvPr/>
        </p:nvSpPr>
        <p:spPr>
          <a:xfrm>
            <a:off x="7722679" y="5400198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8A4350-F725-400D-8E45-C21AE247A6DD}"/>
              </a:ext>
            </a:extLst>
          </p:cNvPr>
          <p:cNvSpPr txBox="1"/>
          <p:nvPr/>
        </p:nvSpPr>
        <p:spPr>
          <a:xfrm>
            <a:off x="4994007" y="4791649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2A8F03-0A54-4C23-9161-1C8513FFF5F5}"/>
              </a:ext>
            </a:extLst>
          </p:cNvPr>
          <p:cNvSpPr txBox="1"/>
          <p:nvPr/>
        </p:nvSpPr>
        <p:spPr>
          <a:xfrm>
            <a:off x="4997112" y="5404545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958D57-D756-41D6-BD2E-6F5655F799D3}"/>
              </a:ext>
            </a:extLst>
          </p:cNvPr>
          <p:cNvSpPr txBox="1"/>
          <p:nvPr/>
        </p:nvSpPr>
        <p:spPr>
          <a:xfrm>
            <a:off x="2187034" y="4149511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7B0DEB-A8C5-4F1B-9845-11CA48784096}"/>
              </a:ext>
            </a:extLst>
          </p:cNvPr>
          <p:cNvSpPr txBox="1"/>
          <p:nvPr/>
        </p:nvSpPr>
        <p:spPr>
          <a:xfrm>
            <a:off x="2188600" y="4760733"/>
            <a:ext cx="2011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7891B6-1A0C-4D63-BB89-174E4CF197AE}"/>
              </a:ext>
            </a:extLst>
          </p:cNvPr>
          <p:cNvSpPr txBox="1"/>
          <p:nvPr/>
        </p:nvSpPr>
        <p:spPr>
          <a:xfrm>
            <a:off x="5454405" y="2202793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يَخْفِضُ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DEF71C-2598-4148-9BFD-B51258C9CF2A}"/>
              </a:ext>
            </a:extLst>
          </p:cNvPr>
          <p:cNvSpPr txBox="1"/>
          <p:nvPr/>
        </p:nvSpPr>
        <p:spPr>
          <a:xfrm>
            <a:off x="8004154" y="2216343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خَفَضَ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4B5B13-A8DD-4AB3-9584-69888296C58D}"/>
              </a:ext>
            </a:extLst>
          </p:cNvPr>
          <p:cNvSpPr txBox="1"/>
          <p:nvPr/>
        </p:nvSpPr>
        <p:spPr>
          <a:xfrm>
            <a:off x="5407072" y="3517910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يَرْحَمُ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95E34A-D810-4819-BA6F-6801D8466253}"/>
              </a:ext>
            </a:extLst>
          </p:cNvPr>
          <p:cNvSpPr txBox="1"/>
          <p:nvPr/>
        </p:nvSpPr>
        <p:spPr>
          <a:xfrm>
            <a:off x="2641249" y="3572831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ارْحَمْ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0F4BE8-4A47-4478-BFF5-853B857CE0D2}"/>
              </a:ext>
            </a:extLst>
          </p:cNvPr>
          <p:cNvSpPr txBox="1"/>
          <p:nvPr/>
        </p:nvSpPr>
        <p:spPr>
          <a:xfrm>
            <a:off x="7945070" y="4176963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نَهَرَ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B14087-CD2F-4E63-BB61-CC9F6B596AFA}"/>
              </a:ext>
            </a:extLst>
          </p:cNvPr>
          <p:cNvSpPr txBox="1"/>
          <p:nvPr/>
        </p:nvSpPr>
        <p:spPr>
          <a:xfrm>
            <a:off x="2559215" y="4172760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انْهَرْ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CDB70-6496-4C8D-98B5-54A4FB605446}"/>
              </a:ext>
            </a:extLst>
          </p:cNvPr>
          <p:cNvSpPr txBox="1"/>
          <p:nvPr/>
        </p:nvSpPr>
        <p:spPr>
          <a:xfrm>
            <a:off x="5293669" y="4774932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يَعْبُدُ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5E71D-F940-4CA8-B9D9-017CFF12296B}"/>
              </a:ext>
            </a:extLst>
          </p:cNvPr>
          <p:cNvSpPr txBox="1"/>
          <p:nvPr/>
        </p:nvSpPr>
        <p:spPr>
          <a:xfrm>
            <a:off x="2553864" y="4758214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اعْبُدْ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956ECA-B687-4D7C-9263-452F215E71F1}"/>
              </a:ext>
            </a:extLst>
          </p:cNvPr>
          <p:cNvSpPr txBox="1"/>
          <p:nvPr/>
        </p:nvSpPr>
        <p:spPr>
          <a:xfrm>
            <a:off x="8011844" y="5414039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بَسَطَ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F0E2BB-51E1-437F-854A-6B243B03860C}"/>
              </a:ext>
            </a:extLst>
          </p:cNvPr>
          <p:cNvSpPr txBox="1"/>
          <p:nvPr/>
        </p:nvSpPr>
        <p:spPr>
          <a:xfrm>
            <a:off x="5320749" y="5399707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يَبْسُطُ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3EB900-2B82-4B4B-A1C0-82AA945A66C9}"/>
              </a:ext>
            </a:extLst>
          </p:cNvPr>
          <p:cNvSpPr txBox="1"/>
          <p:nvPr/>
        </p:nvSpPr>
        <p:spPr>
          <a:xfrm>
            <a:off x="2581247" y="2825137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احْتَرِمْ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6E339E-A2CD-4E82-B8BF-45EEF3A08D44}"/>
              </a:ext>
            </a:extLst>
          </p:cNvPr>
          <p:cNvSpPr txBox="1"/>
          <p:nvPr/>
        </p:nvSpPr>
        <p:spPr>
          <a:xfrm>
            <a:off x="8011844" y="2886038"/>
            <a:ext cx="11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اِحْتَرَمَ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2F3197-8D4D-4355-9EC4-401A5BF3BB05}"/>
              </a:ext>
            </a:extLst>
          </p:cNvPr>
          <p:cNvSpPr/>
          <p:nvPr/>
        </p:nvSpPr>
        <p:spPr>
          <a:xfrm>
            <a:off x="9420080" y="88065"/>
            <a:ext cx="1278279" cy="7290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أَتَدرَّبُ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E8740-4B4C-47F0-A04C-9D03A70C8FDA}"/>
              </a:ext>
            </a:extLst>
          </p:cNvPr>
          <p:cNvSpPr/>
          <p:nvPr/>
        </p:nvSpPr>
        <p:spPr>
          <a:xfrm>
            <a:off x="3359020" y="6359651"/>
            <a:ext cx="5000079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السّادس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مُراجَعاتٌ نَحْويَّةٌ (1)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F5AABEE-7C67-448D-BFC7-F37C20EF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223" y="1011866"/>
            <a:ext cx="67201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kumimoji="0" lang="ar-BH" altLang="ar-SA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أُعَيِّنُ في الآيَتَيْنِ كُلًّا مِنَ الفِعْلِ والفاعِلِ:</a:t>
            </a:r>
            <a:endParaRPr kumimoji="0" lang="en-US" altLang="ar-SA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F551451-6E05-4B46-A39C-9EC1FA162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44416" y="1735771"/>
            <a:ext cx="9370464" cy="35738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C2F88E-3F08-4DF9-9C18-3E1BE86A24B4}"/>
              </a:ext>
            </a:extLst>
          </p:cNvPr>
          <p:cNvSpPr txBox="1"/>
          <p:nvPr/>
        </p:nvSpPr>
        <p:spPr>
          <a:xfrm>
            <a:off x="9142321" y="5018141"/>
            <a:ext cx="110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خَلَقَ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62CFEF-65AB-46BD-892A-D8E35DE4912A}"/>
              </a:ext>
            </a:extLst>
          </p:cNvPr>
          <p:cNvSpPr txBox="1"/>
          <p:nvPr/>
        </p:nvSpPr>
        <p:spPr>
          <a:xfrm>
            <a:off x="6741816" y="5049977"/>
            <a:ext cx="110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93CCA0-291A-41CD-BB4D-3E795E1E8B4D}"/>
              </a:ext>
            </a:extLst>
          </p:cNvPr>
          <p:cNvSpPr txBox="1"/>
          <p:nvPr/>
        </p:nvSpPr>
        <p:spPr>
          <a:xfrm>
            <a:off x="3843818" y="5002474"/>
            <a:ext cx="133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أَخْرَجَتِ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62287E-D8EE-4CD2-8A38-00CB0CAC2053}"/>
              </a:ext>
            </a:extLst>
          </p:cNvPr>
          <p:cNvSpPr txBox="1"/>
          <p:nvPr/>
        </p:nvSpPr>
        <p:spPr>
          <a:xfrm>
            <a:off x="1652767" y="5022524"/>
            <a:ext cx="110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الأَرْضُ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45F8FB-B105-4284-A63F-D1E32BE26F4D}"/>
              </a:ext>
            </a:extLst>
          </p:cNvPr>
          <p:cNvSpPr txBox="1"/>
          <p:nvPr/>
        </p:nvSpPr>
        <p:spPr>
          <a:xfrm>
            <a:off x="9118020" y="5018141"/>
            <a:ext cx="13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B89711-5B7B-4939-9451-C7D13F00292A}"/>
              </a:ext>
            </a:extLst>
          </p:cNvPr>
          <p:cNvSpPr txBox="1"/>
          <p:nvPr/>
        </p:nvSpPr>
        <p:spPr>
          <a:xfrm>
            <a:off x="6741816" y="5023255"/>
            <a:ext cx="13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94CD6D-0CD5-4B86-8BD6-D4FFBBF239AF}"/>
              </a:ext>
            </a:extLst>
          </p:cNvPr>
          <p:cNvSpPr txBox="1"/>
          <p:nvPr/>
        </p:nvSpPr>
        <p:spPr>
          <a:xfrm>
            <a:off x="3805344" y="5013270"/>
            <a:ext cx="13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C2FECF-B353-4EC9-A756-60DC5D04560A}"/>
              </a:ext>
            </a:extLst>
          </p:cNvPr>
          <p:cNvSpPr txBox="1"/>
          <p:nvPr/>
        </p:nvSpPr>
        <p:spPr>
          <a:xfrm>
            <a:off x="1489582" y="5010651"/>
            <a:ext cx="13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8D658F-2123-44AC-B9C5-21A69BBF15D3}"/>
              </a:ext>
            </a:extLst>
          </p:cNvPr>
          <p:cNvSpPr/>
          <p:nvPr/>
        </p:nvSpPr>
        <p:spPr>
          <a:xfrm>
            <a:off x="4453748" y="140897"/>
            <a:ext cx="2604423" cy="7290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ختاميّ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2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5679</TotalTime>
  <Words>545</Words>
  <Application>Microsoft Office PowerPoint</Application>
  <PresentationFormat>Widescreen</PresentationFormat>
  <Paragraphs>122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USER</cp:lastModifiedBy>
  <cp:revision>347</cp:revision>
  <cp:lastPrinted>2021-01-17T11:49:49Z</cp:lastPrinted>
  <dcterms:created xsi:type="dcterms:W3CDTF">2020-03-04T10:47:58Z</dcterms:created>
  <dcterms:modified xsi:type="dcterms:W3CDTF">2021-11-24T15:33:26Z</dcterms:modified>
</cp:coreProperties>
</file>