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56" r:id="rId2"/>
    <p:sldId id="339" r:id="rId3"/>
    <p:sldId id="341" r:id="rId4"/>
    <p:sldId id="362" r:id="rId5"/>
    <p:sldId id="342" r:id="rId6"/>
    <p:sldId id="294" r:id="rId7"/>
    <p:sldId id="347" r:id="rId8"/>
    <p:sldId id="295" r:id="rId9"/>
    <p:sldId id="363" r:id="rId10"/>
    <p:sldId id="31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6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F396-C866-4525-BAFF-E97E0CEE4075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E8029-B525-4F99-A6E7-7E90A2B5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1265ED-1274-48D1-8F94-10DD890EDB0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9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7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2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E726C56-B190-4A40-9FA3-1A4EA297E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629" y="3327813"/>
            <a:ext cx="7766936" cy="3338030"/>
          </a:xfrm>
        </p:spPr>
        <p:txBody>
          <a:bodyPr>
            <a:normAutofit fontScale="90000"/>
          </a:bodyPr>
          <a:lstStyle/>
          <a:p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BH" sz="4800" b="1" dirty="0">
                <a:solidFill>
                  <a:srgbClr val="7030A0"/>
                </a:solidFill>
              </a:rPr>
            </a:br>
            <a:br>
              <a:rPr lang="ar-SA" sz="4800" b="1" dirty="0">
                <a:solidFill>
                  <a:srgbClr val="7030A0"/>
                </a:solidFill>
              </a:rPr>
            </a:br>
            <a:br>
              <a:rPr lang="ar-BH" sz="4800" b="1" dirty="0"/>
            </a:b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تدريباتٌ 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بناء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اضي</a:t>
            </a:r>
            <a:br>
              <a:rPr lang="ar-BH" sz="4800" b="1" dirty="0">
                <a:solidFill>
                  <a:srgbClr val="FF0000"/>
                </a:solidFill>
              </a:rPr>
            </a:br>
            <a:br>
              <a:rPr lang="ar-JO" sz="4800" b="1" dirty="0"/>
            </a:b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الصّف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 الـ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سَّادِسُ 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الابتدائيّ</a:t>
            </a:r>
            <a:br>
              <a:rPr lang="ar-BH" sz="4800" b="1" dirty="0"/>
            </a:br>
            <a:br>
              <a:rPr lang="en-US" sz="4800" b="1" dirty="0">
                <a:solidFill>
                  <a:srgbClr val="FF0000"/>
                </a:solidFill>
              </a:rPr>
            </a:br>
            <a:endParaRPr lang="ar-BH" sz="4800" b="1" dirty="0">
              <a:solidFill>
                <a:srgbClr val="0070C0"/>
              </a:solidFill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E4A4CCC-8D71-4859-90D3-136A67C0C2B3}"/>
              </a:ext>
            </a:extLst>
          </p:cNvPr>
          <p:cNvSpPr txBox="1"/>
          <p:nvPr/>
        </p:nvSpPr>
        <p:spPr>
          <a:xfrm>
            <a:off x="2312126" y="1578402"/>
            <a:ext cx="7289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دَرْسٌ في مادّةِ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ّغ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بيّة</a:t>
            </a:r>
            <a:b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واع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حويّة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– الفصل الدراسي الأوّل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9225DE-BEB5-4309-AA32-7DCE6931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AB8B5B-D61A-4A12-A3FE-C49D765D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الد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6600" b="1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id="{FC86EB9C-6C05-413C-A6D0-FB602AA57D92}"/>
              </a:ext>
            </a:extLst>
          </p:cNvPr>
          <p:cNvSpPr/>
          <p:nvPr/>
        </p:nvSpPr>
        <p:spPr>
          <a:xfrm>
            <a:off x="106015" y="100128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333737055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93" y="2623116"/>
            <a:ext cx="10515600" cy="28102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تمييزُ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علاماتِ بناءِ الفِعْلِ الماضِي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تمييزًا دقيقًا من خلال الأمثِلَةِ المعروضةِ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إسنادُ الفعل الماضي إلى مختلِفِ الضمائرِ بشكلٍ صحيحٍ.</a:t>
            </a:r>
            <a:endParaRPr lang="ar-JO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توظيفُ الفعلِ الماضي توظيفًا صحيحًا في سياقات تعبيرية متنوّعة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CFDC0A2-E2C2-4E6A-B3F5-2EEC8DE13E81}"/>
              </a:ext>
            </a:extLst>
          </p:cNvPr>
          <p:cNvSpPr/>
          <p:nvPr/>
        </p:nvSpPr>
        <p:spPr>
          <a:xfrm>
            <a:off x="5595493" y="1745298"/>
            <a:ext cx="24513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أهْدَاف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الدَّرْسِ</a:t>
            </a:r>
            <a:endParaRPr lang="en-US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id="{14F7127E-A75A-4958-A95E-1AC8F031B092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16714FAC-BCED-4EA2-AF46-D0A0683CF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18" y="375737"/>
            <a:ext cx="2095312" cy="154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2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317E62-BDBF-43B7-ACCF-D5BC9BDD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791625"/>
            <a:ext cx="9877202" cy="839578"/>
          </a:xfrm>
        </p:spPr>
        <p:txBody>
          <a:bodyPr>
            <a:noAutofit/>
          </a:bodyPr>
          <a:lstStyle/>
          <a:p>
            <a:pPr algn="ct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الأفعالَ الماضيَةَ الآتيَةَ، وأذكُرُ علامات بنائِهَا موضِّحًا السبب: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261515" y="147128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أتذكّرُ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08116"/>
              </p:ext>
            </p:extLst>
          </p:nvPr>
        </p:nvGraphicFramePr>
        <p:xfrm>
          <a:off x="1204223" y="1744061"/>
          <a:ext cx="9248501" cy="4322314"/>
        </p:xfrm>
        <a:graphic>
          <a:graphicData uri="http://schemas.openxmlformats.org/drawingml/2006/table">
            <a:tbl>
              <a:tblPr rtl="1" firstRow="1" bandRow="1"/>
              <a:tblGrid>
                <a:gridCol w="56487">
                  <a:extLst>
                    <a:ext uri="{9D8B030D-6E8A-4147-A177-3AD203B41FA5}">
                      <a16:colId xmlns:a16="http://schemas.microsoft.com/office/drawing/2014/main" val="3128778336"/>
                    </a:ext>
                  </a:extLst>
                </a:gridCol>
                <a:gridCol w="2859358">
                  <a:extLst>
                    <a:ext uri="{9D8B030D-6E8A-4147-A177-3AD203B41FA5}">
                      <a16:colId xmlns:a16="http://schemas.microsoft.com/office/drawing/2014/main" val="2957291055"/>
                    </a:ext>
                  </a:extLst>
                </a:gridCol>
                <a:gridCol w="1686885">
                  <a:extLst>
                    <a:ext uri="{9D8B030D-6E8A-4147-A177-3AD203B41FA5}">
                      <a16:colId xmlns:a16="http://schemas.microsoft.com/office/drawing/2014/main" val="659560292"/>
                    </a:ext>
                  </a:extLst>
                </a:gridCol>
                <a:gridCol w="4645771">
                  <a:extLst>
                    <a:ext uri="{9D8B030D-6E8A-4147-A177-3AD203B41FA5}">
                      <a16:colId xmlns:a16="http://schemas.microsoft.com/office/drawing/2014/main" val="1267788435"/>
                    </a:ext>
                  </a:extLst>
                </a:gridCol>
              </a:tblGrid>
              <a:tr h="83559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200" b="1" kern="120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الفعل الماضي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800" b="1" kern="120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علامة البناء 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800" b="1" kern="120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سبب البناء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04182"/>
                  </a:ext>
                </a:extLst>
              </a:tr>
              <a:tr h="587612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سَمِعُ</a:t>
                      </a:r>
                      <a:r>
                        <a:rPr lang="ar-SA" sz="2800" dirty="0" err="1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وا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543520"/>
                  </a:ext>
                </a:extLst>
              </a:tr>
              <a:tr h="57982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سَمِعْ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52193"/>
                  </a:ext>
                </a:extLst>
              </a:tr>
              <a:tr h="57982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سَمِعْ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تُ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753662"/>
                  </a:ext>
                </a:extLst>
              </a:tr>
              <a:tr h="57982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سَمِعْ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394473"/>
                  </a:ext>
                </a:extLst>
              </a:tr>
              <a:tr h="57982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سمِعَ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558387"/>
                  </a:ext>
                </a:extLst>
              </a:tr>
              <a:tr h="57982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 </a:t>
                      </a:r>
                      <a:endParaRPr lang="en-US" sz="110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سَمِعْ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BH" sz="28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84832"/>
                  </a:ext>
                </a:extLst>
              </a:tr>
            </a:tbl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22C62C0-8FFA-42BF-9904-793E687BD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166" y="3155345"/>
            <a:ext cx="1213209" cy="74987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D11C453C-6AAF-40B9-B307-EE9201EC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164" y="3760210"/>
            <a:ext cx="1213209" cy="74987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E0280EA-9FA5-41DE-A5B1-CB038B008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166" y="4308325"/>
            <a:ext cx="1213209" cy="749873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7BF4EAC-1C11-43F9-94E1-00D27A314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267" y="5451554"/>
            <a:ext cx="1213209" cy="749873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409CB4B7-E461-4946-BAF0-D18CFC2D5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369" y="2550479"/>
            <a:ext cx="3395766" cy="74987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6A0FE17-494C-4E8A-8A5D-42FAD2397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623" y="3155345"/>
            <a:ext cx="2798307" cy="749873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C093E0A-29A8-4049-8375-3CF20D0CF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5215" y="3731833"/>
            <a:ext cx="2773920" cy="749873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CD4A66A5-7D9D-41D8-9BC9-C7CCBD38A9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5215" y="4301537"/>
            <a:ext cx="2859272" cy="749873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760DD646-CA76-4CDC-B4D8-19BB328767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0671" y="4869192"/>
            <a:ext cx="2755631" cy="749873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B1758425-315B-4D74-A269-5B9F0535B2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62685" y="5467784"/>
            <a:ext cx="2828789" cy="749873"/>
          </a:xfrm>
          <a:prstGeom prst="rect">
            <a:avLst/>
          </a:prstGeom>
        </p:spPr>
      </p:pic>
      <p:sp>
        <p:nvSpPr>
          <p:cNvPr id="17" name="مستطيل 4">
            <a:extLst>
              <a:ext uri="{FF2B5EF4-FFF2-40B4-BE49-F238E27FC236}">
                <a16:creationId xmlns:a16="http://schemas.microsoft.com/office/drawing/2014/main" id="{F9A2953C-5E15-4482-A1B1-46DF84AF98A5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68BF2EBF-B65B-49DD-9CBB-3384198254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0153" y="4860093"/>
            <a:ext cx="963251" cy="749873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C77378B-5D1C-42F3-AEED-0F663F6C559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4472" y="2550479"/>
            <a:ext cx="987638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8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F1FAA89-0EE0-4000-9B82-4E9AC10A3CDE}"/>
              </a:ext>
            </a:extLst>
          </p:cNvPr>
          <p:cNvSpPr txBox="1">
            <a:spLocks/>
          </p:cNvSpPr>
          <p:nvPr/>
        </p:nvSpPr>
        <p:spPr>
          <a:xfrm>
            <a:off x="10270435" y="49686"/>
            <a:ext cx="1732720" cy="6658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أتذكَّرُ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5DA289-5912-4C34-B8FF-2238E974DC98}"/>
              </a:ext>
            </a:extLst>
          </p:cNvPr>
          <p:cNvSpPr txBox="1">
            <a:spLocks/>
          </p:cNvSpPr>
          <p:nvPr/>
        </p:nvSpPr>
        <p:spPr>
          <a:xfrm>
            <a:off x="636104" y="2403339"/>
            <a:ext cx="10402957" cy="2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أنَّ الفِعْلَ الماضِيَ مَبْنِيٌّ علَى الفتْحِ دائِمًا إلّا:</a:t>
            </a:r>
            <a:endParaRPr lang="ar-JO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lvl="1" indent="-285750">
              <a:buFontTx/>
              <a:buChar char="-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إِذا اتّصلتْ به 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وَاوُ الجماعَةِ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فَإِنَّهُ يُبْنَى عَلَى الضَّمِّ.</a:t>
            </a:r>
          </a:p>
          <a:p>
            <a:pPr marL="742950" lvl="1" indent="-285750">
              <a:buFontTx/>
              <a:buChar char="-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إِذا اتّصلتْ به 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المُتَحَرِّكَةُ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و 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نُونُ النِّسْوَةِ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و(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نا الفاعلين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فَإِنَّهُ يُبْنَى عَلَى السُّكونِ.</a:t>
            </a:r>
            <a:endParaRPr lang="ar-JO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>
              <a:buNone/>
            </a:pPr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FE97BA01-C99F-4401-9896-1AC3FE36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592" y="1321712"/>
            <a:ext cx="9273280" cy="839578"/>
          </a:xfrm>
        </p:spPr>
        <p:txBody>
          <a:bodyPr>
            <a:no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أتذكَّرُ ممّا سبق لي أن درستُهُ منْ علامات بناء الفعل الماضي: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id="{A5CA4E62-73B6-415B-A151-DD008AA6A716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334268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59" y="974184"/>
            <a:ext cx="9167191" cy="642832"/>
          </a:xfrm>
        </p:spPr>
        <p:txBody>
          <a:bodyPr>
            <a:noAutofit/>
          </a:bodyPr>
          <a:lstStyle/>
          <a:p>
            <a:pPr algn="r"/>
            <a:b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أُبيّنُ علامةَ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بناءِ كُلِّ فعلٍ منَ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الأفعالِ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الماضِية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الآتية مع ذِكْرِ السَّببِ: (3 دقائق)</a:t>
            </a:r>
            <a:b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23207"/>
              </p:ext>
            </p:extLst>
          </p:nvPr>
        </p:nvGraphicFramePr>
        <p:xfrm>
          <a:off x="1812518" y="1617703"/>
          <a:ext cx="9067233" cy="4741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869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بب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علامةُ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بنائ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الفعلُ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الماضي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87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زارَ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87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جَلَسَا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37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لاحظْتُ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87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أحسُّوا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88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تَمَتَّعْت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88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لَعِبْنَ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17314"/>
                  </a:ext>
                </a:extLst>
              </a:tr>
              <a:tr h="48388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درَسْنا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2344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E4247B9-04D5-464B-86A9-0802A72C6491}"/>
              </a:ext>
            </a:extLst>
          </p:cNvPr>
          <p:cNvSpPr txBox="1">
            <a:spLocks/>
          </p:cNvSpPr>
          <p:nvPr/>
        </p:nvSpPr>
        <p:spPr>
          <a:xfrm>
            <a:off x="10307054" y="124255"/>
            <a:ext cx="1714115" cy="6428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أُطَبِّق</a:t>
            </a:r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E37516E2-CC01-45CF-867C-3490A398C843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B0BEC91-63A0-4520-88ED-7AA73A1863DD}"/>
              </a:ext>
            </a:extLst>
          </p:cNvPr>
          <p:cNvSpPr txBox="1"/>
          <p:nvPr/>
        </p:nvSpPr>
        <p:spPr>
          <a:xfrm>
            <a:off x="5698671" y="3528659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87A1FE17-8549-4588-940D-E0742201CF7B}"/>
              </a:ext>
            </a:extLst>
          </p:cNvPr>
          <p:cNvSpPr txBox="1"/>
          <p:nvPr/>
        </p:nvSpPr>
        <p:spPr>
          <a:xfrm>
            <a:off x="1731636" y="2300929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نه لم يتَّصل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به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شيء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02A1D5FF-762C-4825-9AF7-BB1B75A8A5DB}"/>
              </a:ext>
            </a:extLst>
          </p:cNvPr>
          <p:cNvSpPr txBox="1"/>
          <p:nvPr/>
        </p:nvSpPr>
        <p:spPr>
          <a:xfrm>
            <a:off x="5656557" y="214071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الفتح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CC39F4E9-BE21-4389-B193-D9CC8497AAE0}"/>
              </a:ext>
            </a:extLst>
          </p:cNvPr>
          <p:cNvSpPr txBox="1"/>
          <p:nvPr/>
        </p:nvSpPr>
        <p:spPr>
          <a:xfrm>
            <a:off x="5626501" y="2724244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الفتح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CF3927C-7255-4052-AC4B-13638304F7D0}"/>
              </a:ext>
            </a:extLst>
          </p:cNvPr>
          <p:cNvSpPr txBox="1"/>
          <p:nvPr/>
        </p:nvSpPr>
        <p:spPr>
          <a:xfrm>
            <a:off x="5730860" y="5288325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5E8A96F0-A0AC-423E-AD6E-7A61B447724D}"/>
              </a:ext>
            </a:extLst>
          </p:cNvPr>
          <p:cNvSpPr txBox="1"/>
          <p:nvPr/>
        </p:nvSpPr>
        <p:spPr>
          <a:xfrm>
            <a:off x="5698671" y="4765105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60B7E0AD-5192-48EE-AA69-15B4828CFED3}"/>
              </a:ext>
            </a:extLst>
          </p:cNvPr>
          <p:cNvSpPr txBox="1"/>
          <p:nvPr/>
        </p:nvSpPr>
        <p:spPr>
          <a:xfrm>
            <a:off x="5675494" y="5807726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2A4675FC-45B3-4159-A0EC-69B936C91A37}"/>
              </a:ext>
            </a:extLst>
          </p:cNvPr>
          <p:cNvSpPr txBox="1"/>
          <p:nvPr/>
        </p:nvSpPr>
        <p:spPr>
          <a:xfrm>
            <a:off x="1824560" y="5795719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لاتّصالِهِ بِنا الفاعِلَين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3AC5CFDB-BA10-4DCE-BA80-9FD5EEF9D6EC}"/>
              </a:ext>
            </a:extLst>
          </p:cNvPr>
          <p:cNvSpPr txBox="1"/>
          <p:nvPr/>
        </p:nvSpPr>
        <p:spPr>
          <a:xfrm>
            <a:off x="1792371" y="5290043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لِاتّصالِهِ بِنون النّسْوة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AFD7C8C2-421C-4A84-9983-45E1AB93EA47}"/>
              </a:ext>
            </a:extLst>
          </p:cNvPr>
          <p:cNvSpPr txBox="1"/>
          <p:nvPr/>
        </p:nvSpPr>
        <p:spPr>
          <a:xfrm>
            <a:off x="1812518" y="4765105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لاتِّصَالهِ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بالتّاء المحرّكة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61438442-7F32-4BB0-A8C8-70EB60FCE0A0}"/>
              </a:ext>
            </a:extLst>
          </p:cNvPr>
          <p:cNvSpPr txBox="1"/>
          <p:nvPr/>
        </p:nvSpPr>
        <p:spPr>
          <a:xfrm>
            <a:off x="1812518" y="4165131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لاتّصَالِهِ بواو الجماعة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0D4262FF-8D9D-419D-B640-732FEC308D16}"/>
              </a:ext>
            </a:extLst>
          </p:cNvPr>
          <p:cNvSpPr txBox="1"/>
          <p:nvPr/>
        </p:nvSpPr>
        <p:spPr>
          <a:xfrm>
            <a:off x="1812518" y="3580906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لاتِّصَالهِ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بالتّاء المحرّكة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43066423-5EFC-4EFC-B4A5-19E2AB53411F}"/>
              </a:ext>
            </a:extLst>
          </p:cNvPr>
          <p:cNvSpPr txBox="1"/>
          <p:nvPr/>
        </p:nvSpPr>
        <p:spPr>
          <a:xfrm>
            <a:off x="1812518" y="2905457"/>
            <a:ext cx="29633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لِاتّصاله بألِف الاثْنَين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3E321E79-C859-4E11-A173-D45D39A0120B}"/>
              </a:ext>
            </a:extLst>
          </p:cNvPr>
          <p:cNvSpPr txBox="1"/>
          <p:nvPr/>
        </p:nvSpPr>
        <p:spPr>
          <a:xfrm>
            <a:off x="5626501" y="4241885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الضم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DC5E1561-4D65-4176-B9AC-C1FA9554192C}"/>
              </a:ext>
            </a:extLst>
          </p:cNvPr>
          <p:cNvSpPr txBox="1">
            <a:spLocks/>
          </p:cNvSpPr>
          <p:nvPr/>
        </p:nvSpPr>
        <p:spPr>
          <a:xfrm>
            <a:off x="185529" y="611764"/>
            <a:ext cx="1546108" cy="707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أُقي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 إجابتي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959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299" y="827452"/>
            <a:ext cx="7378532" cy="1267183"/>
          </a:xfrm>
        </p:spPr>
        <p:txBody>
          <a:bodyPr>
            <a:normAutofit/>
          </a:bodyPr>
          <a:lstStyle/>
          <a:p>
            <a:pPr lvl="0" algn="r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أَمْلأُ الـجَدْوَلَ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الآتيَ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بِمَا يُنَاسِبُ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(دقيقتان)</a:t>
            </a:r>
            <a:br>
              <a:rPr 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313278"/>
              </p:ext>
            </p:extLst>
          </p:nvPr>
        </p:nvGraphicFramePr>
        <p:xfrm>
          <a:off x="1133342" y="1645240"/>
          <a:ext cx="10258048" cy="4212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1458">
                  <a:extLst>
                    <a:ext uri="{9D8B030D-6E8A-4147-A177-3AD203B41FA5}">
                      <a16:colId xmlns:a16="http://schemas.microsoft.com/office/drawing/2014/main" val="3743535094"/>
                    </a:ext>
                  </a:extLst>
                </a:gridCol>
                <a:gridCol w="2129246">
                  <a:extLst>
                    <a:ext uri="{9D8B030D-6E8A-4147-A177-3AD203B41FA5}">
                      <a16:colId xmlns:a16="http://schemas.microsoft.com/office/drawing/2014/main" val="2548139858"/>
                    </a:ext>
                  </a:extLst>
                </a:gridCol>
                <a:gridCol w="5147344">
                  <a:extLst>
                    <a:ext uri="{9D8B030D-6E8A-4147-A177-3AD203B41FA5}">
                      <a16:colId xmlns:a16="http://schemas.microsoft.com/office/drawing/2014/main" val="3306070565"/>
                    </a:ext>
                  </a:extLst>
                </a:gridCol>
              </a:tblGrid>
              <a:tr h="5930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320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علامة</a:t>
                      </a:r>
                      <a:r>
                        <a:rPr lang="ar-JO" sz="3200" baseline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بنائه</a:t>
                      </a:r>
                      <a:endParaRPr lang="en-US" sz="32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320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الفعل</a:t>
                      </a:r>
                      <a:r>
                        <a:rPr lang="ar-JO" sz="3200" baseline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الماضي</a:t>
                      </a:r>
                      <a:endParaRPr lang="en-US" sz="32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</a:t>
                      </a:r>
                      <a:r>
                        <a:rPr lang="ar-BH" sz="3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</a:t>
                      </a:r>
                      <a:r>
                        <a:rPr lang="ar-BH" sz="3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ةُ</a:t>
                      </a:r>
                      <a:endParaRPr lang="en-US" sz="320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456222"/>
                  </a:ext>
                </a:extLst>
              </a:tr>
              <a:tr h="566691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شاهدْتُ</a:t>
                      </a:r>
                      <a:r>
                        <a:rPr lang="ar-JO" sz="3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الأَشْجَار</a:t>
                      </a:r>
                      <a:r>
                        <a:rPr lang="ar-JO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مُزْهِرَةً.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02722"/>
                  </a:ext>
                </a:extLst>
              </a:tr>
              <a:tr h="627778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أقمْنا</a:t>
                      </a:r>
                      <a:r>
                        <a:rPr lang="ar-JO" sz="3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الأحتفالَ داخِلِ المنزِلِ</a:t>
                      </a:r>
                      <a:r>
                        <a:rPr lang="ar-BH" sz="3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807606"/>
                  </a:ext>
                </a:extLst>
              </a:tr>
              <a:tr h="674742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اسْتَلَم</a:t>
                      </a:r>
                      <a:r>
                        <a:rPr lang="ar-JO" sz="3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ُوا</a:t>
                      </a:r>
                      <a:r>
                        <a:rPr lang="ar-JO" sz="3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جوائزَهم تقديرًا لِجُهودِهِم.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294753"/>
                  </a:ext>
                </a:extLst>
              </a:tr>
              <a:tr h="198861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ذَهبْنَ إلى</a:t>
                      </a:r>
                      <a:r>
                        <a:rPr lang="ar-JO" sz="3200" b="1" baseline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عَمَلِهِنَ مسْرِعاتٍ.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217484"/>
                  </a:ext>
                </a:extLst>
              </a:tr>
              <a:tr h="397722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شَعَرْتُ بالفَرَحِ.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020662"/>
                  </a:ext>
                </a:extLst>
              </a:tr>
              <a:tr h="198861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جَلَسْتِ في ساحةِ المنزلِ.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48260" marR="4826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234745"/>
                  </a:ext>
                </a:extLst>
              </a:tr>
            </a:tbl>
          </a:graphicData>
        </a:graphic>
      </p:graphicFrame>
      <p:sp>
        <p:nvSpPr>
          <p:cNvPr id="6" name="مستطيل 4">
            <a:extLst>
              <a:ext uri="{FF2B5EF4-FFF2-40B4-BE49-F238E27FC236}">
                <a16:creationId xmlns:a16="http://schemas.microsoft.com/office/drawing/2014/main" id="{13C58A68-EF69-40A3-A698-910565D9BB0C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A7E268-47B9-4D8C-A59D-2E4D5B82F973}"/>
              </a:ext>
            </a:extLst>
          </p:cNvPr>
          <p:cNvSpPr txBox="1">
            <a:spLocks/>
          </p:cNvSpPr>
          <p:nvPr/>
        </p:nvSpPr>
        <p:spPr>
          <a:xfrm>
            <a:off x="10307054" y="124255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أُطَبِّق</a:t>
            </a:r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C896D60-7E6B-4D75-8F9D-74F2765B5ECD}"/>
              </a:ext>
            </a:extLst>
          </p:cNvPr>
          <p:cNvSpPr txBox="1"/>
          <p:nvPr/>
        </p:nvSpPr>
        <p:spPr>
          <a:xfrm>
            <a:off x="4403512" y="2067917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شاهدْتُ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8E3C8C1-708B-4977-A6F3-3383EA6AB8C9}"/>
              </a:ext>
            </a:extLst>
          </p:cNvPr>
          <p:cNvSpPr txBox="1"/>
          <p:nvPr/>
        </p:nvSpPr>
        <p:spPr>
          <a:xfrm>
            <a:off x="4403508" y="5270020"/>
            <a:ext cx="1294925" cy="6192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جَلَسْتِ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1CA8725-446F-4E94-8314-86A82CF6DE46}"/>
              </a:ext>
            </a:extLst>
          </p:cNvPr>
          <p:cNvSpPr txBox="1"/>
          <p:nvPr/>
        </p:nvSpPr>
        <p:spPr>
          <a:xfrm>
            <a:off x="4403511" y="3457483"/>
            <a:ext cx="1294925" cy="6192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اسْتَلَمُوا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DC34A6D-B431-4CAC-B09D-5A0F534803EC}"/>
              </a:ext>
            </a:extLst>
          </p:cNvPr>
          <p:cNvSpPr txBox="1"/>
          <p:nvPr/>
        </p:nvSpPr>
        <p:spPr>
          <a:xfrm>
            <a:off x="1917635" y="2824959"/>
            <a:ext cx="12949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السُّكُون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A894309-B2B5-4672-9846-F45D13A9E9C3}"/>
              </a:ext>
            </a:extLst>
          </p:cNvPr>
          <p:cNvSpPr txBox="1"/>
          <p:nvPr/>
        </p:nvSpPr>
        <p:spPr>
          <a:xfrm>
            <a:off x="4403512" y="2824959"/>
            <a:ext cx="1294925" cy="6192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أقمْنا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7FC369D-7CBA-4B1B-B72F-CC9EFEDE70FF}"/>
              </a:ext>
            </a:extLst>
          </p:cNvPr>
          <p:cNvSpPr txBox="1"/>
          <p:nvPr/>
        </p:nvSpPr>
        <p:spPr>
          <a:xfrm>
            <a:off x="1917635" y="2048734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السُّكون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F3EE4972-1C06-4CC9-A8EC-B8828E5B2D14}"/>
              </a:ext>
            </a:extLst>
          </p:cNvPr>
          <p:cNvSpPr txBox="1"/>
          <p:nvPr/>
        </p:nvSpPr>
        <p:spPr>
          <a:xfrm>
            <a:off x="4403510" y="3956391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ذَهَبْنَ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522C154D-11EC-4AED-AE4A-9C7C886841DB}"/>
              </a:ext>
            </a:extLst>
          </p:cNvPr>
          <p:cNvSpPr txBox="1"/>
          <p:nvPr/>
        </p:nvSpPr>
        <p:spPr>
          <a:xfrm>
            <a:off x="4403509" y="4682775"/>
            <a:ext cx="1294925" cy="6192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شَعَرْتُ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476C8D01-0F8E-46D7-A8B7-3329BD1AF1C4}"/>
              </a:ext>
            </a:extLst>
          </p:cNvPr>
          <p:cNvSpPr txBox="1"/>
          <p:nvPr/>
        </p:nvSpPr>
        <p:spPr>
          <a:xfrm>
            <a:off x="1844822" y="5310214"/>
            <a:ext cx="12949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السُّكُون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1B45160D-AACE-4600-B899-0A561C6547C0}"/>
              </a:ext>
            </a:extLst>
          </p:cNvPr>
          <p:cNvSpPr txBox="1"/>
          <p:nvPr/>
        </p:nvSpPr>
        <p:spPr>
          <a:xfrm>
            <a:off x="1875986" y="4763163"/>
            <a:ext cx="12949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السُّكُون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0DE999CC-4A64-4AC6-8724-1576632572E1}"/>
              </a:ext>
            </a:extLst>
          </p:cNvPr>
          <p:cNvSpPr txBox="1"/>
          <p:nvPr/>
        </p:nvSpPr>
        <p:spPr>
          <a:xfrm>
            <a:off x="1938315" y="4157078"/>
            <a:ext cx="12949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السُّكُون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B35EA9DE-2C73-4AB8-BBCD-3F5CE8026592}"/>
              </a:ext>
            </a:extLst>
          </p:cNvPr>
          <p:cNvSpPr txBox="1"/>
          <p:nvPr/>
        </p:nvSpPr>
        <p:spPr>
          <a:xfrm>
            <a:off x="1917634" y="3303469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مَّةُ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DF79664-ADFC-4A7B-A911-BDC7FA3C7E1E}"/>
              </a:ext>
            </a:extLst>
          </p:cNvPr>
          <p:cNvSpPr txBox="1">
            <a:spLocks/>
          </p:cNvSpPr>
          <p:nvPr/>
        </p:nvSpPr>
        <p:spPr>
          <a:xfrm>
            <a:off x="278293" y="678024"/>
            <a:ext cx="1546108" cy="707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أُقي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 إجابتي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663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96297"/>
              </p:ext>
            </p:extLst>
          </p:nvPr>
        </p:nvGraphicFramePr>
        <p:xfrm>
          <a:off x="714678" y="2719991"/>
          <a:ext cx="11062947" cy="334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6432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 الفاعلين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سوة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المخاطبةِ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المخاطب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المتكلم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نجَحْنَا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نجَحْنَ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نجَحْتِ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نجَحْتَ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نَجَحْتُ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نَجَحُوا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نجَحَ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عَلِمَ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سَأَلَ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انْتَظَرَ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34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سَاعَدَ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377124" y="117975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أُطَبِّق</a:t>
            </a:r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547678-7874-4AB6-9C2C-78629395D356}"/>
              </a:ext>
            </a:extLst>
          </p:cNvPr>
          <p:cNvSpPr/>
          <p:nvPr/>
        </p:nvSpPr>
        <p:spPr>
          <a:xfrm>
            <a:off x="1942946" y="1319651"/>
            <a:ext cx="983955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أسْنِدُ الأفعالَ الآتي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الض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مائ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 مع ضبطِهَا بالحركاتِ المناسبةِ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كما في المثال:</a:t>
            </a:r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(4 دقائق)</a:t>
            </a:r>
            <a:endParaRPr lang="ar-JO" sz="4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678441F-6B1F-4739-A5D6-2303CB1D469B}"/>
              </a:ext>
            </a:extLst>
          </p:cNvPr>
          <p:cNvSpPr txBox="1"/>
          <p:nvPr/>
        </p:nvSpPr>
        <p:spPr>
          <a:xfrm>
            <a:off x="858290" y="5319790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B86A9DF-D06A-46CF-94F1-24BA483E52F9}"/>
              </a:ext>
            </a:extLst>
          </p:cNvPr>
          <p:cNvSpPr txBox="1"/>
          <p:nvPr/>
        </p:nvSpPr>
        <p:spPr>
          <a:xfrm>
            <a:off x="945384" y="369193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عَلِمْنا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87236D2B-6A33-4DE4-AA5F-D7A883175B90}"/>
              </a:ext>
            </a:extLst>
          </p:cNvPr>
          <p:cNvSpPr txBox="1"/>
          <p:nvPr/>
        </p:nvSpPr>
        <p:spPr>
          <a:xfrm>
            <a:off x="2477624" y="372796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عَلِمْنَ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8C3F914-D0E7-49F5-980C-10B0E855679A}"/>
              </a:ext>
            </a:extLst>
          </p:cNvPr>
          <p:cNvSpPr txBox="1"/>
          <p:nvPr/>
        </p:nvSpPr>
        <p:spPr>
          <a:xfrm>
            <a:off x="4066450" y="370944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عَلِمْتِ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BCB0273-85C8-44C0-84A6-EBC2FDFFDB84}"/>
              </a:ext>
            </a:extLst>
          </p:cNvPr>
          <p:cNvSpPr txBox="1"/>
          <p:nvPr/>
        </p:nvSpPr>
        <p:spPr>
          <a:xfrm>
            <a:off x="5606962" y="370944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عَلِمْتَ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AF881C5-24A2-4235-B292-507CD0B8192B}"/>
              </a:ext>
            </a:extLst>
          </p:cNvPr>
          <p:cNvSpPr txBox="1"/>
          <p:nvPr/>
        </p:nvSpPr>
        <p:spPr>
          <a:xfrm>
            <a:off x="7250936" y="3740544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عَلِمْتُ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08970DBC-CC4D-4F6F-ACD8-97099989C28C}"/>
              </a:ext>
            </a:extLst>
          </p:cNvPr>
          <p:cNvSpPr txBox="1"/>
          <p:nvPr/>
        </p:nvSpPr>
        <p:spPr>
          <a:xfrm>
            <a:off x="8791448" y="3740545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عَلِمُوا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508C5DCC-A19F-4880-A89A-5973B96AB278}"/>
              </a:ext>
            </a:extLst>
          </p:cNvPr>
          <p:cNvSpPr txBox="1"/>
          <p:nvPr/>
        </p:nvSpPr>
        <p:spPr>
          <a:xfrm>
            <a:off x="887736" y="4720050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انْتَظَرْنا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054D8628-ECD0-4566-8FB5-EE38B0D030DF}"/>
              </a:ext>
            </a:extLst>
          </p:cNvPr>
          <p:cNvSpPr txBox="1"/>
          <p:nvPr/>
        </p:nvSpPr>
        <p:spPr>
          <a:xfrm>
            <a:off x="5562350" y="474391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انْتَظَرْتَ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DAF62E95-B83C-4D8D-A1B4-2B0885232C5A}"/>
              </a:ext>
            </a:extLst>
          </p:cNvPr>
          <p:cNvSpPr txBox="1"/>
          <p:nvPr/>
        </p:nvSpPr>
        <p:spPr>
          <a:xfrm>
            <a:off x="7160019" y="4731469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انْتَظَرْتُ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CF2DA4F-DBA3-427D-815F-045F4AA4237E}"/>
              </a:ext>
            </a:extLst>
          </p:cNvPr>
          <p:cNvSpPr txBox="1"/>
          <p:nvPr/>
        </p:nvSpPr>
        <p:spPr>
          <a:xfrm>
            <a:off x="8735260" y="475698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انْتَظَرُوا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27FEA15D-4FFE-4D66-9FE5-408CB17BE272}"/>
              </a:ext>
            </a:extLst>
          </p:cNvPr>
          <p:cNvSpPr txBox="1"/>
          <p:nvPr/>
        </p:nvSpPr>
        <p:spPr>
          <a:xfrm>
            <a:off x="7268397" y="4248281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سَأَلْتُ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6ABC5ECB-ACCE-4787-9E04-72BAE26551DA}"/>
              </a:ext>
            </a:extLst>
          </p:cNvPr>
          <p:cNvSpPr txBox="1"/>
          <p:nvPr/>
        </p:nvSpPr>
        <p:spPr>
          <a:xfrm>
            <a:off x="8791551" y="424828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سَأَلُوا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22B1988A-471E-4684-85F0-C6E5CA9F5C57}"/>
              </a:ext>
            </a:extLst>
          </p:cNvPr>
          <p:cNvSpPr txBox="1"/>
          <p:nvPr/>
        </p:nvSpPr>
        <p:spPr>
          <a:xfrm>
            <a:off x="5598690" y="4240515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سَأَلْتَ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13CA69D0-049B-476F-8477-4CD83437B76F}"/>
              </a:ext>
            </a:extLst>
          </p:cNvPr>
          <p:cNvSpPr txBox="1"/>
          <p:nvPr/>
        </p:nvSpPr>
        <p:spPr>
          <a:xfrm>
            <a:off x="3984715" y="420416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سَأَلْتِ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F1F2E07A-BB53-4197-9FD5-C7FE21E25D9A}"/>
              </a:ext>
            </a:extLst>
          </p:cNvPr>
          <p:cNvSpPr txBox="1"/>
          <p:nvPr/>
        </p:nvSpPr>
        <p:spPr>
          <a:xfrm>
            <a:off x="2477521" y="421342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سَأَلْنَ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6A91A371-E796-4EA8-B5A4-47F30E465F52}"/>
              </a:ext>
            </a:extLst>
          </p:cNvPr>
          <p:cNvSpPr txBox="1"/>
          <p:nvPr/>
        </p:nvSpPr>
        <p:spPr>
          <a:xfrm>
            <a:off x="833547" y="421342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سَأَلْنا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F237578A-F68F-4097-A473-C4FCA1B2A9D5}"/>
              </a:ext>
            </a:extLst>
          </p:cNvPr>
          <p:cNvSpPr txBox="1"/>
          <p:nvPr/>
        </p:nvSpPr>
        <p:spPr>
          <a:xfrm>
            <a:off x="4033400" y="4731469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انْتَظَرْتِ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0CB17F92-3F87-4A55-A9D6-46AFB695171D}"/>
              </a:ext>
            </a:extLst>
          </p:cNvPr>
          <p:cNvSpPr txBox="1"/>
          <p:nvPr/>
        </p:nvSpPr>
        <p:spPr>
          <a:xfrm>
            <a:off x="2441181" y="474391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انْتَظَرْنَ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81AB7D57-9D29-45F2-9A9F-4AEE0524DF0B}"/>
              </a:ext>
            </a:extLst>
          </p:cNvPr>
          <p:cNvSpPr txBox="1"/>
          <p:nvPr/>
        </p:nvSpPr>
        <p:spPr>
          <a:xfrm>
            <a:off x="2426403" y="530653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AF2C8CDA-2CB8-4F65-931E-962F5DC4D9D9}"/>
              </a:ext>
            </a:extLst>
          </p:cNvPr>
          <p:cNvSpPr txBox="1"/>
          <p:nvPr/>
        </p:nvSpPr>
        <p:spPr>
          <a:xfrm>
            <a:off x="4024072" y="535464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9597C9BA-EF57-43E0-8F2E-A31107FF2A41}"/>
              </a:ext>
            </a:extLst>
          </p:cNvPr>
          <p:cNvSpPr txBox="1"/>
          <p:nvPr/>
        </p:nvSpPr>
        <p:spPr>
          <a:xfrm>
            <a:off x="5606962" y="535464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98E09D96-04A3-418B-BE5D-2DA1C3C23821}"/>
              </a:ext>
            </a:extLst>
          </p:cNvPr>
          <p:cNvSpPr txBox="1"/>
          <p:nvPr/>
        </p:nvSpPr>
        <p:spPr>
          <a:xfrm>
            <a:off x="7160019" y="5370510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08B81910-D43A-4F76-B742-AF8E89500496}"/>
              </a:ext>
            </a:extLst>
          </p:cNvPr>
          <p:cNvSpPr txBox="1"/>
          <p:nvPr/>
        </p:nvSpPr>
        <p:spPr>
          <a:xfrm>
            <a:off x="8735259" y="535464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889C182F-68FD-4C5C-B3CA-BF7F7182E8E8}"/>
              </a:ext>
            </a:extLst>
          </p:cNvPr>
          <p:cNvSpPr txBox="1">
            <a:spLocks/>
          </p:cNvSpPr>
          <p:nvPr/>
        </p:nvSpPr>
        <p:spPr>
          <a:xfrm>
            <a:off x="185528" y="611764"/>
            <a:ext cx="1714115" cy="707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4" name="مستطيل 4">
            <a:extLst>
              <a:ext uri="{FF2B5EF4-FFF2-40B4-BE49-F238E27FC236}">
                <a16:creationId xmlns:a16="http://schemas.microsoft.com/office/drawing/2014/main" id="{E69CB05F-1BB4-4BE2-AC32-D496603E937E}"/>
              </a:ext>
            </a:extLst>
          </p:cNvPr>
          <p:cNvSpPr/>
          <p:nvPr/>
        </p:nvSpPr>
        <p:spPr>
          <a:xfrm>
            <a:off x="106015" y="100128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204660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636" y="1244835"/>
            <a:ext cx="11090064" cy="839579"/>
          </a:xfrm>
        </p:spPr>
        <p:txBody>
          <a:bodyPr>
            <a:noAutofit/>
          </a:bodyPr>
          <a:lstStyle/>
          <a:p>
            <a:pPr algn="r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أمْلأُ الَفراغَ في كلّ جمْلةٍ بالِفِعْل (أحْسَنَ)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بعْدَ إسْنادِهِ إلى الضَ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ميرِ المُناسِبِ ممَّا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يأتي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(3 دقائق)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301" y="201934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أنا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الفُقَراءِ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والمُحتَاجين.    </a:t>
            </a: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نحن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 إلى  الفُقَراءِ والمُحتَاجين.         </a:t>
            </a: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أنتِ</a:t>
            </a:r>
            <a:r>
              <a:rPr 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 الفُقَراءِ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والمُحتَاجين.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أنتَ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 الفُقَراءِ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والمُحتَاجين.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هُما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 الفُقَراءِ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والمُحتَاجين.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هُم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 الفُقَراءِ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والمُحتَاجين.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هُنَّ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.......................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إلى  الفُقَراءِ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والمُحتَاجين.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A1902016-CDBA-4CE6-858D-9B9FC9721B23}"/>
              </a:ext>
            </a:extLst>
          </p:cNvPr>
          <p:cNvSpPr/>
          <p:nvPr/>
        </p:nvSpPr>
        <p:spPr>
          <a:xfrm>
            <a:off x="106015" y="100128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9CA9C5B-CE45-43A5-BDEA-7C9BEB73FE64}"/>
              </a:ext>
            </a:extLst>
          </p:cNvPr>
          <p:cNvSpPr txBox="1"/>
          <p:nvPr/>
        </p:nvSpPr>
        <p:spPr>
          <a:xfrm>
            <a:off x="8663118" y="5518820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أحْسَنَّ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6C36146-B0B9-47D1-83B9-B527C8CA6953}"/>
              </a:ext>
            </a:extLst>
          </p:cNvPr>
          <p:cNvSpPr txBox="1"/>
          <p:nvPr/>
        </p:nvSpPr>
        <p:spPr>
          <a:xfrm>
            <a:off x="8663119" y="4877498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أحْسَنُوا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324374E3-0C21-4EDD-B552-DD27E82A1BD2}"/>
              </a:ext>
            </a:extLst>
          </p:cNvPr>
          <p:cNvSpPr txBox="1"/>
          <p:nvPr/>
        </p:nvSpPr>
        <p:spPr>
          <a:xfrm>
            <a:off x="8663119" y="4272903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أحْسَنَا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4D17963F-7D3C-4717-8FD0-DB8658B176A8}"/>
              </a:ext>
            </a:extLst>
          </p:cNvPr>
          <p:cNvSpPr txBox="1"/>
          <p:nvPr/>
        </p:nvSpPr>
        <p:spPr>
          <a:xfrm>
            <a:off x="8663120" y="3655862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أحْسَنْتَ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FC058F6-E1DE-4307-B7C0-028844495405}"/>
              </a:ext>
            </a:extLst>
          </p:cNvPr>
          <p:cNvSpPr txBox="1"/>
          <p:nvPr/>
        </p:nvSpPr>
        <p:spPr>
          <a:xfrm>
            <a:off x="8663121" y="3038821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أحْسَنْتِ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62E33340-C938-4854-9B6F-FE74E5348D3B}"/>
              </a:ext>
            </a:extLst>
          </p:cNvPr>
          <p:cNvSpPr txBox="1"/>
          <p:nvPr/>
        </p:nvSpPr>
        <p:spPr>
          <a:xfrm>
            <a:off x="8663121" y="2434226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أحْسَنَّا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B316119-6F21-4C9A-A4F2-A3211B87F62D}"/>
              </a:ext>
            </a:extLst>
          </p:cNvPr>
          <p:cNvSpPr txBox="1"/>
          <p:nvPr/>
        </p:nvSpPr>
        <p:spPr>
          <a:xfrm>
            <a:off x="8853384" y="1787025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أحْسَنْتُ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AD76D82-6D1A-4051-A372-61B8E1D2C2E4}"/>
              </a:ext>
            </a:extLst>
          </p:cNvPr>
          <p:cNvSpPr txBox="1">
            <a:spLocks/>
          </p:cNvSpPr>
          <p:nvPr/>
        </p:nvSpPr>
        <p:spPr>
          <a:xfrm>
            <a:off x="10564279" y="124255"/>
            <a:ext cx="1456890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أُطَبِّق</a:t>
            </a:r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B62B2E7-D5C2-4EAF-81B1-2FE090A50DEE}"/>
              </a:ext>
            </a:extLst>
          </p:cNvPr>
          <p:cNvSpPr txBox="1">
            <a:spLocks/>
          </p:cNvSpPr>
          <p:nvPr/>
        </p:nvSpPr>
        <p:spPr>
          <a:xfrm>
            <a:off x="110641" y="623626"/>
            <a:ext cx="1714115" cy="7034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0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685" y="1141467"/>
            <a:ext cx="9310244" cy="839579"/>
          </a:xfrm>
        </p:spPr>
        <p:txBody>
          <a:bodyPr>
            <a:noAutofit/>
          </a:bodyPr>
          <a:lstStyle/>
          <a:p>
            <a:pPr algn="ctr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أُسنِدُ كُلَّ فِعلٍ تحتَهُ خَطٌّ في هذه الجملة إلى الضّمائر التي تليهَا مع تغيير ما يلزَمُ:</a:t>
            </a:r>
            <a:b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(4 دقائق)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57" y="1807313"/>
            <a:ext cx="10515600" cy="50308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ar-BH" sz="36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الجملة: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ar-BH" sz="32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كَتَبْتُ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تَقْريرًا تفصيليًّا عنِ المعالِمِ الأثريَّةِ التي </a:t>
            </a:r>
            <a:r>
              <a:rPr lang="ar-BH" sz="28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زُرْتُــ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ــــــهَا في البحرين.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ar-BH" sz="36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الضّمائِرُ:</a:t>
            </a:r>
          </a:p>
          <a:p>
            <a:pPr>
              <a:lnSpc>
                <a:spcPct val="100000"/>
              </a:lnSpc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نحنُ – </a:t>
            </a:r>
          </a:p>
          <a:p>
            <a:pPr>
              <a:lnSpc>
                <a:spcPct val="100000"/>
              </a:lnSpc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أنتَ – </a:t>
            </a:r>
          </a:p>
          <a:p>
            <a:pPr>
              <a:lnSpc>
                <a:spcPct val="100000"/>
              </a:lnSpc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أنتِ – </a:t>
            </a:r>
          </a:p>
          <a:p>
            <a:pPr>
              <a:lnSpc>
                <a:spcPct val="100000"/>
              </a:lnSpc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همْ –</a:t>
            </a:r>
          </a:p>
          <a:p>
            <a:pPr>
              <a:lnSpc>
                <a:spcPct val="100000"/>
              </a:lnSpc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هُنَّ –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A1902016-CDBA-4CE6-858D-9B9FC9721B23}"/>
              </a:ext>
            </a:extLst>
          </p:cNvPr>
          <p:cNvSpPr/>
          <p:nvPr/>
        </p:nvSpPr>
        <p:spPr>
          <a:xfrm>
            <a:off x="106015" y="113380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على بناء الفعل الماضي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5C1C6C8-568D-497E-AF11-BB0B5F5BE32E}"/>
              </a:ext>
            </a:extLst>
          </p:cNvPr>
          <p:cNvSpPr txBox="1"/>
          <p:nvPr/>
        </p:nvSpPr>
        <p:spPr>
          <a:xfrm>
            <a:off x="1843577" y="3744762"/>
            <a:ext cx="825980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كَتَبْنَا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تَقْريرًا تفصيليًّا عنِ المعالِمِ الأثريَّةِ التي </a:t>
            </a: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زُرْنَا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هَا في البحرين.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D18524E1-05EA-4FD5-AB20-D6D167404AEB}"/>
              </a:ext>
            </a:extLst>
          </p:cNvPr>
          <p:cNvSpPr txBox="1"/>
          <p:nvPr/>
        </p:nvSpPr>
        <p:spPr>
          <a:xfrm>
            <a:off x="1843577" y="4308833"/>
            <a:ext cx="825980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كَتَبْتَ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تَقْريرًا تفصيليًّا عنِ المعالِمِ الأثريَّةِ التي </a:t>
            </a: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زُرْتَــ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هَا في البحرين.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E0B860D-D5B1-451D-A856-BA08BD8FCBB7}"/>
              </a:ext>
            </a:extLst>
          </p:cNvPr>
          <p:cNvSpPr txBox="1"/>
          <p:nvPr/>
        </p:nvSpPr>
        <p:spPr>
          <a:xfrm>
            <a:off x="1779256" y="4813866"/>
            <a:ext cx="825980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كَتَبْتِ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تَقْريرًا تفصيليًّا عنِ المعالِمِ الأثريَّةِ التي </a:t>
            </a: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زُرْتِــ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هَا في البحرين.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4D787BD-00A0-4F9A-80A7-88DC2CDDFE2B}"/>
              </a:ext>
            </a:extLst>
          </p:cNvPr>
          <p:cNvSpPr txBox="1"/>
          <p:nvPr/>
        </p:nvSpPr>
        <p:spPr>
          <a:xfrm>
            <a:off x="1843577" y="5388017"/>
            <a:ext cx="825980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كَتَبُوا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تَقْريرًا تفصيليًّا عنِ المعالِمِ الأثريَّةِ التي </a:t>
            </a: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زارُو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هَا في البحرين.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20DA5BE-5E9D-44FA-A10B-5DA3EA71F040}"/>
              </a:ext>
            </a:extLst>
          </p:cNvPr>
          <p:cNvSpPr txBox="1"/>
          <p:nvPr/>
        </p:nvSpPr>
        <p:spPr>
          <a:xfrm>
            <a:off x="1843577" y="5992939"/>
            <a:ext cx="825980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كَتَبْنَ 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تَقْريرًا تفصيليًّا عنِ المعالِمِ الأثريَّةِ التي </a:t>
            </a:r>
            <a:r>
              <a:rPr lang="ar-BH" sz="2800" u="sng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زُرْنَ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هَا في البحرين.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D3077E4-96B7-4187-8A6C-5A7C87AFC0CB}"/>
              </a:ext>
            </a:extLst>
          </p:cNvPr>
          <p:cNvSpPr txBox="1">
            <a:spLocks/>
          </p:cNvSpPr>
          <p:nvPr/>
        </p:nvSpPr>
        <p:spPr>
          <a:xfrm>
            <a:off x="110641" y="623626"/>
            <a:ext cx="1714115" cy="9099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itle 10">
            <a:extLst>
              <a:ext uri="{FF2B5EF4-FFF2-40B4-BE49-F238E27FC236}">
                <a16:creationId xmlns:a16="http://schemas.microsoft.com/office/drawing/2014/main" id="{556CF471-84CA-49FF-899D-39CF149A0346}"/>
              </a:ext>
            </a:extLst>
          </p:cNvPr>
          <p:cNvSpPr txBox="1">
            <a:spLocks/>
          </p:cNvSpPr>
          <p:nvPr/>
        </p:nvSpPr>
        <p:spPr>
          <a:xfrm>
            <a:off x="9889589" y="138910"/>
            <a:ext cx="2196394" cy="79411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>
                <a:latin typeface="Sakkal Majalla" panose="02000000000000000000" pitchFamily="2" charset="-78"/>
                <a:cs typeface="Sakkal Majalla" panose="02000000000000000000" pitchFamily="2" charset="-78"/>
              </a:rPr>
              <a:t>نشاطٌ خِتاميّ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1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2024</TotalTime>
  <Words>749</Words>
  <Application>Microsoft Office PowerPoint</Application>
  <PresentationFormat>شاشة عريضة</PresentationFormat>
  <Paragraphs>175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قالب الدروس</vt:lpstr>
      <vt:lpstr>             تدريباتٌ على بناءِ الفِعْلِ المَاضي  الصّفُّ الـسَّادِسُ الابتدائيّ  </vt:lpstr>
      <vt:lpstr>عرض تقديمي في PowerPoint</vt:lpstr>
      <vt:lpstr>أُلاحِظُ الأفعالَ الماضيَةَ الآتيَةَ، وأذكُرُ علامات بنائِهَا موضِّحًا السبب:</vt:lpstr>
      <vt:lpstr>أتذكَّرُ ممّا سبق لي أن درستُهُ منْ علامات بناء الفعل الماضي:</vt:lpstr>
      <vt:lpstr>  أُبيّنُ علامةَ بناءِ كُلِّ فعلٍ منَ الأفعالِ الماضِية الآتية مع ذِكْرِ السَّببِ: (3 دقائق)  </vt:lpstr>
      <vt:lpstr>أَمْلأُ الـجَدْوَلَ الآتيَ بِمَا يُنَاسِبُ: (دقيقتان) </vt:lpstr>
      <vt:lpstr>عرض تقديمي في PowerPoint</vt:lpstr>
      <vt:lpstr>  أمْلأُ الَفراغَ في كلّ جمْلةٍ بالِفِعْل (أحْسَنَ) بعْدَ إسْنادِهِ إلى الضَّميرِ المُناسِبِ ممَّا يأتي: (3 دقائق)  </vt:lpstr>
      <vt:lpstr>أُسنِدُ كُلَّ فِعلٍ تحتَهُ خَطٌّ في هذه الجملة إلى الضّمائر التي تليهَا مع تغيير ما يلزَمُ: (4 دقائق)</vt:lpstr>
      <vt:lpstr>انْتَهَى الدَّرْسُ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القواعد النحويّة   الأسماء المجرورة بالإضافة</dc:title>
  <dc:creator>Tufik Ben Saleh Aldaaji</dc:creator>
  <cp:lastModifiedBy>Hatem bin Saleh Darwish</cp:lastModifiedBy>
  <cp:revision>294</cp:revision>
  <dcterms:created xsi:type="dcterms:W3CDTF">2020-03-04T10:21:27Z</dcterms:created>
  <dcterms:modified xsi:type="dcterms:W3CDTF">2020-11-08T06:03:40Z</dcterms:modified>
</cp:coreProperties>
</file>