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25" r:id="rId3"/>
    <p:sldId id="346" r:id="rId4"/>
    <p:sldId id="365" r:id="rId5"/>
    <p:sldId id="362" r:id="rId6"/>
    <p:sldId id="335" r:id="rId7"/>
    <p:sldId id="360" r:id="rId8"/>
    <p:sldId id="359" r:id="rId9"/>
    <p:sldId id="363" r:id="rId10"/>
    <p:sldId id="364" r:id="rId11"/>
    <p:sldId id="30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31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2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DF867A2C-93C7-458C-8EDB-94CB365715D2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95E7EEB7-7186-499B-A38B-1AAFFAA2C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59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9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3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5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8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8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3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8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6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6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0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1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514600" y="306445"/>
            <a:ext cx="7162800" cy="1182210"/>
          </a:xfrm>
          <a:prstGeom prst="rect">
            <a:avLst/>
          </a:prstGeom>
        </p:spPr>
      </p:pic>
      <p:sp>
        <p:nvSpPr>
          <p:cNvPr id="7" name="Subtitle 4">
            <a:extLst>
              <a:ext uri="{FF2B5EF4-FFF2-40B4-BE49-F238E27FC236}">
                <a16:creationId xmlns:a16="http://schemas.microsoft.com/office/drawing/2014/main" id="{48024BBA-7773-4B10-B6BC-A451E95D5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6665" y="5149336"/>
            <a:ext cx="6990735" cy="2080259"/>
          </a:xfrm>
        </p:spPr>
        <p:txBody>
          <a:bodyPr>
            <a:normAutofit/>
          </a:bodyPr>
          <a:lstStyle/>
          <a:p>
            <a:pPr algn="ct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السَّادس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الابتدائي</a:t>
            </a: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5BA305D1-C304-46EB-B4B1-426C2825E1C4}"/>
              </a:ext>
            </a:extLst>
          </p:cNvPr>
          <p:cNvSpPr txBox="1"/>
          <p:nvPr/>
        </p:nvSpPr>
        <p:spPr>
          <a:xfrm>
            <a:off x="916508" y="3429000"/>
            <a:ext cx="103589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</a:t>
            </a:r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ابُ ال</a:t>
            </a:r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</a:t>
            </a:r>
            <a:r>
              <a:rPr lang="ar-JO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مُثَنَّى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5B52F29F-30E8-496A-B109-D8895CBB7F4C}"/>
              </a:ext>
            </a:extLst>
          </p:cNvPr>
          <p:cNvSpPr txBox="1"/>
          <p:nvPr/>
        </p:nvSpPr>
        <p:spPr>
          <a:xfrm>
            <a:off x="2312126" y="1578402"/>
            <a:ext cx="7289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دَرْس في مادّة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الل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ّغ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الع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بيّة</a:t>
            </a:r>
            <a:b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واع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الن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حويّة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 – الفصل الدّراسي الأوّل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901044"/>
              </p:ext>
            </p:extLst>
          </p:nvPr>
        </p:nvGraphicFramePr>
        <p:xfrm>
          <a:off x="986334" y="2692375"/>
          <a:ext cx="9846364" cy="2494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8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9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241">
                  <a:extLst>
                    <a:ext uri="{9D8B030D-6E8A-4147-A177-3AD203B41FA5}">
                      <a16:colId xmlns:a16="http://schemas.microsoft.com/office/drawing/2014/main" val="3274908679"/>
                    </a:ext>
                  </a:extLst>
                </a:gridCol>
                <a:gridCol w="1940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7418"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الجملة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المُثَنَّى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الكلمة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77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مثنّى مرفوع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القَصِيدَةُ</a:t>
                      </a:r>
                      <a:endParaRPr lang="en-US" sz="3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507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مثنّى م</a:t>
                      </a:r>
                      <a:r>
                        <a:rPr lang="ar-BH" sz="3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نصوب</a:t>
                      </a:r>
                      <a:endParaRPr lang="en-US" sz="3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جِسْرٌ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77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مثنّى مجرور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المُبْدِعَةُ</a:t>
                      </a:r>
                      <a:endParaRPr lang="en-US" sz="3200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مستطيل 4">
            <a:extLst>
              <a:ext uri="{FF2B5EF4-FFF2-40B4-BE49-F238E27FC236}">
                <a16:creationId xmlns:a16="http://schemas.microsoft.com/office/drawing/2014/main" id="{0AC57911-99AB-43FD-BA65-E0DBF04E1EAF}"/>
              </a:ext>
            </a:extLst>
          </p:cNvPr>
          <p:cNvSpPr/>
          <p:nvPr/>
        </p:nvSpPr>
        <p:spPr>
          <a:xfrm>
            <a:off x="185530" y="24607"/>
            <a:ext cx="4373218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إعراب المثنّى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السادس الابتدائي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259D9CB8-AAE1-4538-848D-DABA4B773053}"/>
              </a:ext>
            </a:extLst>
          </p:cNvPr>
          <p:cNvSpPr txBox="1"/>
          <p:nvPr/>
        </p:nvSpPr>
        <p:spPr>
          <a:xfrm>
            <a:off x="5348194" y="3290279"/>
            <a:ext cx="18666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القصيدتان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FE3CC6D4-A6B4-44B8-A7EA-DE701FBC566C}"/>
              </a:ext>
            </a:extLst>
          </p:cNvPr>
          <p:cNvSpPr txBox="1"/>
          <p:nvPr/>
        </p:nvSpPr>
        <p:spPr>
          <a:xfrm>
            <a:off x="5325479" y="3891192"/>
            <a:ext cx="18666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جِسْرَيْنِ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5F1412C0-0C93-4505-9717-8CE3681C9B7A}"/>
              </a:ext>
            </a:extLst>
          </p:cNvPr>
          <p:cNvSpPr txBox="1"/>
          <p:nvPr/>
        </p:nvSpPr>
        <p:spPr>
          <a:xfrm>
            <a:off x="5325479" y="4611923"/>
            <a:ext cx="18666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المُبدِعَتَيْنِ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5387514A-2FA8-4C28-91EC-710187609402}"/>
              </a:ext>
            </a:extLst>
          </p:cNvPr>
          <p:cNvSpPr txBox="1"/>
          <p:nvPr/>
        </p:nvSpPr>
        <p:spPr>
          <a:xfrm>
            <a:off x="1292084" y="3329217"/>
            <a:ext cx="455874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تتغنّى القصيدَتَان بحُبِّ الوَطَنِ.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6EEB2ADC-354D-449B-9861-66AEE4C36C61}"/>
              </a:ext>
            </a:extLst>
          </p:cNvPr>
          <p:cNvSpPr txBox="1"/>
          <p:nvPr/>
        </p:nvSpPr>
        <p:spPr>
          <a:xfrm>
            <a:off x="509028" y="1313355"/>
            <a:ext cx="11173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أجعَلُ كُلَّ اسمٍ ممّا يأتي في المُثنّى وفقًا للمطلوبِ في الجدولِ، ثمَّ أضعُهُ في جُملةٍ مفيدةٍ</a:t>
            </a:r>
            <a:r>
              <a:rPr lang="ar-BH" sz="360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</a:p>
          <a:p>
            <a:pPr algn="ctr" rtl="1"/>
            <a:r>
              <a:rPr lang="ar-BH" sz="360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 دقائق)</a:t>
            </a:r>
            <a:endParaRPr lang="ar-JO" sz="3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39CBDA6C-E5D4-46B4-BB55-AD34D6A39B34}"/>
              </a:ext>
            </a:extLst>
          </p:cNvPr>
          <p:cNvSpPr txBox="1"/>
          <p:nvPr/>
        </p:nvSpPr>
        <p:spPr>
          <a:xfrm>
            <a:off x="927651" y="4570705"/>
            <a:ext cx="455874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احتَفتْ المدرَسَةُ بالطالبَتَيْنِ المُبْدِعَتَيْنِ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id="{4FF7F3CA-C603-482F-BCB7-714BCE53D93D}"/>
              </a:ext>
            </a:extLst>
          </p:cNvPr>
          <p:cNvSpPr txBox="1"/>
          <p:nvPr/>
        </p:nvSpPr>
        <p:spPr>
          <a:xfrm>
            <a:off x="1029408" y="3932537"/>
            <a:ext cx="4558748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شيّدتْ الحكومةُ جِسْرَيْنِ جديدَيْنِ.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0" name="عنوان 1">
            <a:extLst>
              <a:ext uri="{FF2B5EF4-FFF2-40B4-BE49-F238E27FC236}">
                <a16:creationId xmlns:a16="http://schemas.microsoft.com/office/drawing/2014/main" id="{D590C335-7F51-4175-924D-7FC6E9E10DB0}"/>
              </a:ext>
            </a:extLst>
          </p:cNvPr>
          <p:cNvSpPr txBox="1">
            <a:spLocks/>
          </p:cNvSpPr>
          <p:nvPr/>
        </p:nvSpPr>
        <p:spPr>
          <a:xfrm>
            <a:off x="9965635" y="2544"/>
            <a:ext cx="2035627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نشاط ختاميّ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178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6" grpId="0"/>
      <p:bldP spid="22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EEE0622F-40A2-4037-89C6-823F9AE0E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2775" y="2474913"/>
            <a:ext cx="10515600" cy="1325562"/>
          </a:xfrm>
        </p:spPr>
        <p:txBody>
          <a:bodyPr/>
          <a:lstStyle/>
          <a:p>
            <a:pPr algn="ctr" eaLnBrk="1" hangingPunct="1"/>
            <a:r>
              <a:rPr lang="ar-BH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</a:t>
            </a:r>
            <a:r>
              <a:rPr lang="ar-SA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SA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ى الد</a:t>
            </a:r>
            <a:r>
              <a:rPr lang="ar-SA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SA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</a:t>
            </a:r>
            <a:r>
              <a:rPr lang="ar-SA" altLang="en-US" sz="7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altLang="en-US" sz="7200" dirty="0"/>
          </a:p>
        </p:txBody>
      </p:sp>
      <p:sp>
        <p:nvSpPr>
          <p:cNvPr id="3" name="مستطيل 4">
            <a:extLst>
              <a:ext uri="{FF2B5EF4-FFF2-40B4-BE49-F238E27FC236}">
                <a16:creationId xmlns:a16="http://schemas.microsoft.com/office/drawing/2014/main" id="{9420AED3-5433-43E0-A684-FD269D5224C8}"/>
              </a:ext>
            </a:extLst>
          </p:cNvPr>
          <p:cNvSpPr/>
          <p:nvPr/>
        </p:nvSpPr>
        <p:spPr>
          <a:xfrm>
            <a:off x="185530" y="24607"/>
            <a:ext cx="4373218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إعراب المثنّى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السادس الابتدائي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C6FFC3F-B80E-4629-BC63-F1F9933D5B3B}"/>
              </a:ext>
            </a:extLst>
          </p:cNvPr>
          <p:cNvSpPr/>
          <p:nvPr/>
        </p:nvSpPr>
        <p:spPr>
          <a:xfrm>
            <a:off x="832338" y="2541580"/>
            <a:ext cx="10374924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الهدفُ الأوَّل:</a:t>
            </a:r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600" b="1" dirty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تمييزُ المُثَنَّى و علاماتِ </a:t>
            </a:r>
            <a:r>
              <a:rPr lang="ar-BH" sz="3600" b="1" dirty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</a:t>
            </a:r>
            <a:r>
              <a:rPr lang="ar-JO" sz="3600" b="1" dirty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عرابِهِ الفَرْ </a:t>
            </a:r>
            <a:r>
              <a:rPr lang="ar-JO" sz="3600" b="1" dirty="0" err="1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عيَّةِ</a:t>
            </a:r>
            <a:r>
              <a:rPr lang="ar-JO" sz="3600" b="1" dirty="0">
                <a:solidFill>
                  <a:schemeClr val="tx2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BH" sz="3600" b="1" dirty="0">
              <a:solidFill>
                <a:schemeClr val="tx2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F0BFDC-230F-412E-B90F-C57409A305F9}"/>
              </a:ext>
            </a:extLst>
          </p:cNvPr>
          <p:cNvSpPr/>
          <p:nvPr/>
        </p:nvSpPr>
        <p:spPr>
          <a:xfrm>
            <a:off x="832338" y="3667027"/>
            <a:ext cx="10374924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الهدَفُ الثّاني: 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استنتاج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قاعدة الدرس من خلالِ الأمثلة </a:t>
            </a:r>
            <a:r>
              <a:rPr lang="ar-BH" sz="36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المعروضَةِ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691074" y="1001584"/>
            <a:ext cx="3294530" cy="91998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أهْدافُ الدَّرْسِ</a:t>
            </a:r>
            <a:endParaRPr lang="en-US" sz="4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F0BFDC-230F-412E-B90F-C57409A305F9}"/>
              </a:ext>
            </a:extLst>
          </p:cNvPr>
          <p:cNvSpPr/>
          <p:nvPr/>
        </p:nvSpPr>
        <p:spPr>
          <a:xfrm>
            <a:off x="832338" y="4738060"/>
            <a:ext cx="10374924" cy="806296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Low" rtl="1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الهدَفُ الثّالث: 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توظيف</a:t>
            </a:r>
            <a:r>
              <a:rPr lang="ar-JO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solidFill>
                  <a:schemeClr val="accent5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المثنّى في إنشاء جمل مُفيدَةٍ. </a:t>
            </a:r>
          </a:p>
        </p:txBody>
      </p:sp>
      <p:sp>
        <p:nvSpPr>
          <p:cNvPr id="6" name="مستطيل 4">
            <a:extLst>
              <a:ext uri="{FF2B5EF4-FFF2-40B4-BE49-F238E27FC236}">
                <a16:creationId xmlns:a16="http://schemas.microsoft.com/office/drawing/2014/main" id="{F487C8F6-9F10-44EA-A778-1110B5C8D6A4}"/>
              </a:ext>
            </a:extLst>
          </p:cNvPr>
          <p:cNvSpPr/>
          <p:nvPr/>
        </p:nvSpPr>
        <p:spPr>
          <a:xfrm>
            <a:off x="185530" y="24607"/>
            <a:ext cx="4373218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إعراب المثنّى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السادس الابتدائي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42A096B9-1952-4285-B84C-D84A5BA1B6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392" y="216711"/>
            <a:ext cx="2001078" cy="154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94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591" y="3502770"/>
            <a:ext cx="1128004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علَامَ يَدُلُّ كُلُّ اسْمٍ من الأسْماءِ التي تحْتَها خطٌّ؟</a:t>
            </a:r>
          </a:p>
          <a:p>
            <a:pPr algn="r" rtl="1"/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يَدُلُّ كُلُّ اسْمٍ من هذهِ الأسْماءِ (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الرَّجلانِ- الصَّدِيقَينِ</a:t>
            </a: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r>
              <a:rPr lang="ar-BH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على اثْنينِ</a:t>
            </a:r>
            <a:r>
              <a:rPr lang="ar-BH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</a:t>
            </a: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و(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لفائِزتينِ</a:t>
            </a: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اسْمٌ دلَّ على اثْنَتين.</a:t>
            </a:r>
          </a:p>
          <a:p>
            <a:pPr algn="r" rtl="1"/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ماذا يُسَمَّى الاسْمُ الّذِي يدُلُّ على اثْنَينِ أو اثْنتينِ ؟    </a:t>
            </a: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يُسَمَّى (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مُثَنّ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ًى</a:t>
            </a: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  <a:p>
            <a:pPr algn="r" rtl="1"/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كيفَ يُثَنَّى الاسْمُ؟    </a:t>
            </a: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يُثَنَّى هذا الاسْمُ بزِيادَةِ 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لفٍ و نونٍ) أو (ياء و نونٍ) </a:t>
            </a:r>
            <a:r>
              <a:rPr lang="ar-JO" sz="32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على مُفْرَدِهِ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</a:p>
          <a:p>
            <a:pPr algn="r" rtl="1"/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52077" y="1162496"/>
            <a:ext cx="5239590" cy="1840769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حضَرَ </a:t>
            </a:r>
            <a:r>
              <a:rPr lang="ar-JO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الرَّجُلانِ 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الحَفْل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b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شاهَدْتُ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الصَّدِيقَينِ 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مُقْبِلَي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نِ.</a:t>
            </a:r>
            <a:b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أثنَتْ المعَلّمةُ على </a:t>
            </a:r>
            <a:r>
              <a:rPr lang="ar-JO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الفائزَت</a:t>
            </a:r>
            <a:r>
              <a:rPr lang="ar-BH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BH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4">
            <a:extLst>
              <a:ext uri="{FF2B5EF4-FFF2-40B4-BE49-F238E27FC236}">
                <a16:creationId xmlns:a16="http://schemas.microsoft.com/office/drawing/2014/main" id="{4A3118E5-383D-45EC-A319-1D9932BD7EA4}"/>
              </a:ext>
            </a:extLst>
          </p:cNvPr>
          <p:cNvSpPr/>
          <p:nvPr/>
        </p:nvSpPr>
        <p:spPr>
          <a:xfrm>
            <a:off x="185530" y="24607"/>
            <a:ext cx="4373218" cy="3199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إعراب المثنّى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السادس الابتدائي</a:t>
            </a: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70254E3F-7990-410F-8F83-48061A7C2CB2}"/>
              </a:ext>
            </a:extLst>
          </p:cNvPr>
          <p:cNvSpPr txBox="1"/>
          <p:nvPr/>
        </p:nvSpPr>
        <p:spPr>
          <a:xfrm>
            <a:off x="1736035" y="427176"/>
            <a:ext cx="8521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أقْرَأُ الأمثِلَةَ الآتية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 أُلاحِظُ الأسْماءَ التي تحْتَها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خطٌّ: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(3 دقائق)</a:t>
            </a:r>
            <a:endParaRPr lang="en-US" sz="3200" b="1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E7D32D4-FF9A-400F-8B51-29856CD7F1C4}"/>
              </a:ext>
            </a:extLst>
          </p:cNvPr>
          <p:cNvSpPr txBox="1">
            <a:spLocks/>
          </p:cNvSpPr>
          <p:nvPr/>
        </p:nvSpPr>
        <p:spPr>
          <a:xfrm>
            <a:off x="10538794" y="67706"/>
            <a:ext cx="1467676" cy="82495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أكتشِفُ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038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008" y="3526217"/>
            <a:ext cx="112800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 إعرابُ (الرَّجُلانِ) في المثَالِ الأوَّلِ؟ </a:t>
            </a:r>
          </a:p>
          <a:p>
            <a:pPr algn="r" rtl="1"/>
            <a:r>
              <a:rPr lang="ar-JO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الرَّجُلانِ : </a:t>
            </a:r>
            <a:r>
              <a:rPr lang="ar-JO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فاعِلٌ مرْفوعٌ  بالألفِ لأنَّهُ مُثَنّ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JO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ى.</a:t>
            </a:r>
          </a:p>
          <a:p>
            <a:pPr algn="r" rtl="1"/>
            <a:r>
              <a:rPr lang="ar-JO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 إعْرابُ (الصَّدِيقَينِ) في</a:t>
            </a:r>
            <a:r>
              <a:rPr lang="ar-JO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المثَال الثَّاني؟</a:t>
            </a:r>
            <a:endParaRPr lang="ar-JO" sz="28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JO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الصَّدِيقَينِ : </a:t>
            </a:r>
            <a:r>
              <a:rPr lang="ar-JO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مَفْعولٌ بهِ منْصوبٌ و علامةُ نصْبِهِ الياءُ لأنَّهُ مُثَنّ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JO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ى.</a:t>
            </a:r>
          </a:p>
          <a:p>
            <a:pPr algn="r" rtl="1"/>
            <a:r>
              <a:rPr lang="ar-JO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 إعْرابُ (الفائِزَتينِ) في المِثَالِ الثَّالثِ؟ </a:t>
            </a:r>
          </a:p>
          <a:p>
            <a:pPr algn="r" rtl="1"/>
            <a:r>
              <a:rPr lang="ar-JO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الفائزَتينِ: </a:t>
            </a:r>
            <a:r>
              <a:rPr lang="ar-JO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اسْمٌ مجْرورٌ بِحرفِ الجرّ (الباء) و علام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ةُ</a:t>
            </a:r>
            <a:r>
              <a:rPr lang="ar-JO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جرّهِ الياءُ لأنّهُ مُثَنّ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JO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ى</a:t>
            </a:r>
            <a:r>
              <a:rPr lang="ar-BH" sz="28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JO" sz="28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05185" y="1195720"/>
            <a:ext cx="5239590" cy="1840769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حضَرَ </a:t>
            </a:r>
            <a:r>
              <a:rPr lang="ar-JO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الرَّجُلانِ 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الحَفْل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b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شاهَدْتُ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الصَّدِيقَينِ 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مُقْبِلَي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نِ.</a:t>
            </a:r>
            <a:b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أثنَتْ المعَلّمةُ على </a:t>
            </a:r>
            <a:r>
              <a:rPr lang="ar-JO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الفائزَت</a:t>
            </a:r>
            <a:r>
              <a:rPr lang="ar-BH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BH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3200" b="1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4">
            <a:extLst>
              <a:ext uri="{FF2B5EF4-FFF2-40B4-BE49-F238E27FC236}">
                <a16:creationId xmlns:a16="http://schemas.microsoft.com/office/drawing/2014/main" id="{4A3118E5-383D-45EC-A319-1D9932BD7EA4}"/>
              </a:ext>
            </a:extLst>
          </p:cNvPr>
          <p:cNvSpPr/>
          <p:nvPr/>
        </p:nvSpPr>
        <p:spPr>
          <a:xfrm>
            <a:off x="185530" y="24607"/>
            <a:ext cx="4373218" cy="3199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إعراب المثنّى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السادس الابتدائي</a:t>
            </a: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70254E3F-7990-410F-8F83-48061A7C2CB2}"/>
              </a:ext>
            </a:extLst>
          </p:cNvPr>
          <p:cNvSpPr txBox="1"/>
          <p:nvPr/>
        </p:nvSpPr>
        <p:spPr>
          <a:xfrm>
            <a:off x="1736035" y="427176"/>
            <a:ext cx="8521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أقْرَأُ الأمثِلَةَ الآتية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 أُلاحِظُ الأسْماءَ التي تحْتَها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خطٌّ: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(3 دقائق)</a:t>
            </a:r>
            <a:endParaRPr lang="en-US" sz="3200" b="1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E7D32D4-FF9A-400F-8B51-29856CD7F1C4}"/>
              </a:ext>
            </a:extLst>
          </p:cNvPr>
          <p:cNvSpPr txBox="1">
            <a:spLocks/>
          </p:cNvSpPr>
          <p:nvPr/>
        </p:nvSpPr>
        <p:spPr>
          <a:xfrm>
            <a:off x="10538794" y="67706"/>
            <a:ext cx="1467676" cy="82495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أكتشِفُ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847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4">
            <a:extLst>
              <a:ext uri="{FF2B5EF4-FFF2-40B4-BE49-F238E27FC236}">
                <a16:creationId xmlns:a16="http://schemas.microsoft.com/office/drawing/2014/main" id="{09980F48-3B82-444B-B613-B6F155B06198}"/>
              </a:ext>
            </a:extLst>
          </p:cNvPr>
          <p:cNvSpPr/>
          <p:nvPr/>
        </p:nvSpPr>
        <p:spPr>
          <a:xfrm>
            <a:off x="185530" y="24607"/>
            <a:ext cx="4373218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إعراب المثنّى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السادس الابتدائي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F1FAA89-0EE0-4000-9B82-4E9AC10A3CDE}"/>
              </a:ext>
            </a:extLst>
          </p:cNvPr>
          <p:cNvSpPr txBox="1">
            <a:spLocks/>
          </p:cNvSpPr>
          <p:nvPr/>
        </p:nvSpPr>
        <p:spPr>
          <a:xfrm>
            <a:off x="10270435" y="49686"/>
            <a:ext cx="1732720" cy="6658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أكتشِفُ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315E886-60C0-4B87-AB1F-3F8BFF438330}"/>
              </a:ext>
            </a:extLst>
          </p:cNvPr>
          <p:cNvSpPr/>
          <p:nvPr/>
        </p:nvSpPr>
        <p:spPr>
          <a:xfrm>
            <a:off x="3861379" y="1311996"/>
            <a:ext cx="74824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أستنْتِجُ:</a:t>
            </a:r>
            <a:endParaRPr lang="en-US" sz="4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75DA289-5912-4C34-B8FF-2238E974DC98}"/>
              </a:ext>
            </a:extLst>
          </p:cNvPr>
          <p:cNvSpPr txBox="1">
            <a:spLocks/>
          </p:cNvSpPr>
          <p:nvPr/>
        </p:nvSpPr>
        <p:spPr>
          <a:xfrm>
            <a:off x="940903" y="2319881"/>
            <a:ext cx="10402957" cy="353947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JO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المُثَنَّى اسْمٌ يَدُلُّ على اثْنينِ أو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اثْنتينِ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ويُصاغُ</a:t>
            </a:r>
            <a:r>
              <a:rPr lang="ar-JO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بِزِيادَةِ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(ألفٍ ونونٍ) أو (ياءٍ و نونٍ)  على مُفْرَدِهِ.   </a:t>
            </a:r>
          </a:p>
          <a:p>
            <a:pPr marL="742950" lvl="1" indent="-285750">
              <a:buFontTx/>
              <a:buChar char="-"/>
            </a:pPr>
            <a:r>
              <a:rPr lang="ar-JO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يُرْفَعُ المُثَنَّى بِالألِفِ،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ويُنْصَبُ ويُجَرُّ بالياءِ.</a:t>
            </a:r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lvl="1" indent="0">
              <a:buNone/>
            </a:pPr>
            <a:endParaRPr lang="ar-JO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742950" lvl="1" indent="-285750">
              <a:buFontTx/>
              <a:buChar char="-"/>
            </a:pPr>
            <a:r>
              <a:rPr lang="ar-JO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الألِفُ والياءُ من علاماتِ الإعْرابِ الفَرعِي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JO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ةِ. </a:t>
            </a:r>
            <a:endParaRPr lang="en-US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>
              <a:buNone/>
            </a:pPr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/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268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569A42E-2F99-476D-90FA-C289343FCA5A}"/>
              </a:ext>
            </a:extLst>
          </p:cNvPr>
          <p:cNvSpPr txBox="1">
            <a:spLocks/>
          </p:cNvSpPr>
          <p:nvPr/>
        </p:nvSpPr>
        <p:spPr>
          <a:xfrm>
            <a:off x="12295413" y="0"/>
            <a:ext cx="137696" cy="457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0455965" y="112406"/>
            <a:ext cx="1630017" cy="79411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JO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أُطَبّقُ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190609"/>
              </p:ext>
            </p:extLst>
          </p:nvPr>
        </p:nvGraphicFramePr>
        <p:xfrm>
          <a:off x="1216992" y="1802651"/>
          <a:ext cx="9974469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4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6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3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583">
                <a:tc>
                  <a:txBody>
                    <a:bodyPr/>
                    <a:lstStyle/>
                    <a:p>
                      <a:pPr algn="ctr"/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علامَةُ الإعرابِ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المُثَنَّى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الجمْلَةُ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89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أصْلحَ</a:t>
                      </a:r>
                      <a:r>
                        <a:rPr lang="ar-JO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المُهندِسانِ الطَّائرَةَ.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89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أنُجَزْتُ البَحْثَي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نِ</a:t>
                      </a:r>
                      <a:r>
                        <a:rPr lang="ar-JO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89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اشْترى الطَّالِبُ الكِتابَ بدِينار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نِ</a:t>
                      </a:r>
                      <a:r>
                        <a:rPr lang="ar-JO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89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سَجَّلَ الل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اعِبُ هَدَف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ن.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89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baseline="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الطَّالِبتان</a:t>
                      </a:r>
                      <a:r>
                        <a:rPr lang="ar-JO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تتّقِدانِ نشَاطًا</a:t>
                      </a:r>
                      <a:r>
                        <a:rPr lang="ar-JO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89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سَلَّمْتُ على صَدِيقَي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نِ 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فِي معرضِ الكِتَابِ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مستطيل 4">
            <a:extLst>
              <a:ext uri="{FF2B5EF4-FFF2-40B4-BE49-F238E27FC236}">
                <a16:creationId xmlns:a16="http://schemas.microsoft.com/office/drawing/2014/main" id="{9ED85555-897A-440B-8EA1-B2588D8B8C78}"/>
              </a:ext>
            </a:extLst>
          </p:cNvPr>
          <p:cNvSpPr/>
          <p:nvPr/>
        </p:nvSpPr>
        <p:spPr>
          <a:xfrm>
            <a:off x="185530" y="24607"/>
            <a:ext cx="4373218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إعراب المثنّى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السادس الابتدائي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75264A46-C743-4342-ACDA-ACE5752451AA}"/>
              </a:ext>
            </a:extLst>
          </p:cNvPr>
          <p:cNvSpPr txBox="1"/>
          <p:nvPr/>
        </p:nvSpPr>
        <p:spPr>
          <a:xfrm>
            <a:off x="303954" y="720938"/>
            <a:ext cx="10072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أُعيّنُ، في كلِّ جملةٍ ممّا يأتي، المُثنّى وعلامةَ إعرابِهِ</a:t>
            </a:r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(3 دقائق)</a:t>
            </a:r>
            <a:endParaRPr lang="ar-JO" sz="3600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7A291FEF-EAF2-4B1E-ACCF-1A29CF8393B0}"/>
              </a:ext>
            </a:extLst>
          </p:cNvPr>
          <p:cNvSpPr txBox="1"/>
          <p:nvPr/>
        </p:nvSpPr>
        <p:spPr>
          <a:xfrm>
            <a:off x="5084205" y="2197143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المُهَنْدِسانِ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3E8F53-2404-47D5-A676-B7B7FCECC851}"/>
              </a:ext>
            </a:extLst>
          </p:cNvPr>
          <p:cNvSpPr txBox="1"/>
          <p:nvPr/>
        </p:nvSpPr>
        <p:spPr>
          <a:xfrm>
            <a:off x="5043602" y="4942692"/>
            <a:ext cx="129492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صَدِيقَي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نِ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C96CAB2B-B802-4E17-AA1C-2107F98BF611}"/>
              </a:ext>
            </a:extLst>
          </p:cNvPr>
          <p:cNvSpPr txBox="1"/>
          <p:nvPr/>
        </p:nvSpPr>
        <p:spPr>
          <a:xfrm>
            <a:off x="5030348" y="4284536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الطَّالِب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تانِ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91EB2FDC-8F79-4A50-942F-F80748057838}"/>
              </a:ext>
            </a:extLst>
          </p:cNvPr>
          <p:cNvSpPr txBox="1"/>
          <p:nvPr/>
        </p:nvSpPr>
        <p:spPr>
          <a:xfrm>
            <a:off x="5030349" y="3924728"/>
            <a:ext cx="129492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هَدَفَي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نِ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8505C9EA-7710-49BC-8BE0-349B9F063881}"/>
              </a:ext>
            </a:extLst>
          </p:cNvPr>
          <p:cNvSpPr txBox="1"/>
          <p:nvPr/>
        </p:nvSpPr>
        <p:spPr>
          <a:xfrm>
            <a:off x="2264329" y="2924945"/>
            <a:ext cx="129492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الياء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3187AFD9-4C45-44D1-B365-7FEA866332D0}"/>
              </a:ext>
            </a:extLst>
          </p:cNvPr>
          <p:cNvSpPr txBox="1"/>
          <p:nvPr/>
        </p:nvSpPr>
        <p:spPr>
          <a:xfrm>
            <a:off x="5043602" y="2927927"/>
            <a:ext cx="129492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البحْثَي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نِ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C8423DF9-47BF-45C4-B5A8-DAEA445D236C}"/>
              </a:ext>
            </a:extLst>
          </p:cNvPr>
          <p:cNvSpPr txBox="1"/>
          <p:nvPr/>
        </p:nvSpPr>
        <p:spPr>
          <a:xfrm>
            <a:off x="2264330" y="2249939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الألفُ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13E69E9F-426E-4A11-82CF-8604465A342D}"/>
              </a:ext>
            </a:extLst>
          </p:cNvPr>
          <p:cNvSpPr txBox="1"/>
          <p:nvPr/>
        </p:nvSpPr>
        <p:spPr>
          <a:xfrm>
            <a:off x="2264327" y="3400039"/>
            <a:ext cx="129492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الياء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1DA843F8-5DE2-4DD0-8558-98E483A89382}"/>
              </a:ext>
            </a:extLst>
          </p:cNvPr>
          <p:cNvSpPr txBox="1"/>
          <p:nvPr/>
        </p:nvSpPr>
        <p:spPr>
          <a:xfrm>
            <a:off x="2264328" y="3944347"/>
            <a:ext cx="129492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الياء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5EADFBB7-0984-439E-81AA-C08060A01844}"/>
              </a:ext>
            </a:extLst>
          </p:cNvPr>
          <p:cNvSpPr txBox="1"/>
          <p:nvPr/>
        </p:nvSpPr>
        <p:spPr>
          <a:xfrm>
            <a:off x="2264326" y="4938550"/>
            <a:ext cx="129492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الياء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4D0025F5-4782-4143-B3AC-9D558F827FBD}"/>
              </a:ext>
            </a:extLst>
          </p:cNvPr>
          <p:cNvSpPr txBox="1"/>
          <p:nvPr/>
        </p:nvSpPr>
        <p:spPr>
          <a:xfrm>
            <a:off x="5043602" y="3421127"/>
            <a:ext cx="1294925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دِينارَي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id="{130C97B1-08BF-4D98-BE81-A99F836184C7}"/>
              </a:ext>
            </a:extLst>
          </p:cNvPr>
          <p:cNvSpPr txBox="1"/>
          <p:nvPr/>
        </p:nvSpPr>
        <p:spPr>
          <a:xfrm>
            <a:off x="2251072" y="4294345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الألفُ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063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256574"/>
              </p:ext>
            </p:extLst>
          </p:nvPr>
        </p:nvGraphicFramePr>
        <p:xfrm>
          <a:off x="2772525" y="1796947"/>
          <a:ext cx="8385803" cy="3671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0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7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7418">
                <a:tc>
                  <a:txBody>
                    <a:bodyPr/>
                    <a:lstStyle/>
                    <a:p>
                      <a:pPr algn="ctr"/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علامَةُ</a:t>
                      </a:r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إعْرَابِهِ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المُثَنَّى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الجملةُ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77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2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قر</a:t>
                      </a:r>
                      <a:r>
                        <a:rPr lang="ar-BH" sz="32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JO" sz="32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تُ </a:t>
                      </a:r>
                      <a:r>
                        <a:rPr lang="ar-JO" sz="3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كِتابًا</a:t>
                      </a:r>
                      <a:r>
                        <a:rPr lang="ar-JO" sz="32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عن </a:t>
                      </a:r>
                      <a:r>
                        <a:rPr lang="ar-BH" sz="32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تاريخِ البحرينِ</a:t>
                      </a:r>
                      <a:r>
                        <a:rPr lang="ar-JO" sz="32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en-US" sz="3200" dirty="0">
                        <a:solidFill>
                          <a:srgbClr val="00206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507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2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أثمَرَتْ </a:t>
                      </a:r>
                      <a:r>
                        <a:rPr lang="ar-JO" sz="3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الشَّجَرَةُ </a:t>
                      </a:r>
                      <a:r>
                        <a:rPr lang="ar-BH" sz="32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صَيْفًا.</a:t>
                      </a:r>
                      <a:endParaRPr lang="en-US" sz="3200" dirty="0">
                        <a:solidFill>
                          <a:srgbClr val="00206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77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2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شَارَكَ محمَّدٌ</a:t>
                      </a:r>
                      <a:r>
                        <a:rPr lang="ar-JO" sz="3200" baseline="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في </a:t>
                      </a:r>
                      <a:r>
                        <a:rPr lang="ar-JO" sz="3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المسْرَحِي</a:t>
                      </a:r>
                      <a:r>
                        <a:rPr lang="ar-BH" sz="3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َّ</a:t>
                      </a:r>
                      <a:r>
                        <a:rPr lang="ar-JO" sz="3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ةِ</a:t>
                      </a:r>
                      <a:r>
                        <a:rPr lang="ar-BH" sz="3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en-US" sz="32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32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2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وَصَلَ </a:t>
                      </a:r>
                      <a:r>
                        <a:rPr lang="ar-JO" sz="3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العامِلُ </a:t>
                      </a:r>
                      <a:r>
                        <a:rPr lang="ar-BH" sz="32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مُبكِّرًا.</a:t>
                      </a:r>
                      <a:endParaRPr lang="en-US" sz="3200" dirty="0">
                        <a:solidFill>
                          <a:srgbClr val="00206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816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ar-JO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320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يُضِيءُ</a:t>
                      </a:r>
                      <a:r>
                        <a:rPr lang="ar-JO" sz="3200" baseline="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JO" sz="3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المِصْباحُ </a:t>
                      </a:r>
                      <a:r>
                        <a:rPr lang="ar-JO" sz="3200" baseline="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الغُرْفةَ</a:t>
                      </a:r>
                      <a:r>
                        <a:rPr lang="ar-BH" sz="3200" baseline="0" dirty="0">
                          <a:solidFill>
                            <a:srgbClr val="00206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en-US" sz="3200" dirty="0">
                        <a:solidFill>
                          <a:srgbClr val="00206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مستطيل 4">
            <a:extLst>
              <a:ext uri="{FF2B5EF4-FFF2-40B4-BE49-F238E27FC236}">
                <a16:creationId xmlns:a16="http://schemas.microsoft.com/office/drawing/2014/main" id="{0AC57911-99AB-43FD-BA65-E0DBF04E1EAF}"/>
              </a:ext>
            </a:extLst>
          </p:cNvPr>
          <p:cNvSpPr/>
          <p:nvPr/>
        </p:nvSpPr>
        <p:spPr>
          <a:xfrm>
            <a:off x="185530" y="24607"/>
            <a:ext cx="4373218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إعراب المثنّى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السادس الابتدائي</a:t>
            </a: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7108B298-3F19-4BFB-A0AE-6B2B94FABE59}"/>
              </a:ext>
            </a:extLst>
          </p:cNvPr>
          <p:cNvSpPr txBox="1"/>
          <p:nvPr/>
        </p:nvSpPr>
        <p:spPr>
          <a:xfrm>
            <a:off x="185530" y="1043445"/>
            <a:ext cx="11370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أُحَو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ِّ</a:t>
            </a:r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لُ الاسْمَ  المُلوَّنَ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في كلِّ جملةٍ ممّا يأتي،</a:t>
            </a:r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إلى مُثَنّ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ًى،</a:t>
            </a:r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 أُبَيّ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نُ علامة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إعْرابِهِ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(3 دقائق)</a:t>
            </a:r>
            <a:endParaRPr lang="ar-JO" sz="3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259D9CB8-AAE1-4538-848D-DABA4B773053}"/>
              </a:ext>
            </a:extLst>
          </p:cNvPr>
          <p:cNvSpPr txBox="1"/>
          <p:nvPr/>
        </p:nvSpPr>
        <p:spPr>
          <a:xfrm>
            <a:off x="5162669" y="2486755"/>
            <a:ext cx="18666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كِتاب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نِ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FE3CC6D4-A6B4-44B8-A7EA-DE701FBC566C}"/>
              </a:ext>
            </a:extLst>
          </p:cNvPr>
          <p:cNvSpPr txBox="1"/>
          <p:nvPr/>
        </p:nvSpPr>
        <p:spPr>
          <a:xfrm>
            <a:off x="5162669" y="3081907"/>
            <a:ext cx="18666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الشَّجَرَتانِ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5F1412C0-0C93-4505-9717-8CE3681C9B7A}"/>
              </a:ext>
            </a:extLst>
          </p:cNvPr>
          <p:cNvSpPr txBox="1"/>
          <p:nvPr/>
        </p:nvSpPr>
        <p:spPr>
          <a:xfrm>
            <a:off x="5104428" y="3696993"/>
            <a:ext cx="18666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المسْرَحِي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نِ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CFF0D932-3713-4F53-BCA9-94991C95DE7F}"/>
              </a:ext>
            </a:extLst>
          </p:cNvPr>
          <p:cNvSpPr txBox="1"/>
          <p:nvPr/>
        </p:nvSpPr>
        <p:spPr>
          <a:xfrm>
            <a:off x="5098765" y="4272017"/>
            <a:ext cx="186666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العامِلانِ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AA6739DB-7FDF-4F5D-8D4F-111E3A1EE7CF}"/>
              </a:ext>
            </a:extLst>
          </p:cNvPr>
          <p:cNvSpPr txBox="1"/>
          <p:nvPr/>
        </p:nvSpPr>
        <p:spPr>
          <a:xfrm>
            <a:off x="5113948" y="4689462"/>
            <a:ext cx="186666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المِصْبَاحانِ</a:t>
            </a: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5387514A-2FA8-4C28-91EC-710187609402}"/>
              </a:ext>
            </a:extLst>
          </p:cNvPr>
          <p:cNvSpPr txBox="1"/>
          <p:nvPr/>
        </p:nvSpPr>
        <p:spPr>
          <a:xfrm>
            <a:off x="3263823" y="2486755"/>
            <a:ext cx="129492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الياء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FD4F65C7-E034-491D-A0D7-5AB31CB16279}"/>
              </a:ext>
            </a:extLst>
          </p:cNvPr>
          <p:cNvSpPr txBox="1"/>
          <p:nvPr/>
        </p:nvSpPr>
        <p:spPr>
          <a:xfrm>
            <a:off x="3263822" y="3696993"/>
            <a:ext cx="1294925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الياء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3E977A97-060B-4F1A-BDB7-D744DF2EC43D}"/>
              </a:ext>
            </a:extLst>
          </p:cNvPr>
          <p:cNvSpPr txBox="1"/>
          <p:nvPr/>
        </p:nvSpPr>
        <p:spPr>
          <a:xfrm>
            <a:off x="3261894" y="2957862"/>
            <a:ext cx="129492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الأل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فُ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20C92D60-DD5C-4B56-B76D-4E0746EBD49D}"/>
              </a:ext>
            </a:extLst>
          </p:cNvPr>
          <p:cNvSpPr txBox="1"/>
          <p:nvPr/>
        </p:nvSpPr>
        <p:spPr>
          <a:xfrm>
            <a:off x="3295774" y="4124830"/>
            <a:ext cx="129492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الأل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فُ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B51E4E58-2586-48CA-A968-4D4813FBC626}"/>
              </a:ext>
            </a:extLst>
          </p:cNvPr>
          <p:cNvSpPr txBox="1"/>
          <p:nvPr/>
        </p:nvSpPr>
        <p:spPr>
          <a:xfrm>
            <a:off x="3231870" y="4709605"/>
            <a:ext cx="1294925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الأل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فُ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itle 10">
            <a:extLst>
              <a:ext uri="{FF2B5EF4-FFF2-40B4-BE49-F238E27FC236}">
                <a16:creationId xmlns:a16="http://schemas.microsoft.com/office/drawing/2014/main" id="{E9428E8A-4420-470D-A81A-811966AE0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5965" y="112406"/>
            <a:ext cx="1630017" cy="79411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JO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أُطَبّقُ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196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7" y="1421154"/>
            <a:ext cx="10515600" cy="5125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يرْوِي </a:t>
            </a:r>
            <a:r>
              <a:rPr lang="ar-JO" sz="40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المُزارِعانِ</a:t>
            </a:r>
            <a:r>
              <a:rPr lang="ar-JO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الأرْضَ. </a:t>
            </a:r>
          </a:p>
          <a:p>
            <a:pPr marL="0" indent="0">
              <a:buNone/>
            </a:pP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المزارعان : فاعِلٌ مرفوعٌ و علامةُ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رفعهِ الألِفُ لِأنَّه مثنّ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ًى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0" indent="0">
              <a:buNone/>
            </a:pPr>
            <a:r>
              <a:rPr lang="ar-JO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قرأتُ </a:t>
            </a:r>
            <a:r>
              <a:rPr lang="ar-JO" sz="40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صَفْح</a:t>
            </a:r>
            <a:r>
              <a:rPr lang="ar-BH" sz="40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40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BH" sz="40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40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BH" sz="40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40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نِ</a:t>
            </a:r>
            <a:r>
              <a:rPr lang="ar-JO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من الكِتابِ.</a:t>
            </a:r>
          </a:p>
          <a:p>
            <a:pPr marL="0" indent="0">
              <a:buNone/>
            </a:pP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صَفح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مفعولٌ بهِ منصوبٌ وعلامةُ نصْبهِ الياءُ لأنَّه مُثَنّ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ى.</a:t>
            </a:r>
          </a:p>
          <a:p>
            <a:pPr marL="0" indent="0">
              <a:buNone/>
            </a:pPr>
            <a:r>
              <a:rPr lang="ar-JO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جلسْتُ مع </a:t>
            </a:r>
            <a:r>
              <a:rPr lang="ar-JO" sz="40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المُعَلِ</a:t>
            </a:r>
            <a:r>
              <a:rPr lang="ar-BH" sz="40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JO" sz="40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مَي</a:t>
            </a:r>
            <a:r>
              <a:rPr lang="ar-BH" sz="40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40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نِ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JO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المعلِ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ن:  اسْمٌ مجرور وعلامةُ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جرّهِ الياءُ لأنَّهُ مُثَنّ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ًى</a:t>
            </a:r>
            <a:r>
              <a:rPr lang="ar-JO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0" indent="0">
              <a:buNone/>
            </a:pPr>
            <a:endParaRPr lang="ar-JO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JO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4">
            <a:extLst>
              <a:ext uri="{FF2B5EF4-FFF2-40B4-BE49-F238E27FC236}">
                <a16:creationId xmlns:a16="http://schemas.microsoft.com/office/drawing/2014/main" id="{9652886D-4FFE-40D0-9537-7CD37BEC4779}"/>
              </a:ext>
            </a:extLst>
          </p:cNvPr>
          <p:cNvSpPr/>
          <p:nvPr/>
        </p:nvSpPr>
        <p:spPr>
          <a:xfrm>
            <a:off x="185530" y="24607"/>
            <a:ext cx="4373218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إعراب المثنّى 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السادس الابتدائي</a:t>
            </a:r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A6959086-0AB6-4B98-9064-2410C1FF796F}"/>
              </a:ext>
            </a:extLst>
          </p:cNvPr>
          <p:cNvSpPr txBox="1">
            <a:spLocks/>
          </p:cNvSpPr>
          <p:nvPr/>
        </p:nvSpPr>
        <p:spPr>
          <a:xfrm>
            <a:off x="10455965" y="112406"/>
            <a:ext cx="1630017" cy="79411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JO" sz="4000">
                <a:latin typeface="Sakkal Majalla" panose="02000000000000000000" pitchFamily="2" charset="-78"/>
                <a:cs typeface="Sakkal Majalla" panose="02000000000000000000" pitchFamily="2" charset="-78"/>
              </a:rPr>
              <a:t>أُطَبّقُ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C692E833-77F6-4CAD-9112-A49F2E46C955}"/>
              </a:ext>
            </a:extLst>
          </p:cNvPr>
          <p:cNvSpPr txBox="1"/>
          <p:nvPr/>
        </p:nvSpPr>
        <p:spPr>
          <a:xfrm>
            <a:off x="3167270" y="636103"/>
            <a:ext cx="6930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أُعْرِبُ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ما تحتَه خطٌّ في</a:t>
            </a:r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الجُمَل الآتية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(3 دقائق)</a:t>
            </a:r>
            <a:endParaRPr lang="ar-JO" sz="3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467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97868" y="2256142"/>
            <a:ext cx="10515600" cy="4351338"/>
          </a:xfrm>
        </p:spPr>
        <p:txBody>
          <a:bodyPr/>
          <a:lstStyle/>
          <a:p>
            <a:r>
              <a:rPr lang="ar-JO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خَلَقَ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اللَّهُ لِكُلّ طائِرٍ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................</a:t>
            </a:r>
            <a:endParaRPr lang="ar-JO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JO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يُبْصِرُ الإنسانُ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بِـــــــ............</a:t>
            </a:r>
            <a:endParaRPr lang="ar-JO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JO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سَارَ الطُّلَّابُ في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............</a:t>
            </a:r>
            <a:r>
              <a:rPr lang="ar-JO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مْنتَظِمَي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نِ.</a:t>
            </a:r>
          </a:p>
          <a:p>
            <a:pPr algn="justLow"/>
            <a:r>
              <a:rPr lang="ar-JO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قَدَّمَ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..............</a:t>
            </a:r>
            <a:r>
              <a:rPr lang="ar-JO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عَرْضًا مُشَوِ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JO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قً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JO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  </a:t>
            </a:r>
            <a:endParaRPr lang="ar-JO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4">
            <a:extLst>
              <a:ext uri="{FF2B5EF4-FFF2-40B4-BE49-F238E27FC236}">
                <a16:creationId xmlns:a16="http://schemas.microsoft.com/office/drawing/2014/main" id="{25520DB6-9220-495C-9FE3-B0CCDB961713}"/>
              </a:ext>
            </a:extLst>
          </p:cNvPr>
          <p:cNvSpPr/>
          <p:nvPr/>
        </p:nvSpPr>
        <p:spPr>
          <a:xfrm>
            <a:off x="185530" y="24607"/>
            <a:ext cx="4373218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إعراب المثنّى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السادس الابتدائي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62D3C682-DAD6-40EF-B873-C92006B09A1A}"/>
              </a:ext>
            </a:extLst>
          </p:cNvPr>
          <p:cNvSpPr txBox="1"/>
          <p:nvPr/>
        </p:nvSpPr>
        <p:spPr>
          <a:xfrm>
            <a:off x="2756452" y="1043445"/>
            <a:ext cx="8216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أَضَعُ اسْمًا مُثَنّ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ًى</a:t>
            </a:r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مُناسِبًا في كُلّ 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فَرَاغٍ </a:t>
            </a:r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ممَّا يأتي: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(3 دقائق)</a:t>
            </a:r>
            <a:endParaRPr lang="ar-JO" sz="3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EC8F2292-54CB-4E2A-B734-923D18FCFA59}"/>
              </a:ext>
            </a:extLst>
          </p:cNvPr>
          <p:cNvSpPr txBox="1"/>
          <p:nvPr/>
        </p:nvSpPr>
        <p:spPr>
          <a:xfrm>
            <a:off x="5410505" y="2828217"/>
            <a:ext cx="186666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ـــــــعَ</a:t>
            </a:r>
            <a:r>
              <a:rPr lang="ar-JO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نِ</a:t>
            </a:r>
            <a:endParaRPr lang="en-US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D100AD1A-B4C5-4DC9-9CA5-3C7BFD63E729}"/>
              </a:ext>
            </a:extLst>
          </p:cNvPr>
          <p:cNvSpPr txBox="1"/>
          <p:nvPr/>
        </p:nvSpPr>
        <p:spPr>
          <a:xfrm>
            <a:off x="5455754" y="3452274"/>
            <a:ext cx="186666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صَفَّي</a:t>
            </a:r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نِ</a:t>
            </a:r>
            <a:endParaRPr lang="en-US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A888B43C-B24F-46AE-8BDE-D17C76CFCCED}"/>
              </a:ext>
            </a:extLst>
          </p:cNvPr>
          <p:cNvSpPr txBox="1"/>
          <p:nvPr/>
        </p:nvSpPr>
        <p:spPr>
          <a:xfrm>
            <a:off x="6678864" y="4077180"/>
            <a:ext cx="186666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الطَّيَّارانِ</a:t>
            </a:r>
            <a:endParaRPr lang="en-US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59CEC920-7687-429F-8B47-53484EC4C1F2}"/>
              </a:ext>
            </a:extLst>
          </p:cNvPr>
          <p:cNvSpPr txBox="1"/>
          <p:nvPr/>
        </p:nvSpPr>
        <p:spPr>
          <a:xfrm>
            <a:off x="4798950" y="2194002"/>
            <a:ext cx="186666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JO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جناح</a:t>
            </a:r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BH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36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نِ</a:t>
            </a:r>
            <a:endParaRPr lang="en-US" sz="36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عنوان 1">
            <a:extLst>
              <a:ext uri="{FF2B5EF4-FFF2-40B4-BE49-F238E27FC236}">
                <a16:creationId xmlns:a16="http://schemas.microsoft.com/office/drawing/2014/main" id="{5AF86A2C-F199-4CCB-8325-C52046C24906}"/>
              </a:ext>
            </a:extLst>
          </p:cNvPr>
          <p:cNvSpPr txBox="1">
            <a:spLocks/>
          </p:cNvSpPr>
          <p:nvPr/>
        </p:nvSpPr>
        <p:spPr>
          <a:xfrm>
            <a:off x="10363200" y="24608"/>
            <a:ext cx="1638062" cy="81751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أوظِّفُ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0304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/>
    </p:bld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4232</TotalTime>
  <Words>842</Words>
  <Application>Microsoft Office PowerPoint</Application>
  <PresentationFormat>شاشة عريضة</PresentationFormat>
  <Paragraphs>121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Sakkal Majalla</vt:lpstr>
      <vt:lpstr>قالب الدروس</vt:lpstr>
      <vt:lpstr>عرض تقديمي في PowerPoint</vt:lpstr>
      <vt:lpstr>عرض تقديمي في PowerPoint</vt:lpstr>
      <vt:lpstr>1- حضَرَ الرَّجُلانِ الحَفْلَ. 2- شاهَدْتُ الصَّدِيقَينِ مُقْبِلَيْنِ. 3- أثنَتْ المعَلّمةُ على الفائزَتَيْن</vt:lpstr>
      <vt:lpstr>1- حضَرَ الرَّجُلانِ الحَفْلَ. 2- شاهَدْتُ الصَّدِيقَينِ مُقْبِلَيْنِ. 3- أثنَتْ المعَلّمةُ على الفائزَتَيْن</vt:lpstr>
      <vt:lpstr>عرض تقديمي في PowerPoint</vt:lpstr>
      <vt:lpstr>أُطَبّقُ</vt:lpstr>
      <vt:lpstr>أُطَبّقُ</vt:lpstr>
      <vt:lpstr>عرض تقديمي في PowerPoint</vt:lpstr>
      <vt:lpstr>عرض تقديمي في PowerPoint</vt:lpstr>
      <vt:lpstr>عرض تقديمي في PowerPoint</vt:lpstr>
      <vt:lpstr>انْتَهَى الدَّرْسُ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بِيئتُنَا...حَيَاتُنَا (للحفظ 1-6)</dc:title>
  <dc:creator>Hatem bin Saleh Darwish</dc:creator>
  <cp:lastModifiedBy>عبد الله</cp:lastModifiedBy>
  <cp:revision>438</cp:revision>
  <dcterms:created xsi:type="dcterms:W3CDTF">2020-03-04T09:54:10Z</dcterms:created>
  <dcterms:modified xsi:type="dcterms:W3CDTF">2020-09-23T14:23:14Z</dcterms:modified>
</cp:coreProperties>
</file>