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sldIdLst>
    <p:sldId id="256" r:id="rId2"/>
    <p:sldId id="354" r:id="rId3"/>
    <p:sldId id="352" r:id="rId4"/>
    <p:sldId id="355" r:id="rId5"/>
    <p:sldId id="296" r:id="rId6"/>
    <p:sldId id="341" r:id="rId7"/>
    <p:sldId id="356" r:id="rId8"/>
    <p:sldId id="357" r:id="rId9"/>
    <p:sldId id="325" r:id="rId10"/>
    <p:sldId id="350" r:id="rId11"/>
    <p:sldId id="326" r:id="rId12"/>
    <p:sldId id="303" r:id="rId13"/>
    <p:sldId id="320" r:id="rId14"/>
    <p:sldId id="353" r:id="rId15"/>
    <p:sldId id="33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CBB"/>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08" autoAdjust="0"/>
    <p:restoredTop sz="89946" autoAdjust="0"/>
  </p:normalViewPr>
  <p:slideViewPr>
    <p:cSldViewPr snapToGrid="0">
      <p:cViewPr varScale="1">
        <p:scale>
          <a:sx n="65" d="100"/>
          <a:sy n="65" d="100"/>
        </p:scale>
        <p:origin x="93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DF867A2C-93C7-458C-8EDB-94CB365715D2}" type="datetimeFigureOut">
              <a:rPr lang="en-US" smtClean="0"/>
              <a:t>9/24/2020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95E7EEB7-7186-499B-A38B-1AAFFAA2C1F2}" type="slidenum">
              <a:rPr lang="en-US" smtClean="0"/>
              <a:t>‹#›</a:t>
            </a:fld>
            <a:endParaRPr lang="en-US"/>
          </a:p>
        </p:txBody>
      </p:sp>
    </p:spTree>
    <p:extLst>
      <p:ext uri="{BB962C8B-B14F-4D97-AF65-F5344CB8AC3E}">
        <p14:creationId xmlns:p14="http://schemas.microsoft.com/office/powerpoint/2010/main" val="8525590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95E7EEB7-7186-499B-A38B-1AAFFAA2C1F2}" type="slidenum">
              <a:rPr lang="en-US" smtClean="0"/>
              <a:t>1</a:t>
            </a:fld>
            <a:endParaRPr lang="en-US"/>
          </a:p>
        </p:txBody>
      </p:sp>
    </p:spTree>
    <p:extLst>
      <p:ext uri="{BB962C8B-B14F-4D97-AF65-F5344CB8AC3E}">
        <p14:creationId xmlns:p14="http://schemas.microsoft.com/office/powerpoint/2010/main" val="57041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12</a:t>
            </a:fld>
            <a:endParaRPr lang="en-GB"/>
          </a:p>
        </p:txBody>
      </p:sp>
    </p:spTree>
    <p:extLst>
      <p:ext uri="{BB962C8B-B14F-4D97-AF65-F5344CB8AC3E}">
        <p14:creationId xmlns:p14="http://schemas.microsoft.com/office/powerpoint/2010/main" val="13570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BH" dirty="0"/>
              <a:t>توظيف الرؤوس المرقمة </a:t>
            </a:r>
            <a:endParaRPr lang="en-US" dirty="0"/>
          </a:p>
        </p:txBody>
      </p:sp>
      <p:sp>
        <p:nvSpPr>
          <p:cNvPr id="4" name="Slide Number Placeholder 3"/>
          <p:cNvSpPr>
            <a:spLocks noGrp="1"/>
          </p:cNvSpPr>
          <p:nvPr>
            <p:ph type="sldNum" sz="quarter" idx="5"/>
          </p:nvPr>
        </p:nvSpPr>
        <p:spPr/>
        <p:txBody>
          <a:bodyPr/>
          <a:lstStyle/>
          <a:p>
            <a:fld id="{CE1265ED-1274-48D1-8F94-10DD890EDB08}" type="slidenum">
              <a:rPr lang="en-GB" smtClean="0"/>
              <a:t>13</a:t>
            </a:fld>
            <a:endParaRPr lang="en-GB"/>
          </a:p>
        </p:txBody>
      </p:sp>
    </p:spTree>
    <p:extLst>
      <p:ext uri="{BB962C8B-B14F-4D97-AF65-F5344CB8AC3E}">
        <p14:creationId xmlns:p14="http://schemas.microsoft.com/office/powerpoint/2010/main" val="369598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2119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1783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5899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BB54EE-DF0D-4FA1-B48F-C292469C25C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264670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198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4488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0573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025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275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04046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986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37040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110391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306445"/>
            <a:ext cx="7162800" cy="1182210"/>
          </a:xfrm>
          <a:prstGeom prst="rect">
            <a:avLst/>
          </a:prstGeom>
        </p:spPr>
      </p:pic>
      <p:sp>
        <p:nvSpPr>
          <p:cNvPr id="6" name="Title 3">
            <a:extLst>
              <a:ext uri="{FF2B5EF4-FFF2-40B4-BE49-F238E27FC236}">
                <a16:creationId xmlns:a16="http://schemas.microsoft.com/office/drawing/2014/main" xmlns="" id="{C92AB2D9-8460-49FE-A3B3-E886CB62FA3B}"/>
              </a:ext>
            </a:extLst>
          </p:cNvPr>
          <p:cNvSpPr>
            <a:spLocks noGrp="1"/>
          </p:cNvSpPr>
          <p:nvPr>
            <p:ph type="ctrTitle"/>
          </p:nvPr>
        </p:nvSpPr>
        <p:spPr>
          <a:xfrm>
            <a:off x="1156939" y="3429000"/>
            <a:ext cx="9765323" cy="1020766"/>
          </a:xfrm>
        </p:spPr>
        <p:txBody>
          <a:bodyPr>
            <a:normAutofit fontScale="90000"/>
          </a:bodyPr>
          <a:lstStyle/>
          <a:p>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BH" sz="6600" dirty="0">
                <a:solidFill>
                  <a:srgbClr val="7030A0"/>
                </a:solidFill>
                <a:latin typeface="Sakkal Majalla" panose="02000000000000000000" pitchFamily="2" charset="-78"/>
                <a:cs typeface="Sakkal Majalla" panose="02000000000000000000" pitchFamily="2" charset="-78"/>
              </a:rPr>
              <a:t/>
            </a:r>
            <a:br>
              <a:rPr lang="ar-BH" sz="6600" dirty="0">
                <a:solidFill>
                  <a:srgbClr val="7030A0"/>
                </a:solidFill>
                <a:latin typeface="Sakkal Majalla" panose="02000000000000000000" pitchFamily="2" charset="-78"/>
                <a:cs typeface="Sakkal Majalla" panose="02000000000000000000" pitchFamily="2" charset="-78"/>
              </a:rPr>
            </a:br>
            <a:r>
              <a:rPr lang="ar-JO" sz="6600" b="1" dirty="0">
                <a:solidFill>
                  <a:srgbClr val="FF0000"/>
                </a:solidFill>
                <a:latin typeface="Sakkal Majalla" panose="02000000000000000000" pitchFamily="2" charset="-78"/>
                <a:cs typeface="Sakkal Majalla" panose="02000000000000000000" pitchFamily="2" charset="-78"/>
              </a:rPr>
              <a:t>أَوَالُ مَهْدُ العُلاَ</a:t>
            </a:r>
            <a:endParaRPr lang="ar-BH" sz="6600" b="1" dirty="0">
              <a:solidFill>
                <a:srgbClr val="0070C0"/>
              </a:solidFill>
              <a:latin typeface="Sakkal Majalla" panose="02000000000000000000" pitchFamily="2" charset="-78"/>
              <a:cs typeface="Sakkal Majalla" panose="02000000000000000000" pitchFamily="2" charset="-78"/>
            </a:endParaRPr>
          </a:p>
        </p:txBody>
      </p:sp>
      <p:sp>
        <p:nvSpPr>
          <p:cNvPr id="7" name="Subtitle 4">
            <a:extLst>
              <a:ext uri="{FF2B5EF4-FFF2-40B4-BE49-F238E27FC236}">
                <a16:creationId xmlns:a16="http://schemas.microsoft.com/office/drawing/2014/main" xmlns="" id="{48024BBA-7773-4B10-B6BC-A451E95D5C08}"/>
              </a:ext>
            </a:extLst>
          </p:cNvPr>
          <p:cNvSpPr>
            <a:spLocks noGrp="1"/>
          </p:cNvSpPr>
          <p:nvPr>
            <p:ph type="subTitle" idx="1"/>
          </p:nvPr>
        </p:nvSpPr>
        <p:spPr>
          <a:xfrm>
            <a:off x="2401803" y="5412369"/>
            <a:ext cx="7275597" cy="1020765"/>
          </a:xfrm>
        </p:spPr>
        <p:txBody>
          <a:bodyPr>
            <a:normAutofit/>
          </a:bodyPr>
          <a:lstStyle/>
          <a:p>
            <a:pPr algn="ctr" rtl="1"/>
            <a:r>
              <a:rPr lang="ar-BH" sz="4000" b="1" dirty="0">
                <a:solidFill>
                  <a:schemeClr val="tx1"/>
                </a:solidFill>
                <a:latin typeface="Sakkal Majalla" panose="02000000000000000000" pitchFamily="2" charset="-78"/>
                <a:cs typeface="Sakkal Majalla" panose="02000000000000000000" pitchFamily="2" charset="-78"/>
              </a:rPr>
              <a:t>الصّفّ السّادس الابتدائيّ</a:t>
            </a:r>
          </a:p>
        </p:txBody>
      </p:sp>
      <p:sp>
        <p:nvSpPr>
          <p:cNvPr id="9" name="مربع نص 8">
            <a:extLst>
              <a:ext uri="{FF2B5EF4-FFF2-40B4-BE49-F238E27FC236}">
                <a16:creationId xmlns:a16="http://schemas.microsoft.com/office/drawing/2014/main" xmlns="" id="{C7568E34-5F98-4B3E-9D10-A5624E55773D}"/>
              </a:ext>
            </a:extLst>
          </p:cNvPr>
          <p:cNvSpPr txBox="1"/>
          <p:nvPr/>
        </p:nvSpPr>
        <p:spPr>
          <a:xfrm>
            <a:off x="916507" y="1661777"/>
            <a:ext cx="10358983" cy="1261884"/>
          </a:xfrm>
          <a:prstGeom prst="rect">
            <a:avLst/>
          </a:prstGeom>
          <a:noFill/>
        </p:spPr>
        <p:txBody>
          <a:bodyPr wrap="square" rtlCol="0">
            <a:spAutoFit/>
          </a:bodyPr>
          <a:lstStyle/>
          <a:p>
            <a:pPr algn="ctr" rtl="1"/>
            <a:r>
              <a:rPr lang="ar-BH" sz="3600" b="1" dirty="0">
                <a:solidFill>
                  <a:srgbClr val="7030A0"/>
                </a:solidFill>
                <a:latin typeface="Sakkal Majalla" panose="02000000000000000000" pitchFamily="2" charset="-78"/>
                <a:cs typeface="Sakkal Majalla" panose="02000000000000000000" pitchFamily="2" charset="-78"/>
              </a:rPr>
              <a:t>دَرْسٌ في ماد</a:t>
            </a:r>
            <a:r>
              <a:rPr lang="ar-SA" sz="3600" b="1" dirty="0">
                <a:solidFill>
                  <a:srgbClr val="7030A0"/>
                </a:solidFill>
                <a:latin typeface="Sakkal Majalla" panose="02000000000000000000" pitchFamily="2" charset="-78"/>
                <a:cs typeface="Sakkal Majalla" panose="02000000000000000000" pitchFamily="2" charset="-78"/>
              </a:rPr>
              <a:t>ّ</a:t>
            </a:r>
            <a:r>
              <a:rPr lang="ar-BH" sz="3600" b="1" dirty="0">
                <a:solidFill>
                  <a:srgbClr val="7030A0"/>
                </a:solidFill>
                <a:latin typeface="Sakkal Majalla" panose="02000000000000000000" pitchFamily="2" charset="-78"/>
                <a:cs typeface="Sakkal Majalla" panose="02000000000000000000" pitchFamily="2" charset="-78"/>
              </a:rPr>
              <a:t>ةِ الل</a:t>
            </a:r>
            <a:r>
              <a:rPr lang="ar-SA" sz="3600" b="1" dirty="0">
                <a:solidFill>
                  <a:srgbClr val="7030A0"/>
                </a:solidFill>
                <a:latin typeface="Sakkal Majalla" panose="02000000000000000000" pitchFamily="2" charset="-78"/>
                <a:cs typeface="Sakkal Majalla" panose="02000000000000000000" pitchFamily="2" charset="-78"/>
              </a:rPr>
              <a:t>ّ</a:t>
            </a:r>
            <a:r>
              <a:rPr lang="ar-BH" sz="3600" b="1" dirty="0">
                <a:solidFill>
                  <a:srgbClr val="7030A0"/>
                </a:solidFill>
                <a:latin typeface="Sakkal Majalla" panose="02000000000000000000" pitchFamily="2" charset="-78"/>
                <a:cs typeface="Sakkal Majalla" panose="02000000000000000000" pitchFamily="2" charset="-78"/>
              </a:rPr>
              <a:t>غةِ العربي</a:t>
            </a:r>
            <a:r>
              <a:rPr lang="ar-SA" sz="3600" b="1" dirty="0">
                <a:solidFill>
                  <a:srgbClr val="7030A0"/>
                </a:solidFill>
                <a:latin typeface="Sakkal Majalla" panose="02000000000000000000" pitchFamily="2" charset="-78"/>
                <a:cs typeface="Sakkal Majalla" panose="02000000000000000000" pitchFamily="2" charset="-78"/>
              </a:rPr>
              <a:t>ّ</a:t>
            </a:r>
            <a:r>
              <a:rPr lang="ar-BH" sz="3600" b="1" dirty="0">
                <a:solidFill>
                  <a:srgbClr val="7030A0"/>
                </a:solidFill>
                <a:latin typeface="Sakkal Majalla" panose="02000000000000000000" pitchFamily="2" charset="-78"/>
                <a:cs typeface="Sakkal Majalla" panose="02000000000000000000" pitchFamily="2" charset="-78"/>
              </a:rPr>
              <a:t>ةِ</a:t>
            </a:r>
            <a:br>
              <a:rPr lang="ar-BH" sz="3600" b="1" dirty="0">
                <a:solidFill>
                  <a:srgbClr val="7030A0"/>
                </a:solidFill>
                <a:latin typeface="Sakkal Majalla" panose="02000000000000000000" pitchFamily="2" charset="-78"/>
                <a:cs typeface="Sakkal Majalla" panose="02000000000000000000" pitchFamily="2" charset="-78"/>
              </a:rPr>
            </a:br>
            <a:r>
              <a:rPr lang="ar-BH" sz="4000" b="1" dirty="0">
                <a:solidFill>
                  <a:srgbClr val="7030A0"/>
                </a:solidFill>
                <a:latin typeface="Sakkal Majalla" panose="02000000000000000000" pitchFamily="2" charset="-78"/>
                <a:cs typeface="Sakkal Majalla" panose="02000000000000000000" pitchFamily="2" charset="-78"/>
              </a:rPr>
              <a:t>القِرَاءةُ</a:t>
            </a:r>
            <a:r>
              <a:rPr lang="en-US" sz="4000" b="1" dirty="0">
                <a:solidFill>
                  <a:srgbClr val="7030A0"/>
                </a:solidFill>
                <a:latin typeface="Sakkal Majalla" panose="02000000000000000000" pitchFamily="2" charset="-78"/>
                <a:cs typeface="Sakkal Majalla" panose="02000000000000000000" pitchFamily="2" charset="-78"/>
              </a:rPr>
              <a:t> </a:t>
            </a:r>
            <a:r>
              <a:rPr lang="ar-BH" sz="4000" b="1" dirty="0">
                <a:solidFill>
                  <a:srgbClr val="7030A0"/>
                </a:solidFill>
                <a:latin typeface="Sakkal Majalla" panose="02000000000000000000" pitchFamily="2" charset="-78"/>
                <a:cs typeface="Sakkal Majalla" panose="02000000000000000000" pitchFamily="2" charset="-78"/>
              </a:rPr>
              <a:t> - </a:t>
            </a:r>
            <a:r>
              <a:rPr lang="ar-BH" sz="3600" b="1" dirty="0">
                <a:solidFill>
                  <a:srgbClr val="7030A0"/>
                </a:solidFill>
                <a:latin typeface="Sakkal Majalla" panose="02000000000000000000" pitchFamily="2" charset="-78"/>
                <a:cs typeface="Sakkal Majalla" panose="02000000000000000000" pitchFamily="2" charset="-78"/>
              </a:rPr>
              <a:t>الفَصلُ الدرَاسيُّ الأوَّلُ </a:t>
            </a:r>
            <a:endParaRPr lang="en-US"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4="http://schemas.microsoft.com/office/powerpoint/2010/main">
    <mc:Choice Requires="p14">
      <p:transition spd="slow" p14:dur="1500" advTm="5421">
        <p:split orient="vert"/>
      </p:transition>
    </mc:Choice>
    <mc:Fallback xmlns="">
      <p:transition spd="slow" advTm="5421">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865" y="712694"/>
            <a:ext cx="11268605" cy="5334792"/>
          </a:xfrm>
        </p:spPr>
        <p:txBody>
          <a:bodyPr>
            <a:normAutofit/>
          </a:bodyPr>
          <a:lstStyle/>
          <a:p>
            <a:pPr marL="0" indent="0">
              <a:lnSpc>
                <a:spcPct val="150000"/>
              </a:lnSpc>
              <a:buNone/>
            </a:pPr>
            <a:r>
              <a:rPr lang="ar-BH" b="1" dirty="0">
                <a:latin typeface="Sakkal Majalla" panose="02000000000000000000" pitchFamily="2" charset="-78"/>
                <a:cs typeface="Sakkal Majalla" panose="02000000000000000000" pitchFamily="2" charset="-78"/>
              </a:rPr>
              <a:t> 3. أكتُبُ مِنَ القصيدَةِ الأبياتَ الدالَّةَ على كُلّ معْنًى منَ المَعَانِي الآتِيَةِ: </a:t>
            </a:r>
            <a:r>
              <a:rPr lang="ar-BH" b="1" dirty="0">
                <a:solidFill>
                  <a:srgbClr val="FF0000"/>
                </a:solidFill>
                <a:latin typeface="Sakkal Majalla" panose="02000000000000000000" pitchFamily="2" charset="-78"/>
                <a:cs typeface="Sakkal Majalla" panose="02000000000000000000" pitchFamily="2" charset="-78"/>
              </a:rPr>
              <a:t>(3 دقائق)</a:t>
            </a:r>
            <a:r>
              <a:rPr lang="ar-BH" b="1" dirty="0">
                <a:latin typeface="Sakkal Majalla" panose="02000000000000000000" pitchFamily="2" charset="-78"/>
                <a:cs typeface="Sakkal Majalla" panose="02000000000000000000" pitchFamily="2" charset="-78"/>
              </a:rPr>
              <a:t> </a:t>
            </a:r>
          </a:p>
          <a:p>
            <a:pPr lvl="1">
              <a:lnSpc>
                <a:spcPct val="150000"/>
              </a:lnSpc>
            </a:pPr>
            <a:r>
              <a:rPr lang="ar-BH" sz="2800" b="1" dirty="0">
                <a:latin typeface="Sakkal Majalla" panose="02000000000000000000" pitchFamily="2" charset="-78"/>
                <a:cs typeface="Sakkal Majalla" panose="02000000000000000000" pitchFamily="2" charset="-78"/>
              </a:rPr>
              <a:t>تأكيدُ الشاعِر على أنَّ أوالَ (البَحْرينَ) هي موْطِنٌ لِكثِيرٍ من الحَضَارات الإنسانية العرِيقةِ.</a:t>
            </a:r>
          </a:p>
          <a:p>
            <a:pPr marL="457200" lvl="1" indent="0">
              <a:lnSpc>
                <a:spcPct val="150000"/>
              </a:lnSpc>
              <a:buNone/>
            </a:pPr>
            <a:r>
              <a:rPr lang="ar-BH" sz="2800" b="1" dirty="0">
                <a:solidFill>
                  <a:srgbClr val="00B050"/>
                </a:solidFill>
                <a:latin typeface="Sakkal Majalla" panose="02000000000000000000" pitchFamily="2" charset="-78"/>
                <a:cs typeface="Sakkal Majalla" panose="02000000000000000000" pitchFamily="2" charset="-78"/>
              </a:rPr>
              <a:t>أوالُ مَهْدُ العُلا أرْضُ الحَضَارَاتِ             غَنَّى بِها الدَّهْرُ  في فَجْرِ الفُتُوحاتِ.</a:t>
            </a:r>
          </a:p>
          <a:p>
            <a:pPr lvl="1">
              <a:lnSpc>
                <a:spcPct val="150000"/>
              </a:lnSpc>
            </a:pPr>
            <a:r>
              <a:rPr lang="ar-BH" sz="2800" b="1" dirty="0">
                <a:latin typeface="Sakkal Majalla" panose="02000000000000000000" pitchFamily="2" charset="-78"/>
                <a:cs typeface="Sakkal Majalla" panose="02000000000000000000" pitchFamily="2" charset="-78"/>
              </a:rPr>
              <a:t>مآثِرُ البحرَينِ كَثِيرَ ةٌ و مُتَنَوِعَةٌ و على مَرِّ العُصُورِ و الأزمنة يعجزُ القلَمُ أن يُدَوِّنها لِكَثْرَتِها.</a:t>
            </a:r>
          </a:p>
          <a:p>
            <a:pPr marL="457200" lvl="1" indent="0">
              <a:lnSpc>
                <a:spcPct val="150000"/>
              </a:lnSpc>
              <a:buNone/>
            </a:pPr>
            <a:r>
              <a:rPr lang="ar-BH" sz="2800" b="1" dirty="0">
                <a:solidFill>
                  <a:srgbClr val="00B050"/>
                </a:solidFill>
                <a:latin typeface="Sakkal Majalla" panose="02000000000000000000" pitchFamily="2" charset="-78"/>
                <a:cs typeface="Sakkal Majalla" panose="02000000000000000000" pitchFamily="2" charset="-78"/>
              </a:rPr>
              <a:t>لَو ينْطِقُ الصَّخْرُ يَوْمًا عَنْ مآثِرِها               فَهَلْ يا تُرى الحِبْرُ يكْفِي للْكِتَابَاتِ؟!</a:t>
            </a:r>
          </a:p>
          <a:p>
            <a:pPr lvl="1">
              <a:lnSpc>
                <a:spcPct val="150000"/>
              </a:lnSpc>
            </a:pPr>
            <a:r>
              <a:rPr lang="ar-BH" sz="2800" b="1" dirty="0">
                <a:solidFill>
                  <a:schemeClr val="tx2">
                    <a:lumMod val="50000"/>
                  </a:schemeClr>
                </a:solidFill>
                <a:latin typeface="Sakkal Majalla" panose="02000000000000000000" pitchFamily="2" charset="-78"/>
                <a:cs typeface="Sakkal Majalla" panose="02000000000000000000" pitchFamily="2" charset="-78"/>
              </a:rPr>
              <a:t>دُعاء الشَّاعِرِ  للبحرين بِأنْ يحفَظَ  قائِدَها ويُعِزَّهُ، ويحْفَظَها مِنَ الأعداءِ؛ لِتبْقى بلدَ الأمانِ والسَّلام. </a:t>
            </a:r>
          </a:p>
          <a:p>
            <a:pPr marL="457200" lvl="1" indent="0">
              <a:lnSpc>
                <a:spcPct val="150000"/>
              </a:lnSpc>
              <a:buNone/>
            </a:pPr>
            <a:r>
              <a:rPr lang="ar-BH" sz="2800" b="1" dirty="0">
                <a:solidFill>
                  <a:srgbClr val="00B050"/>
                </a:solidFill>
                <a:latin typeface="Sakkal Majalla" panose="02000000000000000000" pitchFamily="2" charset="-78"/>
                <a:cs typeface="Sakkal Majalla" panose="02000000000000000000" pitchFamily="2" charset="-78"/>
              </a:rPr>
              <a:t>هَذِي أوَ</a:t>
            </a:r>
            <a:r>
              <a:rPr lang="ar-JO" sz="2800" b="1" dirty="0">
                <a:solidFill>
                  <a:srgbClr val="00B050"/>
                </a:solidFill>
                <a:latin typeface="Sakkal Majalla" panose="02000000000000000000" pitchFamily="2" charset="-78"/>
                <a:cs typeface="Sakkal Majalla" panose="02000000000000000000" pitchFamily="2" charset="-78"/>
              </a:rPr>
              <a:t>ا</a:t>
            </a:r>
            <a:r>
              <a:rPr lang="ar-BH" sz="2800" b="1" dirty="0">
                <a:solidFill>
                  <a:srgbClr val="00B050"/>
                </a:solidFill>
                <a:latin typeface="Sakkal Majalla" panose="02000000000000000000" pitchFamily="2" charset="-78"/>
                <a:cs typeface="Sakkal Majalla" panose="02000000000000000000" pitchFamily="2" charset="-78"/>
              </a:rPr>
              <a:t>لُ أعَزَّ اللهُ عَاهِلَهَا                     قَدْ صَان</a:t>
            </a:r>
            <a:r>
              <a:rPr lang="ar-JO" sz="2800" b="1" dirty="0">
                <a:solidFill>
                  <a:srgbClr val="00B050"/>
                </a:solidFill>
                <a:latin typeface="Sakkal Majalla" panose="02000000000000000000" pitchFamily="2" charset="-78"/>
                <a:cs typeface="Sakkal Majalla" panose="02000000000000000000" pitchFamily="2" charset="-78"/>
              </a:rPr>
              <a:t>َ</a:t>
            </a:r>
            <a:r>
              <a:rPr lang="ar-BH" sz="2800" b="1" dirty="0">
                <a:solidFill>
                  <a:srgbClr val="00B050"/>
                </a:solidFill>
                <a:latin typeface="Sakkal Majalla" panose="02000000000000000000" pitchFamily="2" charset="-78"/>
                <a:cs typeface="Sakkal Majalla" panose="02000000000000000000" pitchFamily="2" charset="-78"/>
              </a:rPr>
              <a:t>ها اللهُ مِنَ أهْلِ العَدَواتِ.</a:t>
            </a:r>
            <a:endParaRPr lang="ar-BH" sz="2800" b="1" dirty="0">
              <a:latin typeface="Sakkal Majalla" panose="02000000000000000000" pitchFamily="2" charset="-78"/>
              <a:cs typeface="Sakkal Majalla" panose="02000000000000000000" pitchFamily="2" charset="-78"/>
            </a:endParaRPr>
          </a:p>
          <a:p>
            <a:pPr marL="0" indent="0">
              <a:buNone/>
            </a:pPr>
            <a:endParaRPr lang="ar-BH" b="1" dirty="0">
              <a:latin typeface="Sakkal Majalla" panose="02000000000000000000" pitchFamily="2" charset="-78"/>
              <a:cs typeface="Sakkal Majalla" panose="02000000000000000000" pitchFamily="2" charset="-78"/>
            </a:endParaRPr>
          </a:p>
        </p:txBody>
      </p:sp>
      <p:sp>
        <p:nvSpPr>
          <p:cNvPr id="4" name="Title 1">
            <a:extLst>
              <a:ext uri="{FF2B5EF4-FFF2-40B4-BE49-F238E27FC236}">
                <a16:creationId xmlns:a16="http://schemas.microsoft.com/office/drawing/2014/main" xmlns="" id="{C3DEA09E-20B8-48EB-890C-A2BA6480C4B8}"/>
              </a:ext>
            </a:extLst>
          </p:cNvPr>
          <p:cNvSpPr txBox="1">
            <a:spLocks/>
          </p:cNvSpPr>
          <p:nvPr/>
        </p:nvSpPr>
        <p:spPr>
          <a:xfrm>
            <a:off x="10942466" y="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xmlns="" id="{FD96B382-B0E7-4515-9ABD-89870B7581AD}"/>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
        <p:nvSpPr>
          <p:cNvPr id="6" name="Title 1">
            <a:extLst>
              <a:ext uri="{FF2B5EF4-FFF2-40B4-BE49-F238E27FC236}">
                <a16:creationId xmlns:a16="http://schemas.microsoft.com/office/drawing/2014/main" xmlns="" id="{7720D2B8-2754-45E4-81C9-40F7E943ED47}"/>
              </a:ext>
            </a:extLst>
          </p:cNvPr>
          <p:cNvSpPr txBox="1">
            <a:spLocks/>
          </p:cNvSpPr>
          <p:nvPr/>
        </p:nvSpPr>
        <p:spPr>
          <a:xfrm>
            <a:off x="145578" y="836591"/>
            <a:ext cx="1590457" cy="685482"/>
          </a:xfrm>
          <a:prstGeom prst="rect">
            <a:avLst/>
          </a:prstGeom>
          <a:solidFill>
            <a:schemeClr val="accent4">
              <a:lumMod val="40000"/>
              <a:lumOff val="6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JO" sz="3200" b="1" dirty="0">
                <a:solidFill>
                  <a:srgbClr val="FF0000"/>
                </a:solidFill>
                <a:latin typeface="Sakkal Majalla" panose="02000000000000000000" pitchFamily="2" charset="-78"/>
                <a:cs typeface="Sakkal Majalla" panose="02000000000000000000" pitchFamily="2" charset="-78"/>
              </a:rPr>
              <a:t>أُقي</a:t>
            </a:r>
            <a:r>
              <a:rPr lang="ar-BH" sz="3200" b="1" dirty="0">
                <a:solidFill>
                  <a:srgbClr val="FF0000"/>
                </a:solidFill>
                <a:latin typeface="Sakkal Majalla" panose="02000000000000000000" pitchFamily="2" charset="-78"/>
                <a:cs typeface="Sakkal Majalla" panose="02000000000000000000" pitchFamily="2" charset="-78"/>
              </a:rPr>
              <a:t>ِّ</a:t>
            </a:r>
            <a:r>
              <a:rPr lang="ar-JO" sz="3200" b="1" dirty="0">
                <a:solidFill>
                  <a:srgbClr val="FF0000"/>
                </a:solidFill>
                <a:latin typeface="Sakkal Majalla" panose="02000000000000000000" pitchFamily="2" charset="-78"/>
                <a:cs typeface="Sakkal Majalla" panose="02000000000000000000" pitchFamily="2" charset="-78"/>
              </a:rPr>
              <a:t>مُ إجابتي</a:t>
            </a:r>
            <a:endParaRPr lang="en-US" sz="32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200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909920"/>
            <a:ext cx="11567233" cy="5438921"/>
          </a:xfrm>
        </p:spPr>
        <p:txBody>
          <a:bodyPr>
            <a:normAutofit/>
          </a:bodyPr>
          <a:lstStyle/>
          <a:p>
            <a:pPr marL="0" indent="0">
              <a:buNone/>
            </a:pPr>
            <a:r>
              <a:rPr lang="ar-BH" sz="3200" b="1" dirty="0">
                <a:latin typeface="Sakkal Majalla" panose="02000000000000000000" pitchFamily="2" charset="-78"/>
                <a:cs typeface="Sakkal Majalla" panose="02000000000000000000" pitchFamily="2" charset="-78"/>
              </a:rPr>
              <a:t>4. أذْكُرُ ثلاثًا منَ الحضَاراتِ القَدِيمَةِ التي عرَفَتْها أوالُ.</a:t>
            </a:r>
            <a:endParaRPr lang="en-US" sz="3200" b="1" dirty="0">
              <a:latin typeface="Sakkal Majalla" panose="02000000000000000000" pitchFamily="2" charset="-78"/>
              <a:cs typeface="Sakkal Majalla" panose="02000000000000000000" pitchFamily="2" charset="-78"/>
            </a:endParaRPr>
          </a:p>
          <a:p>
            <a:pPr>
              <a:buFontTx/>
              <a:buChar char="-"/>
            </a:pPr>
            <a:r>
              <a:rPr lang="ar-JO" sz="3200" b="1" dirty="0">
                <a:solidFill>
                  <a:srgbClr val="00B050"/>
                </a:solidFill>
                <a:latin typeface="Sakkal Majalla" panose="02000000000000000000" pitchFamily="2" charset="-78"/>
                <a:cs typeface="Sakkal Majalla" panose="02000000000000000000" pitchFamily="2" charset="-78"/>
              </a:rPr>
              <a:t>حَضَارةُ دلمون.</a:t>
            </a:r>
          </a:p>
          <a:p>
            <a:pPr>
              <a:buFontTx/>
              <a:buChar char="-"/>
            </a:pPr>
            <a:r>
              <a:rPr lang="ar-JO" sz="3200" b="1" dirty="0">
                <a:solidFill>
                  <a:srgbClr val="00B050"/>
                </a:solidFill>
                <a:latin typeface="Sakkal Majalla" panose="02000000000000000000" pitchFamily="2" charset="-78"/>
                <a:cs typeface="Sakkal Majalla" panose="02000000000000000000" pitchFamily="2" charset="-78"/>
              </a:rPr>
              <a:t>الحضارة السومريَّة.</a:t>
            </a:r>
          </a:p>
          <a:p>
            <a:pPr>
              <a:buFontTx/>
              <a:buChar char="-"/>
            </a:pPr>
            <a:r>
              <a:rPr lang="ar-JO" sz="3200" b="1" dirty="0">
                <a:solidFill>
                  <a:srgbClr val="00B050"/>
                </a:solidFill>
                <a:latin typeface="Sakkal Majalla" panose="02000000000000000000" pitchFamily="2" charset="-78"/>
                <a:cs typeface="Sakkal Majalla" panose="02000000000000000000" pitchFamily="2" charset="-78"/>
              </a:rPr>
              <a:t>الحضَارةُ </a:t>
            </a:r>
            <a:r>
              <a:rPr lang="ar-BH" sz="3200" b="1" dirty="0">
                <a:solidFill>
                  <a:srgbClr val="00B050"/>
                </a:solidFill>
                <a:latin typeface="Sakkal Majalla" panose="02000000000000000000" pitchFamily="2" charset="-78"/>
                <a:cs typeface="Sakkal Majalla" panose="02000000000000000000" pitchFamily="2" charset="-78"/>
              </a:rPr>
              <a:t>الإسلاميّة.</a:t>
            </a:r>
            <a:r>
              <a:rPr lang="ar-JO" sz="3200" b="1" dirty="0">
                <a:solidFill>
                  <a:srgbClr val="00B050"/>
                </a:solidFill>
                <a:latin typeface="Sakkal Majalla" panose="02000000000000000000" pitchFamily="2" charset="-78"/>
                <a:cs typeface="Sakkal Majalla" panose="02000000000000000000" pitchFamily="2" charset="-78"/>
              </a:rPr>
              <a:t> </a:t>
            </a:r>
            <a:endParaRPr lang="ar-BH" sz="3200" b="1" dirty="0">
              <a:solidFill>
                <a:srgbClr val="00B050"/>
              </a:solidFill>
              <a:latin typeface="Sakkal Majalla" panose="02000000000000000000" pitchFamily="2" charset="-78"/>
              <a:cs typeface="Sakkal Majalla" panose="02000000000000000000" pitchFamily="2" charset="-78"/>
            </a:endParaRPr>
          </a:p>
          <a:p>
            <a:pPr marL="0" indent="0">
              <a:buNone/>
            </a:pPr>
            <a:r>
              <a:rPr lang="ar-BH" sz="3200" b="1" dirty="0">
                <a:latin typeface="Sakkal Majalla" panose="02000000000000000000" pitchFamily="2" charset="-78"/>
                <a:cs typeface="Sakkal Majalla" panose="02000000000000000000" pitchFamily="2" charset="-78"/>
              </a:rPr>
              <a:t>5. تَضَمَّنَ النَّصُّ مَجْموعَةً مِنَ القِيَمِ، أذْكُرُ  ثَلَاثًا منْهَا؟ </a:t>
            </a:r>
          </a:p>
          <a:p>
            <a:pPr>
              <a:buFontTx/>
              <a:buChar char="-"/>
            </a:pPr>
            <a:r>
              <a:rPr lang="ar-BH" sz="3200" b="1" dirty="0">
                <a:solidFill>
                  <a:srgbClr val="00B050"/>
                </a:solidFill>
                <a:latin typeface="Sakkal Majalla" panose="02000000000000000000" pitchFamily="2" charset="-78"/>
                <a:cs typeface="Sakkal Majalla" panose="02000000000000000000" pitchFamily="2" charset="-78"/>
              </a:rPr>
              <a:t>الانْتِمَاءُ إلى الوطنِ والولاءُ لقادَتِهِ.</a:t>
            </a:r>
          </a:p>
          <a:p>
            <a:pPr>
              <a:buFontTx/>
              <a:buChar char="-"/>
            </a:pPr>
            <a:r>
              <a:rPr lang="ar-BH" sz="3200" b="1" dirty="0">
                <a:solidFill>
                  <a:srgbClr val="00B050"/>
                </a:solidFill>
                <a:latin typeface="Sakkal Majalla" panose="02000000000000000000" pitchFamily="2" charset="-78"/>
                <a:cs typeface="Sakkal Majalla" panose="02000000000000000000" pitchFamily="2" charset="-78"/>
              </a:rPr>
              <a:t>الأمنُ والأمان.</a:t>
            </a:r>
          </a:p>
          <a:p>
            <a:pPr>
              <a:buFontTx/>
              <a:buChar char="-"/>
            </a:pPr>
            <a:r>
              <a:rPr lang="ar-BH" sz="3200" b="1" dirty="0">
                <a:solidFill>
                  <a:srgbClr val="00B050"/>
                </a:solidFill>
                <a:latin typeface="Sakkal Majalla" panose="02000000000000000000" pitchFamily="2" charset="-78"/>
                <a:cs typeface="Sakkal Majalla" panose="02000000000000000000" pitchFamily="2" charset="-78"/>
              </a:rPr>
              <a:t>التعايُش السِّلْمي.</a:t>
            </a:r>
          </a:p>
          <a:p>
            <a:pPr>
              <a:buFontTx/>
              <a:buChar char="-"/>
            </a:pPr>
            <a:endParaRPr lang="ar-JO" sz="3200" b="1" dirty="0">
              <a:latin typeface="Sakkal Majalla" panose="02000000000000000000" pitchFamily="2" charset="-78"/>
              <a:cs typeface="Sakkal Majalla" panose="02000000000000000000" pitchFamily="2" charset="-78"/>
            </a:endParaRPr>
          </a:p>
          <a:p>
            <a:pPr>
              <a:buFontTx/>
              <a:buChar char="-"/>
            </a:pPr>
            <a:endParaRPr lang="ar-BH" sz="3200" b="1" dirty="0">
              <a:latin typeface="Sakkal Majalla" panose="02000000000000000000" pitchFamily="2" charset="-78"/>
              <a:cs typeface="Sakkal Majalla" panose="02000000000000000000" pitchFamily="2" charset="-78"/>
            </a:endParaRPr>
          </a:p>
        </p:txBody>
      </p:sp>
      <p:sp>
        <p:nvSpPr>
          <p:cNvPr id="4" name="Title 1">
            <a:extLst>
              <a:ext uri="{FF2B5EF4-FFF2-40B4-BE49-F238E27FC236}">
                <a16:creationId xmlns:a16="http://schemas.microsoft.com/office/drawing/2014/main" xmlns="" id="{C3DEA09E-20B8-48EB-890C-A2BA6480C4B8}"/>
              </a:ext>
            </a:extLst>
          </p:cNvPr>
          <p:cNvSpPr txBox="1">
            <a:spLocks/>
          </p:cNvSpPr>
          <p:nvPr/>
        </p:nvSpPr>
        <p:spPr>
          <a:xfrm>
            <a:off x="10942466" y="0"/>
            <a:ext cx="1249534" cy="836591"/>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xmlns="" id="{9B8860FF-56B9-400B-938C-F61C4C755F93}"/>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
        <p:nvSpPr>
          <p:cNvPr id="6" name="Title 1">
            <a:extLst>
              <a:ext uri="{FF2B5EF4-FFF2-40B4-BE49-F238E27FC236}">
                <a16:creationId xmlns:a16="http://schemas.microsoft.com/office/drawing/2014/main" xmlns="" id="{66D80923-4AD0-4E56-9F72-A2982360CFF4}"/>
              </a:ext>
            </a:extLst>
          </p:cNvPr>
          <p:cNvSpPr txBox="1">
            <a:spLocks/>
          </p:cNvSpPr>
          <p:nvPr/>
        </p:nvSpPr>
        <p:spPr>
          <a:xfrm>
            <a:off x="145578" y="836591"/>
            <a:ext cx="1590457" cy="685482"/>
          </a:xfrm>
          <a:prstGeom prst="rect">
            <a:avLst/>
          </a:prstGeom>
          <a:solidFill>
            <a:schemeClr val="accent4">
              <a:lumMod val="40000"/>
              <a:lumOff val="6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JO" sz="3200" b="1" dirty="0">
                <a:solidFill>
                  <a:srgbClr val="FF0000"/>
                </a:solidFill>
                <a:latin typeface="Sakkal Majalla" panose="02000000000000000000" pitchFamily="2" charset="-78"/>
                <a:cs typeface="Sakkal Majalla" panose="02000000000000000000" pitchFamily="2" charset="-78"/>
              </a:rPr>
              <a:t>أُقي</a:t>
            </a:r>
            <a:r>
              <a:rPr lang="ar-BH" sz="3200" b="1" dirty="0">
                <a:solidFill>
                  <a:srgbClr val="FF0000"/>
                </a:solidFill>
                <a:latin typeface="Sakkal Majalla" panose="02000000000000000000" pitchFamily="2" charset="-78"/>
                <a:cs typeface="Sakkal Majalla" panose="02000000000000000000" pitchFamily="2" charset="-78"/>
              </a:rPr>
              <a:t>ِّ</a:t>
            </a:r>
            <a:r>
              <a:rPr lang="ar-JO" sz="3200" b="1" dirty="0">
                <a:solidFill>
                  <a:srgbClr val="FF0000"/>
                </a:solidFill>
                <a:latin typeface="Sakkal Majalla" panose="02000000000000000000" pitchFamily="2" charset="-78"/>
                <a:cs typeface="Sakkal Majalla" panose="02000000000000000000" pitchFamily="2" charset="-78"/>
              </a:rPr>
              <a:t>مُ إجابتي</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xmlns="" id="{E4EB6070-C4D5-4427-A7AD-82E02943C5E4}"/>
              </a:ext>
            </a:extLst>
          </p:cNvPr>
          <p:cNvSpPr/>
          <p:nvPr/>
        </p:nvSpPr>
        <p:spPr>
          <a:xfrm>
            <a:off x="4020003" y="670598"/>
            <a:ext cx="1401346" cy="769441"/>
          </a:xfrm>
          <a:prstGeom prst="rect">
            <a:avLst/>
          </a:prstGeom>
        </p:spPr>
        <p:txBody>
          <a:bodyPr wrap="none">
            <a:spAutoFit/>
          </a:bodyPr>
          <a:lstStyle/>
          <a:p>
            <a:pPr>
              <a:lnSpc>
                <a:spcPct val="150000"/>
              </a:lnSpc>
            </a:pPr>
            <a:r>
              <a:rPr lang="ar-BH" sz="3200" b="1" dirty="0">
                <a:solidFill>
                  <a:srgbClr val="FF0000"/>
                </a:solidFill>
                <a:latin typeface="Sakkal Majalla" panose="02000000000000000000" pitchFamily="2" charset="-78"/>
                <a:cs typeface="Sakkal Majalla" panose="02000000000000000000" pitchFamily="2" charset="-78"/>
              </a:rPr>
              <a:t>(دقيقتان)</a:t>
            </a:r>
            <a:r>
              <a:rPr lang="ar-BH" sz="3200" b="1" dirty="0">
                <a:latin typeface="Sakkal Majalla" panose="02000000000000000000" pitchFamily="2" charset="-78"/>
                <a:cs typeface="Sakkal Majalla" panose="02000000000000000000" pitchFamily="2" charset="-78"/>
              </a:rPr>
              <a:t> </a:t>
            </a:r>
          </a:p>
        </p:txBody>
      </p:sp>
      <p:sp>
        <p:nvSpPr>
          <p:cNvPr id="8" name="مستطيل 7">
            <a:extLst>
              <a:ext uri="{FF2B5EF4-FFF2-40B4-BE49-F238E27FC236}">
                <a16:creationId xmlns:a16="http://schemas.microsoft.com/office/drawing/2014/main" xmlns="" id="{FC3C6957-4D88-4626-BB9F-371DD5F9EC7A}"/>
              </a:ext>
            </a:extLst>
          </p:cNvPr>
          <p:cNvSpPr/>
          <p:nvPr/>
        </p:nvSpPr>
        <p:spPr>
          <a:xfrm>
            <a:off x="4152735" y="2959109"/>
            <a:ext cx="1401346" cy="769441"/>
          </a:xfrm>
          <a:prstGeom prst="rect">
            <a:avLst/>
          </a:prstGeom>
        </p:spPr>
        <p:txBody>
          <a:bodyPr wrap="none">
            <a:spAutoFit/>
          </a:bodyPr>
          <a:lstStyle/>
          <a:p>
            <a:pPr>
              <a:lnSpc>
                <a:spcPct val="150000"/>
              </a:lnSpc>
            </a:pPr>
            <a:r>
              <a:rPr lang="ar-BH" sz="3200" b="1" dirty="0">
                <a:solidFill>
                  <a:srgbClr val="FF0000"/>
                </a:solidFill>
                <a:latin typeface="Sakkal Majalla" panose="02000000000000000000" pitchFamily="2" charset="-78"/>
                <a:cs typeface="Sakkal Majalla" panose="02000000000000000000" pitchFamily="2" charset="-78"/>
              </a:rPr>
              <a:t>(دقيقتان)</a:t>
            </a:r>
            <a:r>
              <a:rPr lang="ar-BH" sz="3200" b="1" dirty="0">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19208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823" y="1640541"/>
            <a:ext cx="10259131" cy="5217459"/>
          </a:xfrm>
        </p:spPr>
        <p:txBody>
          <a:bodyPr>
            <a:noAutofit/>
          </a:bodyPr>
          <a:lstStyle/>
          <a:p>
            <a:pPr marL="514350" indent="-514350">
              <a:buAutoNum type="arabicPeriod"/>
            </a:pPr>
            <a:r>
              <a:rPr lang="ar-BH" b="1" dirty="0">
                <a:latin typeface="Sakkal Majalla" panose="02000000000000000000" pitchFamily="2" charset="-78"/>
                <a:cs typeface="Sakkal Majalla" panose="02000000000000000000" pitchFamily="2" charset="-78"/>
              </a:rPr>
              <a:t>أُبي</a:t>
            </a:r>
            <a:r>
              <a:rPr lang="ar-JO" b="1" dirty="0">
                <a:latin typeface="Sakkal Majalla" panose="02000000000000000000" pitchFamily="2" charset="-78"/>
                <a:cs typeface="Sakkal Majalla" panose="02000000000000000000" pitchFamily="2" charset="-78"/>
              </a:rPr>
              <a:t>ّ</a:t>
            </a:r>
            <a:r>
              <a:rPr lang="ar-BH" b="1" dirty="0">
                <a:latin typeface="Sakkal Majalla" panose="02000000000000000000" pitchFamily="2" charset="-78"/>
                <a:cs typeface="Sakkal Majalla" panose="02000000000000000000" pitchFamily="2" charset="-78"/>
              </a:rPr>
              <a:t>ن</a:t>
            </a:r>
            <a:r>
              <a:rPr lang="ar-JO" b="1" dirty="0">
                <a:latin typeface="Sakkal Majalla" panose="02000000000000000000" pitchFamily="2" charset="-78"/>
                <a:cs typeface="Sakkal Majalla" panose="02000000000000000000" pitchFamily="2" charset="-78"/>
              </a:rPr>
              <a:t>ُ</a:t>
            </a:r>
            <a:r>
              <a:rPr lang="ar-BH" b="1" dirty="0">
                <a:latin typeface="Sakkal Majalla" panose="02000000000000000000" pitchFamily="2" charset="-78"/>
                <a:cs typeface="Sakkal Majalla" panose="02000000000000000000" pitchFamily="2" charset="-78"/>
              </a:rPr>
              <a:t> نوع</a:t>
            </a:r>
            <a:r>
              <a:rPr lang="ar-JO" b="1" dirty="0">
                <a:latin typeface="Sakkal Majalla" panose="02000000000000000000" pitchFamily="2" charset="-78"/>
                <a:cs typeface="Sakkal Majalla" panose="02000000000000000000" pitchFamily="2" charset="-78"/>
              </a:rPr>
              <a:t>َ</a:t>
            </a:r>
            <a:r>
              <a:rPr lang="ar-BH" b="1" dirty="0">
                <a:latin typeface="Sakkal Majalla" panose="02000000000000000000" pitchFamily="2" charset="-78"/>
                <a:cs typeface="Sakkal Majalla" panose="02000000000000000000" pitchFamily="2" charset="-78"/>
              </a:rPr>
              <a:t> الأس</a:t>
            </a:r>
            <a:r>
              <a:rPr lang="ar-JO" b="1" dirty="0">
                <a:latin typeface="Sakkal Majalla" panose="02000000000000000000" pitchFamily="2" charset="-78"/>
                <a:cs typeface="Sakkal Majalla" panose="02000000000000000000" pitchFamily="2" charset="-78"/>
              </a:rPr>
              <a:t>ْ</a:t>
            </a:r>
            <a:r>
              <a:rPr lang="ar-BH" b="1" dirty="0">
                <a:latin typeface="Sakkal Majalla" panose="02000000000000000000" pitchFamily="2" charset="-78"/>
                <a:cs typeface="Sakkal Majalla" panose="02000000000000000000" pitchFamily="2" charset="-78"/>
              </a:rPr>
              <a:t>لوب</a:t>
            </a:r>
            <a:r>
              <a:rPr lang="ar-JO" b="1" dirty="0">
                <a:latin typeface="Sakkal Majalla" panose="02000000000000000000" pitchFamily="2" charset="-78"/>
                <a:cs typeface="Sakkal Majalla" panose="02000000000000000000" pitchFamily="2" charset="-78"/>
              </a:rPr>
              <a:t>ِ</a:t>
            </a:r>
            <a:r>
              <a:rPr lang="ar-BH" b="1" dirty="0">
                <a:latin typeface="Sakkal Majalla" panose="02000000000000000000" pitchFamily="2" charset="-78"/>
                <a:cs typeface="Sakkal Majalla" panose="02000000000000000000" pitchFamily="2" charset="-78"/>
              </a:rPr>
              <a:t>، والمعنى المستَفَادَ منه في قولِ الشاعرِ </a:t>
            </a:r>
            <a:r>
              <a:rPr lang="ar-BH" sz="3200" b="1" dirty="0">
                <a:latin typeface="Sakkal Majalla" panose="02000000000000000000" pitchFamily="2" charset="-78"/>
                <a:cs typeface="Sakkal Majalla" panose="02000000000000000000" pitchFamily="2" charset="-78"/>
              </a:rPr>
              <a:t>(</a:t>
            </a:r>
            <a:r>
              <a:rPr lang="ar-BH" b="1" dirty="0">
                <a:latin typeface="Sakkal Majalla" panose="02000000000000000000" pitchFamily="2" charset="-78"/>
                <a:cs typeface="Sakkal Majalla" panose="02000000000000000000" pitchFamily="2" charset="-78"/>
              </a:rPr>
              <a:t>فَهَلْ تُرى الحِبْرُ </a:t>
            </a:r>
            <a:r>
              <a:rPr lang="ar-BH" b="1" dirty="0" smtClean="0">
                <a:latin typeface="Sakkal Majalla" panose="02000000000000000000" pitchFamily="2" charset="-78"/>
                <a:cs typeface="Sakkal Majalla" panose="02000000000000000000" pitchFamily="2" charset="-78"/>
              </a:rPr>
              <a:t> يكْفي </a:t>
            </a:r>
            <a:r>
              <a:rPr lang="ar-BH" b="1" dirty="0">
                <a:latin typeface="Sakkal Majalla" panose="02000000000000000000" pitchFamily="2" charset="-78"/>
                <a:cs typeface="Sakkal Majalla" panose="02000000000000000000" pitchFamily="2" charset="-78"/>
              </a:rPr>
              <a:t>للكِتَاباتِ):</a:t>
            </a:r>
          </a:p>
          <a:p>
            <a:pPr marL="914400" lvl="2" indent="0">
              <a:buNone/>
            </a:pPr>
            <a:r>
              <a:rPr lang="ar-BH" sz="3200" b="1" dirty="0">
                <a:latin typeface="Sakkal Majalla" panose="02000000000000000000" pitchFamily="2" charset="-78"/>
                <a:cs typeface="Sakkal Majalla" panose="02000000000000000000" pitchFamily="2" charset="-78"/>
              </a:rPr>
              <a:t>نوعُ الأسلوب:</a:t>
            </a:r>
          </a:p>
          <a:p>
            <a:pPr marL="914400" lvl="2" indent="0">
              <a:buNone/>
            </a:pPr>
            <a:r>
              <a:rPr lang="ar-BH" sz="3200" b="1" dirty="0">
                <a:latin typeface="Sakkal Majalla" panose="02000000000000000000" pitchFamily="2" charset="-78"/>
                <a:cs typeface="Sakkal Majalla" panose="02000000000000000000" pitchFamily="2" charset="-78"/>
              </a:rPr>
              <a:t> المعنى المستَفَادُ منه:</a:t>
            </a:r>
          </a:p>
          <a:p>
            <a:pPr marL="914400" lvl="2" indent="0">
              <a:buNone/>
            </a:pPr>
            <a:endParaRPr lang="fr-FR" sz="3200" dirty="0">
              <a:latin typeface="Sakkal Majalla" panose="02000000000000000000" pitchFamily="2" charset="-78"/>
              <a:cs typeface="Sakkal Majalla" panose="02000000000000000000" pitchFamily="2" charset="-78"/>
            </a:endParaRPr>
          </a:p>
          <a:p>
            <a:pPr marL="514350" indent="-514350" algn="r" rtl="1">
              <a:buFont typeface="+mj-lt"/>
              <a:buAutoNum type="arabicPeriod"/>
            </a:pPr>
            <a:r>
              <a:rPr lang="ar-BH" sz="3200" b="1" dirty="0">
                <a:latin typeface="Sakkal Majalla" panose="02000000000000000000" pitchFamily="2" charset="-78"/>
                <a:cs typeface="Sakkal Majalla" panose="02000000000000000000" pitchFamily="2" charset="-78"/>
              </a:rPr>
              <a:t>أشرَحُ الص</a:t>
            </a:r>
            <a:r>
              <a:rPr lang="ar-JO"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ور</a:t>
            </a:r>
            <a:r>
              <a:rPr lang="ar-JO"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ة</a:t>
            </a:r>
            <a:r>
              <a:rPr lang="ar-JO"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الخ</a:t>
            </a:r>
            <a:r>
              <a:rPr lang="ar-JO"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يال</a:t>
            </a:r>
            <a:r>
              <a:rPr lang="ar-JO"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ي</a:t>
            </a:r>
            <a:r>
              <a:rPr lang="ar-JO"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ة</a:t>
            </a:r>
            <a:r>
              <a:rPr lang="ar-JO" sz="3200" b="1" dirty="0">
                <a:latin typeface="Sakkal Majalla" panose="02000000000000000000" pitchFamily="2" charset="-78"/>
                <a:cs typeface="Sakkal Majalla" panose="02000000000000000000" pitchFamily="2" charset="-78"/>
              </a:rPr>
              <a:t>َ</a:t>
            </a:r>
            <a:r>
              <a:rPr lang="ar-BH" sz="3200" b="1" dirty="0">
                <a:latin typeface="Sakkal Majalla" panose="02000000000000000000" pitchFamily="2" charset="-78"/>
                <a:cs typeface="Sakkal Majalla" panose="02000000000000000000" pitchFamily="2" charset="-78"/>
              </a:rPr>
              <a:t> الوَارِدَةَ في البيْتِ الثّالِثِ.</a:t>
            </a:r>
          </a:p>
          <a:p>
            <a:pPr marL="0" indent="0" algn="r" rtl="1">
              <a:buNone/>
            </a:pPr>
            <a:r>
              <a:rPr lang="ar-BH" sz="3200" dirty="0">
                <a:latin typeface="Sakkal Majalla" panose="02000000000000000000" pitchFamily="2" charset="-78"/>
                <a:cs typeface="Sakkal Majalla" panose="02000000000000000000" pitchFamily="2" charset="-78"/>
              </a:rPr>
              <a:t> </a:t>
            </a:r>
            <a:endParaRPr lang="en-GB" sz="3200" dirty="0">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xmlns="" id="{09CB4099-693B-46C5-85D2-D085BDC3712B}"/>
              </a:ext>
            </a:extLst>
          </p:cNvPr>
          <p:cNvSpPr txBox="1">
            <a:spLocks/>
          </p:cNvSpPr>
          <p:nvPr/>
        </p:nvSpPr>
        <p:spPr>
          <a:xfrm>
            <a:off x="10942466" y="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xmlns="" id="{BEB75812-4ABB-4162-9501-9F81845C0D9F}"/>
              </a:ext>
            </a:extLst>
          </p:cNvPr>
          <p:cNvSpPr txBox="1"/>
          <p:nvPr/>
        </p:nvSpPr>
        <p:spPr>
          <a:xfrm>
            <a:off x="5191428" y="2616000"/>
            <a:ext cx="2756648" cy="584775"/>
          </a:xfrm>
          <a:prstGeom prst="rect">
            <a:avLst/>
          </a:prstGeom>
          <a:noFill/>
        </p:spPr>
        <p:txBody>
          <a:bodyPr wrap="square" rtlCol="0">
            <a:spAutoFit/>
          </a:bodyPr>
          <a:lstStyle/>
          <a:p>
            <a:pPr algn="r" rtl="1"/>
            <a:r>
              <a:rPr lang="ar-BH" sz="3200" b="1" dirty="0">
                <a:solidFill>
                  <a:srgbClr val="00B050"/>
                </a:solidFill>
                <a:latin typeface="Sakkal Majalla" panose="02000000000000000000" pitchFamily="2" charset="-78"/>
                <a:cs typeface="Sakkal Majalla" panose="02000000000000000000" pitchFamily="2" charset="-78"/>
              </a:rPr>
              <a:t>النَّفي</a:t>
            </a:r>
          </a:p>
        </p:txBody>
      </p:sp>
      <p:sp>
        <p:nvSpPr>
          <p:cNvPr id="6" name="مربع نص 5">
            <a:extLst>
              <a:ext uri="{FF2B5EF4-FFF2-40B4-BE49-F238E27FC236}">
                <a16:creationId xmlns:a16="http://schemas.microsoft.com/office/drawing/2014/main" xmlns="" id="{1A6D5658-78E6-4A48-972B-3767065A5F80}"/>
              </a:ext>
            </a:extLst>
          </p:cNvPr>
          <p:cNvSpPr txBox="1"/>
          <p:nvPr/>
        </p:nvSpPr>
        <p:spPr>
          <a:xfrm>
            <a:off x="7392484" y="2075469"/>
            <a:ext cx="1417093" cy="584775"/>
          </a:xfrm>
          <a:prstGeom prst="rect">
            <a:avLst/>
          </a:prstGeom>
          <a:noFill/>
        </p:spPr>
        <p:txBody>
          <a:bodyPr wrap="square" rtlCol="0">
            <a:spAutoFit/>
          </a:bodyPr>
          <a:lstStyle/>
          <a:p>
            <a:pPr algn="ctr" rtl="1"/>
            <a:r>
              <a:rPr lang="ar-BH" sz="3200" b="1" dirty="0">
                <a:solidFill>
                  <a:srgbClr val="00B050"/>
                </a:solidFill>
                <a:latin typeface="Sakkal Majalla" panose="02000000000000000000" pitchFamily="2" charset="-78"/>
                <a:cs typeface="Sakkal Majalla" panose="02000000000000000000" pitchFamily="2" charset="-78"/>
              </a:rPr>
              <a:t>اسْتِفْهام.</a:t>
            </a:r>
          </a:p>
        </p:txBody>
      </p:sp>
      <p:sp>
        <p:nvSpPr>
          <p:cNvPr id="7" name="مربع نص 6">
            <a:extLst>
              <a:ext uri="{FF2B5EF4-FFF2-40B4-BE49-F238E27FC236}">
                <a16:creationId xmlns:a16="http://schemas.microsoft.com/office/drawing/2014/main" xmlns="" id="{27166214-13D5-4474-826E-A2EDE6689891}"/>
              </a:ext>
            </a:extLst>
          </p:cNvPr>
          <p:cNvSpPr txBox="1"/>
          <p:nvPr/>
        </p:nvSpPr>
        <p:spPr>
          <a:xfrm>
            <a:off x="1194619" y="4359383"/>
            <a:ext cx="9747847" cy="1077218"/>
          </a:xfrm>
          <a:prstGeom prst="rect">
            <a:avLst/>
          </a:prstGeom>
          <a:noFill/>
        </p:spPr>
        <p:txBody>
          <a:bodyPr wrap="square" rtlCol="0">
            <a:spAutoFit/>
          </a:bodyPr>
          <a:lstStyle/>
          <a:p>
            <a:pPr algn="r" rtl="1"/>
            <a:r>
              <a:rPr lang="ar-BH" sz="3200" b="1" dirty="0">
                <a:solidFill>
                  <a:srgbClr val="00B050"/>
                </a:solidFill>
                <a:latin typeface="Sakkal Majalla" panose="02000000000000000000" pitchFamily="2" charset="-78"/>
                <a:cs typeface="Sakkal Majalla" panose="02000000000000000000" pitchFamily="2" charset="-78"/>
              </a:rPr>
              <a:t>شبَّهَ الشّاعِرُ حَضَارَةَ البحرين وتأثيرَها العلمِيَّ في سائِرِ الحَضَاراتِ بِالمِصْباح المُنيرِ الذي ينشُرُ النُّورَ والضّياءَ حولَهُ ويُبَدِّدُ الظَّلامَ.</a:t>
            </a:r>
            <a:endParaRPr lang="ar-BH" sz="3200" dirty="0">
              <a:solidFill>
                <a:srgbClr val="00B050"/>
              </a:solidFill>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xmlns="" id="{5431ED3E-1F20-4A4D-8650-723BE17755C1}"/>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
        <p:nvSpPr>
          <p:cNvPr id="10" name="Title 1">
            <a:extLst>
              <a:ext uri="{FF2B5EF4-FFF2-40B4-BE49-F238E27FC236}">
                <a16:creationId xmlns:a16="http://schemas.microsoft.com/office/drawing/2014/main" xmlns="" id="{8BA63171-AD60-44DA-BD57-5318490F36AE}"/>
              </a:ext>
            </a:extLst>
          </p:cNvPr>
          <p:cNvSpPr txBox="1">
            <a:spLocks/>
          </p:cNvSpPr>
          <p:nvPr/>
        </p:nvSpPr>
        <p:spPr>
          <a:xfrm>
            <a:off x="145578" y="836591"/>
            <a:ext cx="1590457" cy="685482"/>
          </a:xfrm>
          <a:prstGeom prst="rect">
            <a:avLst/>
          </a:prstGeom>
          <a:solidFill>
            <a:schemeClr val="accent4">
              <a:lumMod val="40000"/>
              <a:lumOff val="6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JO" sz="3200" b="1" dirty="0">
                <a:solidFill>
                  <a:srgbClr val="FF0000"/>
                </a:solidFill>
                <a:latin typeface="Sakkal Majalla" panose="02000000000000000000" pitchFamily="2" charset="-78"/>
                <a:cs typeface="Sakkal Majalla" panose="02000000000000000000" pitchFamily="2" charset="-78"/>
              </a:rPr>
              <a:t>أُقي</a:t>
            </a:r>
            <a:r>
              <a:rPr lang="ar-BH" sz="3200" b="1" dirty="0">
                <a:solidFill>
                  <a:srgbClr val="FF0000"/>
                </a:solidFill>
                <a:latin typeface="Sakkal Majalla" panose="02000000000000000000" pitchFamily="2" charset="-78"/>
                <a:cs typeface="Sakkal Majalla" panose="02000000000000000000" pitchFamily="2" charset="-78"/>
              </a:rPr>
              <a:t>ِّ</a:t>
            </a:r>
            <a:r>
              <a:rPr lang="ar-JO" sz="3200" b="1" dirty="0">
                <a:solidFill>
                  <a:srgbClr val="FF0000"/>
                </a:solidFill>
                <a:latin typeface="Sakkal Majalla" panose="02000000000000000000" pitchFamily="2" charset="-78"/>
                <a:cs typeface="Sakkal Majalla" panose="02000000000000000000" pitchFamily="2" charset="-78"/>
              </a:rPr>
              <a:t>مُ إجابتي</a:t>
            </a:r>
            <a:endParaRPr lang="en-US" sz="32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378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2" y="936670"/>
            <a:ext cx="11107271" cy="5013556"/>
          </a:xfrm>
        </p:spPr>
        <p:txBody>
          <a:bodyPr>
            <a:noAutofit/>
          </a:bodyPr>
          <a:lstStyle/>
          <a:p>
            <a:pPr marL="0" indent="0">
              <a:buNone/>
            </a:pPr>
            <a:endParaRPr lang="fr-FR" sz="3600" dirty="0">
              <a:latin typeface="Sakkal Majalla" panose="02000000000000000000" pitchFamily="2" charset="-78"/>
              <a:cs typeface="Sakkal Majalla" panose="02000000000000000000" pitchFamily="2" charset="-78"/>
            </a:endParaRPr>
          </a:p>
          <a:p>
            <a:pPr marL="0" indent="0" algn="r" rtl="1">
              <a:buNone/>
            </a:pPr>
            <a:r>
              <a:rPr lang="ar-BH" sz="3200" b="1" dirty="0">
                <a:latin typeface="Sakkal Majalla" panose="02000000000000000000" pitchFamily="2" charset="-78"/>
                <a:cs typeface="Sakkal Majalla" panose="02000000000000000000" pitchFamily="2" charset="-78"/>
              </a:rPr>
              <a:t>4 . قالَ الشَّاعرُ: (غَنَّى بِها الدَّهْرُ)، هَلْ هذِهِ العِبَارَةُ حَقِيقِيَّةٌ؟ أُعَلّلُ جَوابِي.	</a:t>
            </a:r>
          </a:p>
          <a:p>
            <a:pPr marL="0" indent="0" algn="r" rtl="1">
              <a:buNone/>
            </a:pPr>
            <a:r>
              <a:rPr lang="ar-BH" sz="3200" b="1" dirty="0">
                <a:latin typeface="Sakkal Majalla" panose="02000000000000000000" pitchFamily="2" charset="-78"/>
                <a:cs typeface="Sakkal Majalla" panose="02000000000000000000" pitchFamily="2" charset="-78"/>
              </a:rPr>
              <a:t>الرّأي: </a:t>
            </a:r>
          </a:p>
          <a:p>
            <a:pPr marL="0" indent="0" algn="r" rtl="1">
              <a:buNone/>
            </a:pPr>
            <a:r>
              <a:rPr lang="ar-BH" sz="3200" b="1" dirty="0">
                <a:latin typeface="Sakkal Majalla" panose="02000000000000000000" pitchFamily="2" charset="-78"/>
                <a:cs typeface="Sakkal Majalla" panose="02000000000000000000" pitchFamily="2" charset="-78"/>
              </a:rPr>
              <a:t>التّعليل:</a:t>
            </a:r>
          </a:p>
          <a:p>
            <a:pPr marL="0" indent="0" algn="r" rtl="1">
              <a:buNone/>
            </a:pPr>
            <a:r>
              <a:rPr lang="ar-BH" sz="3200" b="1" dirty="0">
                <a:latin typeface="Sakkal Majalla" panose="02000000000000000000" pitchFamily="2" charset="-78"/>
                <a:cs typeface="Sakkal Majalla" panose="02000000000000000000" pitchFamily="2" charset="-78"/>
              </a:rPr>
              <a:t> </a:t>
            </a:r>
          </a:p>
          <a:p>
            <a:pPr marL="0" indent="0" algn="r" rtl="1">
              <a:buNone/>
            </a:pPr>
            <a:r>
              <a:rPr lang="ar-BH" sz="3200" b="1" dirty="0">
                <a:latin typeface="Sakkal Majalla" panose="02000000000000000000" pitchFamily="2" charset="-78"/>
                <a:cs typeface="Sakkal Majalla" panose="02000000000000000000" pitchFamily="2" charset="-78"/>
              </a:rPr>
              <a:t>5- أنْثُرُ البيتين </a:t>
            </a:r>
            <a:r>
              <a:rPr lang="ar-BH" sz="3200" b="1" dirty="0" smtClean="0">
                <a:latin typeface="Sakkal Majalla" panose="02000000000000000000" pitchFamily="2" charset="-78"/>
                <a:cs typeface="Sakkal Majalla" panose="02000000000000000000" pitchFamily="2" charset="-78"/>
              </a:rPr>
              <a:t>الرابِعَ والخامسَ.</a:t>
            </a:r>
            <a:endParaRPr lang="ar-BH" sz="3200" b="1" dirty="0">
              <a:latin typeface="Sakkal Majalla" panose="02000000000000000000" pitchFamily="2" charset="-78"/>
              <a:cs typeface="Sakkal Majalla" panose="02000000000000000000" pitchFamily="2" charset="-78"/>
            </a:endParaRPr>
          </a:p>
          <a:p>
            <a:pPr marL="0" indent="0" algn="r" rtl="1">
              <a:buNone/>
            </a:pPr>
            <a:endParaRPr lang="ar-BH" sz="3200" b="1" dirty="0">
              <a:solidFill>
                <a:srgbClr val="00B050"/>
              </a:solidFill>
              <a:latin typeface="Sakkal Majalla" panose="02000000000000000000" pitchFamily="2" charset="-78"/>
              <a:cs typeface="Sakkal Majalla" panose="02000000000000000000" pitchFamily="2" charset="-78"/>
            </a:endParaRPr>
          </a:p>
        </p:txBody>
      </p:sp>
      <p:sp>
        <p:nvSpPr>
          <p:cNvPr id="5" name="Title 1">
            <a:extLst>
              <a:ext uri="{FF2B5EF4-FFF2-40B4-BE49-F238E27FC236}">
                <a16:creationId xmlns:a16="http://schemas.microsoft.com/office/drawing/2014/main" xmlns="" id="{5DAB3F16-0962-46C5-91D7-3E045B66C3C5}"/>
              </a:ext>
            </a:extLst>
          </p:cNvPr>
          <p:cNvSpPr txBox="1">
            <a:spLocks/>
          </p:cNvSpPr>
          <p:nvPr/>
        </p:nvSpPr>
        <p:spPr>
          <a:xfrm>
            <a:off x="10942466" y="2675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أُحلّل</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xmlns="" id="{B05ECE88-9144-4367-AECA-6F116AE726C6}"/>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
        <p:nvSpPr>
          <p:cNvPr id="6" name="Title 1">
            <a:extLst>
              <a:ext uri="{FF2B5EF4-FFF2-40B4-BE49-F238E27FC236}">
                <a16:creationId xmlns:a16="http://schemas.microsoft.com/office/drawing/2014/main" xmlns="" id="{EFE4AC12-7773-4B90-B721-40B82DA94778}"/>
              </a:ext>
            </a:extLst>
          </p:cNvPr>
          <p:cNvSpPr txBox="1">
            <a:spLocks/>
          </p:cNvSpPr>
          <p:nvPr/>
        </p:nvSpPr>
        <p:spPr>
          <a:xfrm>
            <a:off x="145578" y="836591"/>
            <a:ext cx="1590457" cy="685482"/>
          </a:xfrm>
          <a:prstGeom prst="rect">
            <a:avLst/>
          </a:prstGeom>
          <a:solidFill>
            <a:schemeClr val="accent4">
              <a:lumMod val="40000"/>
              <a:lumOff val="6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JO" sz="3200" b="1" dirty="0">
                <a:solidFill>
                  <a:srgbClr val="FF0000"/>
                </a:solidFill>
                <a:latin typeface="Sakkal Majalla" panose="02000000000000000000" pitchFamily="2" charset="-78"/>
                <a:cs typeface="Sakkal Majalla" panose="02000000000000000000" pitchFamily="2" charset="-78"/>
              </a:rPr>
              <a:t>أُقي</a:t>
            </a:r>
            <a:r>
              <a:rPr lang="ar-BH" sz="3200" b="1" dirty="0">
                <a:solidFill>
                  <a:srgbClr val="FF0000"/>
                </a:solidFill>
                <a:latin typeface="Sakkal Majalla" panose="02000000000000000000" pitchFamily="2" charset="-78"/>
                <a:cs typeface="Sakkal Majalla" panose="02000000000000000000" pitchFamily="2" charset="-78"/>
              </a:rPr>
              <a:t>ِّ</a:t>
            </a:r>
            <a:r>
              <a:rPr lang="ar-JO" sz="3200" b="1" dirty="0">
                <a:solidFill>
                  <a:srgbClr val="FF0000"/>
                </a:solidFill>
                <a:latin typeface="Sakkal Majalla" panose="02000000000000000000" pitchFamily="2" charset="-78"/>
                <a:cs typeface="Sakkal Majalla" panose="02000000000000000000" pitchFamily="2" charset="-78"/>
              </a:rPr>
              <a:t>مُ إجابتي</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xmlns="" id="{CCD0F9E0-7916-42D4-A5F2-7B089A5C5238}"/>
              </a:ext>
            </a:extLst>
          </p:cNvPr>
          <p:cNvSpPr txBox="1"/>
          <p:nvPr/>
        </p:nvSpPr>
        <p:spPr>
          <a:xfrm>
            <a:off x="2860894" y="2074580"/>
            <a:ext cx="7752520" cy="584775"/>
          </a:xfrm>
          <a:prstGeom prst="rect">
            <a:avLst/>
          </a:prstGeom>
          <a:noFill/>
        </p:spPr>
        <p:txBody>
          <a:bodyPr wrap="square" rtlCol="0">
            <a:spAutoFit/>
          </a:bodyPr>
          <a:lstStyle/>
          <a:p>
            <a:pPr algn="r" rtl="1"/>
            <a:r>
              <a:rPr lang="ar-BH" sz="3200" b="1" dirty="0">
                <a:solidFill>
                  <a:srgbClr val="00B050"/>
                </a:solidFill>
                <a:latin typeface="Sakkal Majalla" panose="02000000000000000000" pitchFamily="2" charset="-78"/>
                <a:cs typeface="Sakkal Majalla" panose="02000000000000000000" pitchFamily="2" charset="-78"/>
              </a:rPr>
              <a:t>لا، هذه العِبَارَةُ ليسَتْ حَقَيقَيَّةً.</a:t>
            </a:r>
          </a:p>
        </p:txBody>
      </p:sp>
      <p:sp>
        <p:nvSpPr>
          <p:cNvPr id="8" name="مربع نص 7">
            <a:extLst>
              <a:ext uri="{FF2B5EF4-FFF2-40B4-BE49-F238E27FC236}">
                <a16:creationId xmlns:a16="http://schemas.microsoft.com/office/drawing/2014/main" xmlns="" id="{00989DC5-B8A2-4433-8559-1F7534692792}"/>
              </a:ext>
            </a:extLst>
          </p:cNvPr>
          <p:cNvSpPr txBox="1"/>
          <p:nvPr/>
        </p:nvSpPr>
        <p:spPr>
          <a:xfrm>
            <a:off x="614223" y="2643647"/>
            <a:ext cx="9719783" cy="1077218"/>
          </a:xfrm>
          <a:prstGeom prst="rect">
            <a:avLst/>
          </a:prstGeom>
          <a:noFill/>
        </p:spPr>
        <p:txBody>
          <a:bodyPr wrap="square" rtlCol="0">
            <a:spAutoFit/>
          </a:bodyPr>
          <a:lstStyle/>
          <a:p>
            <a:pPr algn="r" rtl="1"/>
            <a:r>
              <a:rPr lang="ar-BH" sz="3200" b="1" dirty="0">
                <a:solidFill>
                  <a:srgbClr val="00B050"/>
                </a:solidFill>
                <a:latin typeface="Sakkal Majalla" panose="02000000000000000000" pitchFamily="2" charset="-78"/>
                <a:cs typeface="Sakkal Majalla" panose="02000000000000000000" pitchFamily="2" charset="-78"/>
              </a:rPr>
              <a:t>لأنّهَا صُورَةٌ من خَيالِ الشَّاعِرِ؛ فَالدَّهْرُ لا يتَكَلَّمُ، ولا ينطِقُ، وإنّما شبّهَهُ الشَّاعِرُ بِالإنسانِ الذي يُغنّي ويُفاخِرُ بأمجادِ البحرينِ.</a:t>
            </a:r>
          </a:p>
        </p:txBody>
      </p:sp>
      <p:sp>
        <p:nvSpPr>
          <p:cNvPr id="9" name="مربع نص 8">
            <a:extLst>
              <a:ext uri="{FF2B5EF4-FFF2-40B4-BE49-F238E27FC236}">
                <a16:creationId xmlns:a16="http://schemas.microsoft.com/office/drawing/2014/main" xmlns="" id="{72CA91C2-D650-4934-8FA2-8E03A208EFE0}"/>
              </a:ext>
            </a:extLst>
          </p:cNvPr>
          <p:cNvSpPr txBox="1"/>
          <p:nvPr/>
        </p:nvSpPr>
        <p:spPr>
          <a:xfrm>
            <a:off x="348717" y="4409102"/>
            <a:ext cx="10593749" cy="1569660"/>
          </a:xfrm>
          <a:prstGeom prst="rect">
            <a:avLst/>
          </a:prstGeom>
          <a:noFill/>
        </p:spPr>
        <p:txBody>
          <a:bodyPr wrap="square" rtlCol="0">
            <a:spAutoFit/>
          </a:bodyPr>
          <a:lstStyle/>
          <a:p>
            <a:pPr algn="r" rtl="1"/>
            <a:r>
              <a:rPr lang="ar-BH" sz="3200" b="1" dirty="0">
                <a:solidFill>
                  <a:srgbClr val="00B050"/>
                </a:solidFill>
                <a:latin typeface="Sakkal Majalla" panose="02000000000000000000" pitchFamily="2" charset="-78"/>
                <a:cs typeface="Sakkal Majalla" panose="02000000000000000000" pitchFamily="2" charset="-78"/>
              </a:rPr>
              <a:t>يفتخِرُ الشَّاعِرُ بفَضْلِ حَضَارَةِ البَحْرَينِ مُنْذُ القِدَمِ على الحَضَاراتِ والأُممِ الأخرى، مبرزًا دَوْرَها في نَشْرِ الدّينِ والعِلْمِ. فَدُورُ العِبادَةِ والمعاهدُ العِلْمِيَّةُ المنتَشِرَةُ على أرْضِها خيْرُ شِاهِدٍ على تقدُّمِها ورفعتِها وسَبْقِهَا لِكثيرٍ من الأممِ في شتّى المجالاتِ.</a:t>
            </a:r>
          </a:p>
        </p:txBody>
      </p:sp>
    </p:spTree>
    <p:extLst>
      <p:ext uri="{BB962C8B-B14F-4D97-AF65-F5344CB8AC3E}">
        <p14:creationId xmlns:p14="http://schemas.microsoft.com/office/powerpoint/2010/main" val="331204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545"/>
            <a:ext cx="10515600" cy="4351338"/>
          </a:xfrm>
        </p:spPr>
        <p:txBody>
          <a:bodyPr>
            <a:normAutofit/>
          </a:bodyPr>
          <a:lstStyle/>
          <a:p>
            <a:r>
              <a:rPr lang="ar-BH" sz="3600" b="1" dirty="0">
                <a:latin typeface="Sakkal Majalla" panose="02000000000000000000" pitchFamily="2" charset="-78"/>
                <a:cs typeface="Sakkal Majalla" panose="02000000000000000000" pitchFamily="2" charset="-78"/>
              </a:rPr>
              <a:t>يقولُ الشَّاعِرُ : إنَّ البَحْرينَ عُرِفَتْ مَاضِيًا وحاضِرًا بِالأمانِ والس</a:t>
            </a:r>
            <a:r>
              <a:rPr lang="ar-JO" sz="3600" b="1" dirty="0">
                <a:latin typeface="Sakkal Majalla" panose="02000000000000000000" pitchFamily="2" charset="-78"/>
                <a:cs typeface="Sakkal Majalla" panose="02000000000000000000" pitchFamily="2" charset="-78"/>
              </a:rPr>
              <a:t>َّ</a:t>
            </a:r>
            <a:r>
              <a:rPr lang="ar-BH" sz="3600" b="1" dirty="0">
                <a:latin typeface="Sakkal Majalla" panose="02000000000000000000" pitchFamily="2" charset="-78"/>
                <a:cs typeface="Sakkal Majalla" panose="02000000000000000000" pitchFamily="2" charset="-78"/>
              </a:rPr>
              <a:t>لام، أدعَمُ هذا الرّأيَ.</a:t>
            </a:r>
          </a:p>
          <a:p>
            <a:pPr marL="0" indent="0">
              <a:buNone/>
            </a:pPr>
            <a:r>
              <a:rPr lang="ar-BH" sz="3600" b="1" dirty="0">
                <a:solidFill>
                  <a:srgbClr val="00B050"/>
                </a:solidFill>
                <a:latin typeface="Sakkal Majalla" panose="02000000000000000000" pitchFamily="2" charset="-78"/>
                <a:cs typeface="Sakkal Majalla" panose="02000000000000000000" pitchFamily="2" charset="-78"/>
              </a:rPr>
              <a:t>لقَدْ عُرِفَتْ البحْرَينُ مُنْذُ القِدَمِ بِالأمنِ </a:t>
            </a:r>
            <a:r>
              <a:rPr lang="ar-JO" sz="3600" b="1" dirty="0">
                <a:solidFill>
                  <a:srgbClr val="00B050"/>
                </a:solidFill>
                <a:latin typeface="Sakkal Majalla" panose="02000000000000000000" pitchFamily="2" charset="-78"/>
                <a:cs typeface="Sakkal Majalla" panose="02000000000000000000" pitchFamily="2" charset="-78"/>
              </a:rPr>
              <a:t>و</a:t>
            </a:r>
            <a:r>
              <a:rPr lang="ar-BH" sz="3600" b="1" dirty="0">
                <a:solidFill>
                  <a:srgbClr val="00B050"/>
                </a:solidFill>
                <a:latin typeface="Sakkal Majalla" panose="02000000000000000000" pitchFamily="2" charset="-78"/>
                <a:cs typeface="Sakkal Majalla" panose="02000000000000000000" pitchFamily="2" charset="-78"/>
              </a:rPr>
              <a:t>الأمانِ والسِّلمِ والسَّلامِ، حتى يوْمِنا هَذَا، فما نشهدُهُ اليومَ على أرضِهَا من أمانٍ و طُمأنينةٍ و تَعايُشٍ سِلمِيٍّ موروثٍ بينَ جميعِ أفْرادِ المجتَمَعِ مُواطِنِينَ ومُقيمين هو خَيْرُ شَاهِدٍ على قوْل الشَّاعِرِ.  </a:t>
            </a:r>
            <a:endParaRPr lang="en-US" sz="3600" b="1" dirty="0">
              <a:solidFill>
                <a:srgbClr val="00B050"/>
              </a:solidFill>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xmlns="" id="{AE37784F-6028-466E-B7D3-4B600F90721D}"/>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
        <p:nvSpPr>
          <p:cNvPr id="5" name="Title 1">
            <a:extLst>
              <a:ext uri="{FF2B5EF4-FFF2-40B4-BE49-F238E27FC236}">
                <a16:creationId xmlns:a16="http://schemas.microsoft.com/office/drawing/2014/main" xmlns="" id="{861216D1-B35B-47C5-9023-B2B2E03DD8B9}"/>
              </a:ext>
            </a:extLst>
          </p:cNvPr>
          <p:cNvSpPr txBox="1">
            <a:spLocks/>
          </p:cNvSpPr>
          <p:nvPr/>
        </p:nvSpPr>
        <p:spPr>
          <a:xfrm>
            <a:off x="145578" y="836591"/>
            <a:ext cx="1590457" cy="685482"/>
          </a:xfrm>
          <a:prstGeom prst="rect">
            <a:avLst/>
          </a:prstGeom>
          <a:solidFill>
            <a:schemeClr val="accent4">
              <a:lumMod val="40000"/>
              <a:lumOff val="6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JO" sz="3200" b="1" dirty="0">
                <a:solidFill>
                  <a:srgbClr val="FF0000"/>
                </a:solidFill>
                <a:latin typeface="Sakkal Majalla" panose="02000000000000000000" pitchFamily="2" charset="-78"/>
                <a:cs typeface="Sakkal Majalla" panose="02000000000000000000" pitchFamily="2" charset="-78"/>
              </a:rPr>
              <a:t>أُقي</a:t>
            </a:r>
            <a:r>
              <a:rPr lang="ar-BH" sz="3200" b="1" dirty="0">
                <a:solidFill>
                  <a:srgbClr val="FF0000"/>
                </a:solidFill>
                <a:latin typeface="Sakkal Majalla" panose="02000000000000000000" pitchFamily="2" charset="-78"/>
                <a:cs typeface="Sakkal Majalla" panose="02000000000000000000" pitchFamily="2" charset="-78"/>
              </a:rPr>
              <a:t>ِّ</a:t>
            </a:r>
            <a:r>
              <a:rPr lang="ar-JO" sz="3200" b="1" dirty="0">
                <a:solidFill>
                  <a:srgbClr val="FF0000"/>
                </a:solidFill>
                <a:latin typeface="Sakkal Majalla" panose="02000000000000000000" pitchFamily="2" charset="-78"/>
                <a:cs typeface="Sakkal Majalla" panose="02000000000000000000" pitchFamily="2" charset="-78"/>
              </a:rPr>
              <a:t>مُ إجابتي</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xmlns="" id="{428F96C8-B621-4ED5-98EE-5108C5D22924}"/>
              </a:ext>
            </a:extLst>
          </p:cNvPr>
          <p:cNvSpPr txBox="1">
            <a:spLocks/>
          </p:cNvSpPr>
          <p:nvPr/>
        </p:nvSpPr>
        <p:spPr>
          <a:xfrm>
            <a:off x="10238864" y="105331"/>
            <a:ext cx="1868557" cy="685482"/>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fontScale="77500" lnSpcReduction="20000"/>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نشاطٌ خِتاميّ</a:t>
            </a:r>
            <a:endParaRPr lang="en-GB" sz="4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434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58AB8B5B-D61A-4A12-A3FE-C49D765D426A}"/>
              </a:ext>
            </a:extLst>
          </p:cNvPr>
          <p:cNvSpPr>
            <a:spLocks noGrp="1"/>
          </p:cNvSpPr>
          <p:nvPr>
            <p:ph type="title"/>
          </p:nvPr>
        </p:nvSpPr>
        <p:spPr>
          <a:xfrm>
            <a:off x="838200" y="2494715"/>
            <a:ext cx="10515600" cy="1325563"/>
          </a:xfrm>
        </p:spPr>
        <p:txBody>
          <a:bodyPr>
            <a:normAutofit/>
          </a:bodyPr>
          <a:lstStyle/>
          <a:p>
            <a:pPr algn="ctr"/>
            <a:r>
              <a:rPr lang="ar-BH" sz="6600" b="1">
                <a:latin typeface="Sakkal Majalla" panose="02000000000000000000" pitchFamily="2" charset="-78"/>
                <a:cs typeface="Sakkal Majalla" panose="02000000000000000000" pitchFamily="2" charset="-78"/>
              </a:rPr>
              <a:t>انتهى الدَّرْسُ</a:t>
            </a:r>
            <a:endParaRPr lang="ar-BH" sz="6600" b="1" dirty="0">
              <a:latin typeface="Sakkal Majalla" panose="02000000000000000000" pitchFamily="2" charset="-78"/>
              <a:cs typeface="Sakkal Majalla" panose="02000000000000000000" pitchFamily="2" charset="-78"/>
            </a:endParaRPr>
          </a:p>
        </p:txBody>
      </p:sp>
      <p:sp>
        <p:nvSpPr>
          <p:cNvPr id="3" name="مستطيل 2">
            <a:extLst>
              <a:ext uri="{FF2B5EF4-FFF2-40B4-BE49-F238E27FC236}">
                <a16:creationId xmlns:a16="http://schemas.microsoft.com/office/drawing/2014/main" xmlns="" id="{898821A4-187A-41FB-9191-321F6517679F}"/>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Tree>
    <p:extLst>
      <p:ext uri="{BB962C8B-B14F-4D97-AF65-F5344CB8AC3E}">
        <p14:creationId xmlns:p14="http://schemas.microsoft.com/office/powerpoint/2010/main" val="199290206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C6FFC3F-B80E-4629-BC63-F1F9933D5B3B}"/>
              </a:ext>
            </a:extLst>
          </p:cNvPr>
          <p:cNvSpPr/>
          <p:nvPr/>
        </p:nvSpPr>
        <p:spPr>
          <a:xfrm>
            <a:off x="832338" y="2518089"/>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الأوَّل: </a:t>
            </a:r>
            <a:r>
              <a:rPr lang="ar-BH" sz="3600" b="1" dirty="0">
                <a:solidFill>
                  <a:srgbClr val="002060"/>
                </a:solidFill>
                <a:latin typeface="Sakkal Majalla" panose="02000000000000000000" pitchFamily="2" charset="-78"/>
                <a:cs typeface="Sakkal Majalla" panose="02000000000000000000" pitchFamily="2" charset="-78"/>
              </a:rPr>
              <a:t>تحديدُ أهمِّ الأفكارِ الواردةِ في القصيدةِ. </a:t>
            </a:r>
          </a:p>
        </p:txBody>
      </p:sp>
      <p:sp>
        <p:nvSpPr>
          <p:cNvPr id="10" name="Rectangle 9">
            <a:extLst>
              <a:ext uri="{FF2B5EF4-FFF2-40B4-BE49-F238E27FC236}">
                <a16:creationId xmlns:a16="http://schemas.microsoft.com/office/drawing/2014/main" xmlns="" id="{C5F0BFDC-230F-412E-B90F-C57409A305F9}"/>
              </a:ext>
            </a:extLst>
          </p:cNvPr>
          <p:cNvSpPr/>
          <p:nvPr/>
        </p:nvSpPr>
        <p:spPr>
          <a:xfrm>
            <a:off x="832338" y="3667027"/>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الثّاني: </a:t>
            </a:r>
            <a:r>
              <a:rPr lang="ar-BH" sz="3600" b="1" dirty="0">
                <a:solidFill>
                  <a:schemeClr val="accent5">
                    <a:lumMod val="50000"/>
                  </a:schemeClr>
                </a:solidFill>
                <a:latin typeface="Sakkal Majalla" panose="02000000000000000000" pitchFamily="2" charset="-78"/>
                <a:cs typeface="Sakkal Majalla" panose="02000000000000000000" pitchFamily="2" charset="-78"/>
              </a:rPr>
              <a:t>تحليلُ الأبيات تحليلًا وافيًا. </a:t>
            </a:r>
          </a:p>
        </p:txBody>
      </p:sp>
      <p:sp>
        <p:nvSpPr>
          <p:cNvPr id="3" name="Rectangle 2"/>
          <p:cNvSpPr/>
          <p:nvPr/>
        </p:nvSpPr>
        <p:spPr>
          <a:xfrm>
            <a:off x="4691074" y="1001584"/>
            <a:ext cx="3294530" cy="91998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800" b="1" dirty="0">
                <a:solidFill>
                  <a:schemeClr val="bg1"/>
                </a:solidFill>
                <a:latin typeface="Sakkal Majalla" panose="02000000000000000000" pitchFamily="2" charset="-78"/>
                <a:cs typeface="Sakkal Majalla" panose="02000000000000000000" pitchFamily="2" charset="-78"/>
              </a:rPr>
              <a:t>أهْدَافُ الدَّرْسِ</a:t>
            </a:r>
            <a:endParaRPr lang="en-US" sz="4800" b="1" dirty="0">
              <a:solidFill>
                <a:schemeClr val="bg1"/>
              </a:solidFill>
              <a:latin typeface="Sakkal Majalla" panose="02000000000000000000" pitchFamily="2" charset="-78"/>
              <a:cs typeface="Sakkal Majalla" panose="02000000000000000000" pitchFamily="2" charset="-78"/>
            </a:endParaRPr>
          </a:p>
        </p:txBody>
      </p:sp>
      <p:sp>
        <p:nvSpPr>
          <p:cNvPr id="5" name="Rectangle 4">
            <a:extLst>
              <a:ext uri="{FF2B5EF4-FFF2-40B4-BE49-F238E27FC236}">
                <a16:creationId xmlns:a16="http://schemas.microsoft.com/office/drawing/2014/main" xmlns="" id="{C5F0BFDC-230F-412E-B90F-C57409A305F9}"/>
              </a:ext>
            </a:extLst>
          </p:cNvPr>
          <p:cNvSpPr/>
          <p:nvPr/>
        </p:nvSpPr>
        <p:spPr>
          <a:xfrm>
            <a:off x="832338" y="4738060"/>
            <a:ext cx="10374924" cy="806296"/>
          </a:xfrm>
          <a:prstGeom prst="rect">
            <a:avLst/>
          </a:prstGeom>
          <a:solidFill>
            <a:srgbClr val="FFFFCC"/>
          </a:solidFill>
          <a:ln w="57150">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ar-BH" sz="3600" b="1" dirty="0">
                <a:solidFill>
                  <a:srgbClr val="FF0000"/>
                </a:solidFill>
                <a:latin typeface="Sakkal Majalla" panose="02000000000000000000" pitchFamily="2" charset="-78"/>
                <a:cs typeface="Sakkal Majalla" panose="02000000000000000000" pitchFamily="2" charset="-78"/>
              </a:rPr>
              <a:t>الهدَفُ الثالث: </a:t>
            </a:r>
            <a:r>
              <a:rPr lang="ar-BH" sz="3600" b="1" dirty="0">
                <a:solidFill>
                  <a:schemeClr val="accent5">
                    <a:lumMod val="50000"/>
                  </a:schemeClr>
                </a:solidFill>
                <a:latin typeface="Sakkal Majalla" panose="02000000000000000000" pitchFamily="2" charset="-78"/>
                <a:cs typeface="Sakkal Majalla" panose="02000000000000000000" pitchFamily="2" charset="-78"/>
              </a:rPr>
              <a:t>إبداءُ الرّأيِ في أساليبِ النصِّ ومضامينِهِ.</a:t>
            </a:r>
          </a:p>
        </p:txBody>
      </p:sp>
      <p:pic>
        <p:nvPicPr>
          <p:cNvPr id="6" name="Picture 5">
            <a:extLst>
              <a:ext uri="{FF2B5EF4-FFF2-40B4-BE49-F238E27FC236}">
                <a16:creationId xmlns:a16="http://schemas.microsoft.com/office/drawing/2014/main" xmlns="" id="{650DB374-EC15-418F-B741-21BC75D74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170" y="317725"/>
            <a:ext cx="1646183" cy="1268068"/>
          </a:xfrm>
          <a:prstGeom prst="rect">
            <a:avLst/>
          </a:prstGeom>
        </p:spPr>
      </p:pic>
      <p:sp>
        <p:nvSpPr>
          <p:cNvPr id="7" name="مستطيل 6">
            <a:extLst>
              <a:ext uri="{FF2B5EF4-FFF2-40B4-BE49-F238E27FC236}">
                <a16:creationId xmlns:a16="http://schemas.microsoft.com/office/drawing/2014/main" xmlns="" id="{8B3AE45B-55D4-4221-B048-0E28F0C8E567}"/>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Tree>
    <p:custDataLst>
      <p:tags r:id="rId1"/>
    </p:custDataLst>
    <p:extLst>
      <p:ext uri="{BB962C8B-B14F-4D97-AF65-F5344CB8AC3E}">
        <p14:creationId xmlns:p14="http://schemas.microsoft.com/office/powerpoint/2010/main" val="3894942135"/>
      </p:ext>
    </p:extLst>
  </p:cSld>
  <p:clrMapOvr>
    <a:masterClrMapping/>
  </p:clrMapOvr>
  <mc:AlternateContent xmlns:mc="http://schemas.openxmlformats.org/markup-compatibility/2006" xmlns:p14="http://schemas.microsoft.com/office/powerpoint/2010/main">
    <mc:Choice Requires="p14">
      <p:transition spd="slow" p14:dur="1200" advTm="29336">
        <p14:prism/>
      </p:transition>
    </mc:Choice>
    <mc:Fallback xmlns="">
      <p:transition spd="slow" advTm="293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89" t="7134" r="8589" b="11984"/>
          <a:stretch/>
        </p:blipFill>
        <p:spPr bwMode="auto">
          <a:xfrm>
            <a:off x="442452" y="781665"/>
            <a:ext cx="7511573" cy="548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a:extLst>
              <a:ext uri="{FF2B5EF4-FFF2-40B4-BE49-F238E27FC236}">
                <a16:creationId xmlns:a16="http://schemas.microsoft.com/office/drawing/2014/main" xmlns="" id="{1969E947-FF9C-4B66-9A9E-CB0EC172D92B}"/>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
        <p:nvSpPr>
          <p:cNvPr id="9" name="Title 1">
            <a:extLst>
              <a:ext uri="{FF2B5EF4-FFF2-40B4-BE49-F238E27FC236}">
                <a16:creationId xmlns:a16="http://schemas.microsoft.com/office/drawing/2014/main" xmlns="" id="{D28878C8-EB16-4551-A8E5-5331126AF1E9}"/>
              </a:ext>
            </a:extLst>
          </p:cNvPr>
          <p:cNvSpPr txBox="1">
            <a:spLocks/>
          </p:cNvSpPr>
          <p:nvPr/>
        </p:nvSpPr>
        <p:spPr>
          <a:xfrm>
            <a:off x="10282671" y="8503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pic>
        <p:nvPicPr>
          <p:cNvPr id="6" name="ملف صوتي 5">
            <a:hlinkClick r:id="" action="ppaction://media"/>
            <a:extLst>
              <a:ext uri="{FF2B5EF4-FFF2-40B4-BE49-F238E27FC236}">
                <a16:creationId xmlns:a16="http://schemas.microsoft.com/office/drawing/2014/main" xmlns="" id="{FACD8701-D01F-40E3-AE9D-0E5C819121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10" name="عنوان 1">
            <a:extLst>
              <a:ext uri="{FF2B5EF4-FFF2-40B4-BE49-F238E27FC236}">
                <a16:creationId xmlns:a16="http://schemas.microsoft.com/office/drawing/2014/main" xmlns="" id="{0A3A9FF8-3275-4AFB-A7A3-1F8D3446CF23}"/>
              </a:ext>
            </a:extLst>
          </p:cNvPr>
          <p:cNvSpPr txBox="1">
            <a:spLocks/>
          </p:cNvSpPr>
          <p:nvPr/>
        </p:nvSpPr>
        <p:spPr>
          <a:xfrm>
            <a:off x="7954026" y="2319130"/>
            <a:ext cx="4022074" cy="2865485"/>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b="1" dirty="0">
                <a:solidFill>
                  <a:srgbClr val="FF0000"/>
                </a:solidFill>
                <a:latin typeface="Sakkal Majalla" panose="02000000000000000000" pitchFamily="2" charset="-78"/>
                <a:cs typeface="Sakkal Majalla" panose="02000000000000000000" pitchFamily="2" charset="-78"/>
              </a:rPr>
              <a:t>أسْتَمِعُ إلى القَصِيدَةِ بانْتِباهٍ</a:t>
            </a:r>
            <a:r>
              <a:rPr lang="en-US" b="1" dirty="0">
                <a:solidFill>
                  <a:srgbClr val="FF0000"/>
                </a:solidFill>
                <a:latin typeface="Sakkal Majalla" panose="02000000000000000000" pitchFamily="2" charset="-78"/>
                <a:cs typeface="Sakkal Majalla" panose="02000000000000000000" pitchFamily="2" charset="-78"/>
              </a:rPr>
              <a:t>.</a:t>
            </a:r>
            <a:r>
              <a:rPr lang="ar-BH" b="1" dirty="0">
                <a:solidFill>
                  <a:srgbClr val="FF0000"/>
                </a:solidFill>
                <a:latin typeface="Sakkal Majalla" panose="02000000000000000000" pitchFamily="2" charset="-78"/>
                <a:cs typeface="Sakkal Majalla" panose="02000000000000000000" pitchFamily="2" charset="-78"/>
              </a:rPr>
              <a:t> </a:t>
            </a:r>
            <a:br>
              <a:rPr lang="ar-BH" b="1" dirty="0">
                <a:solidFill>
                  <a:srgbClr val="FF0000"/>
                </a:solidFill>
                <a:latin typeface="Sakkal Majalla" panose="02000000000000000000" pitchFamily="2" charset="-78"/>
                <a:cs typeface="Sakkal Majalla" panose="02000000000000000000" pitchFamily="2" charset="-78"/>
              </a:rPr>
            </a:br>
            <a:r>
              <a:rPr lang="ar-SA" b="1" dirty="0">
                <a:solidFill>
                  <a:srgbClr val="FF0000"/>
                </a:solidFill>
                <a:latin typeface="Sakkal Majalla" panose="02000000000000000000" pitchFamily="2" charset="-78"/>
                <a:cs typeface="Sakkal Majalla" panose="02000000000000000000" pitchFamily="2" charset="-78"/>
              </a:rPr>
              <a:t/>
            </a:r>
            <a:br>
              <a:rPr lang="ar-SA" b="1" dirty="0">
                <a:solidFill>
                  <a:srgbClr val="FF0000"/>
                </a:solidFill>
                <a:latin typeface="Sakkal Majalla" panose="02000000000000000000" pitchFamily="2" charset="-78"/>
                <a:cs typeface="Sakkal Majalla" panose="02000000000000000000" pitchFamily="2" charset="-78"/>
              </a:rPr>
            </a:br>
            <a:r>
              <a:rPr lang="en-US" sz="3600" b="1" dirty="0">
                <a:solidFill>
                  <a:srgbClr val="FF0000"/>
                </a:solidFill>
                <a:latin typeface="Sakkal Majalla" panose="02000000000000000000" pitchFamily="2" charset="-78"/>
                <a:cs typeface="Sakkal Majalla" panose="02000000000000000000" pitchFamily="2" charset="-78"/>
              </a:rPr>
              <a:t/>
            </a:r>
            <a:br>
              <a:rPr lang="en-US" sz="3600" b="1" dirty="0">
                <a:solidFill>
                  <a:srgbClr val="FF0000"/>
                </a:solidFill>
                <a:latin typeface="Sakkal Majalla" panose="02000000000000000000" pitchFamily="2" charset="-78"/>
                <a:cs typeface="Sakkal Majalla" panose="02000000000000000000" pitchFamily="2" charset="-78"/>
              </a:rPr>
            </a:br>
            <a:endParaRPr lang="en-US"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18812712"/>
      </p:ext>
    </p:extLst>
  </p:cSld>
  <p:clrMapOvr>
    <a:masterClrMapping/>
  </p:clrMapOvr>
  <mc:AlternateContent xmlns:mc="http://schemas.openxmlformats.org/markup-compatibility/2006" xmlns:p14="http://schemas.microsoft.com/office/powerpoint/2010/main">
    <mc:Choice Requires="p14">
      <p:transition spd="slow" p14:dur="2000" advTm="81698"/>
    </mc:Choice>
    <mc:Fallback xmlns="">
      <p:transition spd="slow" advTm="81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9CC1180-42EE-4433-AD25-68DB06F7C12E}"/>
              </a:ext>
            </a:extLst>
          </p:cNvPr>
          <p:cNvSpPr txBox="1">
            <a:spLocks/>
          </p:cNvSpPr>
          <p:nvPr/>
        </p:nvSpPr>
        <p:spPr>
          <a:xfrm>
            <a:off x="1560070" y="419491"/>
            <a:ext cx="8596668" cy="1543183"/>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ar-BH" sz="5400" b="1" dirty="0">
              <a:latin typeface="Traditional Arabic" panose="02020603050405020304" pitchFamily="18" charset="-78"/>
              <a:cs typeface="Traditional Arabic" panose="02020603050405020304" pitchFamily="18" charset="-78"/>
            </a:endParaRPr>
          </a:p>
        </p:txBody>
      </p:sp>
      <p:sp>
        <p:nvSpPr>
          <p:cNvPr id="2" name="مربع نص 1">
            <a:extLst>
              <a:ext uri="{FF2B5EF4-FFF2-40B4-BE49-F238E27FC236}">
                <a16:creationId xmlns:a16="http://schemas.microsoft.com/office/drawing/2014/main" xmlns="" id="{FB634383-4A2F-480C-B82F-5BAB8AC2034F}"/>
              </a:ext>
            </a:extLst>
          </p:cNvPr>
          <p:cNvSpPr txBox="1"/>
          <p:nvPr/>
        </p:nvSpPr>
        <p:spPr>
          <a:xfrm>
            <a:off x="1709530" y="2480913"/>
            <a:ext cx="9951298" cy="2215991"/>
          </a:xfrm>
          <a:prstGeom prst="rect">
            <a:avLst/>
          </a:prstGeom>
          <a:noFill/>
        </p:spPr>
        <p:txBody>
          <a:bodyPr wrap="square" rtlCol="0">
            <a:spAutoFit/>
          </a:bodyPr>
          <a:lstStyle/>
          <a:p>
            <a:pPr algn="r" rtl="1">
              <a:lnSpc>
                <a:spcPct val="150000"/>
              </a:lnSpc>
            </a:pPr>
            <a:r>
              <a:rPr lang="ar-BH" sz="4400" b="1" dirty="0">
                <a:latin typeface="Sakkal Majalla" panose="02000000000000000000" pitchFamily="2" charset="-78"/>
                <a:cs typeface="Sakkal Majalla" panose="02000000000000000000" pitchFamily="2" charset="-78"/>
              </a:rPr>
              <a:t>الفِكْرَةُ العَام</a:t>
            </a:r>
            <a:r>
              <a:rPr lang="ar-SA" sz="4400" b="1" dirty="0">
                <a:latin typeface="Sakkal Majalla" panose="02000000000000000000" pitchFamily="2" charset="-78"/>
                <a:cs typeface="Sakkal Majalla" panose="02000000000000000000" pitchFamily="2" charset="-78"/>
              </a:rPr>
              <a:t>ّ</a:t>
            </a:r>
            <a:r>
              <a:rPr lang="ar-BH" sz="4400" b="1" dirty="0">
                <a:latin typeface="Sakkal Majalla" panose="02000000000000000000" pitchFamily="2" charset="-78"/>
                <a:cs typeface="Sakkal Majalla" panose="02000000000000000000" pitchFamily="2" charset="-78"/>
              </a:rPr>
              <a:t>َةُ: </a:t>
            </a:r>
            <a:endParaRPr lang="en-US" sz="4000" b="1" dirty="0">
              <a:latin typeface="Sakkal Majalla" panose="02000000000000000000" pitchFamily="2" charset="-78"/>
              <a:cs typeface="Sakkal Majalla" panose="02000000000000000000" pitchFamily="2" charset="-78"/>
            </a:endParaRPr>
          </a:p>
          <a:p>
            <a:pPr algn="r" rtl="1"/>
            <a:r>
              <a:rPr lang="ar-BH" sz="3600" b="1" dirty="0">
                <a:solidFill>
                  <a:srgbClr val="0070C0"/>
                </a:solidFill>
                <a:latin typeface="Sakkal Majalla" panose="02000000000000000000" pitchFamily="2" charset="-78"/>
                <a:cs typeface="Sakkal Majalla" panose="02000000000000000000" pitchFamily="2" charset="-78"/>
              </a:rPr>
              <a:t>يفْتَخِرُ الشّاعرُ بالبحرين أرضِ الحضاراتِ على مرِّ التّاريخِ، وموطِنِ الرّقيِّ والازدهارِ والأمانِ.</a:t>
            </a:r>
            <a:endParaRPr lang="ar-BH" sz="3600" b="1" dirty="0">
              <a:latin typeface="Sakkal Majalla" panose="02000000000000000000" pitchFamily="2" charset="-78"/>
              <a:cs typeface="Sakkal Majalla" panose="02000000000000000000" pitchFamily="2" charset="-78"/>
            </a:endParaRPr>
          </a:p>
        </p:txBody>
      </p:sp>
      <p:sp>
        <p:nvSpPr>
          <p:cNvPr id="8" name="مربع نص 3">
            <a:extLst>
              <a:ext uri="{FF2B5EF4-FFF2-40B4-BE49-F238E27FC236}">
                <a16:creationId xmlns:a16="http://schemas.microsoft.com/office/drawing/2014/main" xmlns="" id="{8D0DCBC6-A4F1-4D70-BF9A-AA69D53ABD50}"/>
              </a:ext>
            </a:extLst>
          </p:cNvPr>
          <p:cNvSpPr txBox="1"/>
          <p:nvPr/>
        </p:nvSpPr>
        <p:spPr>
          <a:xfrm>
            <a:off x="1709530" y="1316343"/>
            <a:ext cx="9658663" cy="769441"/>
          </a:xfrm>
          <a:prstGeom prst="rect">
            <a:avLst/>
          </a:prstGeom>
          <a:noFill/>
        </p:spPr>
        <p:txBody>
          <a:bodyPr wrap="square" rtlCol="0">
            <a:spAutoFit/>
          </a:bodyPr>
          <a:lstStyle/>
          <a:p>
            <a:pPr algn="r" rtl="1"/>
            <a:r>
              <a:rPr lang="ar-BH" sz="4400" b="1" dirty="0">
                <a:solidFill>
                  <a:srgbClr val="FF0000"/>
                </a:solidFill>
                <a:latin typeface="Sakkal Majalla" panose="02000000000000000000" pitchFamily="2" charset="-78"/>
                <a:cs typeface="Sakkal Majalla" panose="02000000000000000000" pitchFamily="2" charset="-78"/>
              </a:rPr>
              <a:t>أقْرَأُ شَرْحَ </a:t>
            </a:r>
            <a:r>
              <a:rPr lang="ar-JO" sz="4400" b="1" dirty="0">
                <a:solidFill>
                  <a:srgbClr val="FF0000"/>
                </a:solidFill>
                <a:latin typeface="Sakkal Majalla" panose="02000000000000000000" pitchFamily="2" charset="-78"/>
                <a:cs typeface="Sakkal Majalla" panose="02000000000000000000" pitchFamily="2" charset="-78"/>
              </a:rPr>
              <a:t>النَّصِّ</a:t>
            </a:r>
            <a:r>
              <a:rPr lang="ar-BH" sz="4400" b="1" dirty="0">
                <a:solidFill>
                  <a:srgbClr val="FF0000"/>
                </a:solidFill>
                <a:latin typeface="Sakkal Majalla" panose="02000000000000000000" pitchFamily="2" charset="-78"/>
                <a:cs typeface="Sakkal Majalla" panose="02000000000000000000" pitchFamily="2" charset="-78"/>
              </a:rPr>
              <a:t> بِتمعُّن</a:t>
            </a:r>
            <a:r>
              <a:rPr lang="ar-JO" sz="4400" b="1" dirty="0">
                <a:solidFill>
                  <a:srgbClr val="FF0000"/>
                </a:solidFill>
                <a:latin typeface="Sakkal Majalla" panose="02000000000000000000" pitchFamily="2" charset="-78"/>
                <a:cs typeface="Sakkal Majalla" panose="02000000000000000000" pitchFamily="2" charset="-78"/>
              </a:rPr>
              <a:t>ٍ</a:t>
            </a:r>
            <a:r>
              <a:rPr lang="ar-BH" sz="4400" b="1" dirty="0">
                <a:solidFill>
                  <a:srgbClr val="FF0000"/>
                </a:solidFill>
                <a:latin typeface="Sakkal Majalla" panose="02000000000000000000" pitchFamily="2" charset="-78"/>
                <a:cs typeface="Sakkal Majalla" panose="02000000000000000000" pitchFamily="2" charset="-78"/>
              </a:rPr>
              <a:t>، </a:t>
            </a:r>
            <a:r>
              <a:rPr lang="ar-SA" sz="4400" b="1" dirty="0">
                <a:solidFill>
                  <a:srgbClr val="FF0000"/>
                </a:solidFill>
                <a:latin typeface="Sakkal Majalla" panose="02000000000000000000" pitchFamily="2" charset="-78"/>
                <a:cs typeface="Sakkal Majalla" panose="02000000000000000000" pitchFamily="2" charset="-78"/>
              </a:rPr>
              <a:t>ثُمّ </a:t>
            </a:r>
            <a:r>
              <a:rPr lang="ar-BH" sz="4400" b="1" dirty="0">
                <a:solidFill>
                  <a:srgbClr val="FF0000"/>
                </a:solidFill>
                <a:latin typeface="Sakkal Majalla" panose="02000000000000000000" pitchFamily="2" charset="-78"/>
                <a:cs typeface="Sakkal Majalla" panose="02000000000000000000" pitchFamily="2" charset="-78"/>
              </a:rPr>
              <a:t>أُجِيبُ عم</a:t>
            </a:r>
            <a:r>
              <a:rPr lang="ar-SA" sz="4400" b="1" dirty="0">
                <a:solidFill>
                  <a:srgbClr val="FF0000"/>
                </a:solidFill>
                <a:latin typeface="Sakkal Majalla" panose="02000000000000000000" pitchFamily="2" charset="-78"/>
                <a:cs typeface="Sakkal Majalla" panose="02000000000000000000" pitchFamily="2" charset="-78"/>
              </a:rPr>
              <a:t>ّ</a:t>
            </a:r>
            <a:r>
              <a:rPr lang="ar-BH" sz="4400" b="1" dirty="0">
                <a:solidFill>
                  <a:srgbClr val="FF0000"/>
                </a:solidFill>
                <a:latin typeface="Sakkal Majalla" panose="02000000000000000000" pitchFamily="2" charset="-78"/>
                <a:cs typeface="Sakkal Majalla" panose="02000000000000000000" pitchFamily="2" charset="-78"/>
              </a:rPr>
              <a:t>ا يَلِيهِ مِنْ أسْئلَةٍ: </a:t>
            </a:r>
            <a:endParaRPr lang="en-US" sz="4400" b="1" dirty="0">
              <a:solidFill>
                <a:srgbClr val="FF0000"/>
              </a:solidFill>
              <a:latin typeface="Sakkal Majalla" panose="02000000000000000000" pitchFamily="2" charset="-78"/>
              <a:cs typeface="Sakkal Majalla" panose="02000000000000000000" pitchFamily="2" charset="-78"/>
            </a:endParaRPr>
          </a:p>
        </p:txBody>
      </p:sp>
      <p:sp>
        <p:nvSpPr>
          <p:cNvPr id="9" name="Title 1">
            <a:extLst>
              <a:ext uri="{FF2B5EF4-FFF2-40B4-BE49-F238E27FC236}">
                <a16:creationId xmlns:a16="http://schemas.microsoft.com/office/drawing/2014/main" xmlns="" id="{EE7F7013-B270-4148-AA92-3434DE2191A8}"/>
              </a:ext>
            </a:extLst>
          </p:cNvPr>
          <p:cNvSpPr txBox="1">
            <a:spLocks/>
          </p:cNvSpPr>
          <p:nvPr/>
        </p:nvSpPr>
        <p:spPr>
          <a:xfrm>
            <a:off x="10194183" y="1129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10" name="مستطيل 9">
            <a:extLst>
              <a:ext uri="{FF2B5EF4-FFF2-40B4-BE49-F238E27FC236}">
                <a16:creationId xmlns:a16="http://schemas.microsoft.com/office/drawing/2014/main" xmlns="" id="{B9F8CF46-6323-4D30-9126-D628748E2ACE}"/>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Tree>
    <p:extLst>
      <p:ext uri="{BB962C8B-B14F-4D97-AF65-F5344CB8AC3E}">
        <p14:creationId xmlns:p14="http://schemas.microsoft.com/office/powerpoint/2010/main" val="225244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C3DBFD17-A38A-4577-AF4B-BCE2EAF6FC04}"/>
              </a:ext>
            </a:extLst>
          </p:cNvPr>
          <p:cNvSpPr txBox="1">
            <a:spLocks/>
          </p:cNvSpPr>
          <p:nvPr/>
        </p:nvSpPr>
        <p:spPr>
          <a:xfrm>
            <a:off x="10282671" y="8503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46306167"/>
              </p:ext>
            </p:extLst>
          </p:nvPr>
        </p:nvGraphicFramePr>
        <p:xfrm>
          <a:off x="526239" y="1328578"/>
          <a:ext cx="9389801" cy="4239578"/>
        </p:xfrm>
        <a:graphic>
          <a:graphicData uri="http://schemas.openxmlformats.org/drawingml/2006/table">
            <a:tbl>
              <a:tblPr rtl="1" firstRow="1" firstCol="1" bandRow="1">
                <a:tableStyleId>{BC89EF96-8CEA-46FF-86C4-4CE0E7609802}</a:tableStyleId>
              </a:tblPr>
              <a:tblGrid>
                <a:gridCol w="2794406">
                  <a:extLst>
                    <a:ext uri="{9D8B030D-6E8A-4147-A177-3AD203B41FA5}">
                      <a16:colId xmlns:a16="http://schemas.microsoft.com/office/drawing/2014/main" xmlns="" val="708519682"/>
                    </a:ext>
                  </a:extLst>
                </a:gridCol>
                <a:gridCol w="6595395">
                  <a:extLst>
                    <a:ext uri="{9D8B030D-6E8A-4147-A177-3AD203B41FA5}">
                      <a16:colId xmlns:a16="http://schemas.microsoft.com/office/drawing/2014/main" xmlns="" val="2614260134"/>
                    </a:ext>
                  </a:extLst>
                </a:gridCol>
              </a:tblGrid>
              <a:tr h="576185">
                <a:tc>
                  <a:txBody>
                    <a:bodyPr/>
                    <a:lstStyle/>
                    <a:p>
                      <a:pPr marL="0" marR="0" algn="ctr" rtl="1">
                        <a:lnSpc>
                          <a:spcPct val="107000"/>
                        </a:lnSpc>
                        <a:spcBef>
                          <a:spcPts val="0"/>
                        </a:spcBef>
                        <a:spcAft>
                          <a:spcPts val="0"/>
                        </a:spcAft>
                      </a:pPr>
                      <a:r>
                        <a:rPr lang="ar-BH" sz="3600" b="1" dirty="0">
                          <a:solidFill>
                            <a:schemeClr val="bg1"/>
                          </a:solidFill>
                          <a:effectLst/>
                          <a:latin typeface="Sakkal Majalla" panose="02000000000000000000" pitchFamily="2" charset="-78"/>
                          <a:cs typeface="Sakkal Majalla" panose="02000000000000000000" pitchFamily="2" charset="-78"/>
                        </a:rPr>
                        <a:t>الكلمة أو العبارة</a:t>
                      </a:r>
                      <a:endParaRPr lang="en-US" sz="36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nchor="ctr">
                    <a:solidFill>
                      <a:srgbClr val="9CACBB"/>
                    </a:solidFill>
                  </a:tcPr>
                </a:tc>
                <a:tc>
                  <a:txBody>
                    <a:bodyPr/>
                    <a:lstStyle/>
                    <a:p>
                      <a:pPr marL="0" marR="0" algn="ctr" rtl="1">
                        <a:lnSpc>
                          <a:spcPct val="107000"/>
                        </a:lnSpc>
                        <a:spcBef>
                          <a:spcPts val="0"/>
                        </a:spcBef>
                        <a:spcAft>
                          <a:spcPts val="0"/>
                        </a:spcAft>
                      </a:pPr>
                      <a:r>
                        <a:rPr lang="ar-BH" sz="3600" b="1" dirty="0">
                          <a:solidFill>
                            <a:schemeClr val="bg1"/>
                          </a:solidFill>
                          <a:effectLst/>
                          <a:latin typeface="Sakkal Majalla" panose="02000000000000000000" pitchFamily="2" charset="-78"/>
                          <a:cs typeface="Sakkal Majalla" panose="02000000000000000000" pitchFamily="2" charset="-78"/>
                        </a:rPr>
                        <a:t>المعنى</a:t>
                      </a:r>
                      <a:endParaRPr lang="en-US" sz="3600" b="1" dirty="0">
                        <a:solidFill>
                          <a:schemeClr val="bg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nchor="ctr">
                    <a:solidFill>
                      <a:srgbClr val="9CACBB"/>
                    </a:solidFill>
                  </a:tcPr>
                </a:tc>
                <a:extLst>
                  <a:ext uri="{0D108BD9-81ED-4DB2-BD59-A6C34878D82A}">
                    <a16:rowId xmlns:a16="http://schemas.microsoft.com/office/drawing/2014/main" xmlns="" val="1710644419"/>
                  </a:ext>
                </a:extLst>
              </a:tr>
              <a:tr h="448109">
                <a:tc>
                  <a:txBody>
                    <a:bodyPr/>
                    <a:lstStyle/>
                    <a:p>
                      <a:pPr marL="0" marR="0" algn="ctr" rtl="1">
                        <a:lnSpc>
                          <a:spcPct val="107000"/>
                        </a:lnSpc>
                        <a:spcBef>
                          <a:spcPts val="0"/>
                        </a:spcBef>
                        <a:spcAft>
                          <a:spcPts val="0"/>
                        </a:spcAft>
                      </a:pPr>
                      <a:r>
                        <a:rPr lang="ar-JO" sz="2800" b="1" dirty="0">
                          <a:effectLst/>
                          <a:latin typeface="Sakkal Majalla" panose="02000000000000000000" pitchFamily="2" charset="-78"/>
                          <a:ea typeface="Calibri" panose="020F0502020204030204" pitchFamily="34" charset="0"/>
                          <a:cs typeface="Sakkal Majalla" panose="02000000000000000000" pitchFamily="2" charset="-78"/>
                        </a:rPr>
                        <a:t>مَهدُ العُلا</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xmlns="" val="331317855"/>
                  </a:ext>
                </a:extLst>
              </a:tr>
              <a:tr h="449658">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BH" sz="2800" b="1" dirty="0">
                          <a:effectLst/>
                          <a:latin typeface="Sakkal Majalla" panose="02000000000000000000" pitchFamily="2" charset="-78"/>
                          <a:ea typeface="Calibri" panose="020F0502020204030204" pitchFamily="34" charset="0"/>
                          <a:cs typeface="Sakkal Majalla" panose="02000000000000000000" pitchFamily="2" charset="-78"/>
                        </a:rPr>
                        <a:t>ال</a:t>
                      </a:r>
                      <a:r>
                        <a:rPr lang="ar-JO" sz="2800" b="1" dirty="0">
                          <a:effectLst/>
                          <a:latin typeface="Sakkal Majalla" panose="02000000000000000000" pitchFamily="2" charset="-78"/>
                          <a:ea typeface="Calibri" panose="020F0502020204030204" pitchFamily="34" charset="0"/>
                          <a:cs typeface="Sakkal Majalla" panose="02000000000000000000" pitchFamily="2" charset="-78"/>
                        </a:rPr>
                        <a:t>أساطيرُ</a:t>
                      </a:r>
                      <a:endParaRPr lang="ar-SA"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xmlns="" val="10001"/>
                  </a:ext>
                </a:extLst>
              </a:tr>
              <a:tr h="449658">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JO" sz="2800" b="1" dirty="0">
                          <a:effectLst/>
                          <a:latin typeface="Sakkal Majalla" panose="02000000000000000000" pitchFamily="2" charset="-78"/>
                          <a:ea typeface="Calibri" panose="020F0502020204030204" pitchFamily="34" charset="0"/>
                          <a:cs typeface="Sakkal Majalla" panose="02000000000000000000" pitchFamily="2" charset="-78"/>
                        </a:rPr>
                        <a:t>مَآثِرُها</a:t>
                      </a:r>
                      <a:endParaRPr lang="ar-SA"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xmlns="" val="10004"/>
                  </a:ext>
                </a:extLst>
              </a:tr>
              <a:tr h="448109">
                <a:tc>
                  <a:txBody>
                    <a:bodyPr/>
                    <a:lstStyle/>
                    <a:p>
                      <a:pPr marL="0" marR="0" algn="ctr" rtl="1">
                        <a:lnSpc>
                          <a:spcPct val="107000"/>
                        </a:lnSpc>
                        <a:spcBef>
                          <a:spcPts val="0"/>
                        </a:spcBef>
                        <a:spcAft>
                          <a:spcPts val="0"/>
                        </a:spcAft>
                      </a:pPr>
                      <a:r>
                        <a:rPr lang="ar-JO" sz="2800" b="1" dirty="0">
                          <a:effectLst/>
                          <a:latin typeface="Sakkal Majalla" panose="02000000000000000000" pitchFamily="2" charset="-78"/>
                          <a:ea typeface="Calibri" panose="020F0502020204030204" pitchFamily="34" charset="0"/>
                          <a:cs typeface="Sakkal Majalla" panose="02000000000000000000" pitchFamily="2" charset="-78"/>
                        </a:rPr>
                        <a:t>شَعَّ</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xmlns="" val="524120"/>
                  </a:ext>
                </a:extLst>
              </a:tr>
              <a:tr h="448109">
                <a:tc>
                  <a:txBody>
                    <a:bodyPr/>
                    <a:lstStyle/>
                    <a:p>
                      <a:pPr marL="0" marR="0" algn="ctr" rtl="1">
                        <a:lnSpc>
                          <a:spcPct val="107000"/>
                        </a:lnSpc>
                        <a:spcBef>
                          <a:spcPts val="0"/>
                        </a:spcBef>
                        <a:spcAft>
                          <a:spcPts val="0"/>
                        </a:spcAft>
                      </a:pPr>
                      <a:r>
                        <a:rPr lang="ar-JO" sz="2800" b="1" dirty="0">
                          <a:effectLst/>
                          <a:latin typeface="Sakkal Majalla" panose="02000000000000000000" pitchFamily="2" charset="-78"/>
                          <a:ea typeface="Calibri" panose="020F0502020204030204" pitchFamily="34" charset="0"/>
                          <a:cs typeface="Sakkal Majalla" panose="02000000000000000000" pitchFamily="2" charset="-78"/>
                        </a:rPr>
                        <a:t>مُؤْتلِقًا</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xmlns="" val="2606226131"/>
                  </a:ext>
                </a:extLst>
              </a:tr>
              <a:tr h="448109">
                <a:tc>
                  <a:txBody>
                    <a:bodyPr/>
                    <a:lstStyle/>
                    <a:p>
                      <a:pPr marL="0" marR="0" algn="ctr" rtl="1">
                        <a:lnSpc>
                          <a:spcPct val="107000"/>
                        </a:lnSpc>
                        <a:spcBef>
                          <a:spcPts val="0"/>
                        </a:spcBef>
                        <a:spcAft>
                          <a:spcPts val="0"/>
                        </a:spcAft>
                      </a:pPr>
                      <a:r>
                        <a:rPr lang="ar-JO" sz="2800" b="1" dirty="0">
                          <a:effectLst/>
                          <a:latin typeface="Sakkal Majalla" panose="02000000000000000000" pitchFamily="2" charset="-78"/>
                          <a:ea typeface="Calibri" panose="020F0502020204030204" pitchFamily="34" charset="0"/>
                          <a:cs typeface="Sakkal Majalla" panose="02000000000000000000" pitchFamily="2" charset="-78"/>
                        </a:rPr>
                        <a:t>الدّعَامات</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xmlns="" val="379305744"/>
                  </a:ext>
                </a:extLst>
              </a:tr>
              <a:tr h="448109">
                <a:tc>
                  <a:txBody>
                    <a:bodyPr/>
                    <a:lstStyle/>
                    <a:p>
                      <a:pPr marL="0" marR="0" algn="ctr" rtl="1">
                        <a:lnSpc>
                          <a:spcPct val="107000"/>
                        </a:lnSpc>
                        <a:spcBef>
                          <a:spcPts val="0"/>
                        </a:spcBef>
                        <a:spcAft>
                          <a:spcPts val="0"/>
                        </a:spcAft>
                      </a:pPr>
                      <a:r>
                        <a:rPr lang="ar-JO" sz="2800" b="1" dirty="0">
                          <a:effectLst/>
                          <a:latin typeface="Sakkal Majalla" panose="02000000000000000000" pitchFamily="2" charset="-78"/>
                          <a:ea typeface="Calibri" panose="020F0502020204030204" pitchFamily="34" charset="0"/>
                          <a:cs typeface="Sakkal Majalla" panose="02000000000000000000" pitchFamily="2" charset="-78"/>
                        </a:rPr>
                        <a:t>سَايَرَت</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xmlns="" val="1660415158"/>
                  </a:ext>
                </a:extLst>
              </a:tr>
              <a:tr h="448109">
                <a:tc>
                  <a:txBody>
                    <a:bodyPr/>
                    <a:lstStyle/>
                    <a:p>
                      <a:pPr marL="0" marR="0" algn="ctr" rtl="1">
                        <a:lnSpc>
                          <a:spcPct val="107000"/>
                        </a:lnSpc>
                        <a:spcBef>
                          <a:spcPts val="0"/>
                        </a:spcBef>
                        <a:spcAft>
                          <a:spcPts val="0"/>
                        </a:spcAft>
                      </a:pPr>
                      <a:r>
                        <a:rPr lang="ar-JO" sz="2800" b="1" dirty="0">
                          <a:effectLst/>
                          <a:latin typeface="Sakkal Majalla" panose="02000000000000000000" pitchFamily="2" charset="-78"/>
                          <a:ea typeface="Calibri" panose="020F0502020204030204" pitchFamily="34" charset="0"/>
                          <a:cs typeface="Sakkal Majalla" panose="02000000000000000000" pitchFamily="2" charset="-78"/>
                        </a:rPr>
                        <a:t>صَانَهَا</a:t>
                      </a: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tc>
                  <a:txBody>
                    <a:bodyPr/>
                    <a:lstStyle/>
                    <a:p>
                      <a:pPr marL="0" marR="0" algn="ctr" rtl="1">
                        <a:lnSpc>
                          <a:spcPct val="107000"/>
                        </a:lnSpc>
                        <a:spcBef>
                          <a:spcPts val="0"/>
                        </a:spcBef>
                        <a:spcAft>
                          <a:spcPts val="0"/>
                        </a:spcAft>
                      </a:pPr>
                      <a:endParaRPr lang="en-US" sz="2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tc>
                <a:extLst>
                  <a:ext uri="{0D108BD9-81ED-4DB2-BD59-A6C34878D82A}">
                    <a16:rowId xmlns:a16="http://schemas.microsoft.com/office/drawing/2014/main" xmlns="" val="4182384153"/>
                  </a:ext>
                </a:extLst>
              </a:tr>
            </a:tbl>
          </a:graphicData>
        </a:graphic>
      </p:graphicFrame>
      <p:sp>
        <p:nvSpPr>
          <p:cNvPr id="5" name="مربع نص 4">
            <a:extLst>
              <a:ext uri="{FF2B5EF4-FFF2-40B4-BE49-F238E27FC236}">
                <a16:creationId xmlns:a16="http://schemas.microsoft.com/office/drawing/2014/main" xmlns="" id="{D4A1F2F2-3DE2-4AB2-B112-0FEA4A996D1F}"/>
              </a:ext>
            </a:extLst>
          </p:cNvPr>
          <p:cNvSpPr txBox="1"/>
          <p:nvPr/>
        </p:nvSpPr>
        <p:spPr>
          <a:xfrm>
            <a:off x="9541957" y="2355572"/>
            <a:ext cx="3045147" cy="1754326"/>
          </a:xfrm>
          <a:prstGeom prst="rect">
            <a:avLst/>
          </a:prstGeom>
          <a:noFill/>
        </p:spPr>
        <p:txBody>
          <a:bodyPr wrap="square" rtlCol="0">
            <a:spAutoFit/>
          </a:bodyPr>
          <a:lstStyle/>
          <a:p>
            <a:pPr algn="ctr"/>
            <a:r>
              <a:rPr lang="ar-BH" sz="5400" b="1" dirty="0">
                <a:solidFill>
                  <a:srgbClr val="FF0000"/>
                </a:solidFill>
                <a:latin typeface="Sakkal Majalla" panose="02000000000000000000" pitchFamily="2" charset="-78"/>
                <a:cs typeface="Sakkal Majalla" panose="02000000000000000000" pitchFamily="2" charset="-78"/>
              </a:rPr>
              <a:t>معاني الـمُفْرَدَاتِ</a:t>
            </a:r>
            <a:endParaRPr lang="en-US" sz="5400" b="1" dirty="0">
              <a:solidFill>
                <a:srgbClr val="FF0000"/>
              </a:solidFill>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xmlns="" id="{1A8B9E12-39E9-4C9A-B177-C74B50C81BA9}"/>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
        <p:nvSpPr>
          <p:cNvPr id="7" name="مربع نص 6">
            <a:extLst>
              <a:ext uri="{FF2B5EF4-FFF2-40B4-BE49-F238E27FC236}">
                <a16:creationId xmlns:a16="http://schemas.microsoft.com/office/drawing/2014/main" xmlns="" id="{5D4255ED-37F8-4C12-9C4D-35FE139A49DF}"/>
              </a:ext>
            </a:extLst>
          </p:cNvPr>
          <p:cNvSpPr txBox="1"/>
          <p:nvPr/>
        </p:nvSpPr>
        <p:spPr>
          <a:xfrm>
            <a:off x="1674731" y="1853600"/>
            <a:ext cx="4164037" cy="553357"/>
          </a:xfrm>
          <a:prstGeom prst="rect">
            <a:avLst/>
          </a:prstGeom>
          <a:noFill/>
        </p:spPr>
        <p:txBody>
          <a:bodyPr wrap="square" rtlCol="0">
            <a:spAutoFit/>
          </a:bodyPr>
          <a:lstStyle/>
          <a:p>
            <a:pPr algn="ctr" rtl="1">
              <a:lnSpc>
                <a:spcPct val="107000"/>
              </a:lnSpc>
            </a:pP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موطنُ الشُّموخِ والكبْرِياءِ</a:t>
            </a:r>
            <a:endParaRPr lang="en-US"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مربع نص 8">
            <a:extLst>
              <a:ext uri="{FF2B5EF4-FFF2-40B4-BE49-F238E27FC236}">
                <a16:creationId xmlns:a16="http://schemas.microsoft.com/office/drawing/2014/main" xmlns="" id="{9D34991A-8CE4-4BB4-8AAF-501410F2289D}"/>
              </a:ext>
            </a:extLst>
          </p:cNvPr>
          <p:cNvSpPr txBox="1"/>
          <p:nvPr/>
        </p:nvSpPr>
        <p:spPr>
          <a:xfrm>
            <a:off x="1674731" y="2298559"/>
            <a:ext cx="4164037" cy="553357"/>
          </a:xfrm>
          <a:prstGeom prst="rect">
            <a:avLst/>
          </a:prstGeom>
          <a:noFill/>
        </p:spPr>
        <p:txBody>
          <a:bodyPr wrap="square" rtlCol="0">
            <a:spAutoFit/>
          </a:bodyPr>
          <a:lstStyle/>
          <a:p>
            <a:pPr algn="ctr" rtl="1">
              <a:lnSpc>
                <a:spcPct val="107000"/>
              </a:lnSpc>
              <a:defRPr/>
            </a:pPr>
            <a:r>
              <a:rPr lang="ar-BH"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الحكاياتُ</a:t>
            </a: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 العجيب</a:t>
            </a:r>
            <a:r>
              <a:rPr lang="ar-BH"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ةُ</a:t>
            </a:r>
            <a:endParaRPr lang="en-US"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مربع نص 9">
            <a:extLst>
              <a:ext uri="{FF2B5EF4-FFF2-40B4-BE49-F238E27FC236}">
                <a16:creationId xmlns:a16="http://schemas.microsoft.com/office/drawing/2014/main" xmlns="" id="{B6563857-9A54-417D-A76E-54B645850E68}"/>
              </a:ext>
            </a:extLst>
          </p:cNvPr>
          <p:cNvSpPr txBox="1"/>
          <p:nvPr/>
        </p:nvSpPr>
        <p:spPr>
          <a:xfrm>
            <a:off x="1674730" y="2819846"/>
            <a:ext cx="4164037" cy="553357"/>
          </a:xfrm>
          <a:prstGeom prst="rect">
            <a:avLst/>
          </a:prstGeom>
          <a:noFill/>
        </p:spPr>
        <p:txBody>
          <a:bodyPr wrap="square" rtlCol="0">
            <a:spAutoFit/>
          </a:bodyPr>
          <a:lstStyle/>
          <a:p>
            <a:pPr algn="ctr" rtl="1">
              <a:lnSpc>
                <a:spcPct val="107000"/>
              </a:lnSpc>
              <a:defRPr/>
            </a:pP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أمجادُها</a:t>
            </a:r>
            <a:endParaRPr lang="en-US"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مربع نص 10">
            <a:extLst>
              <a:ext uri="{FF2B5EF4-FFF2-40B4-BE49-F238E27FC236}">
                <a16:creationId xmlns:a16="http://schemas.microsoft.com/office/drawing/2014/main" xmlns="" id="{E5CF3777-771F-42B7-B947-692507214C34}"/>
              </a:ext>
            </a:extLst>
          </p:cNvPr>
          <p:cNvSpPr txBox="1"/>
          <p:nvPr/>
        </p:nvSpPr>
        <p:spPr>
          <a:xfrm>
            <a:off x="1783361" y="3232735"/>
            <a:ext cx="4164037" cy="553357"/>
          </a:xfrm>
          <a:prstGeom prst="rect">
            <a:avLst/>
          </a:prstGeom>
          <a:noFill/>
        </p:spPr>
        <p:txBody>
          <a:bodyPr wrap="square" rtlCol="0">
            <a:spAutoFit/>
          </a:bodyPr>
          <a:lstStyle/>
          <a:p>
            <a:pPr algn="ctr" rtl="1">
              <a:lnSpc>
                <a:spcPct val="107000"/>
              </a:lnSpc>
            </a:pP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تَفرَّقَ و انتشَ</a:t>
            </a:r>
            <a:r>
              <a:rPr lang="ar-BH"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رَ، ويقالٌ شعَّ الضّوءُ: سَطَعَ</a:t>
            </a:r>
            <a:endParaRPr lang="en-US"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2" name="مربع نص 11">
            <a:extLst>
              <a:ext uri="{FF2B5EF4-FFF2-40B4-BE49-F238E27FC236}">
                <a16:creationId xmlns:a16="http://schemas.microsoft.com/office/drawing/2014/main" xmlns="" id="{A270CC11-963D-474C-AACB-BB2DCE066091}"/>
              </a:ext>
            </a:extLst>
          </p:cNvPr>
          <p:cNvSpPr txBox="1"/>
          <p:nvPr/>
        </p:nvSpPr>
        <p:spPr>
          <a:xfrm>
            <a:off x="1907175" y="3705441"/>
            <a:ext cx="4164037" cy="553357"/>
          </a:xfrm>
          <a:prstGeom prst="rect">
            <a:avLst/>
          </a:prstGeom>
          <a:noFill/>
        </p:spPr>
        <p:txBody>
          <a:bodyPr wrap="square" rtlCol="0">
            <a:spAutoFit/>
          </a:bodyPr>
          <a:lstStyle/>
          <a:p>
            <a:pPr algn="ctr" rtl="1">
              <a:lnSpc>
                <a:spcPct val="107000"/>
              </a:lnSpc>
            </a:pP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منيرًا ومُضِيئًا</a:t>
            </a:r>
            <a:endParaRPr lang="en-US"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مربع نص 12">
            <a:extLst>
              <a:ext uri="{FF2B5EF4-FFF2-40B4-BE49-F238E27FC236}">
                <a16:creationId xmlns:a16="http://schemas.microsoft.com/office/drawing/2014/main" xmlns="" id="{360F3CD4-1A7A-4FE0-831C-8B9DD1FC3BF7}"/>
              </a:ext>
            </a:extLst>
          </p:cNvPr>
          <p:cNvSpPr txBox="1"/>
          <p:nvPr/>
        </p:nvSpPr>
        <p:spPr>
          <a:xfrm>
            <a:off x="973510" y="4158656"/>
            <a:ext cx="5783737" cy="553357"/>
          </a:xfrm>
          <a:prstGeom prst="rect">
            <a:avLst/>
          </a:prstGeom>
          <a:noFill/>
        </p:spPr>
        <p:txBody>
          <a:bodyPr wrap="square" rtlCol="0">
            <a:spAutoFit/>
          </a:bodyPr>
          <a:lstStyle/>
          <a:p>
            <a:pPr algn="ctr" rtl="1">
              <a:lnSpc>
                <a:spcPct val="107000"/>
              </a:lnSpc>
            </a:pPr>
            <a:r>
              <a:rPr lang="ar-BH"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مفردُهَا دِعامَةٌ، وهي </a:t>
            </a: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ع</a:t>
            </a:r>
            <a:r>
              <a:rPr lang="ar-BH"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a:t>
            </a: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ماد البيت،</a:t>
            </a:r>
            <a:r>
              <a:rPr lang="ar-BH"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 </a:t>
            </a: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ما يُسْنَدُ إليهِ</a:t>
            </a:r>
            <a:endParaRPr lang="en-US"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مربع نص 13">
            <a:extLst>
              <a:ext uri="{FF2B5EF4-FFF2-40B4-BE49-F238E27FC236}">
                <a16:creationId xmlns:a16="http://schemas.microsoft.com/office/drawing/2014/main" xmlns="" id="{01EEC0F5-F019-483A-9DC9-0C9FDE9B9C2B}"/>
              </a:ext>
            </a:extLst>
          </p:cNvPr>
          <p:cNvSpPr txBox="1"/>
          <p:nvPr/>
        </p:nvSpPr>
        <p:spPr>
          <a:xfrm>
            <a:off x="1726122" y="4631362"/>
            <a:ext cx="4164037" cy="553357"/>
          </a:xfrm>
          <a:prstGeom prst="rect">
            <a:avLst/>
          </a:prstGeom>
          <a:noFill/>
        </p:spPr>
        <p:txBody>
          <a:bodyPr wrap="square" rtlCol="0">
            <a:spAutoFit/>
          </a:bodyPr>
          <a:lstStyle/>
          <a:p>
            <a:pPr algn="ctr" rtl="1">
              <a:lnSpc>
                <a:spcPct val="107000"/>
              </a:lnSpc>
            </a:pP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واكَبَتْ</a:t>
            </a:r>
            <a:endParaRPr lang="en-US"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5" name="مربع نص 14">
            <a:extLst>
              <a:ext uri="{FF2B5EF4-FFF2-40B4-BE49-F238E27FC236}">
                <a16:creationId xmlns:a16="http://schemas.microsoft.com/office/drawing/2014/main" xmlns="" id="{76C56D0A-58FC-45F2-9E6C-9D5147191DA3}"/>
              </a:ext>
            </a:extLst>
          </p:cNvPr>
          <p:cNvSpPr txBox="1"/>
          <p:nvPr/>
        </p:nvSpPr>
        <p:spPr>
          <a:xfrm>
            <a:off x="1783359" y="5044251"/>
            <a:ext cx="4164037" cy="553357"/>
          </a:xfrm>
          <a:prstGeom prst="rect">
            <a:avLst/>
          </a:prstGeom>
          <a:noFill/>
        </p:spPr>
        <p:txBody>
          <a:bodyPr wrap="square" rtlCol="0">
            <a:spAutoFit/>
          </a:bodyPr>
          <a:lstStyle/>
          <a:p>
            <a:pPr algn="ctr" rtl="1">
              <a:lnSpc>
                <a:spcPct val="107000"/>
              </a:lnSpc>
            </a:pPr>
            <a:r>
              <a:rPr lang="ar-JO"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حفِظَها وحَمَاها</a:t>
            </a:r>
            <a:endParaRPr lang="en-US" sz="28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445234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80595129"/>
              </p:ext>
            </p:extLst>
          </p:nvPr>
        </p:nvGraphicFramePr>
        <p:xfrm>
          <a:off x="293594" y="1154894"/>
          <a:ext cx="11604812" cy="5260654"/>
        </p:xfrm>
        <a:graphic>
          <a:graphicData uri="http://schemas.openxmlformats.org/drawingml/2006/table">
            <a:tbl>
              <a:tblPr firstRow="1" bandRow="1">
                <a:tableStyleId>{5C22544A-7EE6-4342-B048-85BDC9FD1C3A}</a:tableStyleId>
              </a:tblPr>
              <a:tblGrid>
                <a:gridCol w="4145671">
                  <a:extLst>
                    <a:ext uri="{9D8B030D-6E8A-4147-A177-3AD203B41FA5}">
                      <a16:colId xmlns:a16="http://schemas.microsoft.com/office/drawing/2014/main" xmlns="" val="20000"/>
                    </a:ext>
                  </a:extLst>
                </a:gridCol>
                <a:gridCol w="4450898">
                  <a:extLst>
                    <a:ext uri="{9D8B030D-6E8A-4147-A177-3AD203B41FA5}">
                      <a16:colId xmlns:a16="http://schemas.microsoft.com/office/drawing/2014/main" xmlns="" val="20001"/>
                    </a:ext>
                  </a:extLst>
                </a:gridCol>
                <a:gridCol w="3008243">
                  <a:extLst>
                    <a:ext uri="{9D8B030D-6E8A-4147-A177-3AD203B41FA5}">
                      <a16:colId xmlns:a16="http://schemas.microsoft.com/office/drawing/2014/main" xmlns="" val="20002"/>
                    </a:ext>
                  </a:extLst>
                </a:gridCol>
              </a:tblGrid>
              <a:tr h="68463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الأساليبُ والصّوَرَ</a:t>
                      </a:r>
                      <a:endParaRPr kumimoji="0" lang="en-US"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الشرحُ</a:t>
                      </a:r>
                      <a:endParaRPr kumimoji="0" lang="en-US"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xmlns="" val="10000"/>
                  </a:ext>
                </a:extLst>
              </a:tr>
              <a:tr h="4576022">
                <a:tc>
                  <a:txBody>
                    <a:bodyPr/>
                    <a:lstStyle/>
                    <a:p>
                      <a:endParaRPr lang="ar-JO" sz="2800" b="1" baseline="0" dirty="0">
                        <a:solidFill>
                          <a:schemeClr val="tx1"/>
                        </a:solidFill>
                        <a:latin typeface="Sakkal Majalla" panose="02000000000000000000" pitchFamily="2" charset="-78"/>
                        <a:cs typeface="Sakkal Majalla" panose="02000000000000000000" pitchFamily="2" charset="-78"/>
                      </a:endParaRPr>
                    </a:p>
                  </a:txBody>
                  <a:tcPr/>
                </a:tc>
                <a:tc>
                  <a:txBody>
                    <a:bodyPr/>
                    <a:lstStyle/>
                    <a:p>
                      <a:endParaRPr lang="en-US" sz="18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kumimoji="0" lang="en-US"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0001"/>
                  </a:ext>
                </a:extLst>
              </a:tr>
            </a:tbl>
          </a:graphicData>
        </a:graphic>
      </p:graphicFrame>
      <p:sp>
        <p:nvSpPr>
          <p:cNvPr id="5" name="Rectangle 3">
            <a:extLst>
              <a:ext uri="{FF2B5EF4-FFF2-40B4-BE49-F238E27FC236}">
                <a16:creationId xmlns:a16="http://schemas.microsoft.com/office/drawing/2014/main" xmlns="" id="{27C29AAD-72CA-40DF-A8BB-E2AE5E95C042}"/>
              </a:ext>
            </a:extLst>
          </p:cNvPr>
          <p:cNvSpPr/>
          <p:nvPr/>
        </p:nvSpPr>
        <p:spPr>
          <a:xfrm>
            <a:off x="9065030" y="2160237"/>
            <a:ext cx="2663144" cy="3170099"/>
          </a:xfrm>
          <a:prstGeom prst="rect">
            <a:avLst/>
          </a:prstGeom>
        </p:spPr>
        <p:txBody>
          <a:bodyPr wrap="square">
            <a:spAutoFit/>
          </a:bodyPr>
          <a:lstStyle/>
          <a:p>
            <a:pPr lvl="0" algn="ctr" rtl="1">
              <a:defRPr/>
            </a:pPr>
            <a:endParaRPr lang="ar-BH" sz="4000" b="1" dirty="0">
              <a:solidFill>
                <a:prstClr val="black"/>
              </a:solidFill>
              <a:latin typeface="Sakkal Majalla" panose="02000000000000000000" pitchFamily="2" charset="-78"/>
              <a:cs typeface="Sakkal Majalla" panose="02000000000000000000" pitchFamily="2" charset="-78"/>
            </a:endParaRPr>
          </a:p>
          <a:p>
            <a:pPr lvl="0" algn="ctr" rtl="1">
              <a:defRPr/>
            </a:pPr>
            <a:r>
              <a:rPr lang="ar-JO" sz="4000" b="1" dirty="0">
                <a:solidFill>
                  <a:prstClr val="black"/>
                </a:solidFill>
                <a:latin typeface="Sakkal Majalla" panose="02000000000000000000" pitchFamily="2" charset="-78"/>
                <a:cs typeface="Sakkal Majalla" panose="02000000000000000000" pitchFamily="2" charset="-78"/>
              </a:rPr>
              <a:t>1-</a:t>
            </a:r>
            <a:r>
              <a:rPr lang="ar-BH" sz="4000" b="1" dirty="0">
                <a:solidFill>
                  <a:prstClr val="black"/>
                </a:solidFill>
                <a:latin typeface="Sakkal Majalla" panose="02000000000000000000" pitchFamily="2" charset="-78"/>
                <a:cs typeface="Sakkal Majalla" panose="02000000000000000000" pitchFamily="2" charset="-78"/>
              </a:rPr>
              <a:t> البحرينُ أرضُ الحضاراتِ</a:t>
            </a:r>
          </a:p>
          <a:p>
            <a:pPr lvl="0" algn="ctr" rtl="1">
              <a:defRPr/>
            </a:pPr>
            <a:r>
              <a:rPr lang="ar-BH" sz="4000" b="1" dirty="0">
                <a:latin typeface="Sakkal Majalla" panose="02000000000000000000" pitchFamily="2" charset="-78"/>
                <a:cs typeface="Sakkal Majalla" panose="02000000000000000000" pitchFamily="2" charset="-78"/>
              </a:rPr>
              <a:t>(</a:t>
            </a:r>
            <a:r>
              <a:rPr lang="ar-JO" sz="4000" b="1" dirty="0">
                <a:latin typeface="Sakkal Majalla" panose="02000000000000000000" pitchFamily="2" charset="-78"/>
                <a:cs typeface="Sakkal Majalla" panose="02000000000000000000" pitchFamily="2" charset="-78"/>
              </a:rPr>
              <a:t>1-</a:t>
            </a:r>
            <a:r>
              <a:rPr lang="ar-BH" sz="4000" b="1" dirty="0">
                <a:latin typeface="Sakkal Majalla" panose="02000000000000000000" pitchFamily="2" charset="-78"/>
                <a:cs typeface="Sakkal Majalla" panose="02000000000000000000" pitchFamily="2" charset="-78"/>
              </a:rPr>
              <a:t>3</a:t>
            </a:r>
            <a:r>
              <a:rPr lang="ar-JO" sz="4000" b="1" dirty="0">
                <a:latin typeface="Sakkal Majalla" panose="02000000000000000000" pitchFamily="2" charset="-78"/>
                <a:cs typeface="Sakkal Majalla" panose="02000000000000000000" pitchFamily="2" charset="-78"/>
              </a:rPr>
              <a:t>)</a:t>
            </a:r>
            <a:endParaRPr lang="ar-BH" sz="4000" b="1" dirty="0">
              <a:latin typeface="Sakkal Majalla" panose="02000000000000000000" pitchFamily="2" charset="-78"/>
              <a:cs typeface="Sakkal Majalla" panose="02000000000000000000" pitchFamily="2" charset="-78"/>
            </a:endParaRPr>
          </a:p>
          <a:p>
            <a:pPr lvl="0" algn="ctr" rtl="1">
              <a:defRPr/>
            </a:pPr>
            <a:r>
              <a:rPr lang="ar-BH" sz="4000" b="1" dirty="0">
                <a:solidFill>
                  <a:prstClr val="black"/>
                </a:solidFill>
                <a:latin typeface="Sakkal Majalla" panose="02000000000000000000" pitchFamily="2" charset="-78"/>
                <a:cs typeface="Sakkal Majalla" panose="02000000000000000000" pitchFamily="2" charset="-78"/>
              </a:rPr>
              <a:t>      </a:t>
            </a:r>
          </a:p>
        </p:txBody>
      </p:sp>
      <p:sp>
        <p:nvSpPr>
          <p:cNvPr id="3" name="مربع نص 2">
            <a:extLst>
              <a:ext uri="{FF2B5EF4-FFF2-40B4-BE49-F238E27FC236}">
                <a16:creationId xmlns:a16="http://schemas.microsoft.com/office/drawing/2014/main" xmlns="" id="{F43DFB09-5168-4DED-8045-F0B352BB86DB}"/>
              </a:ext>
            </a:extLst>
          </p:cNvPr>
          <p:cNvSpPr txBox="1"/>
          <p:nvPr/>
        </p:nvSpPr>
        <p:spPr>
          <a:xfrm>
            <a:off x="4277031" y="1930251"/>
            <a:ext cx="4462777" cy="3970318"/>
          </a:xfrm>
          <a:prstGeom prst="rect">
            <a:avLst/>
          </a:prstGeom>
          <a:noFill/>
        </p:spPr>
        <p:txBody>
          <a:bodyPr wrap="square" rtlCol="0">
            <a:spAutoFit/>
          </a:bodyPr>
          <a:lstStyle/>
          <a:p>
            <a:pPr lvl="0" algn="r" rtl="1">
              <a:defRPr/>
            </a:pPr>
            <a:r>
              <a:rPr lang="ar-BH" sz="3600" b="1" dirty="0">
                <a:latin typeface="Sakkal Majalla" panose="02000000000000000000" pitchFamily="2" charset="-78"/>
                <a:cs typeface="Sakkal Majalla" panose="02000000000000000000" pitchFamily="2" charset="-78"/>
              </a:rPr>
              <a:t>يتَغَنَّى الشَّاعِرُ بِأمجادِ موطِنِهِ البِحْرين، أرضِ الحَضَارَاتِ الإنسانيَّةِ التي تركَتْ آثارًا تشْهدُ على نهضَتِها وتَقَدُّمِها حتى يومِنَا هذا. ولكثرة هذه الآثارِ وهذه الأمجادِ، فإنَّ القلمَ يعْجَزُ عن تدوينِهَا.</a:t>
            </a:r>
          </a:p>
        </p:txBody>
      </p:sp>
      <p:sp>
        <p:nvSpPr>
          <p:cNvPr id="8" name="مربع نص 7">
            <a:extLst>
              <a:ext uri="{FF2B5EF4-FFF2-40B4-BE49-F238E27FC236}">
                <a16:creationId xmlns:a16="http://schemas.microsoft.com/office/drawing/2014/main" xmlns="" id="{B3DAB4CB-5F60-44C3-8DF1-FF98D28C4484}"/>
              </a:ext>
            </a:extLst>
          </p:cNvPr>
          <p:cNvSpPr txBox="1"/>
          <p:nvPr/>
        </p:nvSpPr>
        <p:spPr>
          <a:xfrm>
            <a:off x="448697" y="1922477"/>
            <a:ext cx="3828334" cy="4493538"/>
          </a:xfrm>
          <a:prstGeom prst="rect">
            <a:avLst/>
          </a:prstGeom>
          <a:noFill/>
        </p:spPr>
        <p:txBody>
          <a:bodyPr wrap="square" rtlCol="0">
            <a:spAutoFit/>
          </a:bodyPr>
          <a:lstStyle/>
          <a:p>
            <a:pPr marL="457200" indent="-457200" algn="r" rtl="1">
              <a:lnSpc>
                <a:spcPct val="100000"/>
              </a:lnSpc>
              <a:buFont typeface="Arial" panose="020B0604020202020204" pitchFamily="34" charset="0"/>
              <a:buChar char="•"/>
            </a:pPr>
            <a:r>
              <a:rPr lang="ar-BH" sz="2600" b="1" dirty="0">
                <a:latin typeface="Sakkal Majalla" panose="02000000000000000000" pitchFamily="2" charset="-78"/>
                <a:cs typeface="Sakkal Majalla" panose="02000000000000000000" pitchFamily="2" charset="-78"/>
              </a:rPr>
              <a:t>(فهل تُرى الحِبْرُ يكفِي للكِتاباتِ؟) أسْلوب : اسْتِفْهام أفاد النَّفِي.  صورَةٌ خَياليَّةٌ:  ( غَنَّى بِها الدَّهرُ ) تشخيصُ الدَّهرِ، فقد شَبَّه الشَّاعِرُ  الدَّهرَ  بِالإنسانِ الذي يُغِنّي فرَحًا. </a:t>
            </a:r>
          </a:p>
          <a:p>
            <a:pPr marL="457200" indent="-457200" algn="r" rtl="1">
              <a:lnSpc>
                <a:spcPct val="100000"/>
              </a:lnSpc>
              <a:buFont typeface="Arial" panose="020B0604020202020204" pitchFamily="34" charset="0"/>
              <a:buChar char="•"/>
            </a:pPr>
            <a:r>
              <a:rPr lang="ar-BH" sz="2600" b="1" dirty="0">
                <a:latin typeface="Sakkal Majalla" panose="02000000000000000000" pitchFamily="2" charset="-78"/>
                <a:cs typeface="Sakkal Majalla" panose="02000000000000000000" pitchFamily="2" charset="-78"/>
              </a:rPr>
              <a:t>(يَشهَدُ التَّاريخُ مفتَخِرًا): تشْخيص التاريخ. وقد شَبَّه التاريخ بِالإنسان الذي يُدلِي بشهادَتِهِ. </a:t>
            </a:r>
          </a:p>
          <a:p>
            <a:pPr marL="457200" indent="-457200" algn="r" rtl="1">
              <a:lnSpc>
                <a:spcPct val="100000"/>
              </a:lnSpc>
              <a:buFont typeface="Arial" panose="020B0604020202020204" pitchFamily="34" charset="0"/>
              <a:buChar char="•"/>
            </a:pPr>
            <a:r>
              <a:rPr lang="ar-BH" sz="2600" b="1" dirty="0">
                <a:latin typeface="Sakkal Majalla" panose="02000000000000000000" pitchFamily="2" charset="-78"/>
                <a:cs typeface="Sakkal Majalla" panose="02000000000000000000" pitchFamily="2" charset="-78"/>
              </a:rPr>
              <a:t>(لو  ينطِقُ الصَّخرُ) شبَّه الصَّخْرَ بالإنسانِ الذي ينطِق ويتَحدَّث. </a:t>
            </a:r>
          </a:p>
        </p:txBody>
      </p:sp>
      <p:sp>
        <p:nvSpPr>
          <p:cNvPr id="11" name="Title 1">
            <a:extLst>
              <a:ext uri="{FF2B5EF4-FFF2-40B4-BE49-F238E27FC236}">
                <a16:creationId xmlns:a16="http://schemas.microsoft.com/office/drawing/2014/main" xmlns="" id="{BAA52975-472A-4B4C-9360-44CB71F6059C}"/>
              </a:ext>
            </a:extLst>
          </p:cNvPr>
          <p:cNvSpPr txBox="1">
            <a:spLocks/>
          </p:cNvSpPr>
          <p:nvPr/>
        </p:nvSpPr>
        <p:spPr>
          <a:xfrm>
            <a:off x="10282671" y="8503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12" name="مستطيل 11">
            <a:extLst>
              <a:ext uri="{FF2B5EF4-FFF2-40B4-BE49-F238E27FC236}">
                <a16:creationId xmlns:a16="http://schemas.microsoft.com/office/drawing/2014/main" xmlns="" id="{8E5BBAEC-B2AA-4174-9ED9-9D9062894D57}"/>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Tree>
    <p:extLst>
      <p:ext uri="{BB962C8B-B14F-4D97-AF65-F5344CB8AC3E}">
        <p14:creationId xmlns:p14="http://schemas.microsoft.com/office/powerpoint/2010/main" val="49933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93594" y="1154894"/>
          <a:ext cx="11604812" cy="5057675"/>
        </p:xfrm>
        <a:graphic>
          <a:graphicData uri="http://schemas.openxmlformats.org/drawingml/2006/table">
            <a:tbl>
              <a:tblPr firstRow="1" bandRow="1">
                <a:tableStyleId>{5C22544A-7EE6-4342-B048-85BDC9FD1C3A}</a:tableStyleId>
              </a:tblPr>
              <a:tblGrid>
                <a:gridCol w="3791709">
                  <a:extLst>
                    <a:ext uri="{9D8B030D-6E8A-4147-A177-3AD203B41FA5}">
                      <a16:colId xmlns:a16="http://schemas.microsoft.com/office/drawing/2014/main" xmlns="" val="20000"/>
                    </a:ext>
                  </a:extLst>
                </a:gridCol>
                <a:gridCol w="4804860">
                  <a:extLst>
                    <a:ext uri="{9D8B030D-6E8A-4147-A177-3AD203B41FA5}">
                      <a16:colId xmlns:a16="http://schemas.microsoft.com/office/drawing/2014/main" xmlns="" val="20001"/>
                    </a:ext>
                  </a:extLst>
                </a:gridCol>
                <a:gridCol w="3008243">
                  <a:extLst>
                    <a:ext uri="{9D8B030D-6E8A-4147-A177-3AD203B41FA5}">
                      <a16:colId xmlns:a16="http://schemas.microsoft.com/office/drawing/2014/main" xmlns="" val="20002"/>
                    </a:ext>
                  </a:extLst>
                </a:gridCol>
              </a:tblGrid>
              <a:tr h="68463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الأساليبُ والصّوَرَ</a:t>
                      </a:r>
                      <a:endParaRPr kumimoji="0" lang="en-US"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الشرحُ</a:t>
                      </a:r>
                      <a:endParaRPr kumimoji="0" lang="en-US"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xmlns="" val="10000"/>
                  </a:ext>
                </a:extLst>
              </a:tr>
              <a:tr h="4373043">
                <a:tc>
                  <a:txBody>
                    <a:bodyPr/>
                    <a:lstStyle/>
                    <a:p>
                      <a:endParaRPr lang="ar-JO" sz="2800" b="1" baseline="0" dirty="0">
                        <a:solidFill>
                          <a:schemeClr val="tx1"/>
                        </a:solidFill>
                        <a:latin typeface="Sakkal Majalla" panose="02000000000000000000" pitchFamily="2" charset="-78"/>
                        <a:cs typeface="Sakkal Majalla" panose="02000000000000000000" pitchFamily="2" charset="-78"/>
                      </a:endParaRPr>
                    </a:p>
                  </a:txBody>
                  <a:tcPr/>
                </a:tc>
                <a:tc>
                  <a:txBody>
                    <a:bodyPr/>
                    <a:lstStyle/>
                    <a:p>
                      <a:endParaRPr lang="en-US" sz="18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kumimoji="0" lang="en-US"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0001"/>
                  </a:ext>
                </a:extLst>
              </a:tr>
            </a:tbl>
          </a:graphicData>
        </a:graphic>
      </p:graphicFrame>
      <p:sp>
        <p:nvSpPr>
          <p:cNvPr id="5" name="Rectangle 3">
            <a:extLst>
              <a:ext uri="{FF2B5EF4-FFF2-40B4-BE49-F238E27FC236}">
                <a16:creationId xmlns:a16="http://schemas.microsoft.com/office/drawing/2014/main" xmlns="" id="{27C29AAD-72CA-40DF-A8BB-E2AE5E95C042}"/>
              </a:ext>
            </a:extLst>
          </p:cNvPr>
          <p:cNvSpPr/>
          <p:nvPr/>
        </p:nvSpPr>
        <p:spPr>
          <a:xfrm>
            <a:off x="9065030" y="2160237"/>
            <a:ext cx="2663144" cy="3847207"/>
          </a:xfrm>
          <a:prstGeom prst="rect">
            <a:avLst/>
          </a:prstGeom>
        </p:spPr>
        <p:txBody>
          <a:bodyPr wrap="square">
            <a:spAutoFit/>
          </a:bodyPr>
          <a:lstStyle/>
          <a:p>
            <a:pPr lvl="0" algn="ctr" rtl="1">
              <a:defRPr/>
            </a:pPr>
            <a:endParaRPr lang="ar-BH" sz="4000" b="1" dirty="0">
              <a:solidFill>
                <a:prstClr val="black"/>
              </a:solidFill>
              <a:latin typeface="Sakkal Majalla" panose="02000000000000000000" pitchFamily="2" charset="-78"/>
              <a:cs typeface="Sakkal Majalla" panose="02000000000000000000" pitchFamily="2" charset="-78"/>
            </a:endParaRPr>
          </a:p>
          <a:p>
            <a:pPr algn="ctr" rtl="1"/>
            <a:r>
              <a:rPr lang="ar-BH" sz="4000" b="1" dirty="0">
                <a:latin typeface="Sakkal Majalla" panose="02000000000000000000" pitchFamily="2" charset="-78"/>
                <a:cs typeface="Sakkal Majalla" panose="02000000000000000000" pitchFamily="2" charset="-78"/>
              </a:rPr>
              <a:t>2- فضْلُ حضَارَةِ (أوال) على سائِرِ الحَضَاراتِ.</a:t>
            </a:r>
          </a:p>
          <a:p>
            <a:pPr algn="ctr" rtl="1"/>
            <a:r>
              <a:rPr lang="ar-BH" sz="4400" b="1" dirty="0">
                <a:latin typeface="Sakkal Majalla" panose="02000000000000000000" pitchFamily="2" charset="-78"/>
                <a:cs typeface="Sakkal Majalla" panose="02000000000000000000" pitchFamily="2" charset="-78"/>
              </a:rPr>
              <a:t> (4-7) </a:t>
            </a:r>
          </a:p>
          <a:p>
            <a:pPr lvl="0" algn="ctr" rtl="1">
              <a:defRPr/>
            </a:pPr>
            <a:r>
              <a:rPr lang="ar-BH" sz="4000" b="1" dirty="0">
                <a:solidFill>
                  <a:prstClr val="black"/>
                </a:solidFill>
                <a:latin typeface="Sakkal Majalla" panose="02000000000000000000" pitchFamily="2" charset="-78"/>
                <a:cs typeface="Sakkal Majalla" panose="02000000000000000000" pitchFamily="2" charset="-78"/>
              </a:rPr>
              <a:t>      </a:t>
            </a:r>
          </a:p>
        </p:txBody>
      </p:sp>
      <p:sp>
        <p:nvSpPr>
          <p:cNvPr id="3" name="مربع نص 2">
            <a:extLst>
              <a:ext uri="{FF2B5EF4-FFF2-40B4-BE49-F238E27FC236}">
                <a16:creationId xmlns:a16="http://schemas.microsoft.com/office/drawing/2014/main" xmlns="" id="{F43DFB09-5168-4DED-8045-F0B352BB86DB}"/>
              </a:ext>
            </a:extLst>
          </p:cNvPr>
          <p:cNvSpPr txBox="1"/>
          <p:nvPr/>
        </p:nvSpPr>
        <p:spPr>
          <a:xfrm>
            <a:off x="4152295" y="1930251"/>
            <a:ext cx="4462777" cy="4031873"/>
          </a:xfrm>
          <a:prstGeom prst="rect">
            <a:avLst/>
          </a:prstGeom>
          <a:noFill/>
        </p:spPr>
        <p:txBody>
          <a:bodyPr wrap="square" rtlCol="0">
            <a:spAutoFit/>
          </a:bodyPr>
          <a:lstStyle/>
          <a:p>
            <a:pPr algn="r" rtl="1"/>
            <a:r>
              <a:rPr lang="ar-BH" sz="3200" b="1" dirty="0">
                <a:latin typeface="Sakkal Majalla" panose="02000000000000000000" pitchFamily="2" charset="-78"/>
                <a:cs typeface="Sakkal Majalla" panose="02000000000000000000" pitchFamily="2" charset="-78"/>
              </a:rPr>
              <a:t>يُبيًنُ الشَّاعرُ مَظَاهِرَ  التَّطَوّرِ التِي شَهِدَتْها الحضَاراتُ القديمةُ على أرضِ البحرينِ، و أثَرَ دُورِ العِبادَةِ ومعاهِدِ العِلْمِ في </a:t>
            </a:r>
            <a:r>
              <a:rPr lang="ar-BH" sz="3200" b="1" dirty="0" smtClean="0">
                <a:latin typeface="Sakkal Majalla" panose="02000000000000000000" pitchFamily="2" charset="-78"/>
                <a:cs typeface="Sakkal Majalla" panose="02000000000000000000" pitchFamily="2" charset="-78"/>
              </a:rPr>
              <a:t>انْتشَارِ العلمِ </a:t>
            </a:r>
            <a:r>
              <a:rPr lang="ar-BH" sz="3200" b="1" dirty="0">
                <a:latin typeface="Sakkal Majalla" panose="02000000000000000000" pitchFamily="2" charset="-78"/>
                <a:cs typeface="Sakkal Majalla" panose="02000000000000000000" pitchFamily="2" charset="-78"/>
              </a:rPr>
              <a:t>والدِّينِ في بلدانٍ وحَضَاراتٍ أخرى، وما مظاهِرُ التَّقدُّمِ والنّهضةِ العِلْمِيّةِ والعُمرانِيةِ التي تشهدُها أرضُ البحرينِ حاضِرًا إلَّا امتدادٌ لِتلْكَ الحَضَارات.</a:t>
            </a:r>
          </a:p>
        </p:txBody>
      </p:sp>
      <p:sp>
        <p:nvSpPr>
          <p:cNvPr id="8" name="مربع نص 7">
            <a:extLst>
              <a:ext uri="{FF2B5EF4-FFF2-40B4-BE49-F238E27FC236}">
                <a16:creationId xmlns:a16="http://schemas.microsoft.com/office/drawing/2014/main" xmlns="" id="{B3DAB4CB-5F60-44C3-8DF1-FF98D28C4484}"/>
              </a:ext>
            </a:extLst>
          </p:cNvPr>
          <p:cNvSpPr txBox="1"/>
          <p:nvPr/>
        </p:nvSpPr>
        <p:spPr>
          <a:xfrm>
            <a:off x="463825" y="1930251"/>
            <a:ext cx="3518239" cy="4401205"/>
          </a:xfrm>
          <a:prstGeom prst="rect">
            <a:avLst/>
          </a:prstGeom>
          <a:noFill/>
        </p:spPr>
        <p:txBody>
          <a:bodyPr wrap="square" rtlCol="0">
            <a:spAutoFit/>
          </a:bodyPr>
          <a:lstStyle/>
          <a:p>
            <a:pPr algn="r"/>
            <a:r>
              <a:rPr lang="ar-BH" sz="2800" b="1" dirty="0">
                <a:latin typeface="Sakkal Majalla" panose="02000000000000000000" pitchFamily="2" charset="-78"/>
                <a:cs typeface="Sakkal Majalla" panose="02000000000000000000" pitchFamily="2" charset="-78"/>
              </a:rPr>
              <a:t>الأساليب: (سَلِ المنابِرَ عنها...)</a:t>
            </a:r>
          </a:p>
          <a:p>
            <a:pPr algn="r"/>
            <a:r>
              <a:rPr lang="ar-BH" sz="2800" b="1" dirty="0">
                <a:latin typeface="Sakkal Majalla" panose="02000000000000000000" pitchFamily="2" charset="-78"/>
                <a:cs typeface="Sakkal Majalla" panose="02000000000000000000" pitchFamily="2" charset="-78"/>
              </a:rPr>
              <a:t>نوع الأسْلوب: الأمر . </a:t>
            </a:r>
          </a:p>
          <a:p>
            <a:pPr algn="r" rtl="1"/>
            <a:r>
              <a:rPr lang="ar-BH" sz="2800" b="1" dirty="0">
                <a:latin typeface="Sakkal Majalla" panose="02000000000000000000" pitchFamily="2" charset="-78"/>
                <a:cs typeface="Sakkal Majalla" panose="02000000000000000000" pitchFamily="2" charset="-78"/>
              </a:rPr>
              <a:t>- الصُوَر الخَيالية: (المنابِر، المنارات): تشْخيص، شبَّه </a:t>
            </a:r>
            <a:r>
              <a:rPr lang="ar-BH" sz="2800" b="1" dirty="0" smtClean="0">
                <a:latin typeface="Sakkal Majalla" panose="02000000000000000000" pitchFamily="2" charset="-78"/>
                <a:cs typeface="Sakkal Majalla" panose="02000000000000000000" pitchFamily="2" charset="-78"/>
              </a:rPr>
              <a:t>المنابرَ بإنسانٍ </a:t>
            </a:r>
            <a:r>
              <a:rPr lang="ar-BH" sz="2800" b="1" dirty="0">
                <a:latin typeface="Sakkal Majalla" panose="02000000000000000000" pitchFamily="2" charset="-78"/>
                <a:cs typeface="Sakkal Majalla" panose="02000000000000000000" pitchFamily="2" charset="-78"/>
              </a:rPr>
              <a:t>يتكلَّم. </a:t>
            </a:r>
          </a:p>
          <a:p>
            <a:pPr algn="r" rtl="1"/>
            <a:r>
              <a:rPr lang="ar-BH" sz="2800" b="1" dirty="0">
                <a:latin typeface="Sakkal Majalla" panose="02000000000000000000" pitchFamily="2" charset="-78"/>
                <a:cs typeface="Sakkal Majalla" panose="02000000000000000000" pitchFamily="2" charset="-78"/>
              </a:rPr>
              <a:t>(هي مصْباحُ...) شَبَّه الشَّاعِرُ  المعاهد والمنابر بالمصباح المنير  يضِيءُ ما حولَه. </a:t>
            </a:r>
          </a:p>
          <a:p>
            <a:pPr algn="r" rtl="1"/>
            <a:r>
              <a:rPr lang="ar-BH" sz="2800" b="1" dirty="0">
                <a:latin typeface="Sakkal Majalla" panose="02000000000000000000" pitchFamily="2" charset="-78"/>
                <a:cs typeface="Sakkal Majalla" panose="02000000000000000000" pitchFamily="2" charset="-78"/>
              </a:rPr>
              <a:t>وهي أساليبُ تزيدُ العبارَةَ جمالًا والمعنى وضوحًا. </a:t>
            </a:r>
          </a:p>
        </p:txBody>
      </p:sp>
      <p:sp>
        <p:nvSpPr>
          <p:cNvPr id="10" name="Title 1">
            <a:extLst>
              <a:ext uri="{FF2B5EF4-FFF2-40B4-BE49-F238E27FC236}">
                <a16:creationId xmlns:a16="http://schemas.microsoft.com/office/drawing/2014/main" xmlns="" id="{409DA8AC-DCF4-46F0-B751-0EA4B8F1A4D9}"/>
              </a:ext>
            </a:extLst>
          </p:cNvPr>
          <p:cNvSpPr txBox="1">
            <a:spLocks/>
          </p:cNvSpPr>
          <p:nvPr/>
        </p:nvSpPr>
        <p:spPr>
          <a:xfrm>
            <a:off x="10282671" y="8503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11" name="مستطيل 10">
            <a:extLst>
              <a:ext uri="{FF2B5EF4-FFF2-40B4-BE49-F238E27FC236}">
                <a16:creationId xmlns:a16="http://schemas.microsoft.com/office/drawing/2014/main" xmlns="" id="{6E652999-2293-4FD2-8FDB-0EA29691730C}"/>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Tree>
    <p:extLst>
      <p:ext uri="{BB962C8B-B14F-4D97-AF65-F5344CB8AC3E}">
        <p14:creationId xmlns:p14="http://schemas.microsoft.com/office/powerpoint/2010/main" val="9788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44797531"/>
              </p:ext>
            </p:extLst>
          </p:nvPr>
        </p:nvGraphicFramePr>
        <p:xfrm>
          <a:off x="293594" y="1774327"/>
          <a:ext cx="11604812" cy="4189353"/>
        </p:xfrm>
        <a:graphic>
          <a:graphicData uri="http://schemas.openxmlformats.org/drawingml/2006/table">
            <a:tbl>
              <a:tblPr firstRow="1" bandRow="1">
                <a:tableStyleId>{5C22544A-7EE6-4342-B048-85BDC9FD1C3A}</a:tableStyleId>
              </a:tblPr>
              <a:tblGrid>
                <a:gridCol w="3791709">
                  <a:extLst>
                    <a:ext uri="{9D8B030D-6E8A-4147-A177-3AD203B41FA5}">
                      <a16:colId xmlns:a16="http://schemas.microsoft.com/office/drawing/2014/main" xmlns="" val="20000"/>
                    </a:ext>
                  </a:extLst>
                </a:gridCol>
                <a:gridCol w="4804860">
                  <a:extLst>
                    <a:ext uri="{9D8B030D-6E8A-4147-A177-3AD203B41FA5}">
                      <a16:colId xmlns:a16="http://schemas.microsoft.com/office/drawing/2014/main" xmlns="" val="20001"/>
                    </a:ext>
                  </a:extLst>
                </a:gridCol>
                <a:gridCol w="3008243">
                  <a:extLst>
                    <a:ext uri="{9D8B030D-6E8A-4147-A177-3AD203B41FA5}">
                      <a16:colId xmlns:a16="http://schemas.microsoft.com/office/drawing/2014/main" xmlns="" val="20002"/>
                    </a:ext>
                  </a:extLst>
                </a:gridCol>
              </a:tblGrid>
              <a:tr h="56520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الأساليبُ والصّوَرَ</a:t>
                      </a:r>
                      <a:endParaRPr kumimoji="0" lang="en-US"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الشرحُ</a:t>
                      </a:r>
                      <a:endParaRPr kumimoji="0" lang="en-US"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مقاطِعُ القصيدةِ</a:t>
                      </a:r>
                    </a:p>
                  </a:txBody>
                  <a:tcPr anchor="ctr"/>
                </a:tc>
                <a:extLst>
                  <a:ext uri="{0D108BD9-81ED-4DB2-BD59-A6C34878D82A}">
                    <a16:rowId xmlns:a16="http://schemas.microsoft.com/office/drawing/2014/main" xmlns="" val="10000"/>
                  </a:ext>
                </a:extLst>
              </a:tr>
              <a:tr h="3610233">
                <a:tc>
                  <a:txBody>
                    <a:bodyPr/>
                    <a:lstStyle/>
                    <a:p>
                      <a:endParaRPr lang="ar-JO" sz="2800" b="1" baseline="0" dirty="0">
                        <a:solidFill>
                          <a:schemeClr val="tx1"/>
                        </a:solidFill>
                        <a:latin typeface="Sakkal Majalla" panose="02000000000000000000" pitchFamily="2" charset="-78"/>
                        <a:cs typeface="Sakkal Majalla" panose="02000000000000000000" pitchFamily="2" charset="-78"/>
                      </a:endParaRPr>
                    </a:p>
                  </a:txBody>
                  <a:tcPr/>
                </a:tc>
                <a:tc>
                  <a:txBody>
                    <a:bodyPr/>
                    <a:lstStyle/>
                    <a:p>
                      <a:endParaRPr lang="en-US" sz="1800"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kumimoji="0" lang="en-US"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endParaRPr lang="en-US" sz="3200"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xmlns="" val="10001"/>
                  </a:ext>
                </a:extLst>
              </a:tr>
            </a:tbl>
          </a:graphicData>
        </a:graphic>
      </p:graphicFrame>
      <p:sp>
        <p:nvSpPr>
          <p:cNvPr id="5" name="Rectangle 3">
            <a:extLst>
              <a:ext uri="{FF2B5EF4-FFF2-40B4-BE49-F238E27FC236}">
                <a16:creationId xmlns:a16="http://schemas.microsoft.com/office/drawing/2014/main" xmlns="" id="{27C29AAD-72CA-40DF-A8BB-E2AE5E95C042}"/>
              </a:ext>
            </a:extLst>
          </p:cNvPr>
          <p:cNvSpPr/>
          <p:nvPr/>
        </p:nvSpPr>
        <p:spPr>
          <a:xfrm>
            <a:off x="9065030" y="2160237"/>
            <a:ext cx="2663144" cy="3170099"/>
          </a:xfrm>
          <a:prstGeom prst="rect">
            <a:avLst/>
          </a:prstGeom>
        </p:spPr>
        <p:txBody>
          <a:bodyPr wrap="square">
            <a:spAutoFit/>
          </a:bodyPr>
          <a:lstStyle/>
          <a:p>
            <a:pPr lvl="0" algn="ctr" rtl="1">
              <a:defRPr/>
            </a:pPr>
            <a:endParaRPr lang="ar-BH" sz="4000" b="1" dirty="0">
              <a:solidFill>
                <a:prstClr val="black"/>
              </a:solidFill>
              <a:latin typeface="Sakkal Majalla" panose="02000000000000000000" pitchFamily="2" charset="-78"/>
              <a:cs typeface="Sakkal Majalla" panose="02000000000000000000" pitchFamily="2" charset="-78"/>
            </a:endParaRPr>
          </a:p>
          <a:p>
            <a:pPr algn="ctr" rtl="1"/>
            <a:r>
              <a:rPr lang="ar-BH" sz="4000" b="1" dirty="0">
                <a:solidFill>
                  <a:srgbClr val="002060"/>
                </a:solidFill>
                <a:latin typeface="Sakkal Majalla" panose="02000000000000000000" pitchFamily="2" charset="-78"/>
                <a:cs typeface="Sakkal Majalla" panose="02000000000000000000" pitchFamily="2" charset="-78"/>
              </a:rPr>
              <a:t>3</a:t>
            </a:r>
            <a:r>
              <a:rPr lang="ar-BH" sz="4000" b="1" dirty="0">
                <a:latin typeface="Sakkal Majalla" panose="02000000000000000000" pitchFamily="2" charset="-78"/>
                <a:cs typeface="Sakkal Majalla" panose="02000000000000000000" pitchFamily="2" charset="-78"/>
              </a:rPr>
              <a:t>- دعاءُ الشَّاعِرِ للوطَنِ وقائدِهِ.</a:t>
            </a:r>
          </a:p>
          <a:p>
            <a:pPr algn="ctr" rtl="1"/>
            <a:r>
              <a:rPr lang="ar-BH" sz="4000" b="1" dirty="0">
                <a:latin typeface="Sakkal Majalla" panose="02000000000000000000" pitchFamily="2" charset="-78"/>
                <a:cs typeface="Sakkal Majalla" panose="02000000000000000000" pitchFamily="2" charset="-78"/>
              </a:rPr>
              <a:t>(البيت الثَّامن)</a:t>
            </a:r>
            <a:endParaRPr lang="en-US" sz="4000" b="1" dirty="0">
              <a:latin typeface="Sakkal Majalla" panose="02000000000000000000" pitchFamily="2" charset="-78"/>
              <a:cs typeface="Sakkal Majalla" panose="02000000000000000000" pitchFamily="2" charset="-78"/>
            </a:endParaRPr>
          </a:p>
          <a:p>
            <a:pPr lvl="0" algn="ctr" rtl="1">
              <a:defRPr/>
            </a:pPr>
            <a:r>
              <a:rPr lang="ar-BH" sz="4000" b="1" dirty="0">
                <a:solidFill>
                  <a:prstClr val="black"/>
                </a:solidFill>
                <a:latin typeface="Sakkal Majalla" panose="02000000000000000000" pitchFamily="2" charset="-78"/>
                <a:cs typeface="Sakkal Majalla" panose="02000000000000000000" pitchFamily="2" charset="-78"/>
              </a:rPr>
              <a:t>      </a:t>
            </a:r>
          </a:p>
        </p:txBody>
      </p:sp>
      <p:sp>
        <p:nvSpPr>
          <p:cNvPr id="3" name="مربع نص 2">
            <a:extLst>
              <a:ext uri="{FF2B5EF4-FFF2-40B4-BE49-F238E27FC236}">
                <a16:creationId xmlns:a16="http://schemas.microsoft.com/office/drawing/2014/main" xmlns="" id="{F43DFB09-5168-4DED-8045-F0B352BB86DB}"/>
              </a:ext>
            </a:extLst>
          </p:cNvPr>
          <p:cNvSpPr txBox="1"/>
          <p:nvPr/>
        </p:nvSpPr>
        <p:spPr>
          <a:xfrm>
            <a:off x="4152295" y="2576387"/>
            <a:ext cx="4462777" cy="2862322"/>
          </a:xfrm>
          <a:prstGeom prst="rect">
            <a:avLst/>
          </a:prstGeom>
          <a:noFill/>
        </p:spPr>
        <p:txBody>
          <a:bodyPr wrap="square" rtlCol="0">
            <a:spAutoFit/>
          </a:bodyPr>
          <a:lstStyle/>
          <a:p>
            <a:pPr algn="r" rtl="1"/>
            <a:r>
              <a:rPr lang="ar-BH" sz="3600" b="1" dirty="0">
                <a:latin typeface="Sakkal Majalla" panose="02000000000000000000" pitchFamily="2" charset="-78"/>
                <a:cs typeface="Sakkal Majalla" panose="02000000000000000000" pitchFamily="2" charset="-78"/>
              </a:rPr>
              <a:t>يتوَجَّهُ الشَّاعِرُ  في نهايةِ القصيدةِ إلى اللهِ بِدُعاءٍ خالِصٍ بِأنْ يحْفَظَ قائدَ الوطنِ و يُدِيمَ عِزَّهُ؛ لِنَشْرِ الأمنِ و السَّلامِ على أرْضِ مملكَةِ البحْريْنِ الغالِيَةِ. </a:t>
            </a:r>
          </a:p>
        </p:txBody>
      </p:sp>
      <p:sp>
        <p:nvSpPr>
          <p:cNvPr id="8" name="مربع نص 7">
            <a:extLst>
              <a:ext uri="{FF2B5EF4-FFF2-40B4-BE49-F238E27FC236}">
                <a16:creationId xmlns:a16="http://schemas.microsoft.com/office/drawing/2014/main" xmlns="" id="{B3DAB4CB-5F60-44C3-8DF1-FF98D28C4484}"/>
              </a:ext>
            </a:extLst>
          </p:cNvPr>
          <p:cNvSpPr txBox="1"/>
          <p:nvPr/>
        </p:nvSpPr>
        <p:spPr>
          <a:xfrm>
            <a:off x="463825" y="2585996"/>
            <a:ext cx="3518239" cy="1200329"/>
          </a:xfrm>
          <a:prstGeom prst="rect">
            <a:avLst/>
          </a:prstGeom>
          <a:noFill/>
        </p:spPr>
        <p:txBody>
          <a:bodyPr wrap="square" rtlCol="0">
            <a:spAutoFit/>
          </a:bodyPr>
          <a:lstStyle/>
          <a:p>
            <a:pPr algn="r"/>
            <a:r>
              <a:rPr lang="ar-BH" sz="3600" b="1" dirty="0">
                <a:latin typeface="Sakkal Majalla" panose="02000000000000000000" pitchFamily="2" charset="-78"/>
                <a:cs typeface="Sakkal Majalla" panose="02000000000000000000" pitchFamily="2" charset="-78"/>
              </a:rPr>
              <a:t>أعزَّ اللهُ عاهِلَهَا: أسلوب دعاء.</a:t>
            </a:r>
          </a:p>
        </p:txBody>
      </p:sp>
      <p:sp>
        <p:nvSpPr>
          <p:cNvPr id="10" name="Title 1">
            <a:extLst>
              <a:ext uri="{FF2B5EF4-FFF2-40B4-BE49-F238E27FC236}">
                <a16:creationId xmlns:a16="http://schemas.microsoft.com/office/drawing/2014/main" xmlns="" id="{409DA8AC-DCF4-46F0-B751-0EA4B8F1A4D9}"/>
              </a:ext>
            </a:extLst>
          </p:cNvPr>
          <p:cNvSpPr txBox="1">
            <a:spLocks/>
          </p:cNvSpPr>
          <p:nvPr/>
        </p:nvSpPr>
        <p:spPr>
          <a:xfrm>
            <a:off x="10282671" y="85034"/>
            <a:ext cx="1714115"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BH" sz="4400" b="1" dirty="0">
                <a:solidFill>
                  <a:schemeClr val="bg1"/>
                </a:solidFill>
                <a:latin typeface="Sakkal Majalla" panose="02000000000000000000" pitchFamily="2" charset="-78"/>
                <a:cs typeface="Sakkal Majalla" panose="02000000000000000000" pitchFamily="2" charset="-78"/>
              </a:rPr>
              <a:t>أ</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ك</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ت</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ش</a:t>
            </a:r>
            <a:r>
              <a:rPr lang="ar-SA" sz="4400" b="1" dirty="0">
                <a:solidFill>
                  <a:schemeClr val="bg1"/>
                </a:solidFill>
                <a:latin typeface="Sakkal Majalla" panose="02000000000000000000" pitchFamily="2" charset="-78"/>
                <a:cs typeface="Sakkal Majalla" panose="02000000000000000000" pitchFamily="2" charset="-78"/>
              </a:rPr>
              <a:t>ِ</a:t>
            </a:r>
            <a:r>
              <a:rPr lang="ar-BH" sz="4400" b="1" dirty="0">
                <a:solidFill>
                  <a:schemeClr val="bg1"/>
                </a:solidFill>
                <a:latin typeface="Sakkal Majalla" panose="02000000000000000000" pitchFamily="2" charset="-78"/>
                <a:cs typeface="Sakkal Majalla" panose="02000000000000000000" pitchFamily="2" charset="-78"/>
              </a:rPr>
              <a:t>ف</a:t>
            </a:r>
            <a:r>
              <a:rPr lang="ar-SA" sz="4400" b="1" dirty="0">
                <a:solidFill>
                  <a:schemeClr val="bg1"/>
                </a:solidFill>
                <a:latin typeface="Sakkal Majalla" panose="02000000000000000000" pitchFamily="2" charset="-78"/>
                <a:cs typeface="Sakkal Majalla" panose="02000000000000000000" pitchFamily="2" charset="-78"/>
              </a:rPr>
              <a:t>ُ</a:t>
            </a:r>
            <a:endParaRPr lang="en-GB" sz="4400" b="1" dirty="0">
              <a:solidFill>
                <a:schemeClr val="bg1"/>
              </a:solidFill>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xmlns="" id="{B97E8011-8DA2-4DD1-BB1C-A49613A9C01F}"/>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Tree>
    <p:extLst>
      <p:ext uri="{BB962C8B-B14F-4D97-AF65-F5344CB8AC3E}">
        <p14:creationId xmlns:p14="http://schemas.microsoft.com/office/powerpoint/2010/main" val="12840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72" y="1078163"/>
            <a:ext cx="10739284" cy="909920"/>
          </a:xfrm>
        </p:spPr>
        <p:txBody>
          <a:bodyPr>
            <a:normAutofit/>
          </a:bodyPr>
          <a:lstStyle/>
          <a:p>
            <a:pPr algn="r"/>
            <a:r>
              <a:rPr lang="ar-BH" sz="4000" b="1" dirty="0">
                <a:latin typeface="Sakkal Majalla" panose="02000000000000000000" pitchFamily="2" charset="-78"/>
                <a:cs typeface="Sakkal Majalla" panose="02000000000000000000" pitchFamily="2" charset="-78"/>
              </a:rPr>
              <a:t>1. أذْكُرُ معْنَى كُلٍّ مِمَّا يَأتي: </a:t>
            </a:r>
            <a:r>
              <a:rPr lang="ar-BH" sz="3200" b="1" dirty="0">
                <a:solidFill>
                  <a:srgbClr val="FF0000"/>
                </a:solidFill>
                <a:latin typeface="Sakkal Majalla" panose="02000000000000000000" pitchFamily="2" charset="-78"/>
                <a:cs typeface="Sakkal Majalla" panose="02000000000000000000" pitchFamily="2" charset="-78"/>
              </a:rPr>
              <a:t>(دقيقة واحدة)</a:t>
            </a:r>
            <a:endParaRPr lang="ar-BH" sz="4000" b="1" dirty="0">
              <a:solidFill>
                <a:srgbClr val="FF0000"/>
              </a:solidFill>
              <a:latin typeface="Sakkal Majalla" panose="02000000000000000000" pitchFamily="2" charset="-78"/>
              <a:cs typeface="Sakkal Majalla" panose="02000000000000000000" pitchFamily="2" charset="-78"/>
            </a:endParaRPr>
          </a:p>
        </p:txBody>
      </p:sp>
      <p:sp>
        <p:nvSpPr>
          <p:cNvPr id="6" name="Title 1">
            <a:extLst>
              <a:ext uri="{FF2B5EF4-FFF2-40B4-BE49-F238E27FC236}">
                <a16:creationId xmlns:a16="http://schemas.microsoft.com/office/drawing/2014/main" xmlns="" id="{C3DEA09E-20B8-48EB-890C-A2BA6480C4B8}"/>
              </a:ext>
            </a:extLst>
          </p:cNvPr>
          <p:cNvSpPr txBox="1">
            <a:spLocks/>
          </p:cNvSpPr>
          <p:nvPr/>
        </p:nvSpPr>
        <p:spPr>
          <a:xfrm>
            <a:off x="10942466" y="0"/>
            <a:ext cx="1249534" cy="90992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SA" sz="4400" b="1" dirty="0">
                <a:solidFill>
                  <a:schemeClr val="bg1"/>
                </a:solidFill>
                <a:latin typeface="Sakkal Majalla" panose="02000000000000000000" pitchFamily="2" charset="-78"/>
                <a:cs typeface="Sakkal Majalla" panose="02000000000000000000" pitchFamily="2" charset="-78"/>
              </a:rPr>
              <a:t>أَفْهَمُ</a:t>
            </a:r>
            <a:endParaRPr lang="en-GB" sz="4400" b="1" dirty="0">
              <a:solidFill>
                <a:schemeClr val="bg1"/>
              </a:solidFill>
              <a:latin typeface="Sakkal Majalla" panose="02000000000000000000" pitchFamily="2" charset="-78"/>
              <a:cs typeface="Sakkal Majalla" panose="02000000000000000000" pitchFamily="2" charset="-78"/>
            </a:endParaRPr>
          </a:p>
        </p:txBody>
      </p:sp>
      <p:graphicFrame>
        <p:nvGraphicFramePr>
          <p:cNvPr id="5" name="جدول 4">
            <a:extLst>
              <a:ext uri="{FF2B5EF4-FFF2-40B4-BE49-F238E27FC236}">
                <a16:creationId xmlns:a16="http://schemas.microsoft.com/office/drawing/2014/main" xmlns="" id="{04D56F7B-74EF-408B-954C-074D9E6E66D8}"/>
              </a:ext>
            </a:extLst>
          </p:cNvPr>
          <p:cNvGraphicFramePr>
            <a:graphicFrameLocks noGrp="1"/>
          </p:cNvGraphicFramePr>
          <p:nvPr>
            <p:extLst>
              <p:ext uri="{D42A27DB-BD31-4B8C-83A1-F6EECF244321}">
                <p14:modId xmlns:p14="http://schemas.microsoft.com/office/powerpoint/2010/main" val="2362335997"/>
              </p:ext>
            </p:extLst>
          </p:nvPr>
        </p:nvGraphicFramePr>
        <p:xfrm>
          <a:off x="2388939" y="2055813"/>
          <a:ext cx="7414122" cy="1761174"/>
        </p:xfrm>
        <a:graphic>
          <a:graphicData uri="http://schemas.openxmlformats.org/drawingml/2006/table">
            <a:tbl>
              <a:tblPr rtl="1" firstRow="1" firstCol="1" bandRow="1">
                <a:tableStyleId>{BC89EF96-8CEA-46FF-86C4-4CE0E7609802}</a:tableStyleId>
              </a:tblPr>
              <a:tblGrid>
                <a:gridCol w="3707061">
                  <a:extLst>
                    <a:ext uri="{9D8B030D-6E8A-4147-A177-3AD203B41FA5}">
                      <a16:colId xmlns:a16="http://schemas.microsoft.com/office/drawing/2014/main" xmlns="" val="2396971745"/>
                    </a:ext>
                  </a:extLst>
                </a:gridCol>
                <a:gridCol w="3707061">
                  <a:extLst>
                    <a:ext uri="{9D8B030D-6E8A-4147-A177-3AD203B41FA5}">
                      <a16:colId xmlns:a16="http://schemas.microsoft.com/office/drawing/2014/main" xmlns="" val="3542069977"/>
                    </a:ext>
                  </a:extLst>
                </a:gridCol>
              </a:tblGrid>
              <a:tr h="449658">
                <a:tc>
                  <a:txBody>
                    <a:bodyPr/>
                    <a:lstStyle/>
                    <a:p>
                      <a:pPr algn="ctr" rtl="1">
                        <a:lnSpc>
                          <a:spcPct val="107000"/>
                        </a:lnSpc>
                        <a:defRPr/>
                      </a:pPr>
                      <a:r>
                        <a:rPr lang="ar-BH" sz="3600" b="1" dirty="0">
                          <a:latin typeface="Sakkal Majalla" panose="02000000000000000000" pitchFamily="2" charset="-78"/>
                          <a:ea typeface="Calibri" panose="020F0502020204030204" pitchFamily="34" charset="0"/>
                          <a:cs typeface="Sakkal Majalla" panose="02000000000000000000" pitchFamily="2" charset="-78"/>
                        </a:rPr>
                        <a:t>مَهْدُ العُلا</a:t>
                      </a:r>
                      <a:endParaRPr lang="en-US" sz="3600" b="1" dirty="0">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nchor="ct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endParaRPr lang="ar-SA"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nchor="ctr"/>
                </a:tc>
                <a:extLst>
                  <a:ext uri="{0D108BD9-81ED-4DB2-BD59-A6C34878D82A}">
                    <a16:rowId xmlns:a16="http://schemas.microsoft.com/office/drawing/2014/main" xmlns="" val="2555119240"/>
                  </a:ext>
                </a:extLst>
              </a:tr>
              <a:tr h="448109">
                <a:tc>
                  <a:txBody>
                    <a:bodyPr/>
                    <a:lstStyle/>
                    <a:p>
                      <a:pPr marL="0" marR="0" algn="ctr" rtl="1">
                        <a:lnSpc>
                          <a:spcPct val="107000"/>
                        </a:lnSpc>
                        <a:spcBef>
                          <a:spcPts val="0"/>
                        </a:spcBef>
                        <a:spcAft>
                          <a:spcPts val="0"/>
                        </a:spcAft>
                      </a:pPr>
                      <a:r>
                        <a:rPr lang="ar-BH" sz="3600" b="1" dirty="0">
                          <a:effectLst/>
                          <a:latin typeface="Sakkal Majalla" panose="02000000000000000000" pitchFamily="2" charset="-78"/>
                          <a:ea typeface="Calibri" panose="020F0502020204030204" pitchFamily="34" charset="0"/>
                          <a:cs typeface="Sakkal Majalla" panose="02000000000000000000" pitchFamily="2" charset="-78"/>
                        </a:rPr>
                        <a:t>الأساطِيرُ</a:t>
                      </a: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nchor="ctr"/>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nchor="ctr"/>
                </a:tc>
                <a:extLst>
                  <a:ext uri="{0D108BD9-81ED-4DB2-BD59-A6C34878D82A}">
                    <a16:rowId xmlns:a16="http://schemas.microsoft.com/office/drawing/2014/main" xmlns="" val="3884159805"/>
                  </a:ext>
                </a:extLst>
              </a:tr>
              <a:tr h="448109">
                <a:tc>
                  <a:txBody>
                    <a:bodyPr/>
                    <a:lstStyle/>
                    <a:p>
                      <a:pPr marL="0" marR="0" lvl="0" indent="0" algn="ctr" defTabSz="914400" rtl="1" eaLnBrk="1" fontAlgn="auto" latinLnBrk="0" hangingPunct="1">
                        <a:lnSpc>
                          <a:spcPct val="107000"/>
                        </a:lnSpc>
                        <a:spcBef>
                          <a:spcPts val="0"/>
                        </a:spcBef>
                        <a:spcAft>
                          <a:spcPts val="0"/>
                        </a:spcAft>
                        <a:buClrTx/>
                        <a:buSzTx/>
                        <a:buFontTx/>
                        <a:buNone/>
                        <a:tabLst/>
                        <a:defRPr/>
                      </a:pPr>
                      <a:r>
                        <a:rPr lang="ar-BH" sz="3600" b="1" dirty="0">
                          <a:latin typeface="Sakkal Majalla" panose="02000000000000000000" pitchFamily="2" charset="-78"/>
                          <a:ea typeface="Calibri" panose="020F0502020204030204" pitchFamily="34" charset="0"/>
                          <a:cs typeface="Sakkal Majalla" panose="02000000000000000000" pitchFamily="2" charset="-78"/>
                        </a:rPr>
                        <a:t>سَايَرَت</a:t>
                      </a:r>
                      <a:endParaRPr lang="en-US" sz="3600" b="1" dirty="0">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nchor="ctr"/>
                </a:tc>
                <a:tc>
                  <a:txBody>
                    <a:bodyPr/>
                    <a:lstStyle/>
                    <a:p>
                      <a:pPr marL="0" marR="0" algn="ctr" rtl="1">
                        <a:lnSpc>
                          <a:spcPct val="107000"/>
                        </a:lnSpc>
                        <a:spcBef>
                          <a:spcPts val="0"/>
                        </a:spcBef>
                        <a:spcAft>
                          <a:spcPts val="0"/>
                        </a:spcAft>
                      </a:pPr>
                      <a:endParaRPr lang="en-US" sz="3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544" marR="63544" marT="0" marB="0" anchor="ctr"/>
                </a:tc>
                <a:extLst>
                  <a:ext uri="{0D108BD9-81ED-4DB2-BD59-A6C34878D82A}">
                    <a16:rowId xmlns:a16="http://schemas.microsoft.com/office/drawing/2014/main" xmlns="" val="1351578551"/>
                  </a:ext>
                </a:extLst>
              </a:tr>
            </a:tbl>
          </a:graphicData>
        </a:graphic>
      </p:graphicFrame>
      <p:sp>
        <p:nvSpPr>
          <p:cNvPr id="7" name="Title 1">
            <a:extLst>
              <a:ext uri="{FF2B5EF4-FFF2-40B4-BE49-F238E27FC236}">
                <a16:creationId xmlns:a16="http://schemas.microsoft.com/office/drawing/2014/main" xmlns="" id="{9263B055-0432-4DBE-B6AB-C8E24BEB4748}"/>
              </a:ext>
            </a:extLst>
          </p:cNvPr>
          <p:cNvSpPr txBox="1">
            <a:spLocks/>
          </p:cNvSpPr>
          <p:nvPr/>
        </p:nvSpPr>
        <p:spPr>
          <a:xfrm>
            <a:off x="827949" y="3958281"/>
            <a:ext cx="10739284" cy="1239839"/>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4000" b="1" dirty="0">
                <a:latin typeface="Sakkal Majalla" panose="02000000000000000000" pitchFamily="2" charset="-78"/>
                <a:cs typeface="Sakkal Majalla" panose="02000000000000000000" pitchFamily="2" charset="-78"/>
              </a:rPr>
              <a:t>2. أستخدِمُ كلمةَ (صَانَ) في جملةٍ توضِّحُ معناها: </a:t>
            </a:r>
            <a:r>
              <a:rPr lang="ar-BH" sz="3200" b="1" dirty="0">
                <a:solidFill>
                  <a:srgbClr val="FF0000"/>
                </a:solidFill>
                <a:latin typeface="Sakkal Majalla" panose="02000000000000000000" pitchFamily="2" charset="-78"/>
                <a:cs typeface="Sakkal Majalla" panose="02000000000000000000" pitchFamily="2" charset="-78"/>
              </a:rPr>
              <a:t>(دقيقتان)</a:t>
            </a:r>
            <a:endParaRPr lang="ar-BH" sz="4000" b="1" dirty="0">
              <a:latin typeface="Sakkal Majalla" panose="02000000000000000000" pitchFamily="2" charset="-78"/>
              <a:cs typeface="Sakkal Majalla" panose="02000000000000000000" pitchFamily="2" charset="-78"/>
            </a:endParaRPr>
          </a:p>
        </p:txBody>
      </p:sp>
      <p:sp>
        <p:nvSpPr>
          <p:cNvPr id="8" name="Title 1">
            <a:extLst>
              <a:ext uri="{FF2B5EF4-FFF2-40B4-BE49-F238E27FC236}">
                <a16:creationId xmlns:a16="http://schemas.microsoft.com/office/drawing/2014/main" xmlns="" id="{A15A52B3-3B34-49CC-82BC-9A6DBDAEBA58}"/>
              </a:ext>
            </a:extLst>
          </p:cNvPr>
          <p:cNvSpPr txBox="1">
            <a:spLocks/>
          </p:cNvSpPr>
          <p:nvPr/>
        </p:nvSpPr>
        <p:spPr>
          <a:xfrm>
            <a:off x="827949" y="4944026"/>
            <a:ext cx="10739284" cy="1239839"/>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4000" b="1" dirty="0">
                <a:latin typeface="Sakkal Majalla" panose="02000000000000000000" pitchFamily="2" charset="-78"/>
                <a:cs typeface="Sakkal Majalla" panose="02000000000000000000" pitchFamily="2" charset="-78"/>
              </a:rPr>
              <a:t/>
            </a:r>
            <a:br>
              <a:rPr lang="ar-BH" sz="4000" b="1" dirty="0">
                <a:latin typeface="Sakkal Majalla" panose="02000000000000000000" pitchFamily="2" charset="-78"/>
                <a:cs typeface="Sakkal Majalla" panose="02000000000000000000" pitchFamily="2" charset="-78"/>
              </a:rPr>
            </a:br>
            <a:endParaRPr lang="ar-BH" sz="4000" b="1" dirty="0">
              <a:latin typeface="Sakkal Majalla" panose="02000000000000000000" pitchFamily="2" charset="-78"/>
              <a:cs typeface="Sakkal Majalla" panose="02000000000000000000" pitchFamily="2" charset="-78"/>
            </a:endParaRPr>
          </a:p>
        </p:txBody>
      </p:sp>
      <p:sp>
        <p:nvSpPr>
          <p:cNvPr id="13" name="مربع نص 3">
            <a:extLst>
              <a:ext uri="{FF2B5EF4-FFF2-40B4-BE49-F238E27FC236}">
                <a16:creationId xmlns:a16="http://schemas.microsoft.com/office/drawing/2014/main" xmlns="" id="{FD594FCB-18AD-4930-9569-6739CAC1DDEC}"/>
              </a:ext>
            </a:extLst>
          </p:cNvPr>
          <p:cNvSpPr txBox="1"/>
          <p:nvPr/>
        </p:nvSpPr>
        <p:spPr>
          <a:xfrm>
            <a:off x="992739" y="512499"/>
            <a:ext cx="9658663" cy="707886"/>
          </a:xfrm>
          <a:prstGeom prst="rect">
            <a:avLst/>
          </a:prstGeom>
          <a:noFill/>
        </p:spPr>
        <p:txBody>
          <a:bodyPr wrap="square" rtlCol="0">
            <a:spAutoFit/>
          </a:bodyPr>
          <a:lstStyle/>
          <a:p>
            <a:pPr algn="r" rtl="1"/>
            <a:r>
              <a:rPr lang="ar-BH" sz="4000" b="1" dirty="0">
                <a:solidFill>
                  <a:srgbClr val="FF0000"/>
                </a:solidFill>
                <a:latin typeface="Sakkal Majalla" panose="02000000000000000000" pitchFamily="2" charset="-78"/>
                <a:cs typeface="Sakkal Majalla" panose="02000000000000000000" pitchFamily="2" charset="-78"/>
              </a:rPr>
              <a:t>أُجِيبُ عن الأسئلةِ الآتيَةِ في ضوءِ فهمِ النصِّ السّابقِ: </a:t>
            </a:r>
            <a:endParaRPr lang="en-US" sz="4000" b="1" dirty="0">
              <a:solidFill>
                <a:srgbClr val="FF0000"/>
              </a:solidFill>
              <a:latin typeface="Sakkal Majalla" panose="02000000000000000000" pitchFamily="2" charset="-78"/>
              <a:cs typeface="Sakkal Majalla" panose="02000000000000000000" pitchFamily="2" charset="-78"/>
            </a:endParaRPr>
          </a:p>
        </p:txBody>
      </p:sp>
      <p:sp>
        <p:nvSpPr>
          <p:cNvPr id="14" name="Title 1">
            <a:extLst>
              <a:ext uri="{FF2B5EF4-FFF2-40B4-BE49-F238E27FC236}">
                <a16:creationId xmlns:a16="http://schemas.microsoft.com/office/drawing/2014/main" xmlns="" id="{3A4ED917-97D2-4580-8F4A-1C56548FE174}"/>
              </a:ext>
            </a:extLst>
          </p:cNvPr>
          <p:cNvSpPr txBox="1">
            <a:spLocks/>
          </p:cNvSpPr>
          <p:nvPr/>
        </p:nvSpPr>
        <p:spPr>
          <a:xfrm>
            <a:off x="0" y="5006237"/>
            <a:ext cx="10739284" cy="1239839"/>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r"/>
            <a:r>
              <a:rPr lang="ar-BH" sz="4000" b="1" dirty="0">
                <a:solidFill>
                  <a:srgbClr val="00B050"/>
                </a:solidFill>
                <a:latin typeface="Sakkal Majalla" panose="02000000000000000000" pitchFamily="2" charset="-78"/>
                <a:cs typeface="Sakkal Majalla" panose="02000000000000000000" pitchFamily="2" charset="-78"/>
              </a:rPr>
              <a:t> صَانَ الجيْشُ حُدُودَ الوَطَنِ مِنَ الأعْدَاءِ.</a:t>
            </a:r>
          </a:p>
        </p:txBody>
      </p:sp>
      <p:sp>
        <p:nvSpPr>
          <p:cNvPr id="15" name="مربع نص 11">
            <a:extLst>
              <a:ext uri="{FF2B5EF4-FFF2-40B4-BE49-F238E27FC236}">
                <a16:creationId xmlns:a16="http://schemas.microsoft.com/office/drawing/2014/main" xmlns="" id="{EBB67E84-DFBD-45B1-A157-84BE7478E619}"/>
              </a:ext>
            </a:extLst>
          </p:cNvPr>
          <p:cNvSpPr txBox="1"/>
          <p:nvPr/>
        </p:nvSpPr>
        <p:spPr>
          <a:xfrm>
            <a:off x="3114157" y="3194622"/>
            <a:ext cx="2320800" cy="685124"/>
          </a:xfrm>
          <a:prstGeom prst="rect">
            <a:avLst/>
          </a:prstGeom>
          <a:noFill/>
        </p:spPr>
        <p:txBody>
          <a:bodyPr wrap="square" rtlCol="0">
            <a:spAutoFit/>
          </a:bodyPr>
          <a:lstStyle/>
          <a:p>
            <a:pPr algn="ctr" rtl="1">
              <a:lnSpc>
                <a:spcPct val="107000"/>
              </a:lnSpc>
              <a:defRPr/>
            </a:pPr>
            <a:r>
              <a:rPr lang="ar-BH" sz="36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واكَبَتْ</a:t>
            </a:r>
            <a:endParaRPr lang="en-US" sz="36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مربع نص 13">
            <a:extLst>
              <a:ext uri="{FF2B5EF4-FFF2-40B4-BE49-F238E27FC236}">
                <a16:creationId xmlns:a16="http://schemas.microsoft.com/office/drawing/2014/main" xmlns="" id="{F9D8EA43-D07E-4A86-A112-9FCCC995AA15}"/>
              </a:ext>
            </a:extLst>
          </p:cNvPr>
          <p:cNvSpPr txBox="1"/>
          <p:nvPr/>
        </p:nvSpPr>
        <p:spPr>
          <a:xfrm>
            <a:off x="2625219" y="2609083"/>
            <a:ext cx="3236760" cy="685124"/>
          </a:xfrm>
          <a:prstGeom prst="rect">
            <a:avLst/>
          </a:prstGeom>
          <a:noFill/>
        </p:spPr>
        <p:txBody>
          <a:bodyPr wrap="square" rtlCol="0">
            <a:spAutoFit/>
          </a:bodyPr>
          <a:lstStyle/>
          <a:p>
            <a:pPr algn="ctr" rtl="1">
              <a:lnSpc>
                <a:spcPct val="107000"/>
              </a:lnSpc>
              <a:defRPr/>
            </a:pPr>
            <a:r>
              <a:rPr lang="ar-BH" sz="36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الحِكاياتُ العجيبةُ</a:t>
            </a:r>
            <a:endParaRPr lang="en-US" sz="36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7" name="مربع نص 8">
            <a:extLst>
              <a:ext uri="{FF2B5EF4-FFF2-40B4-BE49-F238E27FC236}">
                <a16:creationId xmlns:a16="http://schemas.microsoft.com/office/drawing/2014/main" xmlns="" id="{136B0F45-2BCA-4A63-9046-1219C27FCE01}"/>
              </a:ext>
            </a:extLst>
          </p:cNvPr>
          <p:cNvSpPr txBox="1"/>
          <p:nvPr/>
        </p:nvSpPr>
        <p:spPr>
          <a:xfrm>
            <a:off x="0" y="909920"/>
            <a:ext cx="2667974" cy="619272"/>
          </a:xfrm>
          <a:prstGeom prst="rect">
            <a:avLst/>
          </a:prstGeom>
          <a:noFill/>
        </p:spPr>
        <p:txBody>
          <a:bodyPr wrap="square" rtlCol="0">
            <a:spAutoFit/>
          </a:bodyPr>
          <a:lstStyle/>
          <a:p>
            <a:pPr algn="ctr" rtl="1">
              <a:lnSpc>
                <a:spcPct val="107000"/>
              </a:lnSpc>
              <a:defRPr/>
            </a:pPr>
            <a:endParaRPr lang="en-US" sz="3200" b="1"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8" name="مربع نص 8">
            <a:extLst>
              <a:ext uri="{FF2B5EF4-FFF2-40B4-BE49-F238E27FC236}">
                <a16:creationId xmlns:a16="http://schemas.microsoft.com/office/drawing/2014/main" xmlns="" id="{136B0F45-2BCA-4A63-9046-1219C27FCE01}"/>
              </a:ext>
            </a:extLst>
          </p:cNvPr>
          <p:cNvSpPr txBox="1"/>
          <p:nvPr/>
        </p:nvSpPr>
        <p:spPr>
          <a:xfrm>
            <a:off x="2123194" y="1985079"/>
            <a:ext cx="3953821" cy="685124"/>
          </a:xfrm>
          <a:prstGeom prst="rect">
            <a:avLst/>
          </a:prstGeom>
          <a:noFill/>
        </p:spPr>
        <p:txBody>
          <a:bodyPr wrap="square" rtlCol="0">
            <a:spAutoFit/>
          </a:bodyPr>
          <a:lstStyle/>
          <a:p>
            <a:pPr algn="ctr" rtl="1">
              <a:lnSpc>
                <a:spcPct val="107000"/>
              </a:lnSpc>
              <a:defRPr/>
            </a:pPr>
            <a:r>
              <a:rPr lang="ar-BH" sz="36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rPr>
              <a:t>موطِنُ الشُّموخِ و الكِبْرياءِ</a:t>
            </a:r>
            <a:endParaRPr lang="en-US" sz="3600" b="1" dirty="0">
              <a:solidFill>
                <a:srgbClr val="00B05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Title 1">
            <a:extLst>
              <a:ext uri="{FF2B5EF4-FFF2-40B4-BE49-F238E27FC236}">
                <a16:creationId xmlns:a16="http://schemas.microsoft.com/office/drawing/2014/main" xmlns="" id="{C60CAA39-D5C6-4607-8B06-F934E7C1916C}"/>
              </a:ext>
            </a:extLst>
          </p:cNvPr>
          <p:cNvSpPr txBox="1">
            <a:spLocks/>
          </p:cNvSpPr>
          <p:nvPr/>
        </p:nvSpPr>
        <p:spPr>
          <a:xfrm>
            <a:off x="145578" y="836591"/>
            <a:ext cx="1590457" cy="685482"/>
          </a:xfrm>
          <a:prstGeom prst="rect">
            <a:avLst/>
          </a:prstGeom>
          <a:solidFill>
            <a:schemeClr val="accent4">
              <a:lumMod val="40000"/>
              <a:lumOff val="60000"/>
            </a:schemeClr>
          </a:soli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ar-JO" sz="3200" b="1" dirty="0">
                <a:solidFill>
                  <a:srgbClr val="FF0000"/>
                </a:solidFill>
                <a:latin typeface="Sakkal Majalla" panose="02000000000000000000" pitchFamily="2" charset="-78"/>
                <a:cs typeface="Sakkal Majalla" panose="02000000000000000000" pitchFamily="2" charset="-78"/>
              </a:rPr>
              <a:t>أُقي</a:t>
            </a:r>
            <a:r>
              <a:rPr lang="ar-BH" sz="3200" b="1" dirty="0">
                <a:solidFill>
                  <a:srgbClr val="FF0000"/>
                </a:solidFill>
                <a:latin typeface="Sakkal Majalla" panose="02000000000000000000" pitchFamily="2" charset="-78"/>
                <a:cs typeface="Sakkal Majalla" panose="02000000000000000000" pitchFamily="2" charset="-78"/>
              </a:rPr>
              <a:t>ِّ</a:t>
            </a:r>
            <a:r>
              <a:rPr lang="ar-JO" sz="3200" b="1" dirty="0">
                <a:solidFill>
                  <a:srgbClr val="FF0000"/>
                </a:solidFill>
                <a:latin typeface="Sakkal Majalla" panose="02000000000000000000" pitchFamily="2" charset="-78"/>
                <a:cs typeface="Sakkal Majalla" panose="02000000000000000000" pitchFamily="2" charset="-78"/>
              </a:rPr>
              <a:t>مُ إجابتي</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20" name="مستطيل 19">
            <a:extLst>
              <a:ext uri="{FF2B5EF4-FFF2-40B4-BE49-F238E27FC236}">
                <a16:creationId xmlns:a16="http://schemas.microsoft.com/office/drawing/2014/main" xmlns="" id="{60C69A20-04CE-4C65-93EF-F82355F90B1A}"/>
              </a:ext>
            </a:extLst>
          </p:cNvPr>
          <p:cNvSpPr/>
          <p:nvPr/>
        </p:nvSpPr>
        <p:spPr>
          <a:xfrm>
            <a:off x="161647" y="105331"/>
            <a:ext cx="4867553" cy="4247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latin typeface="Sakkal Majalla" panose="02000000000000000000" pitchFamily="2" charset="-78"/>
                <a:cs typeface="Sakkal Majalla" panose="02000000000000000000" pitchFamily="2" charset="-78"/>
              </a:rPr>
              <a:t>أَوالُ مهْدُ العُلا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اللّغة العربيَة –</a:t>
            </a:r>
            <a:r>
              <a:rPr lang="ar-SA"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السادس</a:t>
            </a:r>
            <a:r>
              <a:rPr lang="en-US" sz="2400" b="1" dirty="0">
                <a:latin typeface="Sakkal Majalla" panose="02000000000000000000" pitchFamily="2" charset="-78"/>
                <a:cs typeface="Sakkal Majalla" panose="02000000000000000000" pitchFamily="2" charset="-78"/>
              </a:rPr>
              <a:t> </a:t>
            </a:r>
            <a:r>
              <a:rPr lang="ar-BH" sz="2400" b="1" dirty="0">
                <a:latin typeface="Sakkal Majalla" panose="02000000000000000000" pitchFamily="2" charset="-78"/>
                <a:cs typeface="Sakkal Majalla" panose="02000000000000000000" pitchFamily="2" charset="-78"/>
              </a:rPr>
              <a:t>الابتدائي</a:t>
            </a:r>
          </a:p>
        </p:txBody>
      </p:sp>
    </p:spTree>
    <p:extLst>
      <p:ext uri="{BB962C8B-B14F-4D97-AF65-F5344CB8AC3E}">
        <p14:creationId xmlns:p14="http://schemas.microsoft.com/office/powerpoint/2010/main" val="11787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2.5|6.8|7.3"/>
</p:tagLst>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7309</TotalTime>
  <Words>1071</Words>
  <Application>Microsoft Office PowerPoint</Application>
  <PresentationFormat>Widescreen</PresentationFormat>
  <Paragraphs>152</Paragraphs>
  <Slides>15</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Sakkal Majalla</vt:lpstr>
      <vt:lpstr>Traditional Arabic</vt:lpstr>
      <vt:lpstr>قالب الدروس</vt:lpstr>
      <vt:lpstr>         أَوَالُ مَهْدُ العُلاَ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أذْكُرُ معْنَى كُلٍّ مِمَّا يَأتي: (دقيقة واحدة)</vt:lpstr>
      <vt:lpstr>PowerPoint Presentation</vt:lpstr>
      <vt:lpstr>PowerPoint Presentation</vt:lpstr>
      <vt:lpstr>PowerPoint Presentation</vt:lpstr>
      <vt:lpstr>PowerPoint Presentation</vt:lpstr>
      <vt:lpstr>PowerPoint Presentation</vt:lpstr>
      <vt:lpstr>انتهى الدَّرْسُ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بِيئتُنَا...حَيَاتُنَا (للحفظ 1-6)</dc:title>
  <dc:creator>Hatem bin Saleh Darwish</dc:creator>
  <cp:lastModifiedBy>USER</cp:lastModifiedBy>
  <cp:revision>482</cp:revision>
  <dcterms:created xsi:type="dcterms:W3CDTF">2020-03-04T09:54:10Z</dcterms:created>
  <dcterms:modified xsi:type="dcterms:W3CDTF">2020-09-24T06:24:05Z</dcterms:modified>
</cp:coreProperties>
</file>