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72" r:id="rId1"/>
  </p:sldMasterIdLst>
  <p:notesMasterIdLst>
    <p:notesMasterId r:id="rId19"/>
  </p:notesMasterIdLst>
  <p:sldIdLst>
    <p:sldId id="326" r:id="rId2"/>
    <p:sldId id="332" r:id="rId3"/>
    <p:sldId id="398" r:id="rId4"/>
    <p:sldId id="357" r:id="rId5"/>
    <p:sldId id="365" r:id="rId6"/>
    <p:sldId id="366" r:id="rId7"/>
    <p:sldId id="399" r:id="rId8"/>
    <p:sldId id="392" r:id="rId9"/>
    <p:sldId id="393" r:id="rId10"/>
    <p:sldId id="400" r:id="rId11"/>
    <p:sldId id="394" r:id="rId12"/>
    <p:sldId id="401" r:id="rId13"/>
    <p:sldId id="386" r:id="rId14"/>
    <p:sldId id="395" r:id="rId15"/>
    <p:sldId id="396" r:id="rId16"/>
    <p:sldId id="397" r:id="rId17"/>
    <p:sldId id="311" r:id="rId18"/>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حمد عليّ النفيعيّ" initials="حمد" lastIdx="1" clrIdx="0">
    <p:extLst>
      <p:ext uri="{19B8F6BF-5375-455C-9EA6-DF929625EA0E}">
        <p15:presenceInfo xmlns:p15="http://schemas.microsoft.com/office/powerpoint/2012/main" userId="0b58add3780b77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15D"/>
    <a:srgbClr val="006666"/>
    <a:srgbClr val="CC3300"/>
    <a:srgbClr val="FF0066"/>
    <a:srgbClr val="CC66FF"/>
    <a:srgbClr val="07ED43"/>
    <a:srgbClr val="FF3399"/>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5" d="100"/>
          <a:sy n="65" d="100"/>
        </p:scale>
        <p:origin x="96" y="10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0DDB038-7EBD-46C1-BF37-17CE9684544A}" type="datetimeFigureOut">
              <a:rPr lang="ar-SA" smtClean="0"/>
              <a:t>21/03/1443</a:t>
            </a:fld>
            <a:endParaRPr lang="ar-S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0F35522-70BB-4E93-8A41-84CB8C736E69}" type="slidenum">
              <a:rPr lang="ar-SA" smtClean="0"/>
              <a:t>‹#›</a:t>
            </a:fld>
            <a:endParaRPr lang="ar-SA" dirty="0"/>
          </a:p>
        </p:txBody>
      </p:sp>
    </p:spTree>
    <p:extLst>
      <p:ext uri="{BB962C8B-B14F-4D97-AF65-F5344CB8AC3E}">
        <p14:creationId xmlns:p14="http://schemas.microsoft.com/office/powerpoint/2010/main" val="293144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00025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9160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5858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88533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0052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14136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17327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16643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40061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36815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66249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2754098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399" y="93501"/>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581" y="1961478"/>
            <a:ext cx="10058400" cy="32284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25378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1536766496"/>
              </p:ext>
            </p:extLst>
          </p:nvPr>
        </p:nvGraphicFramePr>
        <p:xfrm>
          <a:off x="2530550" y="1623433"/>
          <a:ext cx="7702026" cy="2560320"/>
        </p:xfrm>
        <a:graphic>
          <a:graphicData uri="http://schemas.openxmlformats.org/drawingml/2006/table">
            <a:tbl>
              <a:tblPr rtl="1" firstRow="1" bandRow="1">
                <a:effectLst>
                  <a:outerShdw blurRad="50800" dist="38100" dir="2700000" algn="tl" rotWithShape="0">
                    <a:prstClr val="black">
                      <a:alpha val="40000"/>
                    </a:prstClr>
                  </a:outerShdw>
                </a:effectLst>
                <a:tableStyleId>{93296810-A885-4BE3-A3E7-6D5BEEA58F35}</a:tableStyleId>
              </a:tblPr>
              <a:tblGrid>
                <a:gridCol w="2258157"/>
                <a:gridCol w="5443869"/>
              </a:tblGrid>
              <a:tr h="370840">
                <a:tc>
                  <a:txBody>
                    <a:bodyPr/>
                    <a:lstStyle/>
                    <a:p>
                      <a:pPr algn="ctr" rtl="1"/>
                      <a:r>
                        <a:rPr lang="ar-SA" sz="3600" b="1" dirty="0" smtClean="0">
                          <a:latin typeface="Sakkal Majalla" pitchFamily="2" charset="-78"/>
                          <a:cs typeface="Sakkal Majalla" pitchFamily="2" charset="-78"/>
                        </a:rPr>
                        <a:t>الكلمة</a:t>
                      </a:r>
                      <a:endParaRPr lang="ar-SA" sz="3600" b="1" dirty="0">
                        <a:latin typeface="Sakkal Majalla" pitchFamily="2" charset="-78"/>
                        <a:cs typeface="Sakkal Majalla" pitchFamily="2" charset="-78"/>
                      </a:endParaRPr>
                    </a:p>
                  </a:txBody>
                  <a:tcPr/>
                </a:tc>
                <a:tc>
                  <a:txBody>
                    <a:bodyPr/>
                    <a:lstStyle/>
                    <a:p>
                      <a:pPr algn="ctr" rtl="1"/>
                      <a:r>
                        <a:rPr lang="ar-SA" sz="3600" b="1" dirty="0" smtClean="0">
                          <a:latin typeface="Sakkal Majalla" pitchFamily="2" charset="-78"/>
                          <a:cs typeface="Sakkal Majalla" pitchFamily="2" charset="-78"/>
                        </a:rPr>
                        <a:t>معناها حسب ورودها في النص</a:t>
                      </a:r>
                      <a:endParaRPr lang="ar-SA" sz="3600" b="1" dirty="0">
                        <a:latin typeface="Sakkal Majalla" pitchFamily="2" charset="-78"/>
                        <a:cs typeface="Sakkal Majalla" pitchFamily="2" charset="-78"/>
                      </a:endParaRPr>
                    </a:p>
                  </a:txBody>
                  <a:tcPr/>
                </a:tc>
              </a:tr>
              <a:tr h="370840">
                <a:tc>
                  <a:txBody>
                    <a:bodyPr/>
                    <a:lstStyle/>
                    <a:p>
                      <a:pPr algn="ctr" rtl="1"/>
                      <a:r>
                        <a:rPr lang="ar-SA" sz="3600" b="1" kern="1200" dirty="0" smtClean="0">
                          <a:solidFill>
                            <a:schemeClr val="tx1"/>
                          </a:solidFill>
                          <a:latin typeface="Sakkal Majalla" pitchFamily="2" charset="-78"/>
                          <a:ea typeface="+mn-ea"/>
                          <a:cs typeface="Sakkal Majalla" pitchFamily="2" charset="-78"/>
                        </a:rPr>
                        <a:t>الوَجْه</a:t>
                      </a:r>
                      <a:endParaRPr lang="ar-SA" sz="36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3600" b="1" dirty="0" smtClean="0">
                          <a:latin typeface="Sakkal Majalla" pitchFamily="2" charset="-78"/>
                          <a:cs typeface="Sakkal Majalla" pitchFamily="2" charset="-78"/>
                        </a:rPr>
                        <a:t>القَسَمَات</a:t>
                      </a:r>
                      <a:endParaRPr lang="ar-SA" sz="3600" b="1" dirty="0">
                        <a:latin typeface="Sakkal Majalla" pitchFamily="2" charset="-78"/>
                        <a:cs typeface="Sakkal Majalla" pitchFamily="2" charset="-78"/>
                      </a:endParaRPr>
                    </a:p>
                  </a:txBody>
                  <a:tcPr/>
                </a:tc>
              </a:tr>
              <a:tr h="370840">
                <a:tc>
                  <a:txBody>
                    <a:bodyPr/>
                    <a:lstStyle/>
                    <a:p>
                      <a:pPr algn="ctr" rtl="1"/>
                      <a:r>
                        <a:rPr lang="ar-SA" sz="3600" b="1" kern="1200" dirty="0" smtClean="0">
                          <a:solidFill>
                            <a:schemeClr val="tx1"/>
                          </a:solidFill>
                          <a:latin typeface="Sakkal Majalla" pitchFamily="2" charset="-78"/>
                          <a:ea typeface="+mn-ea"/>
                          <a:cs typeface="Sakkal Majalla" pitchFamily="2" charset="-78"/>
                        </a:rPr>
                        <a:t>الخَلْق</a:t>
                      </a:r>
                      <a:endParaRPr lang="ar-SA" sz="36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3600" b="1" dirty="0" smtClean="0">
                          <a:latin typeface="Sakkal Majalla" pitchFamily="2" charset="-78"/>
                          <a:cs typeface="Sakkal Majalla" pitchFamily="2" charset="-78"/>
                        </a:rPr>
                        <a:t>الوَرى</a:t>
                      </a:r>
                      <a:endParaRPr lang="ar-SA" sz="3600" b="1" dirty="0">
                        <a:latin typeface="Sakkal Majalla" pitchFamily="2" charset="-78"/>
                        <a:cs typeface="Sakkal Majalla" pitchFamily="2" charset="-78"/>
                      </a:endParaRPr>
                    </a:p>
                  </a:txBody>
                  <a:tcPr/>
                </a:tc>
              </a:tr>
              <a:tr h="370840">
                <a:tc>
                  <a:txBody>
                    <a:bodyPr/>
                    <a:lstStyle/>
                    <a:p>
                      <a:pPr algn="ctr" rtl="1"/>
                      <a:r>
                        <a:rPr lang="ar-SA" sz="3600" b="1" kern="1200" dirty="0" smtClean="0">
                          <a:solidFill>
                            <a:schemeClr val="tx1"/>
                          </a:solidFill>
                          <a:latin typeface="Sakkal Majalla" pitchFamily="2" charset="-78"/>
                          <a:ea typeface="+mn-ea"/>
                          <a:cs typeface="Sakkal Majalla" pitchFamily="2" charset="-78"/>
                        </a:rPr>
                        <a:t>خُضُوع</a:t>
                      </a:r>
                      <a:endParaRPr lang="ar-SA" sz="36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3600" b="1" dirty="0" smtClean="0">
                          <a:latin typeface="Sakkal Majalla" pitchFamily="2" charset="-78"/>
                          <a:cs typeface="Sakkal Majalla" pitchFamily="2" charset="-78"/>
                        </a:rPr>
                        <a:t>ضَرَاعَة</a:t>
                      </a:r>
                      <a:endParaRPr lang="ar-SA" sz="3600" b="1" dirty="0">
                        <a:latin typeface="Sakkal Majalla" pitchFamily="2" charset="-78"/>
                        <a:cs typeface="Sakkal Majalla" pitchFamily="2" charset="-78"/>
                      </a:endParaRPr>
                    </a:p>
                  </a:txBody>
                  <a:tcPr/>
                </a:tc>
              </a:tr>
            </a:tbl>
          </a:graphicData>
        </a:graphic>
      </p:graphicFrame>
    </p:spTree>
    <p:extLst>
      <p:ext uri="{BB962C8B-B14F-4D97-AF65-F5344CB8AC3E}">
        <p14:creationId xmlns:p14="http://schemas.microsoft.com/office/powerpoint/2010/main" val="4852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3615070" y="1166933"/>
            <a:ext cx="7674753" cy="684803"/>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8. ماذا تعني كُلّ عِبارة مما يأتي:</a:t>
            </a: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1027212724"/>
              </p:ext>
            </p:extLst>
          </p:nvPr>
        </p:nvGraphicFramePr>
        <p:xfrm>
          <a:off x="1201479" y="2070001"/>
          <a:ext cx="10126250" cy="2590800"/>
        </p:xfrm>
        <a:graphic>
          <a:graphicData uri="http://schemas.openxmlformats.org/drawingml/2006/table">
            <a:tbl>
              <a:tblPr rtl="1" firstRow="1" bandRow="1">
                <a:effectLst>
                  <a:outerShdw blurRad="50800" dist="38100" dir="2700000" algn="tl" rotWithShape="0">
                    <a:prstClr val="black">
                      <a:alpha val="40000"/>
                    </a:prstClr>
                  </a:outerShdw>
                </a:effectLst>
                <a:tableStyleId>{93296810-A885-4BE3-A3E7-6D5BEEA58F35}</a:tableStyleId>
              </a:tblPr>
              <a:tblGrid>
                <a:gridCol w="3055599"/>
                <a:gridCol w="7070651"/>
              </a:tblGrid>
              <a:tr h="370840">
                <a:tc>
                  <a:txBody>
                    <a:bodyPr/>
                    <a:lstStyle/>
                    <a:p>
                      <a:pPr algn="ctr" rtl="1"/>
                      <a:r>
                        <a:rPr lang="ar-SA" sz="2800" b="1" dirty="0" smtClean="0">
                          <a:latin typeface="Sakkal Majalla" pitchFamily="2" charset="-78"/>
                          <a:cs typeface="Sakkal Majalla" pitchFamily="2" charset="-78"/>
                        </a:rPr>
                        <a:t>الكلمة</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معناها حسب ورودها في النص</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تجردوا لله في عرفات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تجللهم سحائب رحمة</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يفيض النورُ في القسمات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ترجو سابغ البركات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bl>
          </a:graphicData>
        </a:graphic>
      </p:graphicFrame>
    </p:spTree>
    <p:extLst>
      <p:ext uri="{BB962C8B-B14F-4D97-AF65-F5344CB8AC3E}">
        <p14:creationId xmlns:p14="http://schemas.microsoft.com/office/powerpoint/2010/main" val="421218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2590927215"/>
              </p:ext>
            </p:extLst>
          </p:nvPr>
        </p:nvGraphicFramePr>
        <p:xfrm>
          <a:off x="1201479" y="2070001"/>
          <a:ext cx="10126250" cy="2590800"/>
        </p:xfrm>
        <a:graphic>
          <a:graphicData uri="http://schemas.openxmlformats.org/drawingml/2006/table">
            <a:tbl>
              <a:tblPr rtl="1" firstRow="1" bandRow="1">
                <a:effectLst>
                  <a:outerShdw blurRad="50800" dist="38100" dir="2700000" algn="tl" rotWithShape="0">
                    <a:prstClr val="black">
                      <a:alpha val="40000"/>
                    </a:prstClr>
                  </a:outerShdw>
                </a:effectLst>
                <a:tableStyleId>{93296810-A885-4BE3-A3E7-6D5BEEA58F35}</a:tableStyleId>
              </a:tblPr>
              <a:tblGrid>
                <a:gridCol w="3055599"/>
                <a:gridCol w="7070651"/>
              </a:tblGrid>
              <a:tr h="370840">
                <a:tc>
                  <a:txBody>
                    <a:bodyPr/>
                    <a:lstStyle/>
                    <a:p>
                      <a:pPr algn="ctr" rtl="1"/>
                      <a:r>
                        <a:rPr lang="ar-SA" sz="2800" b="1" dirty="0" smtClean="0">
                          <a:latin typeface="Sakkal Majalla" pitchFamily="2" charset="-78"/>
                          <a:cs typeface="Sakkal Majalla" pitchFamily="2" charset="-78"/>
                        </a:rPr>
                        <a:t>الكلمة</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معناها حسب ورودها في النص</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تجردوا لله في عرفات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تفرَّغوا وانقطعوا</a:t>
                      </a:r>
                      <a:r>
                        <a:rPr lang="ar-SA" sz="2800" b="1" baseline="0" dirty="0" smtClean="0">
                          <a:latin typeface="Sakkal Majalla" pitchFamily="2" charset="-78"/>
                          <a:cs typeface="Sakkal Majalla" pitchFamily="2" charset="-78"/>
                        </a:rPr>
                        <a:t> لعبادة الله في يوم عرفة </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تجللهم سحائب رحمة</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تغشاهم وتشملهم</a:t>
                      </a:r>
                      <a:r>
                        <a:rPr lang="ar-SA" sz="2800" b="1" baseline="0" dirty="0" smtClean="0">
                          <a:latin typeface="Sakkal Majalla" pitchFamily="2" charset="-78"/>
                          <a:cs typeface="Sakkal Majalla" pitchFamily="2" charset="-78"/>
                        </a:rPr>
                        <a:t> رحمة الله </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يفيض النورُ في القسمات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يظهر نور</a:t>
                      </a:r>
                      <a:r>
                        <a:rPr lang="ar-SA" sz="2800" b="1" baseline="0" dirty="0" smtClean="0">
                          <a:latin typeface="Sakkal Majalla" pitchFamily="2" charset="-78"/>
                          <a:cs typeface="Sakkal Majalla" pitchFamily="2" charset="-78"/>
                        </a:rPr>
                        <a:t> الرحمة في وجوه الحجاج</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ترجو سابغ البركات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تتمنى البركة</a:t>
                      </a:r>
                      <a:r>
                        <a:rPr lang="ar-SA" sz="2800" b="1" baseline="0" dirty="0" smtClean="0">
                          <a:latin typeface="Sakkal Majalla" pitchFamily="2" charset="-78"/>
                          <a:cs typeface="Sakkal Majalla" pitchFamily="2" charset="-78"/>
                        </a:rPr>
                        <a:t> والخير الكثير من الله</a:t>
                      </a:r>
                      <a:endParaRPr lang="ar-SA" sz="2800" b="1" dirty="0">
                        <a:latin typeface="Sakkal Majalla" pitchFamily="2" charset="-78"/>
                        <a:cs typeface="Sakkal Majalla" pitchFamily="2" charset="-78"/>
                      </a:endParaRPr>
                    </a:p>
                  </a:txBody>
                  <a:tcPr/>
                </a:tc>
              </a:tr>
            </a:tbl>
          </a:graphicData>
        </a:graphic>
      </p:graphicFrame>
    </p:spTree>
    <p:extLst>
      <p:ext uri="{BB962C8B-B14F-4D97-AF65-F5344CB8AC3E}">
        <p14:creationId xmlns:p14="http://schemas.microsoft.com/office/powerpoint/2010/main" val="321688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4638675" y="723753"/>
            <a:ext cx="7216008" cy="684803"/>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9. أصل الكلمة في العمود(1) بضدها في العمود (2):</a:t>
            </a:r>
          </a:p>
        </p:txBody>
      </p:sp>
      <p:sp>
        <p:nvSpPr>
          <p:cNvPr id="5" name="مستطيل مستدير الزوايا 4"/>
          <p:cNvSpPr/>
          <p:nvPr/>
        </p:nvSpPr>
        <p:spPr>
          <a:xfrm>
            <a:off x="7716781" y="3276379"/>
            <a:ext cx="2342439" cy="110490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smtClean="0">
                <a:solidFill>
                  <a:srgbClr val="C00000"/>
                </a:solidFill>
                <a:latin typeface="Sakkal Majalla" pitchFamily="2" charset="-78"/>
                <a:cs typeface="Sakkal Majalla" pitchFamily="2" charset="-78"/>
              </a:rPr>
              <a:t>الوِهَادُ</a:t>
            </a:r>
            <a:endParaRPr lang="en-US" sz="5400" b="1" dirty="0">
              <a:latin typeface="Sakkal Majalla" pitchFamily="2" charset="-78"/>
              <a:cs typeface="Sakkal Majalla" pitchFamily="2" charset="-78"/>
            </a:endParaRPr>
          </a:p>
        </p:txBody>
      </p:sp>
      <p:sp>
        <p:nvSpPr>
          <p:cNvPr id="10" name="مستطيل مستدير الزوايا 9"/>
          <p:cNvSpPr/>
          <p:nvPr/>
        </p:nvSpPr>
        <p:spPr>
          <a:xfrm>
            <a:off x="7722982" y="4533679"/>
            <a:ext cx="2342439" cy="110490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smtClean="0">
                <a:solidFill>
                  <a:srgbClr val="C00000"/>
                </a:solidFill>
                <a:latin typeface="Sakkal Majalla" pitchFamily="2" charset="-78"/>
                <a:cs typeface="Sakkal Majalla" pitchFamily="2" charset="-78"/>
              </a:rPr>
              <a:t>الرَّحيْلُ</a:t>
            </a:r>
            <a:endParaRPr lang="en-US" sz="5400" b="1" dirty="0">
              <a:latin typeface="Sakkal Majalla" pitchFamily="2" charset="-78"/>
              <a:cs typeface="Sakkal Majalla" pitchFamily="2" charset="-78"/>
            </a:endParaRPr>
          </a:p>
        </p:txBody>
      </p:sp>
      <p:pic>
        <p:nvPicPr>
          <p:cNvPr id="15" name="صورة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16" name="مستطيل 15">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sp>
        <p:nvSpPr>
          <p:cNvPr id="17" name="مستطيل مستدير الزوايا 16"/>
          <p:cNvSpPr/>
          <p:nvPr/>
        </p:nvSpPr>
        <p:spPr>
          <a:xfrm>
            <a:off x="7716780" y="2057179"/>
            <a:ext cx="2342439" cy="110490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smtClean="0">
                <a:solidFill>
                  <a:srgbClr val="C00000"/>
                </a:solidFill>
                <a:latin typeface="Sakkal Majalla" pitchFamily="2" charset="-78"/>
                <a:cs typeface="Sakkal Majalla" pitchFamily="2" charset="-78"/>
              </a:rPr>
              <a:t>الرَّحْبُ</a:t>
            </a:r>
            <a:endParaRPr lang="en-US" sz="5400" b="1" dirty="0">
              <a:latin typeface="Sakkal Majalla" pitchFamily="2" charset="-78"/>
              <a:cs typeface="Sakkal Majalla" pitchFamily="2" charset="-78"/>
            </a:endParaRPr>
          </a:p>
        </p:txBody>
      </p:sp>
      <p:sp>
        <p:nvSpPr>
          <p:cNvPr id="18" name="مستطيل مستدير الزوايا 17"/>
          <p:cNvSpPr/>
          <p:nvPr/>
        </p:nvSpPr>
        <p:spPr>
          <a:xfrm>
            <a:off x="3329078" y="3276379"/>
            <a:ext cx="2342439" cy="1104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5400" b="1" dirty="0" smtClean="0">
                <a:solidFill>
                  <a:schemeClr val="accent6">
                    <a:lumMod val="75000"/>
                  </a:schemeClr>
                </a:solidFill>
                <a:latin typeface="Sakkal Majalla" pitchFamily="2" charset="-78"/>
                <a:cs typeface="Sakkal Majalla" pitchFamily="2" charset="-78"/>
              </a:rPr>
              <a:t>الضَّيِّقُ</a:t>
            </a:r>
            <a:endParaRPr lang="en-US" sz="5400" b="1" dirty="0">
              <a:solidFill>
                <a:schemeClr val="accent6">
                  <a:lumMod val="75000"/>
                </a:schemeClr>
              </a:solidFill>
              <a:latin typeface="Sakkal Majalla" pitchFamily="2" charset="-78"/>
              <a:cs typeface="Sakkal Majalla" pitchFamily="2" charset="-78"/>
            </a:endParaRPr>
          </a:p>
        </p:txBody>
      </p:sp>
      <p:sp>
        <p:nvSpPr>
          <p:cNvPr id="19" name="مستطيل مستدير الزوايا 18"/>
          <p:cNvSpPr/>
          <p:nvPr/>
        </p:nvSpPr>
        <p:spPr>
          <a:xfrm>
            <a:off x="3329076" y="4533679"/>
            <a:ext cx="2342439" cy="1104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5400" b="1" dirty="0" smtClean="0">
                <a:solidFill>
                  <a:schemeClr val="accent6">
                    <a:lumMod val="75000"/>
                  </a:schemeClr>
                </a:solidFill>
                <a:latin typeface="Sakkal Majalla" pitchFamily="2" charset="-78"/>
                <a:cs typeface="Sakkal Majalla" pitchFamily="2" charset="-78"/>
              </a:rPr>
              <a:t>التِّلالُ</a:t>
            </a:r>
            <a:endParaRPr lang="en-US" sz="5400" b="1" dirty="0">
              <a:solidFill>
                <a:schemeClr val="accent6">
                  <a:lumMod val="75000"/>
                </a:schemeClr>
              </a:solidFill>
              <a:latin typeface="Sakkal Majalla" pitchFamily="2" charset="-78"/>
              <a:cs typeface="Sakkal Majalla" pitchFamily="2" charset="-78"/>
            </a:endParaRPr>
          </a:p>
        </p:txBody>
      </p:sp>
      <p:sp>
        <p:nvSpPr>
          <p:cNvPr id="20" name="مستطيل مستدير الزوايا 19"/>
          <p:cNvSpPr/>
          <p:nvPr/>
        </p:nvSpPr>
        <p:spPr>
          <a:xfrm>
            <a:off x="3329077" y="2057179"/>
            <a:ext cx="2342439" cy="1104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5400" b="1" dirty="0" smtClean="0">
                <a:solidFill>
                  <a:schemeClr val="accent6">
                    <a:lumMod val="75000"/>
                  </a:schemeClr>
                </a:solidFill>
                <a:latin typeface="Sakkal Majalla" pitchFamily="2" charset="-78"/>
                <a:cs typeface="Sakkal Majalla" pitchFamily="2" charset="-78"/>
              </a:rPr>
              <a:t>الحِلُّ</a:t>
            </a:r>
            <a:endParaRPr lang="en-US" sz="5400" b="1" dirty="0">
              <a:solidFill>
                <a:schemeClr val="accent6">
                  <a:lumMod val="75000"/>
                </a:schemeClr>
              </a:solidFill>
              <a:latin typeface="Sakkal Majalla" pitchFamily="2" charset="-78"/>
              <a:cs typeface="Sakkal Majalla" pitchFamily="2" charset="-78"/>
            </a:endParaRPr>
          </a:p>
        </p:txBody>
      </p:sp>
      <p:cxnSp>
        <p:nvCxnSpPr>
          <p:cNvPr id="7" name="رابط كسهم مستقيم 6"/>
          <p:cNvCxnSpPr>
            <a:stCxn id="17" idx="1"/>
            <a:endCxn id="18" idx="3"/>
          </p:cNvCxnSpPr>
          <p:nvPr/>
        </p:nvCxnSpPr>
        <p:spPr>
          <a:xfrm flipH="1">
            <a:off x="5671517" y="2609629"/>
            <a:ext cx="2045263" cy="1219200"/>
          </a:xfrm>
          <a:prstGeom prst="straightConnector1">
            <a:avLst/>
          </a:prstGeom>
          <a:ln w="2540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a:stCxn id="5" idx="1"/>
            <a:endCxn id="19" idx="3"/>
          </p:cNvCxnSpPr>
          <p:nvPr/>
        </p:nvCxnSpPr>
        <p:spPr>
          <a:xfrm flipH="1">
            <a:off x="5671515" y="3828829"/>
            <a:ext cx="2045266" cy="1257300"/>
          </a:xfrm>
          <a:prstGeom prst="straightConnector1">
            <a:avLst/>
          </a:prstGeom>
          <a:ln w="2540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a:stCxn id="10" idx="1"/>
            <a:endCxn id="20" idx="3"/>
          </p:cNvCxnSpPr>
          <p:nvPr/>
        </p:nvCxnSpPr>
        <p:spPr>
          <a:xfrm flipH="1" flipV="1">
            <a:off x="5671516" y="2609629"/>
            <a:ext cx="2051466" cy="2476500"/>
          </a:xfrm>
          <a:prstGeom prst="straightConnector1">
            <a:avLst/>
          </a:prstGeom>
          <a:ln w="2540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3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3500944" y="252898"/>
            <a:ext cx="7216008" cy="684803"/>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10. أكتبُ من الأبيات ما يتضمَّن المعاني الآتية:</a:t>
            </a:r>
          </a:p>
        </p:txBody>
      </p:sp>
      <p:pic>
        <p:nvPicPr>
          <p:cNvPr id="15" name="صورة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16" name="مستطيل 15">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sp>
        <p:nvSpPr>
          <p:cNvPr id="17" name="مستطيل مستدير الزوايا 16"/>
          <p:cNvSpPr/>
          <p:nvPr/>
        </p:nvSpPr>
        <p:spPr>
          <a:xfrm>
            <a:off x="2913275" y="1227821"/>
            <a:ext cx="7803678" cy="55245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smtClean="0">
                <a:solidFill>
                  <a:srgbClr val="C00000"/>
                </a:solidFill>
                <a:latin typeface="Sakkal Majalla" pitchFamily="2" charset="-78"/>
                <a:cs typeface="Sakkal Majalla" pitchFamily="2" charset="-78"/>
              </a:rPr>
              <a:t>أ. ضاقت الأراضي الـمُقدسة بحُجاج بيتِ اللهِ الحَرام في الحِلِّ والترحال.</a:t>
            </a:r>
            <a:endParaRPr lang="en-US" sz="2800" b="1" dirty="0">
              <a:latin typeface="Sakkal Majalla" pitchFamily="2" charset="-78"/>
              <a:cs typeface="Sakkal Majalla" pitchFamily="2" charset="-78"/>
            </a:endParaRPr>
          </a:p>
        </p:txBody>
      </p:sp>
      <p:pic>
        <p:nvPicPr>
          <p:cNvPr id="21" name="صورة 20"/>
          <p:cNvPicPr>
            <a:picLocks noChangeAspect="1"/>
          </p:cNvPicPr>
          <p:nvPr/>
        </p:nvPicPr>
        <p:blipFill rotWithShape="1">
          <a:blip r:embed="rId3" cstate="print">
            <a:extLst>
              <a:ext uri="{28A0092B-C50C-407E-A947-70E740481C1C}">
                <a14:useLocalDpi xmlns:a14="http://schemas.microsoft.com/office/drawing/2010/main" val="0"/>
              </a:ext>
            </a:extLst>
          </a:blip>
          <a:srcRect t="52614" r="8183" b="36133"/>
          <a:stretch/>
        </p:blipFill>
        <p:spPr>
          <a:xfrm>
            <a:off x="3326893" y="1881939"/>
            <a:ext cx="7390059" cy="637953"/>
          </a:xfrm>
          <a:prstGeom prst="rect">
            <a:avLst/>
          </a:prstGeom>
          <a:ln>
            <a:solidFill>
              <a:srgbClr val="43B15D"/>
            </a:solidFill>
          </a:ln>
          <a:effectLst>
            <a:outerShdw blurRad="50800" dist="38100" dir="2700000" algn="tl" rotWithShape="0">
              <a:prstClr val="black">
                <a:alpha val="40000"/>
              </a:prstClr>
            </a:outerShdw>
          </a:effectLst>
        </p:spPr>
      </p:pic>
      <p:sp>
        <p:nvSpPr>
          <p:cNvPr id="23" name="مستطيل مستدير الزوايا 22"/>
          <p:cNvSpPr/>
          <p:nvPr/>
        </p:nvSpPr>
        <p:spPr>
          <a:xfrm>
            <a:off x="1605470" y="2941214"/>
            <a:ext cx="9111484" cy="55245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smtClean="0">
                <a:solidFill>
                  <a:srgbClr val="C00000"/>
                </a:solidFill>
                <a:latin typeface="Sakkal Majalla" pitchFamily="2" charset="-78"/>
                <a:cs typeface="Sakkal Majalla" pitchFamily="2" charset="-78"/>
              </a:rPr>
              <a:t>ب. تزاحمَ الحُجاج في أراضي رحمتك يا إلهي طمعًا في كرمك وجُودك، فاستجبت لهم.</a:t>
            </a:r>
            <a:endParaRPr lang="en-US" sz="2800" b="1" dirty="0">
              <a:latin typeface="Sakkal Majalla" pitchFamily="2" charset="-78"/>
              <a:cs typeface="Sakkal Majalla" pitchFamily="2" charset="-78"/>
            </a:endParaRPr>
          </a:p>
        </p:txBody>
      </p:sp>
      <p:pic>
        <p:nvPicPr>
          <p:cNvPr id="25" name="صورة 24"/>
          <p:cNvPicPr>
            <a:picLocks noChangeAspect="1"/>
          </p:cNvPicPr>
          <p:nvPr/>
        </p:nvPicPr>
        <p:blipFill rotWithShape="1">
          <a:blip r:embed="rId3" cstate="print">
            <a:extLst>
              <a:ext uri="{28A0092B-C50C-407E-A947-70E740481C1C}">
                <a14:useLocalDpi xmlns:a14="http://schemas.microsoft.com/office/drawing/2010/main" val="0"/>
              </a:ext>
            </a:extLst>
          </a:blip>
          <a:srcRect t="76057" r="8314" b="12784"/>
          <a:stretch/>
        </p:blipFill>
        <p:spPr>
          <a:xfrm>
            <a:off x="3337530" y="3604414"/>
            <a:ext cx="7379424" cy="632637"/>
          </a:xfrm>
          <a:prstGeom prst="rect">
            <a:avLst/>
          </a:prstGeom>
          <a:ln>
            <a:solidFill>
              <a:srgbClr val="43B15D"/>
            </a:solidFill>
          </a:ln>
          <a:effectLst>
            <a:outerShdw blurRad="50800" dist="38100" dir="2700000" algn="tl" rotWithShape="0">
              <a:prstClr val="black">
                <a:alpha val="40000"/>
              </a:prstClr>
            </a:outerShdw>
          </a:effectLst>
        </p:spPr>
      </p:pic>
      <p:sp>
        <p:nvSpPr>
          <p:cNvPr id="26" name="مستطيل مستدير الزوايا 25"/>
          <p:cNvSpPr/>
          <p:nvPr/>
        </p:nvSpPr>
        <p:spPr>
          <a:xfrm>
            <a:off x="4423096" y="4550275"/>
            <a:ext cx="6377805" cy="55245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r"/>
            <a:r>
              <a:rPr lang="ar-SA" sz="2800" b="1" dirty="0" smtClean="0">
                <a:solidFill>
                  <a:srgbClr val="C00000"/>
                </a:solidFill>
                <a:latin typeface="Sakkal Majalla" pitchFamily="2" charset="-78"/>
                <a:cs typeface="Sakkal Majalla" pitchFamily="2" charset="-78"/>
              </a:rPr>
              <a:t>ج. حُجاج بيت الله الحَرام زهدوا في مُغريات الدُّنيا وملذاتها.</a:t>
            </a:r>
            <a:endParaRPr lang="en-US" sz="2800" b="1" dirty="0">
              <a:latin typeface="Sakkal Majalla" pitchFamily="2" charset="-78"/>
              <a:cs typeface="Sakkal Majalla" pitchFamily="2" charset="-78"/>
            </a:endParaRPr>
          </a:p>
        </p:txBody>
      </p:sp>
      <p:pic>
        <p:nvPicPr>
          <p:cNvPr id="27" name="صورة 26"/>
          <p:cNvPicPr>
            <a:picLocks noChangeAspect="1"/>
          </p:cNvPicPr>
          <p:nvPr/>
        </p:nvPicPr>
        <p:blipFill rotWithShape="1">
          <a:blip r:embed="rId3" cstate="print">
            <a:extLst>
              <a:ext uri="{28A0092B-C50C-407E-A947-70E740481C1C}">
                <a14:useLocalDpi xmlns:a14="http://schemas.microsoft.com/office/drawing/2010/main" val="0"/>
              </a:ext>
            </a:extLst>
          </a:blip>
          <a:srcRect t="63819" r="7746" b="24318"/>
          <a:stretch/>
        </p:blipFill>
        <p:spPr>
          <a:xfrm>
            <a:off x="3291693" y="5228540"/>
            <a:ext cx="7425261" cy="672531"/>
          </a:xfrm>
          <a:prstGeom prst="rect">
            <a:avLst/>
          </a:prstGeom>
          <a:ln>
            <a:solidFill>
              <a:srgbClr val="43B15D"/>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38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3720300" y="917854"/>
            <a:ext cx="8048658" cy="684803"/>
          </a:xfrm>
          <a:prstGeom prst="rect">
            <a:avLst/>
          </a:prstGeom>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11. أنثرُ البيتين السَّادس، والسَّابع بأسلوبي:</a:t>
            </a:r>
          </a:p>
        </p:txBody>
      </p:sp>
      <p:pic>
        <p:nvPicPr>
          <p:cNvPr id="15" name="صورة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16" name="مستطيل 15">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pic>
        <p:nvPicPr>
          <p:cNvPr id="18" name="صورة 17"/>
          <p:cNvPicPr>
            <a:picLocks noChangeAspect="1"/>
          </p:cNvPicPr>
          <p:nvPr/>
        </p:nvPicPr>
        <p:blipFill rotWithShape="1">
          <a:blip r:embed="rId3" cstate="print">
            <a:extLst>
              <a:ext uri="{28A0092B-C50C-407E-A947-70E740481C1C}">
                <a14:useLocalDpi xmlns:a14="http://schemas.microsoft.com/office/drawing/2010/main" val="0"/>
              </a:ext>
            </a:extLst>
          </a:blip>
          <a:srcRect t="76245"/>
          <a:stretch/>
        </p:blipFill>
        <p:spPr>
          <a:xfrm>
            <a:off x="3720300" y="1818167"/>
            <a:ext cx="8048658" cy="1346756"/>
          </a:xfrm>
          <a:prstGeom prst="rect">
            <a:avLst/>
          </a:prstGeom>
          <a:ln>
            <a:solidFill>
              <a:srgbClr val="C00000"/>
            </a:solidFill>
          </a:ln>
          <a:effectLst>
            <a:outerShdw blurRad="50800" dist="38100" dir="2700000" algn="tl" rotWithShape="0">
              <a:prstClr val="black">
                <a:alpha val="40000"/>
              </a:prstClr>
            </a:outerShdw>
          </a:effectLst>
        </p:spPr>
      </p:pic>
      <p:sp>
        <p:nvSpPr>
          <p:cNvPr id="19" name="مستطيل مستدير الزوايا 18"/>
          <p:cNvSpPr/>
          <p:nvPr/>
        </p:nvSpPr>
        <p:spPr>
          <a:xfrm>
            <a:off x="3720299" y="3589800"/>
            <a:ext cx="8048659" cy="2087986"/>
          </a:xfrm>
          <a:prstGeom prst="roundRect">
            <a:avLst/>
          </a:prstGeom>
          <a:ln>
            <a:solidFill>
              <a:srgbClr val="43B15D"/>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b="1" dirty="0" smtClean="0">
                <a:solidFill>
                  <a:schemeClr val="accent6">
                    <a:lumMod val="75000"/>
                  </a:schemeClr>
                </a:solidFill>
                <a:latin typeface="Sakkal Majalla" pitchFamily="2" charset="-78"/>
                <a:cs typeface="Sakkal Majalla" pitchFamily="2" charset="-78"/>
              </a:rPr>
              <a:t>اجتمع الحُجاج في يوم عرفة العظيم متزاحمين، يغشاهم الخشوعُ طلبًا لرحمة الله، وطمعًا في فضله، فندعوك يا الله أن تتقبَّل دعواتهم وتغفرَ ذنوبهم، وتكفّر عنهم سيئاتهم، وتتقبل أعمالهم.</a:t>
            </a:r>
            <a:endParaRPr lang="en-US" sz="3200" b="1" dirty="0">
              <a:solidFill>
                <a:schemeClr val="accent6">
                  <a:lumMod val="75000"/>
                </a:schemeClr>
              </a:solidFill>
              <a:latin typeface="Sakkal Majalla" pitchFamily="2" charset="-78"/>
              <a:cs typeface="Sakkal Majalla" pitchFamily="2" charset="-78"/>
            </a:endParaRPr>
          </a:p>
        </p:txBody>
      </p:sp>
    </p:spTree>
    <p:extLst>
      <p:ext uri="{BB962C8B-B14F-4D97-AF65-F5344CB8AC3E}">
        <p14:creationId xmlns:p14="http://schemas.microsoft.com/office/powerpoint/2010/main" val="38305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3720300" y="917854"/>
            <a:ext cx="8048658" cy="684803"/>
          </a:xfrm>
          <a:prstGeom prst="rect">
            <a:avLst/>
          </a:prstGeom>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12. بـِمَ دَعا الشاعر لحُجاج بيتِ الله الحَرام؟</a:t>
            </a:r>
          </a:p>
        </p:txBody>
      </p:sp>
      <p:pic>
        <p:nvPicPr>
          <p:cNvPr id="15" name="صورة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16" name="مستطيل 15">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sp>
        <p:nvSpPr>
          <p:cNvPr id="19" name="مستطيل مستدير الزوايا 18"/>
          <p:cNvSpPr/>
          <p:nvPr/>
        </p:nvSpPr>
        <p:spPr>
          <a:xfrm>
            <a:off x="3744490" y="1814163"/>
            <a:ext cx="8048659" cy="1407502"/>
          </a:xfrm>
          <a:prstGeom prst="roundRect">
            <a:avLst/>
          </a:prstGeom>
          <a:ln>
            <a:solidFill>
              <a:srgbClr val="43B15D"/>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b="1" dirty="0" smtClean="0">
                <a:solidFill>
                  <a:schemeClr val="accent6">
                    <a:lumMod val="75000"/>
                  </a:schemeClr>
                </a:solidFill>
                <a:latin typeface="Sakkal Majalla" pitchFamily="2" charset="-78"/>
                <a:cs typeface="Sakkal Majalla" pitchFamily="2" charset="-78"/>
              </a:rPr>
              <a:t>دعا الشاعر لحُجاج بيتِ اللهِ الحَرام أن يتقبّل الله عملهم، ويغفر ذنوبهم، ويكفّر عنهم سيئاتهم.</a:t>
            </a:r>
            <a:endParaRPr lang="en-US" sz="3200" b="1" dirty="0">
              <a:solidFill>
                <a:schemeClr val="accent6">
                  <a:lumMod val="75000"/>
                </a:schemeClr>
              </a:solidFill>
              <a:latin typeface="Sakkal Majalla" pitchFamily="2" charset="-78"/>
              <a:cs typeface="Sakkal Majalla" pitchFamily="2" charset="-78"/>
            </a:endParaRPr>
          </a:p>
        </p:txBody>
      </p:sp>
      <p:sp>
        <p:nvSpPr>
          <p:cNvPr id="9" name="مستطيل 8"/>
          <p:cNvSpPr/>
          <p:nvPr/>
        </p:nvSpPr>
        <p:spPr>
          <a:xfrm>
            <a:off x="3744490" y="3622068"/>
            <a:ext cx="8048658" cy="684803"/>
          </a:xfrm>
          <a:prstGeom prst="rect">
            <a:avLst/>
          </a:prstGeom>
          <a:ln>
            <a:solidFill>
              <a:srgbClr val="C0000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13. كيف يُكفّر المسلم عن سيئاته؟</a:t>
            </a:r>
          </a:p>
        </p:txBody>
      </p:sp>
      <p:sp>
        <p:nvSpPr>
          <p:cNvPr id="10" name="مستطيل مستدير الزوايا 9"/>
          <p:cNvSpPr/>
          <p:nvPr/>
        </p:nvSpPr>
        <p:spPr>
          <a:xfrm>
            <a:off x="3768680" y="4518377"/>
            <a:ext cx="8048659" cy="1627242"/>
          </a:xfrm>
          <a:prstGeom prst="roundRect">
            <a:avLst/>
          </a:prstGeom>
          <a:ln>
            <a:solidFill>
              <a:srgbClr val="43B15D"/>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ar-SA" sz="3200" b="1" dirty="0" smtClean="0">
                <a:solidFill>
                  <a:schemeClr val="accent6">
                    <a:lumMod val="75000"/>
                  </a:schemeClr>
                </a:solidFill>
                <a:latin typeface="Sakkal Majalla" pitchFamily="2" charset="-78"/>
                <a:cs typeface="Sakkal Majalla" pitchFamily="2" charset="-78"/>
              </a:rPr>
              <a:t>يكفّر المسلم عن سيئاته بالتوبة النَّصوح، وعدم العودة إليها، واللجوء إلى الله بالدُّعاء أن يغفرَ له، ويظهرَ ندمه على ما اقترف من ذنوب وسيئات.</a:t>
            </a:r>
            <a:endParaRPr lang="en-US" sz="3200" b="1" dirty="0">
              <a:solidFill>
                <a:schemeClr val="accent6">
                  <a:lumMod val="75000"/>
                </a:schemeClr>
              </a:solidFill>
              <a:latin typeface="Sakkal Majalla" pitchFamily="2" charset="-78"/>
              <a:cs typeface="Sakkal Majalla" pitchFamily="2" charset="-78"/>
            </a:endParaRPr>
          </a:p>
        </p:txBody>
      </p:sp>
    </p:spTree>
    <p:extLst>
      <p:ext uri="{BB962C8B-B14F-4D97-AF65-F5344CB8AC3E}">
        <p14:creationId xmlns:p14="http://schemas.microsoft.com/office/powerpoint/2010/main" val="1650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FD172123-B596-45D5-9047-1895A2E41285}"/>
              </a:ext>
            </a:extLst>
          </p:cNvPr>
          <p:cNvSpPr/>
          <p:nvPr/>
        </p:nvSpPr>
        <p:spPr>
          <a:xfrm>
            <a:off x="3160771" y="2456575"/>
            <a:ext cx="6153174" cy="1640880"/>
          </a:xfrm>
          <a:prstGeom prst="roundRect">
            <a:avLst/>
          </a:prstGeom>
          <a:solidFill>
            <a:schemeClr val="bg1">
              <a:lumMod val="95000"/>
            </a:schemeClr>
          </a:solidFill>
          <a:effectLst>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BH" sz="11500" b="1" dirty="0">
                <a:latin typeface="Sakkal Majalla" panose="02000000000000000000" pitchFamily="2" charset="-78"/>
                <a:cs typeface="Sakkal Majalla" panose="02000000000000000000" pitchFamily="2" charset="-78"/>
              </a:rPr>
              <a:t>انْتَهى الدَّرْسُ</a:t>
            </a:r>
            <a:endParaRPr lang="en-US" sz="11500" b="1"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9B3C0000-B730-460E-BC55-706F5AE1E0E7}"/>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252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8">
            <a:extLst>
              <a:ext uri="{FF2B5EF4-FFF2-40B4-BE49-F238E27FC236}">
                <a16:creationId xmlns:a16="http://schemas.microsoft.com/office/drawing/2014/main" xmlns="" id="{57899E76-9113-4579-99F3-9C733C6A31FC}"/>
              </a:ext>
            </a:extLst>
          </p:cNvPr>
          <p:cNvSpPr>
            <a:spLocks noChangeArrowheads="1"/>
          </p:cNvSpPr>
          <p:nvPr/>
        </p:nvSpPr>
        <p:spPr bwMode="auto">
          <a:xfrm>
            <a:off x="0" y="2046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5">
            <a:extLst>
              <a:ext uri="{FF2B5EF4-FFF2-40B4-BE49-F238E27FC236}">
                <a16:creationId xmlns:a16="http://schemas.microsoft.com/office/drawing/2014/main" xmlns="" id="{08D36A87-0AA6-49A3-880D-C82826F7F82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3">
            <a:extLst>
              <a:ext uri="{FF2B5EF4-FFF2-40B4-BE49-F238E27FC236}">
                <a16:creationId xmlns="" xmlns:a16="http://schemas.microsoft.com/office/drawing/2014/main" id="{8D0DCBC6-A4F1-4D70-BF9A-AA69D53ABD50}"/>
              </a:ext>
            </a:extLst>
          </p:cNvPr>
          <p:cNvSpPr txBox="1"/>
          <p:nvPr/>
        </p:nvSpPr>
        <p:spPr>
          <a:xfrm>
            <a:off x="8600691" y="1356368"/>
            <a:ext cx="2917058"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BH" sz="4400" b="1" dirty="0">
                <a:solidFill>
                  <a:srgbClr val="C00000"/>
                </a:solidFill>
                <a:latin typeface="Sakkal Majalla" panose="02000000000000000000" pitchFamily="2" charset="-78"/>
                <a:cs typeface="Sakkal Majalla" panose="02000000000000000000" pitchFamily="2" charset="-78"/>
              </a:rPr>
              <a:t>أَهْدَافُ </a:t>
            </a:r>
            <a:r>
              <a:rPr lang="ar-BH" sz="4400" b="1" dirty="0" smtClean="0">
                <a:solidFill>
                  <a:srgbClr val="C00000"/>
                </a:solidFill>
                <a:latin typeface="Sakkal Majalla" panose="02000000000000000000" pitchFamily="2" charset="-78"/>
                <a:cs typeface="Sakkal Majalla" panose="02000000000000000000" pitchFamily="2" charset="-78"/>
              </a:rPr>
              <a:t>الدَّرْسِ</a:t>
            </a:r>
            <a:r>
              <a:rPr lang="ar-SA" sz="4400" b="1" dirty="0" smtClean="0">
                <a:solidFill>
                  <a:srgbClr val="C00000"/>
                </a:solidFill>
                <a:latin typeface="Sakkal Majalla" panose="02000000000000000000" pitchFamily="2" charset="-78"/>
                <a:cs typeface="Sakkal Majalla" panose="02000000000000000000" pitchFamily="2" charset="-78"/>
              </a:rPr>
              <a:t>:</a:t>
            </a:r>
            <a:endParaRPr lang="en-US" sz="4400" b="1" dirty="0">
              <a:solidFill>
                <a:srgbClr val="C00000"/>
              </a:solidFill>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sp>
        <p:nvSpPr>
          <p:cNvPr id="2" name="مستطيل 1"/>
          <p:cNvSpPr/>
          <p:nvPr/>
        </p:nvSpPr>
        <p:spPr>
          <a:xfrm>
            <a:off x="2107049" y="2797652"/>
            <a:ext cx="9410700" cy="2062103"/>
          </a:xfrm>
          <a:prstGeom prst="rect">
            <a:avLst/>
          </a:prstGeom>
          <a:solidFill>
            <a:schemeClr val="bg1"/>
          </a:solidFill>
          <a:ln>
            <a:solidFill>
              <a:srgbClr val="C00000"/>
            </a:solidFill>
          </a:ln>
        </p:spPr>
        <p:txBody>
          <a:bodyPr wrap="square">
            <a:spAutoFit/>
          </a:bodyPr>
          <a:lstStyle/>
          <a:p>
            <a:pPr marL="514350" indent="-514350" algn="justLow" rtl="1">
              <a:buFont typeface="+mj-cs"/>
              <a:buAutoNum type="arabic2Minus"/>
            </a:pPr>
            <a:r>
              <a:rPr lang="ar-SA" sz="3200" b="1" dirty="0" smtClean="0">
                <a:latin typeface="Sakkal Majalla" panose="02000000000000000000" pitchFamily="2" charset="-78"/>
                <a:cs typeface="Sakkal Majalla" panose="02000000000000000000" pitchFamily="2" charset="-78"/>
              </a:rPr>
              <a:t>التعرُّف على شعيرة مهمة من شعائر الحج، وهي الوقوف بعرفة.</a:t>
            </a:r>
          </a:p>
          <a:p>
            <a:pPr marL="514350" indent="-514350" algn="justLow" rtl="1">
              <a:buFont typeface="+mj-cs"/>
              <a:buAutoNum type="arabic2Minus"/>
            </a:pPr>
            <a:r>
              <a:rPr lang="ar-SA" sz="3200" b="1" dirty="0" smtClean="0">
                <a:latin typeface="Sakkal Majalla" panose="02000000000000000000" pitchFamily="2" charset="-78"/>
                <a:cs typeface="Sakkal Majalla" panose="02000000000000000000" pitchFamily="2" charset="-78"/>
              </a:rPr>
              <a:t>قراءة القصيدة، وفهم مضامينها.</a:t>
            </a:r>
          </a:p>
          <a:p>
            <a:pPr marL="514350" indent="-514350" algn="justLow" rtl="1">
              <a:buFont typeface="+mj-cs"/>
              <a:buAutoNum type="arabic2Minus"/>
            </a:pPr>
            <a:r>
              <a:rPr lang="ar-SA" sz="3200" b="1" dirty="0" smtClean="0">
                <a:latin typeface="Sakkal Majalla" panose="02000000000000000000" pitchFamily="2" charset="-78"/>
                <a:cs typeface="Sakkal Majalla" panose="02000000000000000000" pitchFamily="2" charset="-78"/>
              </a:rPr>
              <a:t>اكتساب مُفردات جديدة من خلال الترادف والتضاد.</a:t>
            </a:r>
            <a:endParaRPr lang="ar-BH" sz="3200" b="1" dirty="0">
              <a:latin typeface="Sakkal Majalla" panose="02000000000000000000" pitchFamily="2" charset="-78"/>
              <a:cs typeface="Sakkal Majalla" panose="02000000000000000000" pitchFamily="2" charset="-78"/>
            </a:endParaRPr>
          </a:p>
          <a:p>
            <a:pPr marL="514350" indent="-514350" algn="justLow" rtl="1">
              <a:buFont typeface="+mj-cs"/>
              <a:buAutoNum type="arabic2Minus"/>
            </a:pPr>
            <a:r>
              <a:rPr lang="ar-SA" sz="3200" b="1" dirty="0" smtClean="0">
                <a:latin typeface="Sakkal Majalla" panose="02000000000000000000" pitchFamily="2" charset="-78"/>
                <a:cs typeface="Sakkal Majalla" panose="02000000000000000000" pitchFamily="2" charset="-78"/>
              </a:rPr>
              <a:t>تحديد الفكرة الرئيسة للقصيدة.</a:t>
            </a:r>
            <a:endParaRPr lang="ar-BH"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5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155" y="2244910"/>
            <a:ext cx="4239495" cy="32004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8">
            <a:extLst>
              <a:ext uri="{FF2B5EF4-FFF2-40B4-BE49-F238E27FC236}">
                <a16:creationId xmlns:a16="http://schemas.microsoft.com/office/drawing/2014/main" xmlns="" id="{57899E76-9113-4579-99F3-9C733C6A31FC}"/>
              </a:ext>
            </a:extLst>
          </p:cNvPr>
          <p:cNvSpPr>
            <a:spLocks noChangeArrowheads="1"/>
          </p:cNvSpPr>
          <p:nvPr/>
        </p:nvSpPr>
        <p:spPr bwMode="auto">
          <a:xfrm>
            <a:off x="0" y="2046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15">
            <a:extLst>
              <a:ext uri="{FF2B5EF4-FFF2-40B4-BE49-F238E27FC236}">
                <a16:creationId xmlns:a16="http://schemas.microsoft.com/office/drawing/2014/main" xmlns="" id="{08D36A87-0AA6-49A3-880D-C82826F7F82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مستطيل 7">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4734" y="67464"/>
            <a:ext cx="2074318" cy="1188720"/>
          </a:xfrm>
          <a:prstGeom prst="rect">
            <a:avLst/>
          </a:prstGeom>
        </p:spPr>
      </p:pic>
      <p:sp>
        <p:nvSpPr>
          <p:cNvPr id="9" name="مستطيل 8"/>
          <p:cNvSpPr/>
          <p:nvPr/>
        </p:nvSpPr>
        <p:spPr>
          <a:xfrm>
            <a:off x="6804835" y="1411400"/>
            <a:ext cx="4806139" cy="584775"/>
          </a:xfrm>
          <a:prstGeom prst="rect">
            <a:avLst/>
          </a:prstGeom>
          <a:ln>
            <a:solidFill>
              <a:srgbClr val="C00000"/>
            </a:solidFill>
          </a:ln>
        </p:spPr>
        <p:txBody>
          <a:bodyPr wrap="square">
            <a:spAutoFit/>
          </a:bodyPr>
          <a:lstStyle/>
          <a:p>
            <a:pPr algn="justLow" rtl="1"/>
            <a:r>
              <a:rPr lang="ar-SA" sz="3200" b="1" dirty="0" smtClean="0">
                <a:latin typeface="Sakkal Majalla" panose="02000000000000000000" pitchFamily="2" charset="-78"/>
                <a:cs typeface="Sakkal Majalla" panose="02000000000000000000" pitchFamily="2" charset="-78"/>
              </a:rPr>
              <a:t>ألاحظ الصُّور الآتية، وأتعرَّف عليها:</a:t>
            </a:r>
            <a:endParaRPr lang="ar-BH" sz="3200" b="1" dirty="0">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 xmlns:a16="http://schemas.microsoft.com/office/drawing/2014/main" id="{7C3A9E49-71BA-4552-9DAA-645A3EA2DF08}"/>
              </a:ext>
            </a:extLst>
          </p:cNvPr>
          <p:cNvSpPr/>
          <p:nvPr/>
        </p:nvSpPr>
        <p:spPr>
          <a:xfrm>
            <a:off x="7167117" y="4679026"/>
            <a:ext cx="1881190" cy="697947"/>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جبل الرحمة قديما</a:t>
            </a:r>
          </a:p>
          <a:p>
            <a:pPr algn="ctr" rtl="1"/>
            <a:r>
              <a:rPr lang="ar-SA" b="1" dirty="0" smtClean="0">
                <a:latin typeface="Sakkal Majalla" panose="02000000000000000000" pitchFamily="2" charset="-78"/>
                <a:cs typeface="Sakkal Majalla" panose="02000000000000000000" pitchFamily="2" charset="-78"/>
              </a:rPr>
              <a:t>عرفات ــ مكة المكرمة</a:t>
            </a:r>
            <a:endParaRPr lang="ar-BH" b="1" dirty="0">
              <a:latin typeface="Sakkal Majalla" panose="02000000000000000000" pitchFamily="2" charset="-78"/>
              <a:cs typeface="Sakkal Majalla" panose="02000000000000000000" pitchFamily="2" charset="-78"/>
            </a:endParaRPr>
          </a:p>
        </p:txBody>
      </p:sp>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921" y="2246910"/>
            <a:ext cx="3587891" cy="3200400"/>
          </a:xfrm>
          <a:prstGeom prst="rect">
            <a:avLst/>
          </a:prstGeom>
          <a:ln>
            <a:noFill/>
          </a:ln>
          <a:effectLst>
            <a:outerShdw blurRad="190500" algn="tl" rotWithShape="0">
              <a:srgbClr val="000000">
                <a:alpha val="70000"/>
              </a:srgbClr>
            </a:outerShdw>
          </a:effectLst>
        </p:spPr>
      </p:pic>
      <p:sp>
        <p:nvSpPr>
          <p:cNvPr id="17" name="مستطيل 16">
            <a:extLst>
              <a:ext uri="{FF2B5EF4-FFF2-40B4-BE49-F238E27FC236}">
                <a16:creationId xmlns="" xmlns:a16="http://schemas.microsoft.com/office/drawing/2014/main" id="{7C3A9E49-71BA-4552-9DAA-645A3EA2DF08}"/>
              </a:ext>
            </a:extLst>
          </p:cNvPr>
          <p:cNvSpPr/>
          <p:nvPr/>
        </p:nvSpPr>
        <p:spPr>
          <a:xfrm>
            <a:off x="3043405" y="5027999"/>
            <a:ext cx="1324753" cy="348974"/>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الحج قديما</a:t>
            </a:r>
          </a:p>
        </p:txBody>
      </p:sp>
    </p:spTree>
    <p:extLst>
      <p:ext uri="{BB962C8B-B14F-4D97-AF65-F5344CB8AC3E}">
        <p14:creationId xmlns:p14="http://schemas.microsoft.com/office/powerpoint/2010/main" val="39151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959" y="387699"/>
            <a:ext cx="8048658" cy="5669280"/>
          </a:xfrm>
          <a:prstGeom prst="rect">
            <a:avLst/>
          </a:prstGeom>
          <a:ln>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7361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9220" y="238837"/>
            <a:ext cx="1914755" cy="109728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585" y="658435"/>
            <a:ext cx="6640984" cy="2560320"/>
          </a:xfrm>
          <a:prstGeom prst="rect">
            <a:avLst/>
          </a:prstGeom>
          <a:ln>
            <a:solidFill>
              <a:srgbClr val="C00000"/>
            </a:solidFill>
          </a:ln>
          <a:effectLst>
            <a:outerShdw blurRad="50800" dist="38100" dir="2700000" algn="tl" rotWithShape="0">
              <a:prstClr val="black">
                <a:alpha val="40000"/>
              </a:prstClr>
            </a:outerShdw>
          </a:effectLst>
        </p:spPr>
      </p:pic>
      <p:sp>
        <p:nvSpPr>
          <p:cNvPr id="8" name="مستطيل 7"/>
          <p:cNvSpPr/>
          <p:nvPr/>
        </p:nvSpPr>
        <p:spPr>
          <a:xfrm>
            <a:off x="446567" y="3556614"/>
            <a:ext cx="11322391" cy="2308324"/>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marL="514350" indent="-514350" algn="r" rtl="1">
              <a:lnSpc>
                <a:spcPct val="150000"/>
              </a:lnSpc>
              <a:buFont typeface="+mj-lt"/>
              <a:buAutoNum type="arabicPeriod"/>
            </a:pPr>
            <a:r>
              <a:rPr lang="ar-SA" sz="3200" b="1" dirty="0" smtClean="0">
                <a:solidFill>
                  <a:schemeClr val="tx1">
                    <a:lumMod val="95000"/>
                    <a:lumOff val="5000"/>
                  </a:schemeClr>
                </a:solidFill>
                <a:latin typeface="Sakkal Majalla" panose="02000000000000000000" pitchFamily="2" charset="-78"/>
                <a:cs typeface="Sakkal Majalla" panose="02000000000000000000" pitchFamily="2" charset="-78"/>
              </a:rPr>
              <a:t>يتحدَّث الشاعر في هذه القصيدة عن حُجاج بيت الله الحرام في يوم عرفة.</a:t>
            </a:r>
          </a:p>
          <a:p>
            <a:pPr marL="514350" indent="-514350" algn="r" rtl="1">
              <a:lnSpc>
                <a:spcPct val="150000"/>
              </a:lnSpc>
              <a:buFont typeface="+mj-lt"/>
              <a:buAutoNum type="arabicPeriod"/>
            </a:pPr>
            <a:r>
              <a:rPr lang="ar-SA" sz="3200" b="1" dirty="0" smtClean="0">
                <a:solidFill>
                  <a:schemeClr val="tx1">
                    <a:lumMod val="95000"/>
                    <a:lumOff val="5000"/>
                  </a:schemeClr>
                </a:solidFill>
                <a:latin typeface="Sakkal Majalla" panose="02000000000000000000" pitchFamily="2" charset="-78"/>
                <a:cs typeface="Sakkal Majalla" panose="02000000000000000000" pitchFamily="2" charset="-78"/>
              </a:rPr>
              <a:t>الفكرة الرئيسة التي تناولتها القصيدة هي وَصفُ الحُجاج في يوم عَرفة.</a:t>
            </a:r>
          </a:p>
          <a:p>
            <a:pPr marL="514350" indent="-514350" algn="r" rtl="1">
              <a:lnSpc>
                <a:spcPct val="150000"/>
              </a:lnSpc>
              <a:buFont typeface="+mj-lt"/>
              <a:buAutoNum type="arabicPeriod"/>
            </a:pPr>
            <a:r>
              <a:rPr lang="ar-SA" sz="3200" b="1" dirty="0" smtClean="0">
                <a:solidFill>
                  <a:schemeClr val="tx1">
                    <a:lumMod val="95000"/>
                    <a:lumOff val="5000"/>
                  </a:schemeClr>
                </a:solidFill>
                <a:latin typeface="Sakkal Majalla" panose="02000000000000000000" pitchFamily="2" charset="-78"/>
                <a:cs typeface="Sakkal Majalla" panose="02000000000000000000" pitchFamily="2" charset="-78"/>
              </a:rPr>
              <a:t>وَصَفَ الشاعر حُجاج بيت الله الحرام بأنَّهم أتوا إلى الله مُشتاقين إليه خاشعين ومطمئنين.</a:t>
            </a:r>
          </a:p>
        </p:txBody>
      </p:sp>
    </p:spTree>
    <p:extLst>
      <p:ext uri="{BB962C8B-B14F-4D97-AF65-F5344CB8AC3E}">
        <p14:creationId xmlns:p14="http://schemas.microsoft.com/office/powerpoint/2010/main" val="103646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1733108" y="1166933"/>
            <a:ext cx="9556716" cy="684803"/>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pP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4. استعِن بالـمُعجم في الكَشفِ عن مَعاني الكلمات الآتية بحسْبِ ورودها في النَّصِّ:</a:t>
            </a: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3172972124"/>
              </p:ext>
            </p:extLst>
          </p:nvPr>
        </p:nvGraphicFramePr>
        <p:xfrm>
          <a:off x="1743740" y="2070001"/>
          <a:ext cx="9583989" cy="3108960"/>
        </p:xfrm>
        <a:graphic>
          <a:graphicData uri="http://schemas.openxmlformats.org/drawingml/2006/table">
            <a:tbl>
              <a:tblPr rtl="1" firstRow="1" bandRow="1">
                <a:effectLst>
                  <a:outerShdw blurRad="50800" dist="38100" dir="2700000" algn="tl" rotWithShape="0">
                    <a:prstClr val="black">
                      <a:alpha val="40000"/>
                    </a:prstClr>
                  </a:outerShdw>
                </a:effectLst>
                <a:tableStyleId>{93296810-A885-4BE3-A3E7-6D5BEEA58F35}</a:tableStyleId>
              </a:tblPr>
              <a:tblGrid>
                <a:gridCol w="2258157"/>
                <a:gridCol w="1881963"/>
                <a:gridCol w="5443869"/>
              </a:tblGrid>
              <a:tr h="370840">
                <a:tc>
                  <a:txBody>
                    <a:bodyPr/>
                    <a:lstStyle/>
                    <a:p>
                      <a:pPr algn="ctr" rtl="1"/>
                      <a:r>
                        <a:rPr lang="ar-SA" sz="2800" b="1" dirty="0" smtClean="0">
                          <a:latin typeface="Sakkal Majalla" pitchFamily="2" charset="-78"/>
                          <a:cs typeface="Sakkal Majalla" pitchFamily="2" charset="-78"/>
                        </a:rPr>
                        <a:t>الكلمة</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أصلها</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معناها حسب ورودها في النص</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شُعثًا</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شعث</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الفلوات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فلو</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إخبات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خبت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تجللهم</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جلل</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زلات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زلل</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endParaRPr lang="ar-SA" sz="2800" b="1" dirty="0">
                        <a:latin typeface="Sakkal Majalla" pitchFamily="2" charset="-78"/>
                        <a:cs typeface="Sakkal Majalla" pitchFamily="2" charset="-78"/>
                      </a:endParaRPr>
                    </a:p>
                  </a:txBody>
                  <a:tcPr/>
                </a:tc>
              </a:tr>
            </a:tbl>
          </a:graphicData>
        </a:graphic>
      </p:graphicFrame>
    </p:spTree>
    <p:extLst>
      <p:ext uri="{BB962C8B-B14F-4D97-AF65-F5344CB8AC3E}">
        <p14:creationId xmlns:p14="http://schemas.microsoft.com/office/powerpoint/2010/main" val="246030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2369416808"/>
              </p:ext>
            </p:extLst>
          </p:nvPr>
        </p:nvGraphicFramePr>
        <p:xfrm>
          <a:off x="1743740" y="2070001"/>
          <a:ext cx="9583989" cy="3108960"/>
        </p:xfrm>
        <a:graphic>
          <a:graphicData uri="http://schemas.openxmlformats.org/drawingml/2006/table">
            <a:tbl>
              <a:tblPr rtl="1" firstRow="1" bandRow="1">
                <a:effectLst>
                  <a:outerShdw blurRad="50800" dist="38100" dir="2700000" algn="tl" rotWithShape="0">
                    <a:prstClr val="black">
                      <a:alpha val="40000"/>
                    </a:prstClr>
                  </a:outerShdw>
                </a:effectLst>
                <a:tableStyleId>{93296810-A885-4BE3-A3E7-6D5BEEA58F35}</a:tableStyleId>
              </a:tblPr>
              <a:tblGrid>
                <a:gridCol w="2258157"/>
                <a:gridCol w="1881963"/>
                <a:gridCol w="5443869"/>
              </a:tblGrid>
              <a:tr h="370840">
                <a:tc>
                  <a:txBody>
                    <a:bodyPr/>
                    <a:lstStyle/>
                    <a:p>
                      <a:pPr algn="ctr" rtl="1"/>
                      <a:r>
                        <a:rPr lang="ar-SA" sz="2800" b="1" dirty="0" smtClean="0">
                          <a:latin typeface="Sakkal Majalla" pitchFamily="2" charset="-78"/>
                          <a:cs typeface="Sakkal Majalla" pitchFamily="2" charset="-78"/>
                        </a:rPr>
                        <a:t>الكلمة</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أصلها</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معناها حسب ورودها في النص</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شُعثًا</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شعث</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smtClean="0">
                          <a:latin typeface="Sakkal Majalla" pitchFamily="2" charset="-78"/>
                          <a:cs typeface="Sakkal Majalla" pitchFamily="2" charset="-78"/>
                        </a:rPr>
                        <a:t>مُتلبّد الشَّعْرِ </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الفلوات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فلو</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الأرضُ الواسعة المقفرة</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إخبات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خبت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خُشوعٌ وطمأنينة</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تجللهم</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جلل</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تُغطِّيهم </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زلات</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kern="1200" dirty="0" smtClean="0">
                          <a:solidFill>
                            <a:schemeClr val="tx1"/>
                          </a:solidFill>
                          <a:latin typeface="Sakkal Majalla" pitchFamily="2" charset="-78"/>
                          <a:ea typeface="+mn-ea"/>
                          <a:cs typeface="Sakkal Majalla" pitchFamily="2" charset="-78"/>
                        </a:rPr>
                        <a:t>زلل</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ذُنوبٌ وآثام</a:t>
                      </a:r>
                      <a:endParaRPr lang="ar-SA" sz="2800" b="1" dirty="0">
                        <a:latin typeface="Sakkal Majalla" pitchFamily="2" charset="-78"/>
                        <a:cs typeface="Sakkal Majalla" pitchFamily="2" charset="-78"/>
                      </a:endParaRPr>
                    </a:p>
                  </a:txBody>
                  <a:tcPr/>
                </a:tc>
              </a:tr>
            </a:tbl>
          </a:graphicData>
        </a:graphic>
      </p:graphicFrame>
    </p:spTree>
    <p:extLst>
      <p:ext uri="{BB962C8B-B14F-4D97-AF65-F5344CB8AC3E}">
        <p14:creationId xmlns:p14="http://schemas.microsoft.com/office/powerpoint/2010/main" val="837644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9220" y="238837"/>
            <a:ext cx="1914755" cy="109728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sp>
        <p:nvSpPr>
          <p:cNvPr id="8" name="مستطيل 7"/>
          <p:cNvSpPr/>
          <p:nvPr/>
        </p:nvSpPr>
        <p:spPr>
          <a:xfrm>
            <a:off x="552893" y="2929293"/>
            <a:ext cx="11322391" cy="2862322"/>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r" rtl="1">
              <a:lnSpc>
                <a:spcPct val="150000"/>
              </a:lnSpc>
            </a:pPr>
            <a:r>
              <a:rPr lang="ar-SA" sz="2400" b="1" dirty="0" smtClean="0">
                <a:solidFill>
                  <a:schemeClr val="tx1">
                    <a:lumMod val="95000"/>
                    <a:lumOff val="5000"/>
                  </a:schemeClr>
                </a:solidFill>
                <a:latin typeface="Sakkal Majalla" panose="02000000000000000000" pitchFamily="2" charset="-78"/>
                <a:cs typeface="Sakkal Majalla" panose="02000000000000000000" pitchFamily="2" charset="-78"/>
              </a:rPr>
              <a:t>5.  تعبير مجازي جميل؛ لأنَّ الشاعر شبَّه رحمة الله كالسُّحُبِ التي تجلبُ المطر والخير والرَّخاء على حُجَّاج بيت الله الحرام في يوم عرفة.</a:t>
            </a:r>
          </a:p>
          <a:p>
            <a:pPr algn="r" rtl="1">
              <a:lnSpc>
                <a:spcPct val="150000"/>
              </a:lnSpc>
            </a:pPr>
            <a:r>
              <a:rPr lang="ar-SA" sz="2400" b="1" dirty="0" smtClean="0">
                <a:solidFill>
                  <a:schemeClr val="tx1">
                    <a:lumMod val="95000"/>
                    <a:lumOff val="5000"/>
                  </a:schemeClr>
                </a:solidFill>
                <a:latin typeface="Sakkal Majalla" panose="02000000000000000000" pitchFamily="2" charset="-78"/>
                <a:cs typeface="Sakkal Majalla" panose="02000000000000000000" pitchFamily="2" charset="-78"/>
              </a:rPr>
              <a:t>6.  كان الحجاج قديما يقطعون مسافات طويلة سيرا على الأقدام، أو على الدواب، في رحلةٍ شاقَّة محفوفة بالمخاطر، تستمر أياما طويلة حتى يصلون إلى مكة المكرمة، أما اليوم فالحجاج يصلون إلى مكة المكرمة لأداء فريضة الحج في وسائل نقل سريعة وآمنة، ومريحة ومتطورة، ويجدون أمامهم كل ما من شأنه تسهيل حجهم في راحة وأمان.</a:t>
            </a:r>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42" y="666266"/>
            <a:ext cx="8162007" cy="2103120"/>
          </a:xfrm>
          <a:prstGeom prst="rect">
            <a:avLst/>
          </a:prstGeom>
          <a:ln>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44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46E82F65-026D-4A74-A7B3-B167A2377D2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الأول 2021-2022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12"/>
          <p:cNvSpPr/>
          <p:nvPr/>
        </p:nvSpPr>
        <p:spPr>
          <a:xfrm>
            <a:off x="3615070" y="1166933"/>
            <a:ext cx="7674753" cy="684803"/>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pPr>
            <a:r>
              <a:rPr lang="ar-SA" sz="2800" b="1" dirty="0">
                <a:solidFill>
                  <a:schemeClr val="tx1">
                    <a:lumMod val="95000"/>
                    <a:lumOff val="5000"/>
                  </a:schemeClr>
                </a:solidFill>
                <a:latin typeface="Sakkal Majalla" panose="02000000000000000000" pitchFamily="2" charset="-78"/>
                <a:cs typeface="Sakkal Majalla" panose="02000000000000000000" pitchFamily="2" charset="-78"/>
              </a:rPr>
              <a:t>7</a:t>
            </a:r>
            <a:r>
              <a:rPr lang="ar-SA" sz="2800" b="1" dirty="0" smtClean="0">
                <a:solidFill>
                  <a:schemeClr val="tx1">
                    <a:lumMod val="95000"/>
                    <a:lumOff val="5000"/>
                  </a:schemeClr>
                </a:solidFill>
                <a:latin typeface="Sakkal Majalla" panose="02000000000000000000" pitchFamily="2" charset="-78"/>
                <a:cs typeface="Sakkal Majalla" panose="02000000000000000000" pitchFamily="2" charset="-78"/>
              </a:rPr>
              <a:t>. أبحثُ في القصيدة عن معنى كل مما يأتي:</a:t>
            </a:r>
          </a:p>
        </p:txBody>
      </p:sp>
      <p:pic>
        <p:nvPicPr>
          <p:cNvPr id="8" name="صورة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1256" y="105535"/>
            <a:ext cx="957377" cy="548640"/>
          </a:xfrm>
          <a:prstGeom prst="rect">
            <a:avLst/>
          </a:prstGeom>
        </p:spPr>
      </p:pic>
      <p:sp>
        <p:nvSpPr>
          <p:cNvPr id="7" name="مستطيل 6">
            <a:extLst>
              <a:ext uri="{FF2B5EF4-FFF2-40B4-BE49-F238E27FC236}">
                <a16:creationId xmlns="" xmlns:a16="http://schemas.microsoft.com/office/drawing/2014/main" id="{7C3A9E49-71BA-4552-9DAA-645A3EA2DF08}"/>
              </a:ext>
            </a:extLst>
          </p:cNvPr>
          <p:cNvSpPr/>
          <p:nvPr/>
        </p:nvSpPr>
        <p:spPr>
          <a:xfrm>
            <a:off x="0" y="0"/>
            <a:ext cx="2200276" cy="477674"/>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ar-SA" b="1" dirty="0" smtClean="0">
                <a:latin typeface="Sakkal Majalla" panose="02000000000000000000" pitchFamily="2" charset="-78"/>
                <a:cs typeface="Sakkal Majalla" panose="02000000000000000000" pitchFamily="2" charset="-78"/>
              </a:rPr>
              <a:t>على عرفات</a:t>
            </a:r>
            <a:endParaRPr lang="ar-BH" b="1" dirty="0">
              <a:latin typeface="Sakkal Majalla" panose="02000000000000000000" pitchFamily="2" charset="-78"/>
              <a:cs typeface="Sakkal Majalla" panose="02000000000000000000" pitchFamily="2" charset="-78"/>
            </a:endParaRPr>
          </a:p>
        </p:txBody>
      </p:sp>
      <p:graphicFrame>
        <p:nvGraphicFramePr>
          <p:cNvPr id="9" name="جدول 8"/>
          <p:cNvGraphicFramePr>
            <a:graphicFrameLocks noGrp="1"/>
          </p:cNvGraphicFramePr>
          <p:nvPr>
            <p:extLst>
              <p:ext uri="{D42A27DB-BD31-4B8C-83A1-F6EECF244321}">
                <p14:modId xmlns:p14="http://schemas.microsoft.com/office/powerpoint/2010/main" val="1322101041"/>
              </p:ext>
            </p:extLst>
          </p:nvPr>
        </p:nvGraphicFramePr>
        <p:xfrm>
          <a:off x="3625703" y="2070001"/>
          <a:ext cx="7702026" cy="2072640"/>
        </p:xfrm>
        <a:graphic>
          <a:graphicData uri="http://schemas.openxmlformats.org/drawingml/2006/table">
            <a:tbl>
              <a:tblPr rtl="1" firstRow="1" bandRow="1">
                <a:effectLst>
                  <a:outerShdw blurRad="50800" dist="38100" dir="2700000" algn="tl" rotWithShape="0">
                    <a:prstClr val="black">
                      <a:alpha val="40000"/>
                    </a:prstClr>
                  </a:outerShdw>
                </a:effectLst>
                <a:tableStyleId>{93296810-A885-4BE3-A3E7-6D5BEEA58F35}</a:tableStyleId>
              </a:tblPr>
              <a:tblGrid>
                <a:gridCol w="2258157"/>
                <a:gridCol w="5443869"/>
              </a:tblGrid>
              <a:tr h="370840">
                <a:tc>
                  <a:txBody>
                    <a:bodyPr/>
                    <a:lstStyle/>
                    <a:p>
                      <a:pPr algn="ctr" rtl="1"/>
                      <a:r>
                        <a:rPr lang="ar-SA" sz="2800" b="1" dirty="0" smtClean="0">
                          <a:latin typeface="Sakkal Majalla" pitchFamily="2" charset="-78"/>
                          <a:cs typeface="Sakkal Majalla" pitchFamily="2" charset="-78"/>
                        </a:rPr>
                        <a:t>الكلمة</a:t>
                      </a:r>
                      <a:endParaRPr lang="ar-SA" sz="2800" b="1" dirty="0">
                        <a:latin typeface="Sakkal Majalla" pitchFamily="2" charset="-78"/>
                        <a:cs typeface="Sakkal Majalla" pitchFamily="2" charset="-78"/>
                      </a:endParaRPr>
                    </a:p>
                  </a:txBody>
                  <a:tcPr/>
                </a:tc>
                <a:tc>
                  <a:txBody>
                    <a:bodyPr/>
                    <a:lstStyle/>
                    <a:p>
                      <a:pPr algn="ctr" rtl="1"/>
                      <a:r>
                        <a:rPr lang="ar-SA" sz="2800" b="1" dirty="0" smtClean="0">
                          <a:latin typeface="Sakkal Majalla" pitchFamily="2" charset="-78"/>
                          <a:cs typeface="Sakkal Majalla" pitchFamily="2" charset="-78"/>
                        </a:rPr>
                        <a:t>معناها حسب ورودها في النص</a:t>
                      </a:r>
                      <a:endParaRPr lang="ar-SA" sz="2800" b="1" dirty="0">
                        <a:latin typeface="Sakkal Majalla" pitchFamily="2" charset="-78"/>
                        <a:cs typeface="Sakkal Majalla" pitchFamily="2" charset="-78"/>
                      </a:endParaRPr>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الوَجْه</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endParaRPr lang="ar-SA" dirty="0"/>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الخَلْق</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endParaRPr lang="ar-SA"/>
                    </a:p>
                  </a:txBody>
                  <a:tcPr/>
                </a:tc>
              </a:tr>
              <a:tr h="370840">
                <a:tc>
                  <a:txBody>
                    <a:bodyPr/>
                    <a:lstStyle/>
                    <a:p>
                      <a:pPr algn="ctr" rtl="1"/>
                      <a:r>
                        <a:rPr lang="ar-SA" sz="2800" b="1" kern="1200" dirty="0" smtClean="0">
                          <a:solidFill>
                            <a:schemeClr val="tx1"/>
                          </a:solidFill>
                          <a:latin typeface="Sakkal Majalla" pitchFamily="2" charset="-78"/>
                          <a:ea typeface="+mn-ea"/>
                          <a:cs typeface="Sakkal Majalla" pitchFamily="2" charset="-78"/>
                        </a:rPr>
                        <a:t>خُضُوع</a:t>
                      </a:r>
                      <a:endParaRPr lang="ar-SA" sz="2800" b="1" kern="1200" dirty="0">
                        <a:solidFill>
                          <a:schemeClr val="tx1"/>
                        </a:solidFill>
                        <a:latin typeface="Sakkal Majalla" pitchFamily="2" charset="-78"/>
                        <a:ea typeface="+mn-ea"/>
                        <a:cs typeface="Sakkal Majalla" pitchFamily="2" charset="-78"/>
                      </a:endParaRPr>
                    </a:p>
                  </a:txBody>
                  <a:tcPr/>
                </a:tc>
                <a:tc>
                  <a:txBody>
                    <a:bodyPr/>
                    <a:lstStyle/>
                    <a:p>
                      <a:endParaRPr lang="ar-SA" dirty="0"/>
                    </a:p>
                  </a:txBody>
                  <a:tcPr/>
                </a:tc>
              </a:tr>
            </a:tbl>
          </a:graphicData>
        </a:graphic>
      </p:graphicFrame>
    </p:spTree>
    <p:extLst>
      <p:ext uri="{BB962C8B-B14F-4D97-AF65-F5344CB8AC3E}">
        <p14:creationId xmlns:p14="http://schemas.microsoft.com/office/powerpoint/2010/main" val="51162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688</Words>
  <Application>Microsoft Office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Tufik Ben Saleh Aldaaji</dc:creator>
  <cp:lastModifiedBy>Sahar Abdulmonem Al Majthoob</cp:lastModifiedBy>
  <cp:revision>1028</cp:revision>
  <dcterms:created xsi:type="dcterms:W3CDTF">2020-09-08T04:24:33Z</dcterms:created>
  <dcterms:modified xsi:type="dcterms:W3CDTF">2021-10-27T04:51:42Z</dcterms:modified>
</cp:coreProperties>
</file>