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2"/>
  </p:notesMasterIdLst>
  <p:sldIdLst>
    <p:sldId id="326" r:id="rId2"/>
    <p:sldId id="332" r:id="rId3"/>
    <p:sldId id="374" r:id="rId4"/>
    <p:sldId id="377" r:id="rId5"/>
    <p:sldId id="376" r:id="rId6"/>
    <p:sldId id="375" r:id="rId7"/>
    <p:sldId id="363" r:id="rId8"/>
    <p:sldId id="382" r:id="rId9"/>
    <p:sldId id="379" r:id="rId10"/>
    <p:sldId id="311" r:id="rId11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3300"/>
    <a:srgbClr val="43B15D"/>
    <a:srgbClr val="FF0066"/>
    <a:srgbClr val="CC66FF"/>
    <a:srgbClr val="07ED43"/>
    <a:srgbClr val="FF3399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21/03/1443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00520" y="5278678"/>
            <a:ext cx="9838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الحَلْقَةُ الثّانية/ اللُّغَةُ العَرَبيّةُ                          الصَّفُّ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/السَّادِسُ</a:t>
            </a:r>
            <a:r>
              <a:rPr lang="ar-BH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</a:t>
            </a:r>
            <a:r>
              <a:rPr lang="ar-BH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الفَصْلُ الدِّراسِيُّ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BH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الأوَّل</a:t>
            </a:r>
            <a:r>
              <a:rPr lang="ar-SA" sz="28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28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98" y="1801492"/>
            <a:ext cx="9784080" cy="295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6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8851900" y="1994322"/>
            <a:ext cx="29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أَهْدَافُ </a:t>
            </a:r>
            <a:r>
              <a:rPr lang="ar-BH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الدَّرْسِ</a:t>
            </a:r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7C3A9E49-71BA-4552-9DAA-645A3EA2DF08}"/>
              </a:ext>
            </a:extLst>
          </p:cNvPr>
          <p:cNvSpPr/>
          <p:nvPr/>
        </p:nvSpPr>
        <p:spPr>
          <a:xfrm>
            <a:off x="0" y="0"/>
            <a:ext cx="3276600" cy="477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الهمزة المتطرفة–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587500" y="2946508"/>
            <a:ext cx="9410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أ- التدرب على إجابة أنشطة متنوعة حول الهمزة المتطرفة وتطبيقاتها.</a:t>
            </a:r>
          </a:p>
          <a:p>
            <a:pPr algn="justLow" rtl="1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توظيفُ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الهمزة المتطرفة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توظيفًا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صحيحًا في الإنتاجِ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الكتابيِّ.</a:t>
            </a:r>
            <a:endParaRPr lang="ar-SA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5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017001" y="0"/>
            <a:ext cx="3175000" cy="622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تدريباتٌ إملائيةٌ </a:t>
            </a:r>
            <a:endParaRPr lang="en-GB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560002" y="1533225"/>
            <a:ext cx="84150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أكملُ الجدولَ الآتي كما في المثال :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74290"/>
              </p:ext>
            </p:extLst>
          </p:nvPr>
        </p:nvGraphicFramePr>
        <p:xfrm>
          <a:off x="711756" y="2179556"/>
          <a:ext cx="6489699" cy="384048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63233"/>
                <a:gridCol w="2163233"/>
                <a:gridCol w="2163233"/>
              </a:tblGrid>
              <a:tr h="34935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بدأَ </a:t>
                      </a:r>
                      <a:endParaRPr lang="ar-SA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يبدأُ </a:t>
                      </a:r>
                      <a:endParaRPr lang="ar-SA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بادِئ</a:t>
                      </a:r>
                      <a:endParaRPr lang="ar-SA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طرأَ</a:t>
                      </a:r>
                      <a:r>
                        <a:rPr lang="ar-SA" sz="36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يقرأُ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بارِئ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يظمأُ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ناشئ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7C3A9E49-71BA-4552-9DAA-645A3EA2DF08}"/>
              </a:ext>
            </a:extLst>
          </p:cNvPr>
          <p:cNvSpPr/>
          <p:nvPr/>
        </p:nvSpPr>
        <p:spPr>
          <a:xfrm>
            <a:off x="0" y="0"/>
            <a:ext cx="3276600" cy="477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الهمزة المتطرفة–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0160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017001" y="0"/>
            <a:ext cx="3175000" cy="622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تدريباتٌ إملائيةٌ </a:t>
            </a:r>
            <a:endParaRPr lang="en-GB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560002" y="1533225"/>
            <a:ext cx="84150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أكملُ الجدولَ الآتي كما في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المثال: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72756"/>
              </p:ext>
            </p:extLst>
          </p:nvPr>
        </p:nvGraphicFramePr>
        <p:xfrm>
          <a:off x="711756" y="2179556"/>
          <a:ext cx="6489699" cy="384048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63233"/>
                <a:gridCol w="2163233"/>
                <a:gridCol w="2163233"/>
              </a:tblGrid>
              <a:tr h="34935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بدأَ </a:t>
                      </a:r>
                      <a:endParaRPr lang="ar-SA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يبدأُ </a:t>
                      </a:r>
                      <a:endParaRPr lang="ar-SA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بادِئ</a:t>
                      </a:r>
                      <a:endParaRPr lang="ar-SA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طرأَ</a:t>
                      </a:r>
                      <a:r>
                        <a:rPr lang="ar-SA" sz="36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يطرأُ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طارِئ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قرأَ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يقرأُ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قارِئ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برأَ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يبرأُ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بارِئ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ظمأَ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يظمأُ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ظامِئ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نشَأَ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ينشأُ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ناشئ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7C3A9E49-71BA-4552-9DAA-645A3EA2DF08}"/>
              </a:ext>
            </a:extLst>
          </p:cNvPr>
          <p:cNvSpPr/>
          <p:nvPr/>
        </p:nvSpPr>
        <p:spPr>
          <a:xfrm>
            <a:off x="0" y="0"/>
            <a:ext cx="3276600" cy="477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الهمزة المتطرفة–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42522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017001" y="0"/>
            <a:ext cx="3175000" cy="622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تدريباتٌ إملائيةٌ </a:t>
            </a:r>
            <a:endParaRPr lang="en-GB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444653" y="1210059"/>
            <a:ext cx="84150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أكملُ جمع الكلمات الآتية كما في المثال: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61706"/>
              </p:ext>
            </p:extLst>
          </p:nvPr>
        </p:nvGraphicFramePr>
        <p:xfrm>
          <a:off x="2874989" y="1856390"/>
          <a:ext cx="4326466" cy="384048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63233"/>
                <a:gridCol w="2163233"/>
              </a:tblGrid>
              <a:tr h="34935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مفرد</a:t>
                      </a:r>
                      <a:endParaRPr lang="ar-SA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</a:t>
                      </a:r>
                      <a:endParaRPr lang="ar-SA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مَرْفَأ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شاطئ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ميناء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مَبْدَأ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مَلْجَأ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7C3A9E49-71BA-4552-9DAA-645A3EA2DF08}"/>
              </a:ext>
            </a:extLst>
          </p:cNvPr>
          <p:cNvSpPr/>
          <p:nvPr/>
        </p:nvSpPr>
        <p:spPr>
          <a:xfrm>
            <a:off x="0" y="0"/>
            <a:ext cx="3276600" cy="477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الهمزة المتطرفة–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31406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017001" y="0"/>
            <a:ext cx="3175000" cy="622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تدريباتٌ إملائيةٌ </a:t>
            </a:r>
            <a:endParaRPr lang="en-GB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444653" y="1210059"/>
            <a:ext cx="84150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أكملُ جمع الكلمات الآتية كما في المثال: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44873"/>
              </p:ext>
            </p:extLst>
          </p:nvPr>
        </p:nvGraphicFramePr>
        <p:xfrm>
          <a:off x="2874989" y="1856390"/>
          <a:ext cx="4326466" cy="384048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63233"/>
                <a:gridCol w="2163233"/>
              </a:tblGrid>
              <a:tr h="34935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مفرد</a:t>
                      </a:r>
                      <a:endParaRPr lang="ar-SA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</a:t>
                      </a:r>
                      <a:endParaRPr lang="ar-SA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مَرْفَأ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مَرَافِئ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شاطئ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شواطِئ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ميناء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موانِئ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مَبْدَأ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مبادِئ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9593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مَلْجَأ</a:t>
                      </a:r>
                      <a:endParaRPr lang="ar-SA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ملاجِئ</a:t>
                      </a:r>
                      <a:endParaRPr lang="ar-SA" sz="36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7C3A9E49-71BA-4552-9DAA-645A3EA2DF08}"/>
              </a:ext>
            </a:extLst>
          </p:cNvPr>
          <p:cNvSpPr/>
          <p:nvPr/>
        </p:nvSpPr>
        <p:spPr>
          <a:xfrm>
            <a:off x="0" y="0"/>
            <a:ext cx="3276600" cy="477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الهمزة المتطرفة–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608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792012" y="2003866"/>
            <a:ext cx="253441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أكتب ما يمليه المعلم: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017001" y="0"/>
            <a:ext cx="3175000" cy="622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تدريباتٌ إملائيةٌ </a:t>
            </a:r>
            <a:endParaRPr lang="en-GB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29085"/>
              </p:ext>
            </p:extLst>
          </p:nvPr>
        </p:nvGraphicFramePr>
        <p:xfrm>
          <a:off x="2619828" y="2886973"/>
          <a:ext cx="5800272" cy="64008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435100"/>
                <a:gridCol w="1485900"/>
                <a:gridCol w="1511300"/>
                <a:gridCol w="136797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6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7C3A9E49-71BA-4552-9DAA-645A3EA2DF08}"/>
              </a:ext>
            </a:extLst>
          </p:cNvPr>
          <p:cNvSpPr/>
          <p:nvPr/>
        </p:nvSpPr>
        <p:spPr>
          <a:xfrm>
            <a:off x="0" y="0"/>
            <a:ext cx="3276600" cy="477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الهمزة المتطرفة–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36569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559800" y="2003866"/>
            <a:ext cx="2766628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أكتب ما يمليه المعلم: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017001" y="0"/>
            <a:ext cx="3175000" cy="622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تدريباتٌ إملائيةٌ </a:t>
            </a:r>
            <a:endParaRPr lang="en-GB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53074"/>
              </p:ext>
            </p:extLst>
          </p:nvPr>
        </p:nvGraphicFramePr>
        <p:xfrm>
          <a:off x="2619828" y="2886973"/>
          <a:ext cx="5800272" cy="64008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435100"/>
                <a:gridCol w="1485900"/>
                <a:gridCol w="1511300"/>
                <a:gridCol w="136797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قَرَأَ </a:t>
                      </a:r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مَرْفَأ </a:t>
                      </a:r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سَمَاء</a:t>
                      </a:r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بارِئ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7C3A9E49-71BA-4552-9DAA-645A3EA2DF08}"/>
              </a:ext>
            </a:extLst>
          </p:cNvPr>
          <p:cNvSpPr/>
          <p:nvPr/>
        </p:nvSpPr>
        <p:spPr>
          <a:xfrm>
            <a:off x="0" y="0"/>
            <a:ext cx="3276600" cy="477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الهمزة المتطرفة–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2521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23303" y="2729220"/>
            <a:ext cx="10792992" cy="113877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لجهود المخترعين أثرٌ  كبيرٌ  في نهضة العالم وتقدِّمِهِ.</a:t>
            </a:r>
          </a:p>
          <a:p>
            <a:pPr algn="ctr" rtl="1"/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أختارُ أحدَ المخترعين، وأكتبُ نبذةً عن حياته مبينًا أثر اختراعه في خدمة البشريِّة وتقدُّمها.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017001" y="0"/>
            <a:ext cx="3175000" cy="622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الإنتاجُ الكَّتَابِيُّ</a:t>
            </a:r>
            <a:endParaRPr lang="en-GB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7C3A9E49-71BA-4552-9DAA-645A3EA2DF08}"/>
              </a:ext>
            </a:extLst>
          </p:cNvPr>
          <p:cNvSpPr/>
          <p:nvPr/>
        </p:nvSpPr>
        <p:spPr>
          <a:xfrm>
            <a:off x="0" y="0"/>
            <a:ext cx="3276600" cy="477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الهمزة المتطرفة–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634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310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Sahar Abdulmonem Al Majthoob</cp:lastModifiedBy>
  <cp:revision>956</cp:revision>
  <dcterms:created xsi:type="dcterms:W3CDTF">2020-09-08T04:24:33Z</dcterms:created>
  <dcterms:modified xsi:type="dcterms:W3CDTF">2021-10-27T09:33:49Z</dcterms:modified>
</cp:coreProperties>
</file>