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94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6" r:id="rId13"/>
    <p:sldId id="307" r:id="rId14"/>
    <p:sldId id="309" r:id="rId15"/>
    <p:sldId id="310" r:id="rId16"/>
    <p:sldId id="31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31" autoAdjust="0"/>
    <p:restoredTop sz="94660"/>
  </p:normalViewPr>
  <p:slideViewPr>
    <p:cSldViewPr snapToGrid="0">
      <p:cViewPr varScale="1">
        <p:scale>
          <a:sx n="79" d="100"/>
          <a:sy n="79" d="100"/>
        </p:scale>
        <p:origin x="2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DF867A2C-93C7-458C-8EDB-94CB365715D2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95E7EEB7-7186-499B-A38B-1AAFFAA2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59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 dirty="0"/>
              <a:t>توظيف الرؤوس المرقمة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265ED-1274-48D1-8F94-10DD890EDB0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2098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 dirty="0"/>
              <a:t>توظيف الرؤوس المرقمة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265ED-1274-48D1-8F94-10DD890EDB0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304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 dirty="0"/>
              <a:t>توظيف الرؤوس المرقمة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265ED-1274-48D1-8F94-10DD890EDB0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534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 dirty="0"/>
              <a:t>توظيف الرؤوس المرقمة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265ED-1274-48D1-8F94-10DD890EDB0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9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 dirty="0"/>
              <a:t>توظيف الرؤوس المرقمة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265ED-1274-48D1-8F94-10DD890EDB0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867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 dirty="0"/>
              <a:t>توظيف الرؤوس المرقمة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265ED-1274-48D1-8F94-10DD890EDB0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01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 dirty="0"/>
              <a:t>توظيف الرؤوس المرقمة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265ED-1274-48D1-8F94-10DD890EDB0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277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 dirty="0"/>
              <a:t>توظيف الرؤوس المرقمة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265ED-1274-48D1-8F94-10DD890EDB0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761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 dirty="0"/>
              <a:t>توظيف الرؤوس المرقمة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265ED-1274-48D1-8F94-10DD890EDB0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901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 dirty="0"/>
              <a:t>توظيف الرؤوس المرقمة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265ED-1274-48D1-8F94-10DD890EDB0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460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96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833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95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8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87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39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88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6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465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61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01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10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514600" y="306445"/>
            <a:ext cx="7162800" cy="1182210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xmlns="" id="{C92AB2D9-8460-49FE-A3B3-E886CB62FA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0464" y="3419458"/>
            <a:ext cx="7766936" cy="1577340"/>
          </a:xfrm>
        </p:spPr>
        <p:txBody>
          <a:bodyPr>
            <a:normAutofit/>
          </a:bodyPr>
          <a:lstStyle/>
          <a:p>
            <a:pPr algn="ctr"/>
            <a:r>
              <a:rPr lang="ar-BH" sz="59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أَلْعابُنا وألْعابُكم 2</a:t>
            </a: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xmlns="" id="{48024BBA-7773-4B10-B6BC-A451E95D5C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98564" y="5232551"/>
            <a:ext cx="6990735" cy="2080259"/>
          </a:xfrm>
        </p:spPr>
        <p:txBody>
          <a:bodyPr>
            <a:normAutofit/>
          </a:bodyPr>
          <a:lstStyle/>
          <a:p>
            <a:pPr algn="ctr" rtl="1"/>
            <a:r>
              <a:rPr lang="ar-BH" sz="40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الص</a:t>
            </a:r>
            <a:r>
              <a:rPr lang="ar-SA" sz="40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ّ</a:t>
            </a:r>
            <a:r>
              <a:rPr lang="ar-BH" sz="40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</a:t>
            </a:r>
            <a:r>
              <a:rPr lang="ar-SA" sz="40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ّ</a:t>
            </a:r>
            <a:r>
              <a:rPr lang="ar-BH" sz="40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الرّابع الابتدائي</a:t>
            </a:r>
            <a:r>
              <a:rPr lang="ar-SA" sz="40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ّ</a:t>
            </a:r>
            <a:endParaRPr lang="ar-BH" sz="40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xmlns="" id="{5BA305D1-C304-46EB-B4B1-426C2825E1C4}"/>
              </a:ext>
            </a:extLst>
          </p:cNvPr>
          <p:cNvSpPr txBox="1"/>
          <p:nvPr/>
        </p:nvSpPr>
        <p:spPr>
          <a:xfrm>
            <a:off x="916506" y="1911372"/>
            <a:ext cx="1035898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4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درس في ماد</a:t>
            </a:r>
            <a:r>
              <a:rPr lang="ar-SA" sz="44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ّ</a:t>
            </a:r>
            <a:r>
              <a:rPr lang="ar-BH" sz="44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ة الل</a:t>
            </a:r>
            <a:r>
              <a:rPr lang="ar-SA" sz="44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ّ</a:t>
            </a:r>
            <a:r>
              <a:rPr lang="ar-BH" sz="44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غة العربي</a:t>
            </a:r>
            <a:r>
              <a:rPr lang="ar-SA" sz="44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ّ</a:t>
            </a:r>
            <a:r>
              <a:rPr lang="ar-BH" sz="44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ة</a:t>
            </a:r>
            <a:br>
              <a:rPr lang="ar-BH" sz="44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BH" sz="6000" b="1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القراءة</a:t>
            </a:r>
            <a:endParaRPr lang="en-US" sz="4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2063" y="157802"/>
            <a:ext cx="1894147" cy="1320800"/>
          </a:xfrm>
        </p:spPr>
        <p:txBody>
          <a:bodyPr>
            <a:normAutofit/>
          </a:bodyPr>
          <a:lstStyle/>
          <a:p>
            <a:pPr algn="r"/>
            <a:r>
              <a:rPr lang="ar-BH" sz="4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نشاط (2)</a:t>
            </a:r>
            <a:endParaRPr lang="en-GB" sz="44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778" y="1148459"/>
            <a:ext cx="9490688" cy="5262047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1. أُكملُ العبارةَ الآتيةَ بما يُناسِبُهَا:</a:t>
            </a:r>
          </a:p>
          <a:p>
            <a:pPr marL="0" indent="0" algn="r" rtl="1">
              <a:buNone/>
            </a:pP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(فما هُوَ الجَوابُ يا تُرَى؟) أسلوب: </a:t>
            </a:r>
            <a:r>
              <a:rPr lang="ar-BH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..................</a:t>
            </a:r>
          </a:p>
          <a:p>
            <a:pPr marL="0" indent="0" algn="r" rtl="1">
              <a:buNone/>
            </a:pPr>
            <a:endParaRPr lang="ar-BH" sz="1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>
              <a:buNone/>
            </a:pP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2.</a:t>
            </a:r>
            <a:r>
              <a:rPr lang="ar-BH" sz="2000" dirty="0">
                <a:solidFill>
                  <a:prstClr val="black"/>
                </a:solidFill>
              </a:rPr>
              <a:t> </a:t>
            </a: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(إنَّ الزَّمَنَ لا يُمْكِنُ أن يعودَ إلى الوراءِ)، أُوَضِّحُ الصُّورَةَ الجَمَاليَّةَ في الجملةِ السَّابِقَةِ.</a:t>
            </a:r>
          </a:p>
          <a:p>
            <a:pPr marL="0" indent="0">
              <a:buNone/>
            </a:pPr>
            <a:r>
              <a:rPr lang="ar-BH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.................................................................................</a:t>
            </a:r>
            <a:endParaRPr lang="ar-SA" sz="32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r" rtl="1">
              <a:buNone/>
            </a:pPr>
            <a:r>
              <a:rPr lang="ar-BH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.................................................................................</a:t>
            </a:r>
          </a:p>
          <a:p>
            <a:pPr marL="0" indent="0" algn="r" rtl="1">
              <a:buNone/>
            </a:pPr>
            <a:endParaRPr lang="ar-BH" sz="1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r" rtl="1">
              <a:buNone/>
            </a:pP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3. أسْتَخْرِجُ مِنَ النَّصِّ السَّابِقِ مَا يَأْتِي:</a:t>
            </a:r>
          </a:p>
          <a:p>
            <a:pPr lvl="0"/>
            <a:r>
              <a:rPr lang="ar-BH" sz="32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كَلِمةً وجمعَها في السَّطرِ الثَّالثِ: ............................................... .</a:t>
            </a:r>
            <a:endParaRPr lang="ar-BH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ar-BH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تَضَادًّا في السَّطرِ الحادي عَشَرَ: </a:t>
            </a:r>
            <a:r>
              <a:rPr lang="ar-BH" sz="32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............................................... .</a:t>
            </a:r>
            <a:endParaRPr lang="ar-BH" sz="32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5DAB3F16-0962-46C5-91D7-3E045B66C3C5}"/>
              </a:ext>
            </a:extLst>
          </p:cNvPr>
          <p:cNvSpPr txBox="1">
            <a:spLocks/>
          </p:cNvSpPr>
          <p:nvPr/>
        </p:nvSpPr>
        <p:spPr>
          <a:xfrm>
            <a:off x="10942466" y="0"/>
            <a:ext cx="1249534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أَفْهَمُ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3782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3760" y="18905"/>
            <a:ext cx="8596668" cy="1320800"/>
          </a:xfrm>
        </p:spPr>
        <p:txBody>
          <a:bodyPr>
            <a:normAutofit/>
          </a:bodyPr>
          <a:lstStyle/>
          <a:p>
            <a:pPr algn="r"/>
            <a:r>
              <a:rPr lang="ar-BH" sz="4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نشاط (2)</a:t>
            </a:r>
            <a:endParaRPr lang="en-GB" sz="44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F131A70B-0B40-454F-BEEC-97CF1C38C916}"/>
              </a:ext>
            </a:extLst>
          </p:cNvPr>
          <p:cNvSpPr txBox="1">
            <a:spLocks/>
          </p:cNvSpPr>
          <p:nvPr/>
        </p:nvSpPr>
        <p:spPr>
          <a:xfrm>
            <a:off x="10942466" y="0"/>
            <a:ext cx="1249534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أَفْهَمُ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74294" y="145209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4. أَشْرحُ ما يأتي:</a:t>
            </a:r>
          </a:p>
          <a:p>
            <a:pPr marL="0" lvl="0" indent="0">
              <a:buNone/>
            </a:pP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"كَانتْ تَجمَعُهم وتُفرِّقُهم في آنٍ واحدٍ": </a:t>
            </a:r>
            <a:r>
              <a:rPr lang="ar-BH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pPr marL="0" indent="0">
              <a:buNone/>
            </a:pPr>
            <a:r>
              <a:rPr lang="ar-BH" dirty="0"/>
              <a:t>5. أُ</a:t>
            </a: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رَتِّبُ</a:t>
            </a:r>
            <a:r>
              <a:rPr lang="ar-BH" dirty="0"/>
              <a:t> </a:t>
            </a: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الأفكارَ الآتيةَ حَسَبَ وُرُودِهَا في النَّصِّ:</a:t>
            </a:r>
          </a:p>
        </p:txBody>
      </p:sp>
      <p:graphicFrame>
        <p:nvGraphicFramePr>
          <p:cNvPr id="6" name="جدول 7">
            <a:extLst>
              <a:ext uri="{FF2B5EF4-FFF2-40B4-BE49-F238E27FC236}">
                <a16:creationId xmlns:a16="http://schemas.microsoft.com/office/drawing/2014/main" xmlns="" id="{1D5C6D71-1636-4C5E-BA62-8E2685CA7F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501884"/>
              </p:ext>
            </p:extLst>
          </p:nvPr>
        </p:nvGraphicFramePr>
        <p:xfrm>
          <a:off x="1534448" y="3987572"/>
          <a:ext cx="9408018" cy="21951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7977808">
                  <a:extLst>
                    <a:ext uri="{9D8B030D-6E8A-4147-A177-3AD203B41FA5}">
                      <a16:colId xmlns:a16="http://schemas.microsoft.com/office/drawing/2014/main" xmlns="" val="2383337142"/>
                    </a:ext>
                  </a:extLst>
                </a:gridCol>
                <a:gridCol w="1430210">
                  <a:extLst>
                    <a:ext uri="{9D8B030D-6E8A-4147-A177-3AD203B41FA5}">
                      <a16:colId xmlns:a16="http://schemas.microsoft.com/office/drawing/2014/main" xmlns="" val="1421871600"/>
                    </a:ext>
                  </a:extLst>
                </a:gridCol>
              </a:tblGrid>
              <a:tr h="45872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ar-BH" sz="3600" b="1" kern="1200" baseline="0" noProof="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موقفُ الجَدِّ من الألعابِ الحديثةِ.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400" b="0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66311191"/>
                  </a:ext>
                </a:extLst>
              </a:tr>
              <a:tr h="73773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BH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ar-BH" sz="3600" b="1" kern="1200" baseline="0" noProof="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ألعابُ الفتياتِ في الماضِي.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400" b="0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61400255"/>
                  </a:ext>
                </a:extLst>
              </a:tr>
              <a:tr h="81734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600" b="1" kern="1200" baseline="0" noProof="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 مميّزاتُ الألعابِ في الماضِي.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400" b="0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66485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220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F56181E4-6AFA-4915-BDD9-5B4D019B5E12}"/>
              </a:ext>
            </a:extLst>
          </p:cNvPr>
          <p:cNvSpPr txBox="1">
            <a:spLocks/>
          </p:cNvSpPr>
          <p:nvPr/>
        </p:nvSpPr>
        <p:spPr>
          <a:xfrm>
            <a:off x="10942466" y="0"/>
            <a:ext cx="1249534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أَفْهَمُ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94553AC-D0AE-4531-AA1B-9DD8524AD0D5}"/>
              </a:ext>
            </a:extLst>
          </p:cNvPr>
          <p:cNvSpPr/>
          <p:nvPr/>
        </p:nvSpPr>
        <p:spPr>
          <a:xfrm>
            <a:off x="155522" y="0"/>
            <a:ext cx="1960793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أقيّم إجابتي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6323ACD9-D08D-495B-BCAA-232BA4EDF397}"/>
              </a:ext>
            </a:extLst>
          </p:cNvPr>
          <p:cNvSpPr txBox="1">
            <a:spLocks/>
          </p:cNvSpPr>
          <p:nvPr/>
        </p:nvSpPr>
        <p:spPr>
          <a:xfrm>
            <a:off x="1451778" y="1211555"/>
            <a:ext cx="9490688" cy="52620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1. أُكملُ العبارةَ الآتيةَ بما يُناسِبُهَا:</a:t>
            </a:r>
          </a:p>
          <a:p>
            <a:pPr marL="0" indent="0">
              <a:buNone/>
            </a:pP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(فما هُوَ الجَوابُ يا تُرَى؟) أسلوب: </a:t>
            </a:r>
            <a:r>
              <a:rPr lang="ar-BH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استِفْهَام.</a:t>
            </a:r>
            <a:endParaRPr lang="ar-BH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ar-BH" sz="1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2.</a:t>
            </a:r>
            <a:r>
              <a:rPr lang="ar-BH" sz="2000" dirty="0">
                <a:solidFill>
                  <a:prstClr val="black"/>
                </a:solidFill>
              </a:rPr>
              <a:t> </a:t>
            </a: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(إنَّ الزَّمَنَ لا يُمْكِنُ أن يعودَ إلى الوراءِ)، أُوَضِّحُ الصُّورَةَ الجَمَاليَّة في الجملة السَّابِقَة.</a:t>
            </a:r>
          </a:p>
          <a:p>
            <a:pPr marL="0" indent="0">
              <a:buNone/>
            </a:pPr>
            <a:r>
              <a:rPr lang="ar-BH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شَبَّه الكاتبُ الزَّمنَ بالإنسانِ الذي يَمشِي.</a:t>
            </a:r>
            <a:endParaRPr lang="ar-BH" sz="32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ar-BH" sz="1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3. أسْتَخْرِجُ مِنَ النَّصِّ السَّابِقِ مَا يَأْتِي:</a:t>
            </a:r>
          </a:p>
          <a:p>
            <a:r>
              <a:rPr lang="ar-BH" sz="32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كَلِمةً وجمعَها في السَّطرِ الثَّالثِ: </a:t>
            </a:r>
            <a:r>
              <a:rPr lang="ar-BH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حجرًا/ أحجارًا.</a:t>
            </a:r>
            <a:endParaRPr lang="ar-BH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ar-BH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تَضَادًّا في السَّطرِ الحادي عَشَرَ: </a:t>
            </a:r>
            <a:r>
              <a:rPr lang="ar-BH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تجْمَعُهم/ تُفَرِّقُهم.</a:t>
            </a:r>
          </a:p>
        </p:txBody>
      </p:sp>
    </p:spTree>
    <p:extLst>
      <p:ext uri="{BB962C8B-B14F-4D97-AF65-F5344CB8AC3E}">
        <p14:creationId xmlns:p14="http://schemas.microsoft.com/office/powerpoint/2010/main" val="398643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24293B68-5B70-4DE9-8509-D884FF6742A9}"/>
              </a:ext>
            </a:extLst>
          </p:cNvPr>
          <p:cNvSpPr txBox="1">
            <a:spLocks/>
          </p:cNvSpPr>
          <p:nvPr/>
        </p:nvSpPr>
        <p:spPr>
          <a:xfrm>
            <a:off x="10942466" y="0"/>
            <a:ext cx="1249534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أَفْهَمُ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003B341-A034-4B18-946E-72317ABE28E3}"/>
              </a:ext>
            </a:extLst>
          </p:cNvPr>
          <p:cNvSpPr/>
          <p:nvPr/>
        </p:nvSpPr>
        <p:spPr>
          <a:xfrm>
            <a:off x="0" y="131641"/>
            <a:ext cx="1960793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أقيّم إجابتي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xmlns="" id="{FEEF7DB4-F694-4340-8A46-F1838745526C}"/>
              </a:ext>
            </a:extLst>
          </p:cNvPr>
          <p:cNvSpPr txBox="1">
            <a:spLocks/>
          </p:cNvSpPr>
          <p:nvPr/>
        </p:nvSpPr>
        <p:spPr>
          <a:xfrm>
            <a:off x="267067" y="90992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4. أَشْرحُ ما يأتي:</a:t>
            </a:r>
          </a:p>
          <a:p>
            <a:pPr marL="0" indent="0">
              <a:buNone/>
            </a:pP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"كَانتْ تَجمَعُهم وتُفرِّقُهم في آنٍ واحدٍ": </a:t>
            </a:r>
          </a:p>
          <a:p>
            <a:pPr marL="0" indent="0">
              <a:buNone/>
            </a:pPr>
            <a:r>
              <a:rPr lang="ar-BH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يقصِدُ الكاتِبُ بها أنَّ اللُّعبةَ قَدْ تكونُ فرديَّةً في الأداءِ، ولكنَّها جماعيَّةٌ في المنافَسةِ، والمشَارَكةِ، وتجْمَعُهم في مكانٍ واحدٍ.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ar-BH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ar-BH" dirty="0"/>
              <a:t>5. أُ</a:t>
            </a: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رَتِّبُ</a:t>
            </a:r>
            <a:r>
              <a:rPr lang="ar-BH" dirty="0"/>
              <a:t> </a:t>
            </a: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الأفكارَ الآتيةَ حَسَبَ وُرُودِهَا في النَّصِّ:</a:t>
            </a:r>
          </a:p>
        </p:txBody>
      </p:sp>
      <p:graphicFrame>
        <p:nvGraphicFramePr>
          <p:cNvPr id="9" name="جدول 7">
            <a:extLst>
              <a:ext uri="{FF2B5EF4-FFF2-40B4-BE49-F238E27FC236}">
                <a16:creationId xmlns:a16="http://schemas.microsoft.com/office/drawing/2014/main" xmlns="" id="{F2DF3F93-7DF5-421C-9908-95A6AD8149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597254"/>
              </p:ext>
            </p:extLst>
          </p:nvPr>
        </p:nvGraphicFramePr>
        <p:xfrm>
          <a:off x="1258957" y="4288976"/>
          <a:ext cx="9022928" cy="175793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7651260">
                  <a:extLst>
                    <a:ext uri="{9D8B030D-6E8A-4147-A177-3AD203B41FA5}">
                      <a16:colId xmlns:a16="http://schemas.microsoft.com/office/drawing/2014/main" xmlns="" val="2383337142"/>
                    </a:ext>
                  </a:extLst>
                </a:gridCol>
                <a:gridCol w="1371668">
                  <a:extLst>
                    <a:ext uri="{9D8B030D-6E8A-4147-A177-3AD203B41FA5}">
                      <a16:colId xmlns:a16="http://schemas.microsoft.com/office/drawing/2014/main" xmlns="" val="1421871600"/>
                    </a:ext>
                  </a:extLst>
                </a:gridCol>
              </a:tblGrid>
              <a:tr h="520308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ar-BH" sz="3200" b="1" kern="1200" baseline="0" noProof="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موقفُ الجَدِّ من الألعابِ الحديثةِ.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ar-BH" sz="3200" kern="1200" dirty="0">
                          <a:solidFill>
                            <a:srgbClr val="00B050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3</a:t>
                      </a:r>
                      <a:endParaRPr lang="en-US" sz="3200" kern="1200" dirty="0">
                        <a:solidFill>
                          <a:srgbClr val="00B050"/>
                        </a:solidFill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66311191"/>
                  </a:ext>
                </a:extLst>
              </a:tr>
              <a:tr h="59969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BH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ar-BH" sz="3200" b="1" kern="1200" baseline="0" noProof="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ألعابُ الفَتَياتِ في الماضِي.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ar-BH" sz="3200" b="1" kern="1200" dirty="0">
                          <a:solidFill>
                            <a:srgbClr val="00B050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1</a:t>
                      </a:r>
                      <a:endParaRPr lang="en-US" sz="3200" b="1" kern="1200" dirty="0">
                        <a:solidFill>
                          <a:srgbClr val="00B050"/>
                        </a:solidFill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61400255"/>
                  </a:ext>
                </a:extLst>
              </a:tr>
              <a:tr h="52358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kern="1200" baseline="0" noProof="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 مميّزاتُ الألعابِ في الماضِي.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defTabSz="914400" rtl="1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ar-BH" sz="3200" b="1" kern="1200" dirty="0">
                          <a:solidFill>
                            <a:srgbClr val="00B050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2</a:t>
                      </a:r>
                      <a:endParaRPr lang="en-US" sz="3200" b="1" kern="1200" dirty="0">
                        <a:solidFill>
                          <a:srgbClr val="00B050"/>
                        </a:solidFill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66485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010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129" y="42209"/>
            <a:ext cx="2418347" cy="1325563"/>
          </a:xfrm>
        </p:spPr>
        <p:txBody>
          <a:bodyPr>
            <a:normAutofit/>
          </a:bodyPr>
          <a:lstStyle/>
          <a:p>
            <a:pPr algn="r"/>
            <a:r>
              <a:rPr lang="ar-BH" sz="4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نشاط (3)</a:t>
            </a:r>
            <a:endParaRPr lang="en-GB" sz="44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1. لَوْ كُنْتُ مَكَانَ أَحَدِ الأَحْفَادِ، أَكْتُبُ رَدِّي عَلَى سُؤَالِ الجَدِّ الأَخيرِ: (أتَتَعلَّمُونَ مِن هذه اللُّعبةِ شيئًا، أمْ إِنَّها للتَّسْلِيةِ؟).</a:t>
            </a:r>
          </a:p>
          <a:p>
            <a:pPr marL="0" indent="0">
              <a:buNone/>
            </a:pPr>
            <a:r>
              <a:rPr lang="ar-BH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......................................................................................................................................................................................</a:t>
            </a:r>
          </a:p>
          <a:p>
            <a:pPr marL="0" indent="0">
              <a:buNone/>
            </a:pPr>
            <a:endParaRPr lang="ar-BH" sz="32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>
              <a:buNone/>
            </a:pP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2. أيُّ الأَلْعَابِ أَفْضَلُ في رَأْيِي، القَدِيمَةُ أم الحَدِيثَةُ؟ ولماذا؟</a:t>
            </a:r>
          </a:p>
          <a:p>
            <a:pPr marL="0" indent="0">
              <a:buNone/>
            </a:pPr>
            <a:r>
              <a:rPr lang="ar-BH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- .......................................................................................</a:t>
            </a:r>
          </a:p>
          <a:p>
            <a:pPr marL="0" indent="0">
              <a:buNone/>
            </a:pPr>
            <a:r>
              <a:rPr lang="ar-BH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 .......................................................................................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615C50B1-15EF-422A-9288-3702986DC999}"/>
              </a:ext>
            </a:extLst>
          </p:cNvPr>
          <p:cNvSpPr txBox="1">
            <a:spLocks/>
          </p:cNvSpPr>
          <p:nvPr/>
        </p:nvSpPr>
        <p:spPr>
          <a:xfrm>
            <a:off x="11053302" y="0"/>
            <a:ext cx="1138698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أُقيِّمُ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9659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EF690425-E891-4BE0-A993-1E109914DA01}"/>
              </a:ext>
            </a:extLst>
          </p:cNvPr>
          <p:cNvSpPr txBox="1">
            <a:spLocks/>
          </p:cNvSpPr>
          <p:nvPr/>
        </p:nvSpPr>
        <p:spPr>
          <a:xfrm>
            <a:off x="11053302" y="-41969"/>
            <a:ext cx="1138698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أُقيِّمُ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EB14C3C-2E0E-4EE2-AB7A-DA21096C8427}"/>
              </a:ext>
            </a:extLst>
          </p:cNvPr>
          <p:cNvSpPr/>
          <p:nvPr/>
        </p:nvSpPr>
        <p:spPr>
          <a:xfrm>
            <a:off x="0" y="152067"/>
            <a:ext cx="1960793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أقيّم إجابتي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xmlns="" id="{B4A70011-89F8-44D0-9604-359D557BDA25}"/>
              </a:ext>
            </a:extLst>
          </p:cNvPr>
          <p:cNvSpPr txBox="1">
            <a:spLocks/>
          </p:cNvSpPr>
          <p:nvPr/>
        </p:nvSpPr>
        <p:spPr>
          <a:xfrm>
            <a:off x="232011" y="977135"/>
            <a:ext cx="10918209" cy="5519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ar-BH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1. لَوْ كُنْتُ مَكَانَ أَحَدِ الأَحْفَادِ، أَكْتُبُ رَدِّي عَلَى سُؤَالِ الجَدِّ الأَخير: (أتَتَعلَّمُونَ مِن هذه اللُّعبةِ شيئًا، أم إِنَّها للتَّسْلِيةِ؟).</a:t>
            </a:r>
          </a:p>
          <a:p>
            <a:pPr marL="0" indent="0">
              <a:buNone/>
            </a:pPr>
            <a:r>
              <a:rPr lang="ar-BH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أَجْوِبَةٌ مُحْتَمَلَةٌ:</a:t>
            </a:r>
            <a:endParaRPr lang="ar-BH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>
              <a:buNone/>
            </a:pPr>
            <a:r>
              <a:rPr lang="ar-BH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نَتَسَلَّى بِهَا؛ لأنَّ فِيهَا مَجَالًا كَبِيرًا لِلْمُنَافَسَةِ.</a:t>
            </a:r>
          </a:p>
          <a:p>
            <a:pPr marL="0" indent="0">
              <a:buNone/>
            </a:pPr>
            <a:r>
              <a:rPr lang="ar-BH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نَتَسَلَّى بِهَا؛ لأنّها مليئةٌ بالإثارةِ والتَّشْوِيقِ.</a:t>
            </a:r>
          </a:p>
          <a:p>
            <a:pPr marL="0" indent="0">
              <a:buNone/>
            </a:pPr>
            <a:r>
              <a:rPr lang="ar-BH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نَتَسَلَّى بِهَا، لأنّها تُعَرِّفُنَا على أصْدِقَاءَ جُدُدٍ.</a:t>
            </a:r>
          </a:p>
          <a:p>
            <a:pPr marL="0" indent="0">
              <a:buNone/>
            </a:pPr>
            <a:r>
              <a:rPr lang="ar-BH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نَتَعَلّمُ منها؛ لأنّها تُمكِّنُنَا مِنَ اسْتخدامِ التَّقْنِيةِ الحديثةِ.</a:t>
            </a:r>
            <a:endParaRPr lang="ar-BH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ar-BH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2. أيُّ الأَلْعَابِ أَفْضَلُ في رأيِي، القَدِيمَةُ أم الحَدِيثَةُ؟ ولماذا؟</a:t>
            </a:r>
          </a:p>
          <a:p>
            <a:pPr marL="0" indent="0">
              <a:buNone/>
            </a:pPr>
            <a:r>
              <a:rPr lang="ar-BH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أَجْوِبَةٌ مُحْتَمَلَةٌ:</a:t>
            </a:r>
            <a:endParaRPr lang="ar-BH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ar-BH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أُفضِّلُ الأَلْعَابَ القديمةَ؛ لأنَّها تُسَلِّينَا، وتُنَمِّي فِينَا رُوحَ التَّوَاصُلِ، والتَّعَاوُنِ، والمشَارَكَةِ.</a:t>
            </a:r>
          </a:p>
          <a:p>
            <a:r>
              <a:rPr lang="ar-BH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أُفضّلُ الأَلْعَابَ الحديثَةَ؛ لأنَّها تُسَلِّينَا، وتطوّرُ مَهَارَاتِنَا في اسْتِخْدَامِ التَّقْنِيَةِ، وتُنمّي ذَكَاءَنَا. </a:t>
            </a:r>
          </a:p>
        </p:txBody>
      </p:sp>
    </p:spTree>
    <p:extLst>
      <p:ext uri="{BB962C8B-B14F-4D97-AF65-F5344CB8AC3E}">
        <p14:creationId xmlns:p14="http://schemas.microsoft.com/office/powerpoint/2010/main" val="357539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9471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ar-BH" sz="6600" b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انتهى الدرس</a:t>
            </a:r>
            <a:endParaRPr lang="ar-BH" sz="6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2" indent="0" algn="ctr">
              <a:buNone/>
            </a:pPr>
            <a:endParaRPr lang="ar-BH" dirty="0"/>
          </a:p>
          <a:p>
            <a:pPr marL="914400" lvl="2" indent="0" algn="ctr">
              <a:buNone/>
            </a:pPr>
            <a:endParaRPr lang="ar-BH" dirty="0" smtClean="0"/>
          </a:p>
          <a:p>
            <a:pPr marL="914400" lvl="2" indent="0" algn="ctr">
              <a:buNone/>
            </a:pPr>
            <a:endParaRPr lang="ar-BH" dirty="0"/>
          </a:p>
          <a:p>
            <a:pPr marL="914400" lvl="2" indent="0" algn="ctr">
              <a:buNone/>
            </a:pPr>
            <a:endParaRPr lang="ar-BH" dirty="0" smtClean="0"/>
          </a:p>
        </p:txBody>
      </p:sp>
    </p:spTree>
    <p:extLst>
      <p:ext uri="{BB962C8B-B14F-4D97-AF65-F5344CB8AC3E}">
        <p14:creationId xmlns:p14="http://schemas.microsoft.com/office/powerpoint/2010/main" val="912050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xmlns="" id="{A569A42E-2F99-476D-90FA-C289343FCA5A}"/>
              </a:ext>
            </a:extLst>
          </p:cNvPr>
          <p:cNvSpPr txBox="1">
            <a:spLocks/>
          </p:cNvSpPr>
          <p:nvPr/>
        </p:nvSpPr>
        <p:spPr>
          <a:xfrm>
            <a:off x="10194183" y="11294"/>
            <a:ext cx="1714115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xmlns="" id="{A57F0638-6847-4155-90D5-1B79C8C025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69" t="15268" r="40028" b="5982"/>
          <a:stretch/>
        </p:blipFill>
        <p:spPr>
          <a:xfrm>
            <a:off x="1229828" y="391886"/>
            <a:ext cx="6529507" cy="5760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عنوان 1">
            <a:extLst>
              <a:ext uri="{FF2B5EF4-FFF2-40B4-BE49-F238E27FC236}">
                <a16:creationId xmlns:a16="http://schemas.microsoft.com/office/drawing/2014/main" xmlns="" id="{197C244F-1D82-4D07-99B6-A75FD4947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0594" y="1645919"/>
            <a:ext cx="3715334" cy="3533463"/>
          </a:xfrm>
        </p:spPr>
        <p:txBody>
          <a:bodyPr>
            <a:noAutofit/>
          </a:bodyPr>
          <a:lstStyle/>
          <a:p>
            <a:pPr algn="ctr" rtl="1"/>
            <a:r>
              <a:rPr lang="ar-BH" sz="6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أقرأُ النّصَّ ثمّ أجيبُ عمّا يليه من أسئلةٍ</a:t>
            </a:r>
            <a:endParaRPr lang="en-US" sz="6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6042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29CC1180-42EE-4433-AD25-68DB06F7C12E}"/>
              </a:ext>
            </a:extLst>
          </p:cNvPr>
          <p:cNvSpPr txBox="1">
            <a:spLocks/>
          </p:cNvSpPr>
          <p:nvPr/>
        </p:nvSpPr>
        <p:spPr>
          <a:xfrm>
            <a:off x="1713828" y="13423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ar-BH" sz="6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xmlns="" id="{A73D69AF-4C52-4910-8A39-AF20FFF67942}"/>
              </a:ext>
            </a:extLst>
          </p:cNvPr>
          <p:cNvSpPr txBox="1"/>
          <p:nvPr/>
        </p:nvSpPr>
        <p:spPr>
          <a:xfrm>
            <a:off x="3930143" y="1640616"/>
            <a:ext cx="4164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معاني المفردات</a:t>
            </a:r>
            <a:endParaRPr lang="en-US" sz="36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5" name="جدول 7">
            <a:extLst>
              <a:ext uri="{FF2B5EF4-FFF2-40B4-BE49-F238E27FC236}">
                <a16:creationId xmlns:a16="http://schemas.microsoft.com/office/drawing/2014/main" xmlns="" id="{10A6DA25-2237-401E-8FBF-ABA4578DE8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61131"/>
              </p:ext>
            </p:extLst>
          </p:nvPr>
        </p:nvGraphicFramePr>
        <p:xfrm>
          <a:off x="1972190" y="2472529"/>
          <a:ext cx="7963631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4472">
                  <a:extLst>
                    <a:ext uri="{9D8B030D-6E8A-4147-A177-3AD203B41FA5}">
                      <a16:colId xmlns:a16="http://schemas.microsoft.com/office/drawing/2014/main" xmlns="" val="1147244517"/>
                    </a:ext>
                  </a:extLst>
                </a:gridCol>
                <a:gridCol w="2189159">
                  <a:extLst>
                    <a:ext uri="{9D8B030D-6E8A-4147-A177-3AD203B41FA5}">
                      <a16:colId xmlns:a16="http://schemas.microsoft.com/office/drawing/2014/main" xmlns="" val="2651125887"/>
                    </a:ext>
                  </a:extLst>
                </a:gridCol>
              </a:tblGrid>
              <a:tr h="447071"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المعنى</a:t>
                      </a:r>
                      <a:endParaRPr lang="en-US" sz="36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الكلمة</a:t>
                      </a:r>
                      <a:endParaRPr lang="en-US" sz="36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00562839"/>
                  </a:ext>
                </a:extLst>
              </a:tr>
              <a:tr h="556955"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تَلْتَقِطُها</a:t>
                      </a:r>
                      <a:endParaRPr lang="en-US" sz="36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تَتَلَقَّفُها</a:t>
                      </a:r>
                      <a:endParaRPr lang="en-US" sz="36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6677987"/>
                  </a:ext>
                </a:extLst>
              </a:tr>
              <a:tr h="556955"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يُزاوِلْنَ</a:t>
                      </a:r>
                      <a:endParaRPr lang="en-US" sz="36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يُمارِسْنَ</a:t>
                      </a:r>
                      <a:endParaRPr lang="en-US" sz="36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4290676"/>
                  </a:ext>
                </a:extLst>
              </a:tr>
              <a:tr h="556955"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فَرِحوا</a:t>
                      </a:r>
                      <a:endParaRPr lang="en-US" sz="36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سَعِدوا</a:t>
                      </a:r>
                      <a:endParaRPr lang="en-US" sz="36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4247066"/>
                  </a:ext>
                </a:extLst>
              </a:tr>
              <a:tr h="556955"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مُتعة و</a:t>
                      </a:r>
                      <a:r>
                        <a:rPr lang="ar-BH" sz="3600" baseline="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تَرْفِيه</a:t>
                      </a:r>
                      <a:endParaRPr lang="en-US" sz="36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تَسْلِية</a:t>
                      </a:r>
                      <a:endParaRPr lang="en-US" sz="36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16450284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xmlns="" id="{C3DBFD17-A38A-4577-AF4B-BCE2EAF6FC04}"/>
              </a:ext>
            </a:extLst>
          </p:cNvPr>
          <p:cNvSpPr txBox="1">
            <a:spLocks/>
          </p:cNvSpPr>
          <p:nvPr/>
        </p:nvSpPr>
        <p:spPr>
          <a:xfrm>
            <a:off x="10194183" y="11294"/>
            <a:ext cx="1714115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6504" y="134235"/>
            <a:ext cx="399500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66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أَلْعابُنا وألْعابُكم 2</a:t>
            </a:r>
            <a:endParaRPr lang="ar-BH" dirty="0"/>
          </a:p>
        </p:txBody>
      </p:sp>
    </p:spTree>
    <p:extLst>
      <p:ext uri="{BB962C8B-B14F-4D97-AF65-F5344CB8AC3E}">
        <p14:creationId xmlns:p14="http://schemas.microsoft.com/office/powerpoint/2010/main" val="244523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xmlns="" id="{FB634383-4A2F-480C-B82F-5BAB8AC2034F}"/>
              </a:ext>
            </a:extLst>
          </p:cNvPr>
          <p:cNvSpPr txBox="1"/>
          <p:nvPr/>
        </p:nvSpPr>
        <p:spPr>
          <a:xfrm>
            <a:off x="337207" y="2242020"/>
            <a:ext cx="108568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الفكرةُ العام</a:t>
            </a:r>
            <a:r>
              <a:rPr lang="ar-SA" sz="4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ّ</a:t>
            </a:r>
            <a:r>
              <a:rPr lang="ar-BH" sz="4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ةُ:</a:t>
            </a:r>
          </a:p>
          <a:p>
            <a:pPr algn="r" rtl="1"/>
            <a:r>
              <a:rPr lang="ar-BH" sz="4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BH" sz="4000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ألعابُ الفتياتِ القديمةُ، وموقفُ الجَدِّ من الألعابِ الحديثةِ.</a:t>
            </a:r>
          </a:p>
          <a:p>
            <a:pPr algn="r" rtl="1"/>
            <a:r>
              <a:rPr lang="ar-BH" sz="4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الأفكارُ الرّئيسةُ: </a:t>
            </a:r>
          </a:p>
          <a:p>
            <a:pPr algn="r"/>
            <a:r>
              <a:rPr lang="ar-BH" sz="4000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1- ألعابُ الفتياتِ في الماضِي. </a:t>
            </a:r>
            <a:r>
              <a:rPr lang="ar-BH" sz="2800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(وهناك اجتمعت... زاوية أخرى) </a:t>
            </a:r>
            <a:endParaRPr lang="ar-BH" sz="3200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/>
            <a:r>
              <a:rPr lang="ar-BH" sz="4000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2- مميّزاتُ الألعابِ في الماضِي. </a:t>
            </a:r>
            <a:r>
              <a:rPr lang="ar-BH" sz="2800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(كانت أيامًا... في آنٍ واحد) </a:t>
            </a:r>
          </a:p>
          <a:p>
            <a:pPr algn="r"/>
            <a:r>
              <a:rPr lang="ar-BH" sz="4000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3- موقفُ الجَدِّ منَ الألعابِ الحديثةِ. </a:t>
            </a:r>
            <a:r>
              <a:rPr lang="ar-BH" sz="2800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(عاوَدَ الجدُّ... يا تُرى؟)</a:t>
            </a:r>
            <a:endParaRPr lang="ar-BH" sz="2400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/>
            <a:endParaRPr lang="ar-BH" sz="4000" dirty="0">
              <a:solidFill>
                <a:srgbClr val="FF0000"/>
              </a:solidFill>
            </a:endParaRPr>
          </a:p>
        </p:txBody>
      </p:sp>
      <p:sp>
        <p:nvSpPr>
          <p:cNvPr id="8" name="مربع نص 3">
            <a:extLst>
              <a:ext uri="{FF2B5EF4-FFF2-40B4-BE49-F238E27FC236}">
                <a16:creationId xmlns:a16="http://schemas.microsoft.com/office/drawing/2014/main" xmlns="" id="{8D0DCBC6-A4F1-4D70-BF9A-AA69D53ABD50}"/>
              </a:ext>
            </a:extLst>
          </p:cNvPr>
          <p:cNvSpPr txBox="1"/>
          <p:nvPr/>
        </p:nvSpPr>
        <p:spPr>
          <a:xfrm>
            <a:off x="2422894" y="1227674"/>
            <a:ext cx="8771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أقرأُ شرحَ النَّصِّ بتمعُّنٍ، </a:t>
            </a:r>
            <a:r>
              <a:rPr lang="ar-SA" sz="4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ثُمّ </a:t>
            </a:r>
            <a:r>
              <a:rPr lang="ar-BH" sz="4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أجيبُ عم</a:t>
            </a:r>
            <a:r>
              <a:rPr lang="ar-SA" sz="4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ّ</a:t>
            </a:r>
            <a:r>
              <a:rPr lang="ar-BH" sz="4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 يليهِ من أسئلةٍ: </a:t>
            </a:r>
            <a:endParaRPr lang="en-US" sz="40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EE7F7013-B270-4148-AA92-3434DE2191A8}"/>
              </a:ext>
            </a:extLst>
          </p:cNvPr>
          <p:cNvSpPr txBox="1">
            <a:spLocks/>
          </p:cNvSpPr>
          <p:nvPr/>
        </p:nvSpPr>
        <p:spPr>
          <a:xfrm>
            <a:off x="10194183" y="11294"/>
            <a:ext cx="1714115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8940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29CC1180-42EE-4433-AD25-68DB06F7C12E}"/>
              </a:ext>
            </a:extLst>
          </p:cNvPr>
          <p:cNvSpPr txBox="1">
            <a:spLocks/>
          </p:cNvSpPr>
          <p:nvPr/>
        </p:nvSpPr>
        <p:spPr>
          <a:xfrm>
            <a:off x="2375099" y="15609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ar-BH" sz="4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5" name="جدول 5">
            <a:extLst>
              <a:ext uri="{FF2B5EF4-FFF2-40B4-BE49-F238E27FC236}">
                <a16:creationId xmlns:a16="http://schemas.microsoft.com/office/drawing/2014/main" xmlns="" id="{79F79F2E-8D5F-4CDD-A7F3-18EFA56567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048311"/>
              </p:ext>
            </p:extLst>
          </p:nvPr>
        </p:nvGraphicFramePr>
        <p:xfrm>
          <a:off x="543339" y="1166192"/>
          <a:ext cx="11364958" cy="5008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5673">
                  <a:extLst>
                    <a:ext uri="{9D8B030D-6E8A-4147-A177-3AD203B41FA5}">
                      <a16:colId xmlns:a16="http://schemas.microsoft.com/office/drawing/2014/main" xmlns="" val="4040688169"/>
                    </a:ext>
                  </a:extLst>
                </a:gridCol>
                <a:gridCol w="33264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35589">
                  <a:extLst>
                    <a:ext uri="{9D8B030D-6E8A-4147-A177-3AD203B41FA5}">
                      <a16:colId xmlns:a16="http://schemas.microsoft.com/office/drawing/2014/main" xmlns="" val="345725764"/>
                    </a:ext>
                  </a:extLst>
                </a:gridCol>
                <a:gridCol w="1187288">
                  <a:extLst>
                    <a:ext uri="{9D8B030D-6E8A-4147-A177-3AD203B41FA5}">
                      <a16:colId xmlns:a16="http://schemas.microsoft.com/office/drawing/2014/main" xmlns="" val="2578692530"/>
                    </a:ext>
                  </a:extLst>
                </a:gridCol>
              </a:tblGrid>
              <a:tr h="10767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ar-B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ar-BH" sz="2800" b="1" kern="1200" baseline="0" noProof="0" dirty="0">
                          <a:solidFill>
                            <a:schemeClr val="lt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موقفُ الجَدِّ من الألعابِ الحديثةِ.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r-BH" sz="2400" b="1" kern="1200" baseline="0" noProof="0" dirty="0">
                          <a:solidFill>
                            <a:schemeClr val="lt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(عاوَدَ الجَدُّ... يا تُرى؟)</a:t>
                      </a:r>
                      <a:endParaRPr lang="en-US" sz="2400" b="1" kern="1200" baseline="0" dirty="0">
                        <a:solidFill>
                          <a:schemeClr val="lt1"/>
                        </a:solidFill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800" b="1" kern="1200" baseline="0" noProof="0" dirty="0">
                          <a:solidFill>
                            <a:schemeClr val="lt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 مميّزاتُ الألعابِ في الماضِي.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400" b="1" kern="1200" baseline="0" noProof="0" dirty="0">
                          <a:solidFill>
                            <a:schemeClr val="lt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(كانت أيّامًا... في آنٍ واحدٍ)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B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ar-BH" sz="2800" b="1" kern="1200" baseline="0" noProof="0" dirty="0">
                          <a:solidFill>
                            <a:schemeClr val="lt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ألعابُ الفتَياتِ في الماضِي.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400" b="1" kern="1200" baseline="0" noProof="0" dirty="0">
                          <a:solidFill>
                            <a:schemeClr val="lt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(وهناك اجتمعت... زاوية أخرى)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BH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الأفكار الرئيسة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36915430"/>
                  </a:ext>
                </a:extLst>
              </a:tr>
              <a:tr h="3786821">
                <a:tc>
                  <a:txBody>
                    <a:bodyPr/>
                    <a:lstStyle/>
                    <a:p>
                      <a:pPr marL="342900" indent="-342900" algn="r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BH" sz="2800" b="1" baseline="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(أتتعلَّمونَ من هذهِ اللُّعبةِ شيئًا، أم إنَّها للتَّسليةِ؟): أسلوبُ استفهامٍ، لتعيينِ إحدى الإجابتينِ.</a:t>
                      </a:r>
                    </a:p>
                    <a:p>
                      <a:pPr marL="342900" indent="-342900" algn="r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BH" sz="2800" b="1" baseline="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(بعدَ تَكرارِ السُّؤالِ): تدلُّ هذهِ العبارةُ على إلحاحِ الجَدِّ في السُّؤالِ لمعرفةِ الإجابةِ، وعدمِ ردِّ الأحفادِ عليْهِ لانْشِغَالهِم باللّعِبِ.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r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BH" sz="28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تجْمَعُهُم وتفرِّقُهُم في آنٍ واحدٍ: (تجمعُ/ تفرّقُ) بينَ الكلِمَتَيْنِ تضادٌّ، ويدلُّ ذلكَ على أنَّ اللُّعبةَ قد تكونُ فرديَّةً في الأداءِ، ولكنَّها جماعيَّةٌ في المنافسةِ</a:t>
                      </a:r>
                      <a:r>
                        <a:rPr lang="ar-BH" sz="2800" b="1" baseline="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والمشاركةِ، وتجمعُهم في مكانٍ واحدٍ.</a:t>
                      </a:r>
                      <a:endParaRPr lang="en-US" sz="28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r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BH" sz="28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اللَّقْفة: لعبةٌ للفتَياتِ قديمًا، يستخدِمْنَ فيها حصًى صغيرةً.</a:t>
                      </a:r>
                    </a:p>
                    <a:p>
                      <a:pPr marL="342900" indent="-342900" algn="r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BH" sz="28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الخَبْصة: لعبةٌ للفتَياتِ قديمًا،</a:t>
                      </a:r>
                      <a:r>
                        <a:rPr lang="ar-BH" sz="2800" b="1" baseline="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يستخدِمْنَ فيها الرَّملَ.</a:t>
                      </a:r>
                    </a:p>
                    <a:p>
                      <a:pPr marL="342900" marR="0" lvl="0" indent="-3429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BH" sz="28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في زاويةٍ أخرى: تدلُّ على أنَّ أماكنَ ألعابِ الصِّبيانِ في موقعٍ آخرَ غيرِ أماكنِ لعبِ البناتِ.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ar-SA" sz="3200" b="1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الشّرح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503703359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xmlns="" id="{621FCD70-F59E-42A4-98FA-559742EC3518}"/>
              </a:ext>
            </a:extLst>
          </p:cNvPr>
          <p:cNvSpPr txBox="1">
            <a:spLocks/>
          </p:cNvSpPr>
          <p:nvPr/>
        </p:nvSpPr>
        <p:spPr>
          <a:xfrm>
            <a:off x="10194183" y="11294"/>
            <a:ext cx="1714115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2781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8623" y="88956"/>
            <a:ext cx="2028009" cy="1320800"/>
          </a:xfrm>
        </p:spPr>
        <p:txBody>
          <a:bodyPr>
            <a:normAutofit/>
          </a:bodyPr>
          <a:lstStyle/>
          <a:p>
            <a:pPr algn="ctr"/>
            <a:r>
              <a:rPr lang="ar-BH" sz="4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نشاط (1)</a:t>
            </a:r>
            <a:endParaRPr lang="en-GB" sz="44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5368" y="1405628"/>
            <a:ext cx="9223625" cy="5183201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1. أصنّفُ الألعابَ المذكورةَ في النّصِّ وفقًا للجدولِ الآتي:</a:t>
            </a:r>
          </a:p>
          <a:p>
            <a:pPr marL="0" indent="0" algn="r" rtl="1">
              <a:buNone/>
            </a:pPr>
            <a:endParaRPr lang="ar-BH" sz="32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r" rtl="1">
              <a:buNone/>
            </a:pPr>
            <a:endParaRPr lang="ar-BH" sz="32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r" rtl="1">
              <a:buNone/>
            </a:pPr>
            <a:endParaRPr lang="ar-BH" sz="32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r" rtl="1">
              <a:buNone/>
            </a:pP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2. أُعَدِّدُ مميّزاتِ الألْعَابِ القَدِيمةِ كمَا ذكرَهَا الجَدُّ.</a:t>
            </a:r>
          </a:p>
          <a:p>
            <a:pPr marL="0" indent="0" algn="r" rtl="1">
              <a:buNone/>
            </a:pP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r>
              <a:rPr lang="ar-BH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..............................................................................</a:t>
            </a:r>
          </a:p>
          <a:p>
            <a:pPr marL="0" indent="0" algn="r" rtl="1">
              <a:buNone/>
            </a:pPr>
            <a:endParaRPr lang="ar-BH" sz="32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r" rtl="1">
              <a:buNone/>
            </a:pP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3. سأَلَ الجَدُّ أحفَادَهُ سُؤَالًا. فماذا كانَ ردُّ حَفِيدِهِ ؟</a:t>
            </a:r>
          </a:p>
          <a:p>
            <a:pPr marL="0" indent="0" algn="r" rtl="1">
              <a:buNone/>
            </a:pPr>
            <a:r>
              <a:rPr lang="ar-BH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..............................................................................</a:t>
            </a:r>
          </a:p>
          <a:p>
            <a:pPr marL="0" indent="0" algn="r" rtl="1">
              <a:buNone/>
            </a:pPr>
            <a:endParaRPr lang="ar-BH" sz="32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r" rtl="1">
              <a:buNone/>
            </a:pPr>
            <a:endParaRPr lang="en-GB" sz="32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C3DEA09E-20B8-48EB-890C-A2BA6480C4B8}"/>
              </a:ext>
            </a:extLst>
          </p:cNvPr>
          <p:cNvSpPr txBox="1">
            <a:spLocks/>
          </p:cNvSpPr>
          <p:nvPr/>
        </p:nvSpPr>
        <p:spPr>
          <a:xfrm>
            <a:off x="10658764" y="11294"/>
            <a:ext cx="1249534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أَفْهَمُ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998578"/>
              </p:ext>
            </p:extLst>
          </p:nvPr>
        </p:nvGraphicFramePr>
        <p:xfrm>
          <a:off x="1784553" y="1894170"/>
          <a:ext cx="8554064" cy="153483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2770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770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01454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800" b="1" kern="1200" baseline="0" noProof="0" dirty="0">
                          <a:solidFill>
                            <a:schemeClr val="lt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ألعابُ الصِّبْيانِ </a:t>
                      </a:r>
                      <a:endParaRPr lang="ar-BH" sz="2800" b="1" kern="1200" dirty="0">
                        <a:solidFill>
                          <a:schemeClr val="lt1"/>
                        </a:solidFill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8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ألعابُ الفتياتِ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6688">
                <a:tc>
                  <a:txBody>
                    <a:bodyPr/>
                    <a:lstStyle/>
                    <a:p>
                      <a:pPr algn="ctr" rtl="1"/>
                      <a:endParaRPr lang="ar-BH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BH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6688">
                <a:tc>
                  <a:txBody>
                    <a:bodyPr/>
                    <a:lstStyle/>
                    <a:p>
                      <a:pPr algn="ctr" rtl="1"/>
                      <a:endParaRPr lang="ar-BH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BH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61442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301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7875" y="14339"/>
            <a:ext cx="2025738" cy="1320800"/>
          </a:xfrm>
        </p:spPr>
        <p:txBody>
          <a:bodyPr>
            <a:normAutofit/>
          </a:bodyPr>
          <a:lstStyle/>
          <a:p>
            <a:pPr algn="r"/>
            <a:r>
              <a:rPr lang="ar-BH" sz="4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نشاط (1)</a:t>
            </a:r>
            <a:endParaRPr lang="en-GB" sz="44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273" y="1162861"/>
            <a:ext cx="10460292" cy="5262047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BH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4. أستخرجُ مِنَ النَّصِّ السَّابِق مُرادِفَ كُل</a:t>
            </a:r>
            <a:r>
              <a:rPr lang="ar-BH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ِّ</a:t>
            </a:r>
            <a:r>
              <a:rPr lang="ar-BH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كلمةٍ ممَّا يَأتِي: </a:t>
            </a:r>
          </a:p>
          <a:p>
            <a:pPr marL="0" indent="0">
              <a:buNone/>
            </a:pPr>
            <a:r>
              <a:rPr lang="ar-BH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تَلْتَقِطُها: .......................</a:t>
            </a:r>
          </a:p>
          <a:p>
            <a:pPr marL="0" indent="0">
              <a:buNone/>
            </a:pPr>
            <a:r>
              <a:rPr lang="ar-BH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يُزاوِلْنَ: ..........................</a:t>
            </a:r>
          </a:p>
          <a:p>
            <a:pPr marL="0" indent="0">
              <a:buNone/>
            </a:pPr>
            <a:r>
              <a:rPr lang="ar-BH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تَرْفِيهٌ: ..........................</a:t>
            </a:r>
          </a:p>
          <a:p>
            <a:pPr marL="0" indent="0">
              <a:buNone/>
            </a:pPr>
            <a:endParaRPr lang="ar-BH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r" rtl="1">
              <a:buNone/>
            </a:pPr>
            <a:r>
              <a:rPr lang="ar-BH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5. أُعَيِّنُ في النَّصِّ مَا يدُلُّ عَلَى المعاني الآتِيَةِ:</a:t>
            </a:r>
          </a:p>
          <a:p>
            <a:r>
              <a:rPr lang="ar-BH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الأطفالُ قديمًا هُمْ مَن كانوا يُصمِّمُونَ ألعابَهُم، ويَصْنَعُونَهَا.</a:t>
            </a:r>
          </a:p>
          <a:p>
            <a:pPr marL="0" indent="0">
              <a:buNone/>
            </a:pPr>
            <a:r>
              <a:rPr lang="ar-BH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..................................................................................</a:t>
            </a:r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</a:t>
            </a:r>
            <a:r>
              <a:rPr lang="ar-BH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</a:t>
            </a:r>
            <a:endParaRPr lang="ar-SA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ar-BH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إيمانُ الجَدِّ بِأَنَّ الزَّمنَ يتغيَّرُ.</a:t>
            </a:r>
          </a:p>
          <a:p>
            <a:pPr marL="0" indent="0">
              <a:buNone/>
            </a:pPr>
            <a:r>
              <a:rPr lang="ar-SA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...........................................................................................</a:t>
            </a:r>
            <a:endParaRPr lang="ar-BH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r" rtl="1">
              <a:buNone/>
            </a:pPr>
            <a:endParaRPr lang="ar-BH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r" rtl="1">
              <a:buNone/>
            </a:pPr>
            <a:endParaRPr lang="ar-BH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r" rtl="1">
              <a:buNone/>
            </a:pPr>
            <a:endParaRPr lang="en-GB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E366DB91-81B2-484A-86A8-738F3A935340}"/>
              </a:ext>
            </a:extLst>
          </p:cNvPr>
          <p:cNvSpPr txBox="1">
            <a:spLocks/>
          </p:cNvSpPr>
          <p:nvPr/>
        </p:nvSpPr>
        <p:spPr>
          <a:xfrm>
            <a:off x="10658764" y="11294"/>
            <a:ext cx="1249534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أَفْهَمُ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7547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27679326-6273-4E85-A742-1A2D9177CD06}"/>
              </a:ext>
            </a:extLst>
          </p:cNvPr>
          <p:cNvSpPr txBox="1">
            <a:spLocks/>
          </p:cNvSpPr>
          <p:nvPr/>
        </p:nvSpPr>
        <p:spPr>
          <a:xfrm>
            <a:off x="10942466" y="-18894"/>
            <a:ext cx="1249534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أَفْهَمُ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CB13034-CA81-48B9-B50A-5626F3897F1F}"/>
              </a:ext>
            </a:extLst>
          </p:cNvPr>
          <p:cNvSpPr/>
          <p:nvPr/>
        </p:nvSpPr>
        <p:spPr>
          <a:xfrm>
            <a:off x="0" y="213328"/>
            <a:ext cx="1960793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أقيّم إجابتي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28268" y="1055081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ar-BH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1. أصنّفُ الألعابَ المذكورةَ في النّصِّ وفقًا للجدولِ الآتي:</a:t>
            </a:r>
          </a:p>
          <a:p>
            <a:pPr marL="0" indent="0" algn="r" rtl="1">
              <a:buNone/>
            </a:pPr>
            <a:endParaRPr lang="ar-BH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r" rtl="1">
              <a:buNone/>
            </a:pPr>
            <a:endParaRPr lang="ar-BH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r" rtl="1">
              <a:buNone/>
            </a:pPr>
            <a:endParaRPr lang="ar-BH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r" rtl="1">
              <a:buNone/>
            </a:pPr>
            <a:endParaRPr lang="ar-BH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>
              <a:buNone/>
            </a:pPr>
            <a:r>
              <a:rPr lang="ar-BH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2. أُعَدِّدُ مميّزاتِ الألْعَابِ القَدِيمةِ كمَا ذكرَهَا الجَدُّ.</a:t>
            </a:r>
          </a:p>
          <a:p>
            <a:pPr marL="0" indent="0">
              <a:buNone/>
            </a:pPr>
            <a:r>
              <a:rPr lang="ar-BH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التَّعدُّدُ والتَّنوُّعُ/ ذاتيَّةُ الصُّنعِ/ قِلّةُ التَّكْلِفةِ.</a:t>
            </a:r>
          </a:p>
          <a:p>
            <a:pPr marL="0" indent="0" algn="r" rtl="1">
              <a:buNone/>
            </a:pPr>
            <a:endParaRPr lang="ar-BH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>
              <a:buNone/>
            </a:pPr>
            <a:r>
              <a:rPr lang="ar-BH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3. سأَلَ الجَدُّ أحفَادَهُ سُؤَالًا. فماذا كان ردُّ حَفِيدِهِ ؟</a:t>
            </a:r>
          </a:p>
          <a:p>
            <a:pPr marL="0" indent="0">
              <a:buNone/>
            </a:pPr>
            <a:r>
              <a:rPr lang="ar-BH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"سَنخبِرُك بِذلكَ بعدَ انتهاءِ اللُّعبَةِ".</a:t>
            </a:r>
          </a:p>
          <a:p>
            <a:pPr marL="0" indent="0" algn="r" rtl="1">
              <a:buNone/>
            </a:pPr>
            <a:endParaRPr lang="ar-BH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r" rtl="1">
              <a:buNone/>
            </a:pPr>
            <a:endParaRPr lang="en-GB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xmlns="" id="{7DA21D76-D756-495E-9BC7-F0868DFE0E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964151"/>
              </p:ext>
            </p:extLst>
          </p:nvPr>
        </p:nvGraphicFramePr>
        <p:xfrm>
          <a:off x="2584174" y="1676270"/>
          <a:ext cx="8459694" cy="15544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2298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298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1668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800" b="1" kern="1200" baseline="0" noProof="0" dirty="0">
                          <a:solidFill>
                            <a:schemeClr val="lt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ألعابُ الصِّبْيانِ </a:t>
                      </a:r>
                      <a:endParaRPr lang="ar-BH" sz="2800" b="1" kern="1200" dirty="0">
                        <a:solidFill>
                          <a:schemeClr val="lt1"/>
                        </a:solidFill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8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ألعابُ الفتياتِ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2057"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dirty="0">
                          <a:solidFill>
                            <a:srgbClr val="00B050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الدَّوَّامةُ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kern="1200" dirty="0">
                          <a:solidFill>
                            <a:srgbClr val="00B050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الخَبْصَةُ</a:t>
                      </a:r>
                      <a:endParaRPr lang="ar-BH" sz="2800" b="1" dirty="0">
                        <a:solidFill>
                          <a:srgbClr val="00B050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2057"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dirty="0">
                          <a:solidFill>
                            <a:srgbClr val="00B050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التِّيلَةُ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kern="1200" dirty="0">
                          <a:solidFill>
                            <a:srgbClr val="00B050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اللَّقْفَةُ</a:t>
                      </a:r>
                      <a:endParaRPr lang="ar-BH" sz="2800" b="1" dirty="0">
                        <a:solidFill>
                          <a:srgbClr val="00B050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61442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115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112D1251-44AC-4B04-B30D-8980E8DD2EB3}"/>
              </a:ext>
            </a:extLst>
          </p:cNvPr>
          <p:cNvSpPr txBox="1">
            <a:spLocks/>
          </p:cNvSpPr>
          <p:nvPr/>
        </p:nvSpPr>
        <p:spPr>
          <a:xfrm>
            <a:off x="10942466" y="0"/>
            <a:ext cx="1249534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أَفْهَمُ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25E9591-6A00-4E6A-AE02-8D12FF2FD847}"/>
              </a:ext>
            </a:extLst>
          </p:cNvPr>
          <p:cNvSpPr/>
          <p:nvPr/>
        </p:nvSpPr>
        <p:spPr>
          <a:xfrm>
            <a:off x="0" y="213328"/>
            <a:ext cx="2150356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أقيّم إجابتي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361799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ar-BH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4. أستخرجُ مِنَ النَّصِّ السَّابِق مُرادِفَ كُلِّ كلمةٍ ممَّا يَأتِي: </a:t>
            </a:r>
          </a:p>
          <a:p>
            <a:pPr marL="0" indent="0">
              <a:buNone/>
            </a:pPr>
            <a:r>
              <a:rPr lang="ar-BH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تَلْتَقِطُها: </a:t>
            </a:r>
            <a:r>
              <a:rPr lang="ar-BH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تَتَلَقَّفُها.</a:t>
            </a:r>
          </a:p>
          <a:p>
            <a:pPr marL="0" indent="0">
              <a:buNone/>
            </a:pPr>
            <a:r>
              <a:rPr lang="ar-BH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يُزاوِلْنَ: </a:t>
            </a:r>
            <a:r>
              <a:rPr lang="ar-BH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يُمارِسْنَ.</a:t>
            </a:r>
          </a:p>
          <a:p>
            <a:pPr marL="0" indent="0">
              <a:buNone/>
            </a:pPr>
            <a:r>
              <a:rPr lang="ar-BH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تَرْفِيهٌ: </a:t>
            </a:r>
            <a:r>
              <a:rPr lang="ar-BH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تَسْلِيةٌ.</a:t>
            </a:r>
          </a:p>
          <a:p>
            <a:pPr marL="0" indent="0">
              <a:buNone/>
            </a:pPr>
            <a:endParaRPr lang="ar-BH" b="1" dirty="0">
              <a:solidFill>
                <a:srgbClr val="00B05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>
              <a:buNone/>
            </a:pPr>
            <a:r>
              <a:rPr lang="ar-BH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5. أُعَيِّنُ في النَّصِّ مَا يدُلُّ عَلَى المعاني الآتِيَةِ:</a:t>
            </a:r>
          </a:p>
          <a:p>
            <a:r>
              <a:rPr lang="ar-BH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الأطفالُ قديمًا هُمْ مَن كانوا يُصمِّمُونَ ألعابَهُم، ويَصْنَعُونَهَا.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ar-BH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"كانوا يَبتكِرُونها ويَصْنعونهَا بِأَيْدِيهِمْ".</a:t>
            </a:r>
            <a:endParaRPr lang="ar-SA" b="1" dirty="0">
              <a:solidFill>
                <a:srgbClr val="00B05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ar-BH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إيمانُ الجَدِّ بِأَنَّ الزَّمنَ يتغيَّرُ.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ar-BH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"إنَّ الزَّمَنَ لا يُمكنُ أن يعودَ إلى الوراءِ".</a:t>
            </a:r>
          </a:p>
          <a:p>
            <a:pPr marL="0" indent="0" algn="r" rtl="1">
              <a:buNone/>
            </a:pPr>
            <a:endParaRPr lang="ar-BH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r" rtl="1">
              <a:buNone/>
            </a:pPr>
            <a:endParaRPr lang="ar-BH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r" rtl="1">
              <a:buNone/>
            </a:pPr>
            <a:endParaRPr lang="en-GB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7279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قالب الدرو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قالب الدروس</Template>
  <TotalTime>727</TotalTime>
  <Words>1029</Words>
  <Application>Microsoft Office PowerPoint</Application>
  <PresentationFormat>Widescreen</PresentationFormat>
  <Paragraphs>185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Sakkal Majalla</vt:lpstr>
      <vt:lpstr>Traditional Arabic</vt:lpstr>
      <vt:lpstr>قالب الدروس</vt:lpstr>
      <vt:lpstr>أَلْعابُنا وألْعابُكم 2</vt:lpstr>
      <vt:lpstr>أقرأُ النّصَّ ثمّ أجيبُ عمّا يليه من أسئلةٍ</vt:lpstr>
      <vt:lpstr>PowerPoint Presentation</vt:lpstr>
      <vt:lpstr>PowerPoint Presentation</vt:lpstr>
      <vt:lpstr>PowerPoint Presentation</vt:lpstr>
      <vt:lpstr>نشاط (1)</vt:lpstr>
      <vt:lpstr>نشاط (1)</vt:lpstr>
      <vt:lpstr>PowerPoint Presentation</vt:lpstr>
      <vt:lpstr>PowerPoint Presentation</vt:lpstr>
      <vt:lpstr>نشاط (2)</vt:lpstr>
      <vt:lpstr>نشاط (2)</vt:lpstr>
      <vt:lpstr>PowerPoint Presentation</vt:lpstr>
      <vt:lpstr>PowerPoint Presentation</vt:lpstr>
      <vt:lpstr>نشاط (3)</vt:lpstr>
      <vt:lpstr>PowerPoint Presentation</vt:lpstr>
      <vt:lpstr>انتهى الدرس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بِيئتُنَا...حَيَاتُنَا (للحفظ 1-6)</dc:title>
  <dc:creator>Hatem bin Saleh Darwish</dc:creator>
  <cp:lastModifiedBy>user</cp:lastModifiedBy>
  <cp:revision>121</cp:revision>
  <dcterms:created xsi:type="dcterms:W3CDTF">2020-03-04T09:54:10Z</dcterms:created>
  <dcterms:modified xsi:type="dcterms:W3CDTF">2020-03-12T19:44:27Z</dcterms:modified>
</cp:coreProperties>
</file>