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325" r:id="rId3"/>
    <p:sldId id="311" r:id="rId4"/>
    <p:sldId id="355" r:id="rId5"/>
    <p:sldId id="294" r:id="rId6"/>
    <p:sldId id="296" r:id="rId7"/>
    <p:sldId id="346" r:id="rId8"/>
    <p:sldId id="298" r:id="rId9"/>
    <p:sldId id="358" r:id="rId10"/>
    <p:sldId id="356" r:id="rId11"/>
    <p:sldId id="357" r:id="rId12"/>
    <p:sldId id="350" r:id="rId13"/>
    <p:sldId id="359" r:id="rId14"/>
    <p:sldId id="351" r:id="rId15"/>
    <p:sldId id="352" r:id="rId16"/>
    <p:sldId id="353" r:id="rId17"/>
    <p:sldId id="363" r:id="rId18"/>
    <p:sldId id="354" r:id="rId19"/>
    <p:sldId id="360" r:id="rId20"/>
    <p:sldId id="32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41" autoAdjust="0"/>
    <p:restoredTop sz="94660"/>
  </p:normalViewPr>
  <p:slideViewPr>
    <p:cSldViewPr snapToGrid="0">
      <p:cViewPr varScale="1">
        <p:scale>
          <a:sx n="74" d="100"/>
          <a:sy n="74" d="100"/>
        </p:scale>
        <p:origin x="66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DF867A2C-93C7-458C-8EDB-94CB365715D2}" type="datetimeFigureOut">
              <a:rPr lang="en-US" smtClean="0"/>
              <a:t>8/9/2020</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95E7EEB7-7186-499B-A38B-1AAFFAA2C1F2}" type="slidenum">
              <a:rPr lang="en-US" smtClean="0"/>
              <a:t>‹#›</a:t>
            </a:fld>
            <a:endParaRPr lang="en-US"/>
          </a:p>
        </p:txBody>
      </p:sp>
    </p:spTree>
    <p:extLst>
      <p:ext uri="{BB962C8B-B14F-4D97-AF65-F5344CB8AC3E}">
        <p14:creationId xmlns:p14="http://schemas.microsoft.com/office/powerpoint/2010/main" val="85255900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BH" dirty="0"/>
              <a:t>توظيف الرؤوس المرقمة </a:t>
            </a:r>
            <a:endParaRPr lang="en-US" dirty="0"/>
          </a:p>
        </p:txBody>
      </p:sp>
      <p:sp>
        <p:nvSpPr>
          <p:cNvPr id="4" name="Slide Number Placeholder 3"/>
          <p:cNvSpPr>
            <a:spLocks noGrp="1"/>
          </p:cNvSpPr>
          <p:nvPr>
            <p:ph type="sldNum" sz="quarter" idx="5"/>
          </p:nvPr>
        </p:nvSpPr>
        <p:spPr/>
        <p:txBody>
          <a:bodyPr/>
          <a:lstStyle/>
          <a:p>
            <a:fld id="{CE1265ED-1274-48D1-8F94-10DD890EDB08}" type="slidenum">
              <a:rPr lang="en-GB" smtClean="0"/>
              <a:t>12</a:t>
            </a:fld>
            <a:endParaRPr lang="en-GB"/>
          </a:p>
        </p:txBody>
      </p:sp>
    </p:spTree>
    <p:extLst>
      <p:ext uri="{BB962C8B-B14F-4D97-AF65-F5344CB8AC3E}">
        <p14:creationId xmlns:p14="http://schemas.microsoft.com/office/powerpoint/2010/main" val="403720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BH" dirty="0"/>
              <a:t>توظيف الرؤوس المرقمة </a:t>
            </a:r>
            <a:endParaRPr lang="en-US" dirty="0"/>
          </a:p>
        </p:txBody>
      </p:sp>
      <p:sp>
        <p:nvSpPr>
          <p:cNvPr id="4" name="Slide Number Placeholder 3"/>
          <p:cNvSpPr>
            <a:spLocks noGrp="1"/>
          </p:cNvSpPr>
          <p:nvPr>
            <p:ph type="sldNum" sz="quarter" idx="5"/>
          </p:nvPr>
        </p:nvSpPr>
        <p:spPr/>
        <p:txBody>
          <a:bodyPr/>
          <a:lstStyle/>
          <a:p>
            <a:fld id="{CE1265ED-1274-48D1-8F94-10DD890EDB08}" type="slidenum">
              <a:rPr lang="en-GB" smtClean="0"/>
              <a:t>13</a:t>
            </a:fld>
            <a:endParaRPr lang="en-GB"/>
          </a:p>
        </p:txBody>
      </p:sp>
    </p:spTree>
    <p:extLst>
      <p:ext uri="{BB962C8B-B14F-4D97-AF65-F5344CB8AC3E}">
        <p14:creationId xmlns:p14="http://schemas.microsoft.com/office/powerpoint/2010/main" val="3124966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BH" dirty="0"/>
              <a:t>توظيف الرؤوس المرقمة </a:t>
            </a:r>
            <a:endParaRPr lang="en-US" dirty="0"/>
          </a:p>
        </p:txBody>
      </p:sp>
      <p:sp>
        <p:nvSpPr>
          <p:cNvPr id="4" name="Slide Number Placeholder 3"/>
          <p:cNvSpPr>
            <a:spLocks noGrp="1"/>
          </p:cNvSpPr>
          <p:nvPr>
            <p:ph type="sldNum" sz="quarter" idx="5"/>
          </p:nvPr>
        </p:nvSpPr>
        <p:spPr/>
        <p:txBody>
          <a:bodyPr/>
          <a:lstStyle/>
          <a:p>
            <a:fld id="{CE1265ED-1274-48D1-8F94-10DD890EDB08}" type="slidenum">
              <a:rPr lang="en-GB" smtClean="0"/>
              <a:t>14</a:t>
            </a:fld>
            <a:endParaRPr lang="en-GB"/>
          </a:p>
        </p:txBody>
      </p:sp>
    </p:spTree>
    <p:extLst>
      <p:ext uri="{BB962C8B-B14F-4D97-AF65-F5344CB8AC3E}">
        <p14:creationId xmlns:p14="http://schemas.microsoft.com/office/powerpoint/2010/main" val="4037209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BH" dirty="0"/>
              <a:t>توظيف الرؤوس المرقمة </a:t>
            </a:r>
            <a:endParaRPr lang="en-US" dirty="0"/>
          </a:p>
        </p:txBody>
      </p:sp>
      <p:sp>
        <p:nvSpPr>
          <p:cNvPr id="4" name="Slide Number Placeholder 3"/>
          <p:cNvSpPr>
            <a:spLocks noGrp="1"/>
          </p:cNvSpPr>
          <p:nvPr>
            <p:ph type="sldNum" sz="quarter" idx="5"/>
          </p:nvPr>
        </p:nvSpPr>
        <p:spPr/>
        <p:txBody>
          <a:bodyPr/>
          <a:lstStyle/>
          <a:p>
            <a:fld id="{CE1265ED-1274-48D1-8F94-10DD890EDB08}" type="slidenum">
              <a:rPr lang="en-GB" smtClean="0"/>
              <a:t>15</a:t>
            </a:fld>
            <a:endParaRPr lang="en-GB"/>
          </a:p>
        </p:txBody>
      </p:sp>
    </p:spTree>
    <p:extLst>
      <p:ext uri="{BB962C8B-B14F-4D97-AF65-F5344CB8AC3E}">
        <p14:creationId xmlns:p14="http://schemas.microsoft.com/office/powerpoint/2010/main" val="71227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BH" dirty="0"/>
              <a:t>توظيف الرؤوس المرقمة </a:t>
            </a:r>
            <a:endParaRPr lang="en-US" dirty="0"/>
          </a:p>
        </p:txBody>
      </p:sp>
      <p:sp>
        <p:nvSpPr>
          <p:cNvPr id="4" name="Slide Number Placeholder 3"/>
          <p:cNvSpPr>
            <a:spLocks noGrp="1"/>
          </p:cNvSpPr>
          <p:nvPr>
            <p:ph type="sldNum" sz="quarter" idx="5"/>
          </p:nvPr>
        </p:nvSpPr>
        <p:spPr/>
        <p:txBody>
          <a:bodyPr/>
          <a:lstStyle/>
          <a:p>
            <a:fld id="{CE1265ED-1274-48D1-8F94-10DD890EDB08}" type="slidenum">
              <a:rPr lang="en-GB" smtClean="0"/>
              <a:t>16</a:t>
            </a:fld>
            <a:endParaRPr lang="en-GB"/>
          </a:p>
        </p:txBody>
      </p:sp>
    </p:spTree>
    <p:extLst>
      <p:ext uri="{BB962C8B-B14F-4D97-AF65-F5344CB8AC3E}">
        <p14:creationId xmlns:p14="http://schemas.microsoft.com/office/powerpoint/2010/main" val="712277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BH" dirty="0"/>
              <a:t>توظيف الرؤوس المرقمة </a:t>
            </a:r>
            <a:endParaRPr lang="en-US" dirty="0"/>
          </a:p>
        </p:txBody>
      </p:sp>
      <p:sp>
        <p:nvSpPr>
          <p:cNvPr id="4" name="Slide Number Placeholder 3"/>
          <p:cNvSpPr>
            <a:spLocks noGrp="1"/>
          </p:cNvSpPr>
          <p:nvPr>
            <p:ph type="sldNum" sz="quarter" idx="5"/>
          </p:nvPr>
        </p:nvSpPr>
        <p:spPr/>
        <p:txBody>
          <a:bodyPr/>
          <a:lstStyle/>
          <a:p>
            <a:fld id="{CE1265ED-1274-48D1-8F94-10DD890EDB08}" type="slidenum">
              <a:rPr lang="en-GB" smtClean="0"/>
              <a:t>18</a:t>
            </a:fld>
            <a:endParaRPr lang="en-GB"/>
          </a:p>
        </p:txBody>
      </p:sp>
    </p:spTree>
    <p:extLst>
      <p:ext uri="{BB962C8B-B14F-4D97-AF65-F5344CB8AC3E}">
        <p14:creationId xmlns:p14="http://schemas.microsoft.com/office/powerpoint/2010/main" val="423746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BH" dirty="0"/>
              <a:t>توظيف الرؤوس المرقمة </a:t>
            </a:r>
            <a:endParaRPr lang="en-US" dirty="0"/>
          </a:p>
        </p:txBody>
      </p:sp>
      <p:sp>
        <p:nvSpPr>
          <p:cNvPr id="4" name="Slide Number Placeholder 3"/>
          <p:cNvSpPr>
            <a:spLocks noGrp="1"/>
          </p:cNvSpPr>
          <p:nvPr>
            <p:ph type="sldNum" sz="quarter" idx="5"/>
          </p:nvPr>
        </p:nvSpPr>
        <p:spPr/>
        <p:txBody>
          <a:bodyPr/>
          <a:lstStyle/>
          <a:p>
            <a:fld id="{CE1265ED-1274-48D1-8F94-10DD890EDB08}" type="slidenum">
              <a:rPr lang="en-GB" smtClean="0"/>
              <a:t>19</a:t>
            </a:fld>
            <a:endParaRPr lang="en-GB"/>
          </a:p>
        </p:txBody>
      </p:sp>
    </p:spTree>
    <p:extLst>
      <p:ext uri="{BB962C8B-B14F-4D97-AF65-F5344CB8AC3E}">
        <p14:creationId xmlns:p14="http://schemas.microsoft.com/office/powerpoint/2010/main" val="4040295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52119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1783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85899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BB54EE-DF0D-4FA1-B48F-C292469C25C4}" type="datetimeFigureOut">
              <a:rPr lang="en-US" smtClean="0"/>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4130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1985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64488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8/9/2020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0573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8/9/2020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60258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8/9/2020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2754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8/9/2020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04046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8/9/2020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79861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8/9/2020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37040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8/9/2020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1103910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m4a"/><Relationship Id="rId7" Type="http://schemas.openxmlformats.org/officeDocument/2006/relationships/image" Target="../media/image9.png"/><Relationship Id="rId12"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7.m4a"/><Relationship Id="rId7" Type="http://schemas.openxmlformats.org/officeDocument/2006/relationships/image" Target="../media/image16.png"/><Relationship Id="rId12"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p:blipFill>
        <p:spPr>
          <a:xfrm>
            <a:off x="2514600" y="306445"/>
            <a:ext cx="7162800" cy="1182210"/>
          </a:xfrm>
          <a:prstGeom prst="rect">
            <a:avLst/>
          </a:prstGeom>
        </p:spPr>
      </p:pic>
      <p:sp>
        <p:nvSpPr>
          <p:cNvPr id="6" name="Title 3">
            <a:extLst>
              <a:ext uri="{FF2B5EF4-FFF2-40B4-BE49-F238E27FC236}">
                <a16:creationId xmlns="" xmlns:a16="http://schemas.microsoft.com/office/drawing/2014/main" id="{C92AB2D9-8460-49FE-A3B3-E886CB62FA3B}"/>
              </a:ext>
            </a:extLst>
          </p:cNvPr>
          <p:cNvSpPr>
            <a:spLocks noGrp="1"/>
          </p:cNvSpPr>
          <p:nvPr>
            <p:ph type="ctrTitle"/>
          </p:nvPr>
        </p:nvSpPr>
        <p:spPr>
          <a:xfrm>
            <a:off x="2212532" y="3357922"/>
            <a:ext cx="7766936" cy="1577340"/>
          </a:xfrm>
        </p:spPr>
        <p:txBody>
          <a:bodyPr anchor="ctr">
            <a:normAutofit/>
          </a:bodyPr>
          <a:lstStyle/>
          <a:p>
            <a:r>
              <a:rPr lang="ar-BH" sz="6600" b="1" dirty="0">
                <a:solidFill>
                  <a:srgbClr val="FF0000"/>
                </a:solidFill>
                <a:latin typeface="Sakkal Majalla" panose="02000000000000000000" pitchFamily="2" charset="-78"/>
                <a:ea typeface="+mn-ea"/>
                <a:cs typeface="Sakkal Majalla" panose="02000000000000000000" pitchFamily="2" charset="-78"/>
              </a:rPr>
              <a:t>وَطَنِي</a:t>
            </a:r>
          </a:p>
        </p:txBody>
      </p:sp>
      <p:sp>
        <p:nvSpPr>
          <p:cNvPr id="7" name="Subtitle 4">
            <a:extLst>
              <a:ext uri="{FF2B5EF4-FFF2-40B4-BE49-F238E27FC236}">
                <a16:creationId xmlns="" xmlns:a16="http://schemas.microsoft.com/office/drawing/2014/main" id="{48024BBA-7773-4B10-B6BC-A451E95D5C08}"/>
              </a:ext>
            </a:extLst>
          </p:cNvPr>
          <p:cNvSpPr>
            <a:spLocks noGrp="1"/>
          </p:cNvSpPr>
          <p:nvPr>
            <p:ph type="subTitle" idx="1"/>
          </p:nvPr>
        </p:nvSpPr>
        <p:spPr>
          <a:xfrm>
            <a:off x="2600632" y="5113281"/>
            <a:ext cx="6990735" cy="836945"/>
          </a:xfrm>
        </p:spPr>
        <p:txBody>
          <a:bodyPr>
            <a:normAutofit/>
          </a:bodyPr>
          <a:lstStyle/>
          <a:p>
            <a:pPr algn="ctr" rtl="1"/>
            <a:r>
              <a:rPr lang="ar-BH" sz="3600" b="1" dirty="0">
                <a:latin typeface="Sakkal Majalla" panose="02000000000000000000" pitchFamily="2" charset="-78"/>
                <a:cs typeface="Sakkal Majalla" panose="02000000000000000000" pitchFamily="2" charset="-78"/>
              </a:rPr>
              <a:t>الص</a:t>
            </a:r>
            <a:r>
              <a:rPr lang="ar-SA" sz="3600" b="1" dirty="0">
                <a:latin typeface="Sakkal Majalla" panose="02000000000000000000" pitchFamily="2" charset="-78"/>
                <a:cs typeface="Sakkal Majalla" panose="02000000000000000000" pitchFamily="2" charset="-78"/>
              </a:rPr>
              <a:t>ّ</a:t>
            </a:r>
            <a:r>
              <a:rPr lang="ar-BH" sz="3600" b="1" dirty="0">
                <a:latin typeface="Sakkal Majalla" panose="02000000000000000000" pitchFamily="2" charset="-78"/>
                <a:cs typeface="Sakkal Majalla" panose="02000000000000000000" pitchFamily="2" charset="-78"/>
              </a:rPr>
              <a:t>ف</a:t>
            </a:r>
            <a:r>
              <a:rPr lang="ar-SA" sz="3600" b="1" dirty="0">
                <a:latin typeface="Sakkal Majalla" panose="02000000000000000000" pitchFamily="2" charset="-78"/>
                <a:cs typeface="Sakkal Majalla" panose="02000000000000000000" pitchFamily="2" charset="-78"/>
              </a:rPr>
              <a:t>ّ</a:t>
            </a:r>
            <a:r>
              <a:rPr lang="ar-BH" sz="3600" b="1" dirty="0">
                <a:latin typeface="Sakkal Majalla" panose="02000000000000000000" pitchFamily="2" charset="-78"/>
                <a:cs typeface="Sakkal Majalla" panose="02000000000000000000" pitchFamily="2" charset="-78"/>
              </a:rPr>
              <a:t> الرّابع الابتدائي</a:t>
            </a:r>
            <a:r>
              <a:rPr lang="ar-SA" sz="3600" b="1" dirty="0">
                <a:latin typeface="Sakkal Majalla" panose="02000000000000000000" pitchFamily="2" charset="-78"/>
                <a:cs typeface="Sakkal Majalla" panose="02000000000000000000" pitchFamily="2" charset="-78"/>
              </a:rPr>
              <a:t>ّ</a:t>
            </a:r>
            <a:endParaRPr lang="ar-BH" sz="3600" b="1" dirty="0">
              <a:latin typeface="Sakkal Majalla" panose="02000000000000000000" pitchFamily="2" charset="-78"/>
              <a:cs typeface="Sakkal Majalla" panose="02000000000000000000" pitchFamily="2" charset="-78"/>
            </a:endParaRPr>
          </a:p>
        </p:txBody>
      </p:sp>
      <p:sp>
        <p:nvSpPr>
          <p:cNvPr id="9" name="مربع نص 8">
            <a:extLst>
              <a:ext uri="{FF2B5EF4-FFF2-40B4-BE49-F238E27FC236}">
                <a16:creationId xmlns="" xmlns:a16="http://schemas.microsoft.com/office/drawing/2014/main" id="{C56B0D10-A3CB-45F3-9653-A86691D36D1F}"/>
              </a:ext>
            </a:extLst>
          </p:cNvPr>
          <p:cNvSpPr txBox="1"/>
          <p:nvPr/>
        </p:nvSpPr>
        <p:spPr>
          <a:xfrm>
            <a:off x="916506" y="1911372"/>
            <a:ext cx="10358983" cy="1323439"/>
          </a:xfrm>
          <a:prstGeom prst="rect">
            <a:avLst/>
          </a:prstGeom>
          <a:noFill/>
        </p:spPr>
        <p:txBody>
          <a:bodyPr wrap="square" rtlCol="0">
            <a:spAutoFit/>
          </a:bodyPr>
          <a:lstStyle/>
          <a:p>
            <a:pPr algn="ctr"/>
            <a:r>
              <a:rPr lang="ar-BH" sz="4000" dirty="0">
                <a:solidFill>
                  <a:srgbClr val="7030A0"/>
                </a:solidFill>
                <a:latin typeface="Sakkal Majalla" panose="02000000000000000000" pitchFamily="2" charset="-78"/>
                <a:cs typeface="Sakkal Majalla" panose="02000000000000000000" pitchFamily="2" charset="-78"/>
              </a:rPr>
              <a:t>درس في ماد</a:t>
            </a:r>
            <a:r>
              <a:rPr lang="ar-SA" sz="4000" dirty="0">
                <a:solidFill>
                  <a:srgbClr val="7030A0"/>
                </a:solidFill>
                <a:latin typeface="Sakkal Majalla" panose="02000000000000000000" pitchFamily="2" charset="-78"/>
                <a:cs typeface="Sakkal Majalla" panose="02000000000000000000" pitchFamily="2" charset="-78"/>
              </a:rPr>
              <a:t>ّ</a:t>
            </a:r>
            <a:r>
              <a:rPr lang="ar-BH" sz="4000" dirty="0">
                <a:solidFill>
                  <a:srgbClr val="7030A0"/>
                </a:solidFill>
                <a:latin typeface="Sakkal Majalla" panose="02000000000000000000" pitchFamily="2" charset="-78"/>
                <a:cs typeface="Sakkal Majalla" panose="02000000000000000000" pitchFamily="2" charset="-78"/>
              </a:rPr>
              <a:t>ة الل</a:t>
            </a:r>
            <a:r>
              <a:rPr lang="ar-SA" sz="4000" dirty="0">
                <a:solidFill>
                  <a:srgbClr val="7030A0"/>
                </a:solidFill>
                <a:latin typeface="Sakkal Majalla" panose="02000000000000000000" pitchFamily="2" charset="-78"/>
                <a:cs typeface="Sakkal Majalla" panose="02000000000000000000" pitchFamily="2" charset="-78"/>
              </a:rPr>
              <a:t>ّ</a:t>
            </a:r>
            <a:r>
              <a:rPr lang="ar-BH" sz="4000" dirty="0">
                <a:solidFill>
                  <a:srgbClr val="7030A0"/>
                </a:solidFill>
                <a:latin typeface="Sakkal Majalla" panose="02000000000000000000" pitchFamily="2" charset="-78"/>
                <a:cs typeface="Sakkal Majalla" panose="02000000000000000000" pitchFamily="2" charset="-78"/>
              </a:rPr>
              <a:t>غة العربي</a:t>
            </a:r>
            <a:r>
              <a:rPr lang="ar-SA" sz="4000" dirty="0">
                <a:solidFill>
                  <a:srgbClr val="7030A0"/>
                </a:solidFill>
                <a:latin typeface="Sakkal Majalla" panose="02000000000000000000" pitchFamily="2" charset="-78"/>
                <a:cs typeface="Sakkal Majalla" panose="02000000000000000000" pitchFamily="2" charset="-78"/>
              </a:rPr>
              <a:t>ّ</a:t>
            </a:r>
            <a:r>
              <a:rPr lang="ar-BH" sz="4000" dirty="0">
                <a:solidFill>
                  <a:srgbClr val="7030A0"/>
                </a:solidFill>
                <a:latin typeface="Sakkal Majalla" panose="02000000000000000000" pitchFamily="2" charset="-78"/>
                <a:cs typeface="Sakkal Majalla" panose="02000000000000000000" pitchFamily="2" charset="-78"/>
              </a:rPr>
              <a:t>ة</a:t>
            </a:r>
            <a:br>
              <a:rPr lang="ar-BH" sz="4000" dirty="0">
                <a:solidFill>
                  <a:srgbClr val="7030A0"/>
                </a:solidFill>
                <a:latin typeface="Sakkal Majalla" panose="02000000000000000000" pitchFamily="2" charset="-78"/>
                <a:cs typeface="Sakkal Majalla" panose="02000000000000000000" pitchFamily="2" charset="-78"/>
              </a:rPr>
            </a:br>
            <a:r>
              <a:rPr lang="ar-BH" sz="4000" b="1" dirty="0">
                <a:solidFill>
                  <a:srgbClr val="7030A0"/>
                </a:solidFill>
                <a:latin typeface="Sakkal Majalla" panose="02000000000000000000" pitchFamily="2" charset="-78"/>
                <a:cs typeface="Sakkal Majalla" panose="02000000000000000000" pitchFamily="2" charset="-78"/>
              </a:rPr>
              <a:t>القراءة </a:t>
            </a:r>
            <a:r>
              <a:rPr lang="ar-BH" sz="4000" dirty="0">
                <a:solidFill>
                  <a:srgbClr val="7030A0"/>
                </a:solidFill>
                <a:latin typeface="Sakkal Majalla" panose="02000000000000000000" pitchFamily="2" charset="-78"/>
                <a:cs typeface="Sakkal Majalla" panose="02000000000000000000" pitchFamily="2" charset="-78"/>
              </a:rPr>
              <a:t>– الفصل الدراسي الأوّل </a:t>
            </a:r>
            <a:endParaRPr lang="en-US" sz="4000" dirty="0">
              <a:latin typeface="Sakkal Majalla" panose="02000000000000000000" pitchFamily="2" charset="-78"/>
              <a:cs typeface="Sakkal Majalla" panose="02000000000000000000" pitchFamily="2" charset="-78"/>
            </a:endParaRPr>
          </a:p>
        </p:txBody>
      </p:sp>
      <p:pic>
        <p:nvPicPr>
          <p:cNvPr id="2" name="ملف صوتي 1">
            <a:hlinkClick r:id="" action="ppaction://media"/>
            <a:extLst>
              <a:ext uri="{FF2B5EF4-FFF2-40B4-BE49-F238E27FC236}">
                <a16:creationId xmlns="" xmlns:a16="http://schemas.microsoft.com/office/drawing/2014/main" id="{F4610C82-D909-4826-9CBF-7B71858B78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5457237"/>
      </p:ext>
    </p:extLst>
  </p:cSld>
  <p:clrMapOvr>
    <a:masterClrMapping/>
  </p:clrMapOvr>
  <mc:AlternateContent xmlns:mc="http://schemas.openxmlformats.org/markup-compatibility/2006" xmlns:p14="http://schemas.microsoft.com/office/powerpoint/2010/main">
    <mc:Choice Requires="p14">
      <p:transition spd="slow" p14:dur="2000" advTm="15293"/>
    </mc:Choice>
    <mc:Fallback xmlns="">
      <p:transition spd="slow" advTm="1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29CC1180-42EE-4433-AD25-68DB06F7C12E}"/>
              </a:ext>
            </a:extLst>
          </p:cNvPr>
          <p:cNvSpPr txBox="1">
            <a:spLocks/>
          </p:cNvSpPr>
          <p:nvPr/>
        </p:nvSpPr>
        <p:spPr>
          <a:xfrm>
            <a:off x="2375099" y="156095"/>
            <a:ext cx="8596668" cy="1320800"/>
          </a:xfrm>
          <a:prstGeom prst="rect">
            <a:avLst/>
          </a:prstGeom>
        </p:spPr>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endParaRPr lang="ar-BH" sz="4400" b="1" dirty="0">
              <a:latin typeface="Traditional Arabic" panose="02020603050405020304" pitchFamily="18" charset="-78"/>
              <a:cs typeface="Traditional Arabic" panose="02020603050405020304" pitchFamily="18" charset="-78"/>
            </a:endParaRPr>
          </a:p>
        </p:txBody>
      </p:sp>
      <p:sp>
        <p:nvSpPr>
          <p:cNvPr id="9" name="Title 1">
            <a:extLst>
              <a:ext uri="{FF2B5EF4-FFF2-40B4-BE49-F238E27FC236}">
                <a16:creationId xmlns="" xmlns:a16="http://schemas.microsoft.com/office/drawing/2014/main" id="{621FCD70-F59E-42A4-98FA-559742EC3518}"/>
              </a:ext>
            </a:extLst>
          </p:cNvPr>
          <p:cNvSpPr txBox="1">
            <a:spLocks/>
          </p:cNvSpPr>
          <p:nvPr/>
        </p:nvSpPr>
        <p:spPr>
          <a:xfrm>
            <a:off x="10229352" y="-23875"/>
            <a:ext cx="1714115"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ar-BH" sz="4400" b="1" dirty="0">
                <a:solidFill>
                  <a:schemeClr val="bg1"/>
                </a:solidFill>
                <a:latin typeface="Sakkal Majalla" panose="02000000000000000000" pitchFamily="2" charset="-78"/>
                <a:cs typeface="Sakkal Majalla" panose="02000000000000000000" pitchFamily="2" charset="-78"/>
              </a:rPr>
              <a:t>أ</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ك</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ت</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ش</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ف</a:t>
            </a:r>
            <a:r>
              <a:rPr lang="ar-SA" sz="4400" b="1" dirty="0">
                <a:solidFill>
                  <a:schemeClr val="bg1"/>
                </a:solidFill>
                <a:latin typeface="Sakkal Majalla" panose="02000000000000000000" pitchFamily="2" charset="-78"/>
                <a:cs typeface="Sakkal Majalla" panose="02000000000000000000" pitchFamily="2" charset="-78"/>
              </a:rPr>
              <a:t>ُ</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4" name="Rectangle 3"/>
          <p:cNvSpPr/>
          <p:nvPr/>
        </p:nvSpPr>
        <p:spPr>
          <a:xfrm>
            <a:off x="4744339" y="152044"/>
            <a:ext cx="2220480" cy="707886"/>
          </a:xfrm>
          <a:prstGeom prst="rect">
            <a:avLst/>
          </a:prstGeom>
        </p:spPr>
        <p:txBody>
          <a:bodyPr wrap="none">
            <a:spAutoFit/>
          </a:bodyPr>
          <a:lstStyle/>
          <a:p>
            <a:r>
              <a:rPr lang="ar-BH" sz="4000" b="1" dirty="0">
                <a:solidFill>
                  <a:srgbClr val="FF0000"/>
                </a:solidFill>
                <a:latin typeface="Sakkal Majalla" panose="02000000000000000000" pitchFamily="2" charset="-78"/>
                <a:cs typeface="Sakkal Majalla" panose="02000000000000000000" pitchFamily="2" charset="-78"/>
              </a:rPr>
              <a:t>تحليلُ الأبيات</a:t>
            </a:r>
            <a:endParaRPr lang="en-US" sz="4000" b="1" dirty="0">
              <a:solidFill>
                <a:srgbClr val="FF0000"/>
              </a:solidFill>
              <a:latin typeface="Sakkal Majalla" panose="02000000000000000000" pitchFamily="2" charset="-78"/>
              <a:cs typeface="Sakkal Majalla" panose="020000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989216483"/>
              </p:ext>
            </p:extLst>
          </p:nvPr>
        </p:nvGraphicFramePr>
        <p:xfrm>
          <a:off x="52830" y="1099010"/>
          <a:ext cx="11603497" cy="5242950"/>
        </p:xfrm>
        <a:graphic>
          <a:graphicData uri="http://schemas.openxmlformats.org/drawingml/2006/table">
            <a:tbl>
              <a:tblPr firstRow="1" bandRow="1">
                <a:tableStyleId>{5C22544A-7EE6-4342-B048-85BDC9FD1C3A}</a:tableStyleId>
              </a:tblPr>
              <a:tblGrid>
                <a:gridCol w="3001250">
                  <a:extLst>
                    <a:ext uri="{9D8B030D-6E8A-4147-A177-3AD203B41FA5}">
                      <a16:colId xmlns="" xmlns:a16="http://schemas.microsoft.com/office/drawing/2014/main" val="20000"/>
                    </a:ext>
                  </a:extLst>
                </a:gridCol>
                <a:gridCol w="6531649">
                  <a:extLst>
                    <a:ext uri="{9D8B030D-6E8A-4147-A177-3AD203B41FA5}">
                      <a16:colId xmlns="" xmlns:a16="http://schemas.microsoft.com/office/drawing/2014/main" val="20001"/>
                    </a:ext>
                  </a:extLst>
                </a:gridCol>
                <a:gridCol w="781812">
                  <a:extLst>
                    <a:ext uri="{9D8B030D-6E8A-4147-A177-3AD203B41FA5}">
                      <a16:colId xmlns="" xmlns:a16="http://schemas.microsoft.com/office/drawing/2014/main" val="1475020599"/>
                    </a:ext>
                  </a:extLst>
                </a:gridCol>
                <a:gridCol w="1288786">
                  <a:extLst>
                    <a:ext uri="{9D8B030D-6E8A-4147-A177-3AD203B41FA5}">
                      <a16:colId xmlns="" xmlns:a16="http://schemas.microsoft.com/office/drawing/2014/main" val="20002"/>
                    </a:ext>
                  </a:extLst>
                </a:gridCol>
              </a:tblGrid>
              <a:tr h="64047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2800" b="1" kern="1200" dirty="0">
                          <a:solidFill>
                            <a:schemeClr val="bg1"/>
                          </a:solidFill>
                          <a:latin typeface="Sakkal Majalla" panose="02000000000000000000" pitchFamily="2" charset="-78"/>
                          <a:ea typeface="+mn-ea"/>
                          <a:cs typeface="Sakkal Majalla" panose="02000000000000000000" pitchFamily="2" charset="-78"/>
                        </a:rPr>
                        <a:t>الأساليب والصّور التعبيريّة</a:t>
                      </a:r>
                      <a:r>
                        <a:rPr lang="ar-BH" sz="3200" b="1" kern="1200" dirty="0">
                          <a:solidFill>
                            <a:schemeClr val="bg1"/>
                          </a:solidFill>
                          <a:latin typeface="Sakkal Majalla" panose="02000000000000000000" pitchFamily="2" charset="-78"/>
                          <a:ea typeface="+mn-ea"/>
                          <a:cs typeface="Sakkal Majalla" panose="02000000000000000000" pitchFamily="2" charset="-78"/>
                        </a:rPr>
                        <a:t> </a:t>
                      </a:r>
                      <a:endParaRPr lang="en-US" dirty="0"/>
                    </a:p>
                  </a:txBody>
                  <a:tcPr anchor="ctr"/>
                </a:tc>
                <a:tc>
                  <a:txBody>
                    <a:bodyPr/>
                    <a:lstStyle/>
                    <a:p>
                      <a:pPr algn="ctr"/>
                      <a:r>
                        <a:rPr lang="ar-BH" sz="3200" b="1" kern="1200" dirty="0">
                          <a:solidFill>
                            <a:schemeClr val="bg1"/>
                          </a:solidFill>
                          <a:latin typeface="Sakkal Majalla" panose="02000000000000000000" pitchFamily="2" charset="-78"/>
                          <a:ea typeface="+mn-ea"/>
                          <a:cs typeface="Sakkal Majalla" panose="02000000000000000000" pitchFamily="2" charset="-78"/>
                        </a:rPr>
                        <a:t>الشرح</a:t>
                      </a:r>
                      <a:endParaRPr lang="en-US" sz="32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tc>
                  <a:txBody>
                    <a:bodyPr/>
                    <a:lstStyle/>
                    <a:p>
                      <a:pPr algn="ctr"/>
                      <a:r>
                        <a:rPr lang="ar-BH" sz="2800" b="1" kern="1200" dirty="0">
                          <a:solidFill>
                            <a:schemeClr val="bg1"/>
                          </a:solidFill>
                          <a:latin typeface="Sakkal Majalla" panose="02000000000000000000" pitchFamily="2" charset="-78"/>
                          <a:ea typeface="+mn-ea"/>
                          <a:cs typeface="Sakkal Majalla" panose="02000000000000000000" pitchFamily="2" charset="-78"/>
                        </a:rPr>
                        <a:t>البيت</a:t>
                      </a:r>
                      <a:endParaRPr lang="en-US" sz="28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tc>
                  <a:txBody>
                    <a:bodyPr/>
                    <a:lstStyle/>
                    <a:p>
                      <a:pPr algn="ctr"/>
                      <a:r>
                        <a:rPr lang="ar-BH" sz="2800" b="1" kern="1200" dirty="0">
                          <a:solidFill>
                            <a:schemeClr val="bg1"/>
                          </a:solidFill>
                          <a:latin typeface="Sakkal Majalla" panose="02000000000000000000" pitchFamily="2" charset="-78"/>
                          <a:ea typeface="+mn-ea"/>
                          <a:cs typeface="Sakkal Majalla" panose="02000000000000000000" pitchFamily="2" charset="-78"/>
                        </a:rPr>
                        <a:t>الفكرة </a:t>
                      </a:r>
                      <a:endParaRPr lang="en-US" sz="28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extLst>
                  <a:ext uri="{0D108BD9-81ED-4DB2-BD59-A6C34878D82A}">
                    <a16:rowId xmlns="" xmlns:a16="http://schemas.microsoft.com/office/drawing/2014/main" val="10000"/>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en-US" sz="2600" b="1" kern="1200" baseline="0" dirty="0">
                        <a:solidFill>
                          <a:schemeClr val="tx1"/>
                        </a:solidFill>
                        <a:latin typeface="Sakkal Majalla" panose="02000000000000000000" pitchFamily="2" charset="-78"/>
                        <a:ea typeface="+mn-ea"/>
                        <a:cs typeface="Sakkal Majalla" panose="020000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2600" b="1" kern="1200" baseline="0" dirty="0">
                        <a:solidFill>
                          <a:schemeClr val="tx1"/>
                        </a:solidFill>
                        <a:latin typeface="Sakkal Majalla" panose="02000000000000000000" pitchFamily="2" charset="-78"/>
                        <a:ea typeface="+mn-ea"/>
                        <a:cs typeface="Sakkal Majalla" panose="020000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2600" b="1" kern="1200" baseline="0" dirty="0">
                        <a:solidFill>
                          <a:schemeClr val="tx1"/>
                        </a:solidFill>
                        <a:latin typeface="Sakkal Majalla" panose="02000000000000000000" pitchFamily="2" charset="-78"/>
                        <a:ea typeface="+mn-ea"/>
                        <a:cs typeface="Sakkal Majalla" panose="020000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2600" b="1" kern="1200" baseline="0" dirty="0">
                        <a:solidFill>
                          <a:schemeClr val="tx1"/>
                        </a:solidFill>
                        <a:latin typeface="Sakkal Majalla" panose="02000000000000000000" pitchFamily="2" charset="-78"/>
                        <a:ea typeface="+mn-ea"/>
                        <a:cs typeface="Sakkal Majalla" panose="020000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BH" sz="2600" b="1" kern="1200" baseline="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pPr algn="ctr"/>
                      <a:endParaRPr lang="ar-BH" sz="2800" b="1" kern="1200" dirty="0">
                        <a:solidFill>
                          <a:schemeClr val="tx1"/>
                        </a:solidFill>
                        <a:latin typeface="Sakkal Majalla" panose="02000000000000000000" pitchFamily="2" charset="-78"/>
                        <a:ea typeface="+mn-ea"/>
                        <a:cs typeface="Sakkal Majalla" panose="02000000000000000000" pitchFamily="2" charset="-78"/>
                      </a:endParaRPr>
                    </a:p>
                    <a:p>
                      <a:pPr algn="ctr"/>
                      <a:r>
                        <a:rPr lang="ar-BH" sz="2800" b="1" kern="1200" dirty="0">
                          <a:solidFill>
                            <a:schemeClr val="tx1"/>
                          </a:solidFill>
                          <a:latin typeface="Sakkal Majalla" panose="02000000000000000000" pitchFamily="2" charset="-78"/>
                          <a:ea typeface="+mn-ea"/>
                          <a:cs typeface="Sakkal Majalla" panose="02000000000000000000" pitchFamily="2" charset="-78"/>
                        </a:rPr>
                        <a:t>(</a:t>
                      </a:r>
                      <a:r>
                        <a:rPr lang="ar-BH" sz="2800" b="1" kern="1200" baseline="0" dirty="0">
                          <a:solidFill>
                            <a:schemeClr val="tx1"/>
                          </a:solidFill>
                          <a:latin typeface="Sakkal Majalla" panose="02000000000000000000" pitchFamily="2" charset="-78"/>
                          <a:ea typeface="+mn-ea"/>
                          <a:cs typeface="Sakkal Majalla" panose="02000000000000000000" pitchFamily="2" charset="-78"/>
                        </a:rPr>
                        <a:t>4) </a:t>
                      </a:r>
                      <a:endParaRPr lang="en-US" sz="2800" b="1" kern="1200" dirty="0">
                        <a:solidFill>
                          <a:schemeClr val="tx1"/>
                        </a:solidFill>
                        <a:latin typeface="Sakkal Majalla" panose="02000000000000000000" pitchFamily="2" charset="-78"/>
                        <a:ea typeface="+mn-ea"/>
                        <a:cs typeface="Sakkal Majalla" panose="02000000000000000000" pitchFamily="2" charset="-78"/>
                      </a:endParaRPr>
                    </a:p>
                  </a:txBody>
                  <a:tcPr/>
                </a:tc>
                <a:tc rowSpan="2">
                  <a:txBody>
                    <a:bodyPr/>
                    <a:lstStyle/>
                    <a:p>
                      <a:pPr algn="ctr"/>
                      <a:r>
                        <a:rPr lang="ar-BH" sz="3200" b="1" dirty="0">
                          <a:latin typeface="Sakkal Majalla" panose="02000000000000000000" pitchFamily="2" charset="-78"/>
                          <a:cs typeface="Sakkal Majalla" panose="02000000000000000000" pitchFamily="2" charset="-78"/>
                        </a:rPr>
                        <a:t>2. الوَطَنُ حِمَى الشّاعِرِ وَمَلْجَؤُهُ.</a:t>
                      </a:r>
                    </a:p>
                    <a:p>
                      <a:pPr marL="0" marR="0" lvl="0" indent="0" algn="ctr" defTabSz="914400" rtl="1" eaLnBrk="1" fontAlgn="auto" latinLnBrk="0" hangingPunct="1">
                        <a:lnSpc>
                          <a:spcPct val="100000"/>
                        </a:lnSpc>
                        <a:spcBef>
                          <a:spcPts val="0"/>
                        </a:spcBef>
                        <a:spcAft>
                          <a:spcPts val="0"/>
                        </a:spcAft>
                        <a:buClrTx/>
                        <a:buSzTx/>
                        <a:buFontTx/>
                        <a:buNone/>
                        <a:tabLst/>
                        <a:defRPr/>
                      </a:pPr>
                      <a:r>
                        <a:rPr lang="ar-BH" sz="3200" dirty="0">
                          <a:latin typeface="Sakkal Majalla" panose="02000000000000000000" pitchFamily="2" charset="-78"/>
                          <a:cs typeface="Sakkal Majalla" panose="02000000000000000000" pitchFamily="2" charset="-78"/>
                        </a:rPr>
                        <a:t>(4-5)</a:t>
                      </a:r>
                      <a:endParaRPr lang="en-US" sz="3200" dirty="0">
                        <a:latin typeface="Sakkal Majalla" panose="02000000000000000000" pitchFamily="2" charset="-78"/>
                        <a:cs typeface="Sakkal Majalla" panose="02000000000000000000" pitchFamily="2" charset="-78"/>
                      </a:endParaRPr>
                    </a:p>
                    <a:p>
                      <a:pPr algn="ctr"/>
                      <a:endParaRPr lang="en-US" sz="3200" dirty="0">
                        <a:latin typeface="Sakkal Majalla" panose="02000000000000000000" pitchFamily="2" charset="-78"/>
                        <a:cs typeface="Sakkal Majalla" panose="02000000000000000000" pitchFamily="2" charset="-78"/>
                      </a:endParaRPr>
                    </a:p>
                  </a:txBody>
                  <a:tcPr anchor="ctr"/>
                </a:tc>
                <a:extLst>
                  <a:ext uri="{0D108BD9-81ED-4DB2-BD59-A6C34878D82A}">
                    <a16:rowId xmlns="" xmlns:a16="http://schemas.microsoft.com/office/drawing/2014/main" val="10001"/>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ar-BH" sz="2400" b="1" kern="1200" baseline="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pPr algn="ctr"/>
                      <a:r>
                        <a:rPr lang="ar-BH" sz="2800" b="1" kern="1200" dirty="0">
                          <a:solidFill>
                            <a:schemeClr val="tx1"/>
                          </a:solidFill>
                          <a:latin typeface="Sakkal Majalla" panose="02000000000000000000" pitchFamily="2" charset="-78"/>
                          <a:ea typeface="+mn-ea"/>
                          <a:cs typeface="Sakkal Majalla" panose="02000000000000000000" pitchFamily="2" charset="-78"/>
                        </a:rPr>
                        <a:t>(5) </a:t>
                      </a:r>
                      <a:endParaRPr lang="en-US" sz="2800" b="1" kern="1200" dirty="0">
                        <a:solidFill>
                          <a:schemeClr val="tx1"/>
                        </a:solidFill>
                        <a:latin typeface="Sakkal Majalla" panose="02000000000000000000" pitchFamily="2" charset="-78"/>
                        <a:ea typeface="+mn-ea"/>
                        <a:cs typeface="Sakkal Majalla" panose="02000000000000000000" pitchFamily="2" charset="-78"/>
                      </a:endParaRPr>
                    </a:p>
                  </a:txBody>
                  <a:tcPr/>
                </a:tc>
                <a:tc vMerge="1">
                  <a:txBody>
                    <a:bodyPr/>
                    <a:lstStyle/>
                    <a:p>
                      <a:endParaRPr lang="en-US" dirty="0"/>
                    </a:p>
                  </a:txBody>
                  <a:tcPr/>
                </a:tc>
                <a:extLst>
                  <a:ext uri="{0D108BD9-81ED-4DB2-BD59-A6C34878D82A}">
                    <a16:rowId xmlns="" xmlns:a16="http://schemas.microsoft.com/office/drawing/2014/main" val="10002"/>
                  </a:ext>
                </a:extLst>
              </a:tr>
            </a:tbl>
          </a:graphicData>
        </a:graphic>
      </p:graphicFrame>
      <p:sp>
        <p:nvSpPr>
          <p:cNvPr id="8" name="مربع نص 7">
            <a:extLst>
              <a:ext uri="{FF2B5EF4-FFF2-40B4-BE49-F238E27FC236}">
                <a16:creationId xmlns="" xmlns:a16="http://schemas.microsoft.com/office/drawing/2014/main" id="{D3F1ED36-0651-4ED3-9DB7-8C715B9E433F}"/>
              </a:ext>
            </a:extLst>
          </p:cNvPr>
          <p:cNvSpPr txBox="1"/>
          <p:nvPr/>
        </p:nvSpPr>
        <p:spPr>
          <a:xfrm>
            <a:off x="3058259" y="1961591"/>
            <a:ext cx="6275868" cy="1569660"/>
          </a:xfrm>
          <a:prstGeom prst="rect">
            <a:avLst/>
          </a:prstGeom>
          <a:noFill/>
        </p:spPr>
        <p:txBody>
          <a:bodyPr wrap="square" rtlCol="0">
            <a:spAutoFit/>
          </a:bodyPr>
          <a:lstStyle/>
          <a:p>
            <a:pPr algn="r" rtl="1"/>
            <a:r>
              <a:rPr lang="ar-BH" sz="3200" b="1" dirty="0">
                <a:latin typeface="Sakkal Majalla" panose="02000000000000000000" pitchFamily="2" charset="-78"/>
                <a:cs typeface="Sakkal Majalla" panose="02000000000000000000" pitchFamily="2" charset="-78"/>
              </a:rPr>
              <a:t>يكشفُ الشّاعِرُ عن فضلِ وطنِهِ عليْهِ، فالوَطَنُ قَلْعَةٌ قويَّةٌ تحمِي أبناءَها مِنْ كُلِّ شَرٍّ، ومِنْ كُلِّ عَدُوٍّ، وعندَ الشّدَّةِ لا مَلْجَأَ للشَّاعِرِ إِلّا وطنُهُ. </a:t>
            </a:r>
            <a:endParaRPr lang="en-US" sz="3200" b="1" dirty="0">
              <a:latin typeface="Sakkal Majalla" panose="02000000000000000000" pitchFamily="2" charset="-78"/>
              <a:cs typeface="Sakkal Majalla" panose="02000000000000000000" pitchFamily="2" charset="-78"/>
            </a:endParaRPr>
          </a:p>
        </p:txBody>
      </p:sp>
      <p:sp>
        <p:nvSpPr>
          <p:cNvPr id="10" name="مربع نص 9">
            <a:extLst>
              <a:ext uri="{FF2B5EF4-FFF2-40B4-BE49-F238E27FC236}">
                <a16:creationId xmlns="" xmlns:a16="http://schemas.microsoft.com/office/drawing/2014/main" id="{8C54CEBA-B012-41D3-A8A2-62914F3E3150}"/>
              </a:ext>
            </a:extLst>
          </p:cNvPr>
          <p:cNvSpPr txBox="1"/>
          <p:nvPr/>
        </p:nvSpPr>
        <p:spPr>
          <a:xfrm>
            <a:off x="3058259" y="4095191"/>
            <a:ext cx="6275868" cy="2246769"/>
          </a:xfrm>
          <a:prstGeom prst="rect">
            <a:avLst/>
          </a:prstGeom>
          <a:noFill/>
        </p:spPr>
        <p:txBody>
          <a:bodyPr wrap="square" rtlCol="0">
            <a:spAutoFit/>
          </a:bodyPr>
          <a:lstStyle/>
          <a:p>
            <a:pPr algn="r" rtl="1"/>
            <a:r>
              <a:rPr lang="ar-BH" sz="2800" b="1" dirty="0">
                <a:latin typeface="Sakkal Majalla" panose="02000000000000000000" pitchFamily="2" charset="-78"/>
                <a:cs typeface="Sakkal Majalla" panose="02000000000000000000" pitchFamily="2" charset="-78"/>
              </a:rPr>
              <a:t>الوطنُ رائعٌ وجميلٌ مثل الحديقةِ أو البستان الذي يريحُ النّفسَ والعينَ، والحديقةُ تدُلُّ على الجمال وتبعَثُ على الإحساسِ بالرّاحةِ والفرح، وكذلك الوطنُ في نفسِ الشّاعرِ، فهو يرَى أنَّ مجرَّدَ النَّظرِ في أرجاءِ الوطنِ نعمةٌ كبيرةٌ من نعم الله علينَا. </a:t>
            </a:r>
            <a:endParaRPr lang="en-US" sz="2800" b="1" dirty="0">
              <a:latin typeface="Sakkal Majalla" panose="02000000000000000000" pitchFamily="2" charset="-78"/>
              <a:cs typeface="Sakkal Majalla" panose="02000000000000000000" pitchFamily="2" charset="-78"/>
            </a:endParaRPr>
          </a:p>
        </p:txBody>
      </p:sp>
      <p:sp>
        <p:nvSpPr>
          <p:cNvPr id="11" name="مربع نص 10">
            <a:extLst>
              <a:ext uri="{FF2B5EF4-FFF2-40B4-BE49-F238E27FC236}">
                <a16:creationId xmlns="" xmlns:a16="http://schemas.microsoft.com/office/drawing/2014/main" id="{18F83820-51D4-4310-B99B-46BEB0C7EA2B}"/>
              </a:ext>
            </a:extLst>
          </p:cNvPr>
          <p:cNvSpPr txBox="1"/>
          <p:nvPr/>
        </p:nvSpPr>
        <p:spPr>
          <a:xfrm>
            <a:off x="141994" y="2001213"/>
            <a:ext cx="2675750" cy="1569660"/>
          </a:xfrm>
          <a:prstGeom prst="rect">
            <a:avLst/>
          </a:prstGeom>
          <a:noFill/>
        </p:spPr>
        <p:txBody>
          <a:bodyPr wrap="square" rtlCol="0">
            <a:spAutoFit/>
          </a:bodyPr>
          <a:lstStyle/>
          <a:p>
            <a:pPr algn="r" rtl="1">
              <a:defRPr/>
            </a:pPr>
            <a:r>
              <a:rPr lang="ar-BH" sz="2400" b="1" dirty="0">
                <a:solidFill>
                  <a:srgbClr val="0070C0"/>
                </a:solidFill>
                <a:latin typeface="Sakkal Majalla" panose="02000000000000000000" pitchFamily="2" charset="-78"/>
                <a:cs typeface="Sakkal Majalla" panose="02000000000000000000" pitchFamily="2" charset="-78"/>
              </a:rPr>
              <a:t>حمى منيع : </a:t>
            </a:r>
            <a:r>
              <a:rPr lang="ar-BH" sz="2400" b="1" dirty="0">
                <a:latin typeface="Sakkal Majalla" panose="02000000000000000000" pitchFamily="2" charset="-78"/>
                <a:cs typeface="Sakkal Majalla" panose="02000000000000000000" pitchFamily="2" charset="-78"/>
              </a:rPr>
              <a:t>شبَّهَ الشّاعرُ الوطنَ بالقَلْعَةِ القَوِيَّةِ التي تحمِي النّاسَ مِنَ الخَطَرِ.</a:t>
            </a:r>
          </a:p>
          <a:p>
            <a:pPr algn="r" rtl="1">
              <a:defRPr/>
            </a:pPr>
            <a:r>
              <a:rPr lang="ar-BH" sz="2400" b="1" dirty="0">
                <a:solidFill>
                  <a:srgbClr val="0070C0"/>
                </a:solidFill>
                <a:latin typeface="Sakkal Majalla" panose="02000000000000000000" pitchFamily="2" charset="-78"/>
                <a:cs typeface="Sakkal Majalla" panose="02000000000000000000" pitchFamily="2" charset="-78"/>
              </a:rPr>
              <a:t>وهل يحمي : </a:t>
            </a:r>
            <a:r>
              <a:rPr lang="ar-BH" sz="2400" b="1" dirty="0">
                <a:latin typeface="Sakkal Majalla" panose="02000000000000000000" pitchFamily="2" charset="-78"/>
                <a:cs typeface="Sakkal Majalla" panose="02000000000000000000" pitchFamily="2" charset="-78"/>
              </a:rPr>
              <a:t>أسلوبُ استفهامٍ. </a:t>
            </a:r>
          </a:p>
        </p:txBody>
      </p:sp>
      <p:sp>
        <p:nvSpPr>
          <p:cNvPr id="12" name="مربع نص 11">
            <a:extLst>
              <a:ext uri="{FF2B5EF4-FFF2-40B4-BE49-F238E27FC236}">
                <a16:creationId xmlns="" xmlns:a16="http://schemas.microsoft.com/office/drawing/2014/main" id="{83779659-13C2-4923-9B90-960A380C0198}"/>
              </a:ext>
            </a:extLst>
          </p:cNvPr>
          <p:cNvSpPr txBox="1"/>
          <p:nvPr/>
        </p:nvSpPr>
        <p:spPr>
          <a:xfrm>
            <a:off x="101866" y="3967016"/>
            <a:ext cx="2756007" cy="2308324"/>
          </a:xfrm>
          <a:prstGeom prst="rect">
            <a:avLst/>
          </a:prstGeom>
          <a:noFill/>
        </p:spPr>
        <p:txBody>
          <a:bodyPr wrap="square" rtlCol="0">
            <a:spAutoFit/>
          </a:bodyPr>
          <a:lstStyle/>
          <a:p>
            <a:pPr algn="r" rtl="1">
              <a:defRPr/>
            </a:pPr>
            <a:r>
              <a:rPr lang="ar-BH" sz="2400" b="1" dirty="0">
                <a:solidFill>
                  <a:srgbClr val="0070C0"/>
                </a:solidFill>
                <a:latin typeface="Sakkal Majalla" panose="02000000000000000000" pitchFamily="2" charset="-78"/>
                <a:cs typeface="Sakkal Majalla" panose="02000000000000000000" pitchFamily="2" charset="-78"/>
              </a:rPr>
              <a:t>حديقتي : </a:t>
            </a:r>
            <a:r>
              <a:rPr lang="ar-BH" sz="2400" b="1" dirty="0">
                <a:latin typeface="Sakkal Majalla" panose="02000000000000000000" pitchFamily="2" charset="-78"/>
                <a:cs typeface="Sakkal Majalla" panose="02000000000000000000" pitchFamily="2" charset="-78"/>
              </a:rPr>
              <a:t>شبَّهَ الشّاعرُ الوطنَ بالبُستان الجميلِ والحديقةِ ذات المنظر البهي. </a:t>
            </a:r>
          </a:p>
          <a:p>
            <a:pPr algn="r" rtl="1">
              <a:defRPr/>
            </a:pPr>
            <a:r>
              <a:rPr lang="ar-BH" sz="2400" b="1" dirty="0">
                <a:solidFill>
                  <a:srgbClr val="0070C0"/>
                </a:solidFill>
                <a:latin typeface="Sakkal Majalla" panose="02000000000000000000" pitchFamily="2" charset="-78"/>
                <a:cs typeface="Sakkal Majalla" panose="02000000000000000000" pitchFamily="2" charset="-78"/>
              </a:rPr>
              <a:t>نعيم روحي: </a:t>
            </a:r>
            <a:r>
              <a:rPr lang="ar-BH" sz="2400" b="1" dirty="0">
                <a:latin typeface="Sakkal Majalla" panose="02000000000000000000" pitchFamily="2" charset="-78"/>
                <a:cs typeface="Sakkal Majalla" panose="02000000000000000000" pitchFamily="2" charset="-78"/>
              </a:rPr>
              <a:t>تشبيهُ الوَطَنِ بالجنَّةِ التي يَجِدُ فيهَا الشّاعِرُ سَعادَتَهُ وبهْجَتَهُ. </a:t>
            </a:r>
          </a:p>
        </p:txBody>
      </p:sp>
      <p:pic>
        <p:nvPicPr>
          <p:cNvPr id="15" name="ملف صوتي 14">
            <a:hlinkClick r:id="" action="ppaction://media"/>
            <a:extLst>
              <a:ext uri="{FF2B5EF4-FFF2-40B4-BE49-F238E27FC236}">
                <a16:creationId xmlns="" xmlns:a16="http://schemas.microsoft.com/office/drawing/2014/main" id="{C6CB5F79-3FB7-4603-8DB4-F4345CE64AA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13" name="مستطيل 6">
            <a:extLst>
              <a:ext uri="{FF2B5EF4-FFF2-40B4-BE49-F238E27FC236}">
                <a16:creationId xmlns="" xmlns:a16="http://schemas.microsoft.com/office/drawing/2014/main" id="{D3D1F376-41FE-4F2B-AD8D-1D8FC947BE68}"/>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2141711808"/>
      </p:ext>
    </p:extLst>
  </p:cSld>
  <p:clrMapOvr>
    <a:masterClrMapping/>
  </p:clrMapOvr>
  <mc:AlternateContent xmlns:mc="http://schemas.openxmlformats.org/markup-compatibility/2006" xmlns:p14="http://schemas.microsoft.com/office/powerpoint/2010/main">
    <mc:Choice Requires="p14">
      <p:transition spd="slow" p14:dur="2000" advTm="129469"/>
    </mc:Choice>
    <mc:Fallback xmlns="">
      <p:transition spd="slow" advTm="12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bldLst>
      <p:bldP spid="8"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29CC1180-42EE-4433-AD25-68DB06F7C12E}"/>
              </a:ext>
            </a:extLst>
          </p:cNvPr>
          <p:cNvSpPr txBox="1">
            <a:spLocks/>
          </p:cNvSpPr>
          <p:nvPr/>
        </p:nvSpPr>
        <p:spPr>
          <a:xfrm>
            <a:off x="2375099" y="156095"/>
            <a:ext cx="8596668" cy="1320800"/>
          </a:xfrm>
          <a:prstGeom prst="rect">
            <a:avLst/>
          </a:prstGeom>
        </p:spPr>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endParaRPr lang="ar-BH" sz="4400" b="1" dirty="0">
              <a:latin typeface="Traditional Arabic" panose="02020603050405020304" pitchFamily="18" charset="-78"/>
              <a:cs typeface="Traditional Arabic" panose="02020603050405020304" pitchFamily="18" charset="-78"/>
            </a:endParaRPr>
          </a:p>
        </p:txBody>
      </p:sp>
      <p:sp>
        <p:nvSpPr>
          <p:cNvPr id="9" name="Title 1">
            <a:extLst>
              <a:ext uri="{FF2B5EF4-FFF2-40B4-BE49-F238E27FC236}">
                <a16:creationId xmlns="" xmlns:a16="http://schemas.microsoft.com/office/drawing/2014/main" id="{621FCD70-F59E-42A4-98FA-559742EC3518}"/>
              </a:ext>
            </a:extLst>
          </p:cNvPr>
          <p:cNvSpPr txBox="1">
            <a:spLocks/>
          </p:cNvSpPr>
          <p:nvPr/>
        </p:nvSpPr>
        <p:spPr>
          <a:xfrm>
            <a:off x="10404068" y="-23875"/>
            <a:ext cx="1714115" cy="663385"/>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rmAutofit fontScale="92500" lnSpcReduction="20000"/>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ar-BH" sz="4400" b="1" dirty="0">
                <a:solidFill>
                  <a:schemeClr val="bg1"/>
                </a:solidFill>
                <a:latin typeface="Sakkal Majalla" panose="02000000000000000000" pitchFamily="2" charset="-78"/>
                <a:cs typeface="Sakkal Majalla" panose="02000000000000000000" pitchFamily="2" charset="-78"/>
              </a:rPr>
              <a:t>أ</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ك</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ت</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ش</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ف</a:t>
            </a:r>
            <a:r>
              <a:rPr lang="ar-SA" sz="4400" b="1" dirty="0">
                <a:solidFill>
                  <a:schemeClr val="bg1"/>
                </a:solidFill>
                <a:latin typeface="Sakkal Majalla" panose="02000000000000000000" pitchFamily="2" charset="-78"/>
                <a:cs typeface="Sakkal Majalla" panose="02000000000000000000" pitchFamily="2" charset="-78"/>
              </a:rPr>
              <a:t>ُ</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4" name="Rectangle 3"/>
          <p:cNvSpPr/>
          <p:nvPr/>
        </p:nvSpPr>
        <p:spPr>
          <a:xfrm>
            <a:off x="4744339" y="152044"/>
            <a:ext cx="2220480" cy="707886"/>
          </a:xfrm>
          <a:prstGeom prst="rect">
            <a:avLst/>
          </a:prstGeom>
        </p:spPr>
        <p:txBody>
          <a:bodyPr wrap="none">
            <a:spAutoFit/>
          </a:bodyPr>
          <a:lstStyle/>
          <a:p>
            <a:r>
              <a:rPr lang="ar-BH" sz="4000" b="1" dirty="0">
                <a:solidFill>
                  <a:srgbClr val="FF0000"/>
                </a:solidFill>
                <a:latin typeface="Sakkal Majalla" panose="02000000000000000000" pitchFamily="2" charset="-78"/>
                <a:cs typeface="Sakkal Majalla" panose="02000000000000000000" pitchFamily="2" charset="-78"/>
              </a:rPr>
              <a:t>تحليلُ الأبيات</a:t>
            </a:r>
            <a:endParaRPr lang="en-US" sz="4000" b="1" dirty="0">
              <a:solidFill>
                <a:srgbClr val="FF0000"/>
              </a:solidFill>
              <a:latin typeface="Sakkal Majalla" panose="02000000000000000000" pitchFamily="2" charset="-78"/>
              <a:cs typeface="Sakkal Majalla" panose="020000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1650396969"/>
              </p:ext>
            </p:extLst>
          </p:nvPr>
        </p:nvGraphicFramePr>
        <p:xfrm>
          <a:off x="73817" y="1039900"/>
          <a:ext cx="12046098" cy="5170147"/>
        </p:xfrm>
        <a:graphic>
          <a:graphicData uri="http://schemas.openxmlformats.org/drawingml/2006/table">
            <a:tbl>
              <a:tblPr firstRow="1" bandRow="1">
                <a:tableStyleId>{5C22544A-7EE6-4342-B048-85BDC9FD1C3A}</a:tableStyleId>
              </a:tblPr>
              <a:tblGrid>
                <a:gridCol w="3822321">
                  <a:extLst>
                    <a:ext uri="{9D8B030D-6E8A-4147-A177-3AD203B41FA5}">
                      <a16:colId xmlns="" xmlns:a16="http://schemas.microsoft.com/office/drawing/2014/main" val="20000"/>
                    </a:ext>
                  </a:extLst>
                </a:gridCol>
                <a:gridCol w="6074199">
                  <a:extLst>
                    <a:ext uri="{9D8B030D-6E8A-4147-A177-3AD203B41FA5}">
                      <a16:colId xmlns="" xmlns:a16="http://schemas.microsoft.com/office/drawing/2014/main" val="20001"/>
                    </a:ext>
                  </a:extLst>
                </a:gridCol>
                <a:gridCol w="811633">
                  <a:extLst>
                    <a:ext uri="{9D8B030D-6E8A-4147-A177-3AD203B41FA5}">
                      <a16:colId xmlns="" xmlns:a16="http://schemas.microsoft.com/office/drawing/2014/main" val="1475020599"/>
                    </a:ext>
                  </a:extLst>
                </a:gridCol>
                <a:gridCol w="1337945">
                  <a:extLst>
                    <a:ext uri="{9D8B030D-6E8A-4147-A177-3AD203B41FA5}">
                      <a16:colId xmlns="" xmlns:a16="http://schemas.microsoft.com/office/drawing/2014/main" val="20002"/>
                    </a:ext>
                  </a:extLst>
                </a:gridCol>
              </a:tblGrid>
              <a:tr h="711168">
                <a:tc>
                  <a:txBody>
                    <a:bodyPr/>
                    <a:lstStyle/>
                    <a:p>
                      <a:pPr algn="ctr"/>
                      <a:r>
                        <a:rPr lang="ar-BH" sz="3200" b="1" kern="1200" dirty="0">
                          <a:solidFill>
                            <a:schemeClr val="bg1"/>
                          </a:solidFill>
                          <a:latin typeface="Sakkal Majalla" panose="02000000000000000000" pitchFamily="2" charset="-78"/>
                          <a:ea typeface="+mn-ea"/>
                          <a:cs typeface="Sakkal Majalla" panose="02000000000000000000" pitchFamily="2" charset="-78"/>
                        </a:rPr>
                        <a:t>الأساليب والصّور التعبيريّة</a:t>
                      </a:r>
                      <a:endParaRPr lang="en-US" dirty="0"/>
                    </a:p>
                  </a:txBody>
                  <a:tcPr anchor="ctr"/>
                </a:tc>
                <a:tc>
                  <a:txBody>
                    <a:bodyPr/>
                    <a:lstStyle/>
                    <a:p>
                      <a:pPr algn="ctr"/>
                      <a:r>
                        <a:rPr lang="ar-BH" sz="3200" b="1" kern="1200" dirty="0">
                          <a:solidFill>
                            <a:schemeClr val="bg1"/>
                          </a:solidFill>
                          <a:latin typeface="Sakkal Majalla" panose="02000000000000000000" pitchFamily="2" charset="-78"/>
                          <a:ea typeface="+mn-ea"/>
                          <a:cs typeface="Sakkal Majalla" panose="02000000000000000000" pitchFamily="2" charset="-78"/>
                        </a:rPr>
                        <a:t>الشرح</a:t>
                      </a:r>
                      <a:endParaRPr lang="en-US" sz="32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tc>
                  <a:txBody>
                    <a:bodyPr/>
                    <a:lstStyle/>
                    <a:p>
                      <a:pPr algn="ctr"/>
                      <a:r>
                        <a:rPr lang="ar-BH" sz="2800" b="1" kern="1200" dirty="0">
                          <a:solidFill>
                            <a:schemeClr val="bg1"/>
                          </a:solidFill>
                          <a:latin typeface="Sakkal Majalla" panose="02000000000000000000" pitchFamily="2" charset="-78"/>
                          <a:ea typeface="+mn-ea"/>
                          <a:cs typeface="Sakkal Majalla" panose="02000000000000000000" pitchFamily="2" charset="-78"/>
                        </a:rPr>
                        <a:t>البيت</a:t>
                      </a:r>
                      <a:endParaRPr lang="en-US" sz="28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tc>
                  <a:txBody>
                    <a:bodyPr/>
                    <a:lstStyle/>
                    <a:p>
                      <a:pPr algn="ctr"/>
                      <a:r>
                        <a:rPr lang="ar-BH" sz="2800" b="1" kern="1200" dirty="0">
                          <a:solidFill>
                            <a:schemeClr val="bg1"/>
                          </a:solidFill>
                          <a:latin typeface="Sakkal Majalla" panose="02000000000000000000" pitchFamily="2" charset="-78"/>
                          <a:ea typeface="+mn-ea"/>
                          <a:cs typeface="Sakkal Majalla" panose="02000000000000000000" pitchFamily="2" charset="-78"/>
                        </a:rPr>
                        <a:t>الفكرة </a:t>
                      </a:r>
                      <a:endParaRPr lang="en-US" sz="28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extLst>
                  <a:ext uri="{0D108BD9-81ED-4DB2-BD59-A6C34878D82A}">
                    <a16:rowId xmlns="" xmlns:a16="http://schemas.microsoft.com/office/drawing/2014/main" val="10000"/>
                  </a:ext>
                </a:extLst>
              </a:tr>
              <a:tr h="1929139">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ar-BH" sz="2400" b="1" kern="1200" baseline="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pPr algn="ctr"/>
                      <a:endParaRPr lang="ar-BH" sz="2800" b="1" kern="1200" dirty="0">
                        <a:solidFill>
                          <a:schemeClr val="tx1"/>
                        </a:solidFill>
                        <a:latin typeface="Sakkal Majalla" panose="02000000000000000000" pitchFamily="2" charset="-78"/>
                        <a:ea typeface="+mn-ea"/>
                        <a:cs typeface="Sakkal Majalla" panose="02000000000000000000" pitchFamily="2" charset="-78"/>
                      </a:endParaRPr>
                    </a:p>
                    <a:p>
                      <a:pPr algn="ctr"/>
                      <a:r>
                        <a:rPr lang="ar-BH" sz="2800" b="1" kern="1200" dirty="0">
                          <a:solidFill>
                            <a:schemeClr val="tx1"/>
                          </a:solidFill>
                          <a:latin typeface="Sakkal Majalla" panose="02000000000000000000" pitchFamily="2" charset="-78"/>
                          <a:ea typeface="+mn-ea"/>
                          <a:cs typeface="Sakkal Majalla" panose="02000000000000000000" pitchFamily="2" charset="-78"/>
                        </a:rPr>
                        <a:t>(</a:t>
                      </a:r>
                      <a:r>
                        <a:rPr lang="ar-BH" sz="2800" b="1" kern="1200" baseline="0" dirty="0">
                          <a:solidFill>
                            <a:schemeClr val="tx1"/>
                          </a:solidFill>
                          <a:latin typeface="Sakkal Majalla" panose="02000000000000000000" pitchFamily="2" charset="-78"/>
                          <a:ea typeface="+mn-ea"/>
                          <a:cs typeface="Sakkal Majalla" panose="02000000000000000000" pitchFamily="2" charset="-78"/>
                        </a:rPr>
                        <a:t>6) </a:t>
                      </a:r>
                      <a:endParaRPr lang="en-US" sz="2800" b="1" kern="1200" dirty="0">
                        <a:solidFill>
                          <a:schemeClr val="tx1"/>
                        </a:solidFill>
                        <a:latin typeface="Sakkal Majalla" panose="02000000000000000000" pitchFamily="2" charset="-78"/>
                        <a:ea typeface="+mn-ea"/>
                        <a:cs typeface="Sakkal Majalla" panose="02000000000000000000" pitchFamily="2" charset="-78"/>
                      </a:endParaRPr>
                    </a:p>
                  </a:txBody>
                  <a:tcPr/>
                </a:tc>
                <a:tc rowSpan="2">
                  <a:txBody>
                    <a:bodyPr/>
                    <a:lstStyle/>
                    <a:p>
                      <a:pPr algn="ctr"/>
                      <a:r>
                        <a:rPr lang="ar-BH" sz="3200" b="1" dirty="0">
                          <a:latin typeface="Sakkal Majalla" panose="02000000000000000000" pitchFamily="2" charset="-78"/>
                          <a:cs typeface="Sakkal Majalla" panose="02000000000000000000" pitchFamily="2" charset="-78"/>
                        </a:rPr>
                        <a:t>3. الوفاءُ للوطنِ </a:t>
                      </a:r>
                      <a:r>
                        <a:rPr lang="ar-BH" sz="2800" b="1" dirty="0">
                          <a:latin typeface="Sakkal Majalla" panose="02000000000000000000" pitchFamily="2" charset="-78"/>
                          <a:cs typeface="Sakkal Majalla" panose="02000000000000000000" pitchFamily="2" charset="-78"/>
                        </a:rPr>
                        <a:t>والتَّضحِيَةُ</a:t>
                      </a:r>
                      <a:r>
                        <a:rPr lang="ar-BH" sz="3200" b="1" dirty="0">
                          <a:latin typeface="Sakkal Majalla" panose="02000000000000000000" pitchFamily="2" charset="-78"/>
                          <a:cs typeface="Sakkal Majalla" panose="02000000000000000000" pitchFamily="2" charset="-78"/>
                        </a:rPr>
                        <a:t> فِي سَبِيلِهِ.</a:t>
                      </a:r>
                    </a:p>
                    <a:p>
                      <a:pPr algn="ctr"/>
                      <a:r>
                        <a:rPr lang="ar-BH" sz="3200" b="1" dirty="0">
                          <a:latin typeface="Sakkal Majalla" panose="02000000000000000000" pitchFamily="2" charset="-78"/>
                          <a:cs typeface="Sakkal Majalla" panose="02000000000000000000" pitchFamily="2" charset="-78"/>
                        </a:rPr>
                        <a:t>(6-7)</a:t>
                      </a:r>
                      <a:endParaRPr lang="en-US" sz="3200" b="1" dirty="0">
                        <a:latin typeface="Sakkal Majalla" panose="02000000000000000000" pitchFamily="2" charset="-78"/>
                        <a:cs typeface="Sakkal Majalla" panose="02000000000000000000" pitchFamily="2" charset="-78"/>
                      </a:endParaRPr>
                    </a:p>
                  </a:txBody>
                  <a:tcPr anchor="ctr"/>
                </a:tc>
                <a:extLst>
                  <a:ext uri="{0D108BD9-81ED-4DB2-BD59-A6C34878D82A}">
                    <a16:rowId xmlns="" xmlns:a16="http://schemas.microsoft.com/office/drawing/2014/main" val="10001"/>
                  </a:ext>
                </a:extLst>
              </a:tr>
              <a:tr h="247065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ar-BH" sz="2400" b="1" kern="1200" baseline="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pPr algn="ctr"/>
                      <a:r>
                        <a:rPr lang="ar-BH" sz="2800" b="1" kern="1200" dirty="0">
                          <a:solidFill>
                            <a:schemeClr val="tx1"/>
                          </a:solidFill>
                          <a:latin typeface="Sakkal Majalla" panose="02000000000000000000" pitchFamily="2" charset="-78"/>
                          <a:ea typeface="+mn-ea"/>
                          <a:cs typeface="Sakkal Majalla" panose="02000000000000000000" pitchFamily="2" charset="-78"/>
                        </a:rPr>
                        <a:t>(7) </a:t>
                      </a:r>
                      <a:endParaRPr lang="en-US" sz="2800" b="1" kern="1200" dirty="0">
                        <a:solidFill>
                          <a:schemeClr val="tx1"/>
                        </a:solidFill>
                        <a:latin typeface="Sakkal Majalla" panose="02000000000000000000" pitchFamily="2" charset="-78"/>
                        <a:ea typeface="+mn-ea"/>
                        <a:cs typeface="Sakkal Majalla" panose="02000000000000000000" pitchFamily="2" charset="-78"/>
                      </a:endParaRPr>
                    </a:p>
                  </a:txBody>
                  <a:tcPr/>
                </a:tc>
                <a:tc vMerge="1">
                  <a:txBody>
                    <a:bodyPr/>
                    <a:lstStyle/>
                    <a:p>
                      <a:endParaRPr lang="en-US" dirty="0"/>
                    </a:p>
                  </a:txBody>
                  <a:tcPr/>
                </a:tc>
                <a:extLst>
                  <a:ext uri="{0D108BD9-81ED-4DB2-BD59-A6C34878D82A}">
                    <a16:rowId xmlns="" xmlns:a16="http://schemas.microsoft.com/office/drawing/2014/main" val="10002"/>
                  </a:ext>
                </a:extLst>
              </a:tr>
            </a:tbl>
          </a:graphicData>
        </a:graphic>
      </p:graphicFrame>
      <p:sp>
        <p:nvSpPr>
          <p:cNvPr id="8" name="مربع نص 7">
            <a:extLst>
              <a:ext uri="{FF2B5EF4-FFF2-40B4-BE49-F238E27FC236}">
                <a16:creationId xmlns="" xmlns:a16="http://schemas.microsoft.com/office/drawing/2014/main" id="{F0C22686-856C-48B9-90C7-2AA43B6252C6}"/>
              </a:ext>
            </a:extLst>
          </p:cNvPr>
          <p:cNvSpPr txBox="1"/>
          <p:nvPr/>
        </p:nvSpPr>
        <p:spPr>
          <a:xfrm>
            <a:off x="3882886" y="1743735"/>
            <a:ext cx="5951337" cy="2062103"/>
          </a:xfrm>
          <a:prstGeom prst="rect">
            <a:avLst/>
          </a:prstGeom>
          <a:noFill/>
        </p:spPr>
        <p:txBody>
          <a:bodyPr wrap="square" rtlCol="0">
            <a:spAutoFit/>
          </a:bodyPr>
          <a:lstStyle/>
          <a:p>
            <a:pPr algn="r" rtl="1"/>
            <a:r>
              <a:rPr lang="ar-BH" sz="3200" b="1" dirty="0">
                <a:latin typeface="Sakkal Majalla" panose="02000000000000000000" pitchFamily="2" charset="-78"/>
                <a:cs typeface="Sakkal Majalla" panose="02000000000000000000" pitchFamily="2" charset="-78"/>
              </a:rPr>
              <a:t>يؤكِّدُ الشّاعرُ عَلى تَخْلِيدِ اسمِ وطنِهِ بينَ النَّاسِ والافْتِخارِ بِهِ في كلِّ مكانٍ وزَمَانٍ مِنْ خلالِ أشعارِهِ وكتاباتِه،  فيَجْعَلُ ذِكْرَهُ مثلَ عطرِ الزُّهورِ الفَوَّاحِ الذي ينتشرُ في كلِّ الأنْحَاءِ. </a:t>
            </a:r>
            <a:endParaRPr lang="en-US" sz="3200" b="1" dirty="0">
              <a:latin typeface="Sakkal Majalla" panose="02000000000000000000" pitchFamily="2" charset="-78"/>
              <a:cs typeface="Sakkal Majalla" panose="02000000000000000000" pitchFamily="2" charset="-78"/>
            </a:endParaRPr>
          </a:p>
        </p:txBody>
      </p:sp>
      <p:sp>
        <p:nvSpPr>
          <p:cNvPr id="12" name="مربع نص 11">
            <a:extLst>
              <a:ext uri="{FF2B5EF4-FFF2-40B4-BE49-F238E27FC236}">
                <a16:creationId xmlns="" xmlns:a16="http://schemas.microsoft.com/office/drawing/2014/main" id="{5D63A912-C50E-4D8D-8916-DCC9D2A4B24B}"/>
              </a:ext>
            </a:extLst>
          </p:cNvPr>
          <p:cNvSpPr txBox="1"/>
          <p:nvPr/>
        </p:nvSpPr>
        <p:spPr>
          <a:xfrm>
            <a:off x="3882885" y="4002077"/>
            <a:ext cx="5951337" cy="2062103"/>
          </a:xfrm>
          <a:prstGeom prst="rect">
            <a:avLst/>
          </a:prstGeom>
          <a:noFill/>
        </p:spPr>
        <p:txBody>
          <a:bodyPr wrap="square" rtlCol="0">
            <a:spAutoFit/>
          </a:bodyPr>
          <a:lstStyle/>
          <a:p>
            <a:pPr algn="r" rtl="1"/>
            <a:r>
              <a:rPr lang="ar-BH" sz="3200" b="1" dirty="0">
                <a:latin typeface="Sakkal Majalla" panose="02000000000000000000" pitchFamily="2" charset="-78"/>
                <a:cs typeface="Sakkal Majalla" panose="02000000000000000000" pitchFamily="2" charset="-78"/>
              </a:rPr>
              <a:t>يختِمُ الشّاعرُ أبياتَ قصيدتِهِ بالتّأكيدِ علَى استعدادِه للتّضحيةِ فِي سَبيلِ وطَنِهِ وَفِدائِهِ بِرُوحِهِ، فجَعَلَ حياتَه وَقْفًا لِفائِدَةِ وطَنِهِ، وسخَّرَهَا لَهُ، حتّى أصبَحَ يرَى الموتَ في سبيلِهِ أَمْرًا هَيِّنًا. </a:t>
            </a:r>
            <a:endParaRPr lang="en-US" sz="3200" b="1" dirty="0">
              <a:latin typeface="Sakkal Majalla" panose="02000000000000000000" pitchFamily="2" charset="-78"/>
              <a:cs typeface="Sakkal Majalla" panose="02000000000000000000" pitchFamily="2" charset="-78"/>
            </a:endParaRPr>
          </a:p>
        </p:txBody>
      </p:sp>
      <p:sp>
        <p:nvSpPr>
          <p:cNvPr id="13" name="مربع نص 12">
            <a:extLst>
              <a:ext uri="{FF2B5EF4-FFF2-40B4-BE49-F238E27FC236}">
                <a16:creationId xmlns="" xmlns:a16="http://schemas.microsoft.com/office/drawing/2014/main" id="{994DDDCE-D7C1-4D80-8883-1C5A42F6EBD7}"/>
              </a:ext>
            </a:extLst>
          </p:cNvPr>
          <p:cNvSpPr txBox="1"/>
          <p:nvPr/>
        </p:nvSpPr>
        <p:spPr>
          <a:xfrm>
            <a:off x="162462" y="1698274"/>
            <a:ext cx="3648498" cy="2062103"/>
          </a:xfrm>
          <a:prstGeom prst="rect">
            <a:avLst/>
          </a:prstGeom>
          <a:noFill/>
        </p:spPr>
        <p:txBody>
          <a:bodyPr wrap="square" rtlCol="0">
            <a:spAutoFit/>
          </a:bodyPr>
          <a:lstStyle/>
          <a:p>
            <a:pPr algn="r" rtl="1">
              <a:defRPr/>
            </a:pPr>
            <a:r>
              <a:rPr lang="ar-BH" sz="2800" b="1" dirty="0">
                <a:solidFill>
                  <a:srgbClr val="0070C0"/>
                </a:solidFill>
                <a:latin typeface="Sakkal Majalla" panose="02000000000000000000" pitchFamily="2" charset="-78"/>
                <a:cs typeface="Sakkal Majalla" panose="02000000000000000000" pitchFamily="2" charset="-78"/>
              </a:rPr>
              <a:t>سأنشرُ ذكراكَ: </a:t>
            </a:r>
            <a:r>
              <a:rPr lang="ar-BH" sz="2400" b="1" dirty="0">
                <a:latin typeface="Sakkal Majalla" panose="02000000000000000000" pitchFamily="2" charset="-78"/>
                <a:cs typeface="Sakkal Majalla" panose="02000000000000000000" pitchFamily="2" charset="-78"/>
              </a:rPr>
              <a:t>تشبيهُ اسمِ الوطَنِ وأخبارَه بالشّيءِ المادّيِّ الذي ينتشِرُ بين النّاسِ. </a:t>
            </a:r>
          </a:p>
          <a:p>
            <a:pPr algn="r" rtl="1">
              <a:defRPr/>
            </a:pPr>
            <a:r>
              <a:rPr lang="ar-BH" sz="2800" b="1" dirty="0">
                <a:solidFill>
                  <a:srgbClr val="0070C0"/>
                </a:solidFill>
                <a:latin typeface="Sakkal Majalla" panose="02000000000000000000" pitchFamily="2" charset="-78"/>
                <a:cs typeface="Sakkal Majalla" panose="02000000000000000000" pitchFamily="2" charset="-78"/>
              </a:rPr>
              <a:t>يفوحُ شَذَاكَ: </a:t>
            </a:r>
            <a:r>
              <a:rPr lang="ar-BH" sz="2400" b="1" dirty="0">
                <a:latin typeface="Sakkal Majalla" panose="02000000000000000000" pitchFamily="2" charset="-78"/>
                <a:cs typeface="Sakkal Majalla" panose="02000000000000000000" pitchFamily="2" charset="-78"/>
              </a:rPr>
              <a:t>تشبيهُ اسم الوطنِ وخيراتِهِ برائحةِ الزُّهورِ الزّكيَّةِ المنتشرةِ. </a:t>
            </a:r>
          </a:p>
        </p:txBody>
      </p:sp>
      <p:sp>
        <p:nvSpPr>
          <p:cNvPr id="14" name="مربع نص 13">
            <a:extLst>
              <a:ext uri="{FF2B5EF4-FFF2-40B4-BE49-F238E27FC236}">
                <a16:creationId xmlns="" xmlns:a16="http://schemas.microsoft.com/office/drawing/2014/main" id="{0E0AEC93-033C-4C14-814C-29A7898106C9}"/>
              </a:ext>
            </a:extLst>
          </p:cNvPr>
          <p:cNvSpPr txBox="1"/>
          <p:nvPr/>
        </p:nvSpPr>
        <p:spPr>
          <a:xfrm>
            <a:off x="-86939" y="3639521"/>
            <a:ext cx="3841894" cy="2677656"/>
          </a:xfrm>
          <a:prstGeom prst="rect">
            <a:avLst/>
          </a:prstGeom>
          <a:noFill/>
        </p:spPr>
        <p:txBody>
          <a:bodyPr wrap="square" rtlCol="0">
            <a:spAutoFit/>
          </a:bodyPr>
          <a:lstStyle/>
          <a:p>
            <a:pPr algn="r" rtl="1">
              <a:defRPr/>
            </a:pPr>
            <a:r>
              <a:rPr lang="ar-BH" sz="2400" b="1" dirty="0">
                <a:solidFill>
                  <a:srgbClr val="0070C0"/>
                </a:solidFill>
                <a:latin typeface="Sakkal Majalla" panose="02000000000000000000" pitchFamily="2" charset="-78"/>
                <a:cs typeface="Sakkal Majalla" panose="02000000000000000000" pitchFamily="2" charset="-78"/>
              </a:rPr>
              <a:t>يا وطني : </a:t>
            </a:r>
            <a:r>
              <a:rPr lang="ar-BH" sz="2400" b="1" dirty="0">
                <a:latin typeface="Sakkal Majalla" panose="02000000000000000000" pitchFamily="2" charset="-78"/>
                <a:cs typeface="Sakkal Majalla" panose="02000000000000000000" pitchFamily="2" charset="-78"/>
              </a:rPr>
              <a:t>نداء .</a:t>
            </a:r>
          </a:p>
          <a:p>
            <a:pPr algn="r" rtl="1">
              <a:defRPr/>
            </a:pPr>
            <a:r>
              <a:rPr lang="ar-BH" sz="2400" b="1" dirty="0">
                <a:solidFill>
                  <a:srgbClr val="0070C0"/>
                </a:solidFill>
                <a:latin typeface="Sakkal Majalla" panose="02000000000000000000" pitchFamily="2" charset="-78"/>
                <a:cs typeface="Sakkal Majalla" panose="02000000000000000000" pitchFamily="2" charset="-78"/>
              </a:rPr>
              <a:t>ما أشهى </a:t>
            </a:r>
            <a:r>
              <a:rPr lang="ar-BH" sz="2400" b="1" dirty="0">
                <a:latin typeface="Sakkal Majalla" panose="02000000000000000000" pitchFamily="2" charset="-78"/>
                <a:cs typeface="Sakkal Majalla" panose="02000000000000000000" pitchFamily="2" charset="-78"/>
              </a:rPr>
              <a:t>: تعجب. </a:t>
            </a:r>
            <a:endParaRPr lang="ar-BH" sz="2400" b="1" dirty="0">
              <a:solidFill>
                <a:srgbClr val="0070C0"/>
              </a:solidFill>
              <a:latin typeface="Sakkal Majalla" panose="02000000000000000000" pitchFamily="2" charset="-78"/>
              <a:cs typeface="Sakkal Majalla" panose="02000000000000000000" pitchFamily="2" charset="-78"/>
            </a:endParaRPr>
          </a:p>
          <a:p>
            <a:pPr algn="r" rtl="1">
              <a:defRPr/>
            </a:pPr>
            <a:r>
              <a:rPr lang="ar-BH" sz="2400" b="1" dirty="0">
                <a:solidFill>
                  <a:srgbClr val="0070C0"/>
                </a:solidFill>
                <a:latin typeface="Sakkal Majalla" panose="02000000000000000000" pitchFamily="2" charset="-78"/>
                <a:cs typeface="Sakkal Majalla" panose="02000000000000000000" pitchFamily="2" charset="-78"/>
              </a:rPr>
              <a:t>وقفتُ حياتي: </a:t>
            </a:r>
            <a:r>
              <a:rPr lang="ar-BH" sz="2400" b="1" dirty="0">
                <a:latin typeface="Sakkal Majalla" panose="02000000000000000000" pitchFamily="2" charset="-78"/>
                <a:cs typeface="Sakkal Majalla" panose="02000000000000000000" pitchFamily="2" charset="-78"/>
              </a:rPr>
              <a:t>شبّه الشاعر ُحياتَهُ بالثّروَةِ التي جعَلَهَا وَقْفًا لِفَائِدَةِ الوطن.</a:t>
            </a:r>
          </a:p>
          <a:p>
            <a:pPr algn="r" rtl="1">
              <a:defRPr/>
            </a:pPr>
            <a:r>
              <a:rPr lang="ar-BH" sz="2400" b="1" dirty="0">
                <a:solidFill>
                  <a:srgbClr val="0070C0"/>
                </a:solidFill>
                <a:latin typeface="Sakkal Majalla" panose="02000000000000000000" pitchFamily="2" charset="-78"/>
                <a:cs typeface="Sakkal Majalla" panose="02000000000000000000" pitchFamily="2" charset="-78"/>
              </a:rPr>
              <a:t>أشهى المنية: </a:t>
            </a:r>
            <a:r>
              <a:rPr lang="ar-BH" sz="2400" b="1" dirty="0">
                <a:latin typeface="Sakkal Majalla" panose="02000000000000000000" pitchFamily="2" charset="-78"/>
                <a:cs typeface="Sakkal Majalla" panose="02000000000000000000" pitchFamily="2" charset="-78"/>
              </a:rPr>
              <a:t>شبه الشاعر الموت في سبيل وطنِهِ بالشيء اللّذيذ الرّائع الذي يحبُّه الإنسانُ.</a:t>
            </a:r>
          </a:p>
        </p:txBody>
      </p:sp>
      <p:pic>
        <p:nvPicPr>
          <p:cNvPr id="16" name="ملف صوتي 15">
            <a:hlinkClick r:id="" action="ppaction://media"/>
            <a:extLst>
              <a:ext uri="{FF2B5EF4-FFF2-40B4-BE49-F238E27FC236}">
                <a16:creationId xmlns="" xmlns:a16="http://schemas.microsoft.com/office/drawing/2014/main" id="{60B89662-ED9C-4B58-8F0D-C17BCBA3CC4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15" name="مستطيل 6">
            <a:extLst>
              <a:ext uri="{FF2B5EF4-FFF2-40B4-BE49-F238E27FC236}">
                <a16:creationId xmlns="" xmlns:a16="http://schemas.microsoft.com/office/drawing/2014/main" id="{D79DA953-14AE-4317-8E89-1F5E8D6DFF99}"/>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1053075360"/>
      </p:ext>
    </p:extLst>
  </p:cSld>
  <p:clrMapOvr>
    <a:masterClrMapping/>
  </p:clrMapOvr>
  <mc:AlternateContent xmlns:mc="http://schemas.openxmlformats.org/markup-compatibility/2006" xmlns:p14="http://schemas.microsoft.com/office/powerpoint/2010/main">
    <mc:Choice Requires="p14">
      <p:transition spd="slow" p14:dur="2000" advTm="144021"/>
    </mc:Choice>
    <mc:Fallback xmlns="">
      <p:transition spd="slow" advTm="14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bldLst>
      <p:bldP spid="8"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300" y="1174140"/>
            <a:ext cx="11042231" cy="5057667"/>
          </a:xfrm>
        </p:spPr>
        <p:txBody>
          <a:bodyPr>
            <a:normAutofit/>
          </a:bodyPr>
          <a:lstStyle/>
          <a:p>
            <a:pPr marL="0" indent="0">
              <a:buNone/>
            </a:pPr>
            <a:r>
              <a:rPr lang="ar-BH" sz="3200" b="1" dirty="0">
                <a:latin typeface="Sakkal Majalla" panose="02000000000000000000" pitchFamily="2" charset="-78"/>
                <a:cs typeface="Sakkal Majalla" panose="02000000000000000000" pitchFamily="2" charset="-78"/>
              </a:rPr>
              <a:t>1: أذكُرُ من النصِّ سَبَبَيْنِ لِتَعَلُّقِ الشّاعرِ الشّديدِ بوطنِهِ. </a:t>
            </a:r>
            <a:r>
              <a:rPr lang="ar-BH" sz="3200" b="1" dirty="0">
                <a:solidFill>
                  <a:srgbClr val="FF0000"/>
                </a:solidFill>
                <a:latin typeface="Sakkal Majalla" panose="02000000000000000000" pitchFamily="2" charset="-78"/>
                <a:cs typeface="Sakkal Majalla" panose="02000000000000000000" pitchFamily="2" charset="-78"/>
              </a:rPr>
              <a:t>(دقيقتان)</a:t>
            </a:r>
            <a:endParaRPr lang="ar-BH" sz="3200" b="1" dirty="0">
              <a:latin typeface="Sakkal Majalla" panose="02000000000000000000" pitchFamily="2" charset="-78"/>
              <a:cs typeface="Sakkal Majalla" panose="02000000000000000000" pitchFamily="2" charset="-78"/>
            </a:endParaRPr>
          </a:p>
          <a:p>
            <a:pPr marL="0" indent="0">
              <a:buNone/>
            </a:pPr>
            <a:r>
              <a:rPr lang="ar-BH" sz="3200" b="1" dirty="0">
                <a:solidFill>
                  <a:srgbClr val="00B050"/>
                </a:solidFill>
                <a:latin typeface="Sakkal Majalla" panose="02000000000000000000" pitchFamily="2" charset="-78"/>
                <a:cs typeface="Sakkal Majalla" panose="02000000000000000000" pitchFamily="2" charset="-78"/>
              </a:rPr>
              <a:t>أ. نشَأَ علَى هوَى الوطنِ.                                                         ب. رضعَ حُبَّ الوطنِ منذُ طُفولَتِهِ. </a:t>
            </a:r>
          </a:p>
          <a:p>
            <a:pPr marL="0" indent="0">
              <a:buNone/>
            </a:pPr>
            <a:r>
              <a:rPr lang="ar-BH" sz="3200" b="1" dirty="0">
                <a:solidFill>
                  <a:srgbClr val="00B050"/>
                </a:solidFill>
                <a:latin typeface="Sakkal Majalla" panose="02000000000000000000" pitchFamily="2" charset="-78"/>
                <a:cs typeface="Sakkal Majalla" panose="02000000000000000000" pitchFamily="2" charset="-78"/>
              </a:rPr>
              <a:t>ج. حمايةُ الوطنِ له عندَ الشّدائِدِ.                                      د. الوطن نعيمُهُ ومصدَرُ سعادَتِهِ. </a:t>
            </a:r>
          </a:p>
          <a:p>
            <a:pPr marL="0" indent="0" algn="ctr">
              <a:buNone/>
            </a:pPr>
            <a:r>
              <a:rPr lang="ar-BH" sz="3200" b="1" dirty="0">
                <a:solidFill>
                  <a:srgbClr val="FF0000"/>
                </a:solidFill>
                <a:latin typeface="Sakkal Majalla" panose="02000000000000000000" pitchFamily="2" charset="-78"/>
                <a:cs typeface="Sakkal Majalla" panose="02000000000000000000" pitchFamily="2" charset="-78"/>
              </a:rPr>
              <a:t>(يُكتَفَى بسببين)  </a:t>
            </a:r>
          </a:p>
          <a:p>
            <a:pPr marL="0" indent="0">
              <a:buNone/>
            </a:pPr>
            <a:endParaRPr lang="ar-BH" sz="3200" b="1" dirty="0">
              <a:solidFill>
                <a:srgbClr val="00B050"/>
              </a:solidFill>
              <a:latin typeface="Sakkal Majalla" panose="02000000000000000000" pitchFamily="2" charset="-78"/>
              <a:cs typeface="Sakkal Majalla" panose="02000000000000000000" pitchFamily="2" charset="-78"/>
            </a:endParaRPr>
          </a:p>
          <a:p>
            <a:pPr marL="0" indent="0">
              <a:buNone/>
            </a:pPr>
            <a:r>
              <a:rPr lang="ar-BH" sz="3200" b="1" dirty="0">
                <a:latin typeface="Sakkal Majalla" panose="02000000000000000000" pitchFamily="2" charset="-78"/>
                <a:cs typeface="Sakkal Majalla" panose="02000000000000000000" pitchFamily="2" charset="-78"/>
              </a:rPr>
              <a:t>2: أعيِّن فِي النَّصِّ عبارتينِ تدُلّان على استعدادِ الشاعرِ لِرَدِّ الجميلِ لوطنِه. </a:t>
            </a:r>
            <a:r>
              <a:rPr lang="ar-BH" sz="3200" b="1" dirty="0">
                <a:solidFill>
                  <a:srgbClr val="FF0000"/>
                </a:solidFill>
                <a:latin typeface="Sakkal Majalla" panose="02000000000000000000" pitchFamily="2" charset="-78"/>
                <a:cs typeface="Sakkal Majalla" panose="02000000000000000000" pitchFamily="2" charset="-78"/>
              </a:rPr>
              <a:t>(دقيقتان)</a:t>
            </a:r>
            <a:endParaRPr lang="ar-BH" sz="3200" b="1" dirty="0">
              <a:latin typeface="Sakkal Majalla" panose="02000000000000000000" pitchFamily="2" charset="-78"/>
              <a:cs typeface="Sakkal Majalla" panose="02000000000000000000" pitchFamily="2" charset="-78"/>
            </a:endParaRPr>
          </a:p>
          <a:p>
            <a:pPr marL="0" indent="0">
              <a:buNone/>
            </a:pPr>
            <a:r>
              <a:rPr lang="ar-BH" sz="3200" b="1" dirty="0">
                <a:solidFill>
                  <a:srgbClr val="00B050"/>
                </a:solidFill>
                <a:latin typeface="Sakkal Majalla" panose="02000000000000000000" pitchFamily="2" charset="-78"/>
                <a:cs typeface="Sakkal Majalla" panose="02000000000000000000" pitchFamily="2" charset="-78"/>
              </a:rPr>
              <a:t>أ. سوادُ العينِ يا وطنِي فداكَا                                  ب. سأَنشُرُ في الورى ذكراكَ . </a:t>
            </a:r>
          </a:p>
          <a:p>
            <a:pPr marL="0" indent="0">
              <a:buNone/>
            </a:pPr>
            <a:r>
              <a:rPr lang="ar-BH" sz="3200" b="1" dirty="0">
                <a:solidFill>
                  <a:srgbClr val="00B050"/>
                </a:solidFill>
                <a:latin typeface="Sakkal Majalla" panose="02000000000000000000" pitchFamily="2" charset="-78"/>
                <a:cs typeface="Sakkal Majalla" panose="02000000000000000000" pitchFamily="2" charset="-78"/>
              </a:rPr>
              <a:t>ج. عليكَ وقفتُ يا وطني حياتِي.                  </a:t>
            </a:r>
            <a:r>
              <a:rPr lang="ar-BH" b="1" dirty="0">
                <a:solidFill>
                  <a:srgbClr val="FF0000"/>
                </a:solidFill>
                <a:latin typeface="Sakkal Majalla" panose="02000000000000000000" pitchFamily="2" charset="-78"/>
                <a:cs typeface="Sakkal Majalla" panose="02000000000000000000" pitchFamily="2" charset="-78"/>
              </a:rPr>
              <a:t>(يُكتَفَى بعبارتين)  </a:t>
            </a:r>
          </a:p>
          <a:p>
            <a:pPr marL="0" indent="0" algn="ctr">
              <a:buNone/>
            </a:pPr>
            <a:endParaRPr lang="ar-BH" b="1" dirty="0">
              <a:latin typeface="Traditional Arabic" panose="02020603050405020304" pitchFamily="18" charset="-78"/>
              <a:cs typeface="Traditional Arabic" panose="02020603050405020304" pitchFamily="18" charset="-78"/>
            </a:endParaRPr>
          </a:p>
        </p:txBody>
      </p:sp>
      <p:sp>
        <p:nvSpPr>
          <p:cNvPr id="6" name="Title 1">
            <a:extLst>
              <a:ext uri="{FF2B5EF4-FFF2-40B4-BE49-F238E27FC236}">
                <a16:creationId xmlns="" xmlns:a16="http://schemas.microsoft.com/office/drawing/2014/main" id="{C3DEA09E-20B8-48EB-890C-A2BA6480C4B8}"/>
              </a:ext>
            </a:extLst>
          </p:cNvPr>
          <p:cNvSpPr txBox="1">
            <a:spLocks/>
          </p:cNvSpPr>
          <p:nvPr/>
        </p:nvSpPr>
        <p:spPr>
          <a:xfrm>
            <a:off x="10658764" y="11294"/>
            <a:ext cx="1249534"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SA" sz="4400" b="1" dirty="0">
                <a:solidFill>
                  <a:schemeClr val="bg1"/>
                </a:solidFill>
                <a:latin typeface="Sakkal Majalla" panose="02000000000000000000" pitchFamily="2" charset="-78"/>
                <a:cs typeface="Sakkal Majalla" panose="02000000000000000000" pitchFamily="2" charset="-78"/>
              </a:rPr>
              <a:t>أَفْهَمُ</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5" name="Rectangle 4"/>
          <p:cNvSpPr/>
          <p:nvPr/>
        </p:nvSpPr>
        <p:spPr>
          <a:xfrm>
            <a:off x="3575402" y="339791"/>
            <a:ext cx="6756978" cy="707886"/>
          </a:xfrm>
          <a:prstGeom prst="rect">
            <a:avLst/>
          </a:prstGeom>
        </p:spPr>
        <p:txBody>
          <a:bodyPr wrap="none">
            <a:spAutoFit/>
          </a:bodyPr>
          <a:lstStyle/>
          <a:p>
            <a:pPr algn="r" rtl="1"/>
            <a:r>
              <a:rPr lang="ar-BH" sz="4000" b="1" dirty="0">
                <a:solidFill>
                  <a:srgbClr val="FF0000"/>
                </a:solidFill>
                <a:latin typeface="Sakkal Majalla" panose="02000000000000000000" pitchFamily="2" charset="-78"/>
                <a:cs typeface="Sakkal Majalla" panose="02000000000000000000" pitchFamily="2" charset="-78"/>
              </a:rPr>
              <a:t>أُجيبُ عنِ الأسئِلَةِ الآتيَةِ في ضوءِ فهمِي للنّصِّ:</a:t>
            </a:r>
            <a:endParaRPr lang="en-US" sz="4000" b="1" dirty="0">
              <a:solidFill>
                <a:srgbClr val="FF0000"/>
              </a:solidFill>
              <a:latin typeface="Sakkal Majalla" panose="02000000000000000000" pitchFamily="2" charset="-78"/>
              <a:cs typeface="Sakkal Majalla" panose="02000000000000000000" pitchFamily="2" charset="-78"/>
            </a:endParaRPr>
          </a:p>
        </p:txBody>
      </p:sp>
      <p:pic>
        <p:nvPicPr>
          <p:cNvPr id="8" name="ملف صوتي 7">
            <a:hlinkClick r:id="" action="ppaction://media"/>
            <a:extLst>
              <a:ext uri="{FF2B5EF4-FFF2-40B4-BE49-F238E27FC236}">
                <a16:creationId xmlns="" xmlns:a16="http://schemas.microsoft.com/office/drawing/2014/main" id="{03EAF49F-5EF8-4D72-91E4-E7CEB75A95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
        <p:nvSpPr>
          <p:cNvPr id="9" name="مستطيل 6">
            <a:extLst>
              <a:ext uri="{FF2B5EF4-FFF2-40B4-BE49-F238E27FC236}">
                <a16:creationId xmlns="" xmlns:a16="http://schemas.microsoft.com/office/drawing/2014/main" id="{268ADE3D-638E-4595-B879-2FBAFA539A5E}"/>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1064804211"/>
      </p:ext>
    </p:extLst>
  </p:cSld>
  <p:clrMapOvr>
    <a:masterClrMapping/>
  </p:clrMapOvr>
  <mc:AlternateContent xmlns:mc="http://schemas.openxmlformats.org/markup-compatibility/2006" xmlns:p14="http://schemas.microsoft.com/office/powerpoint/2010/main">
    <mc:Choice Requires="p14">
      <p:transition spd="slow" p14:dur="2000" advTm="113428"/>
    </mc:Choice>
    <mc:Fallback xmlns="">
      <p:transition spd="slow" advTm="113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921" y="1174140"/>
            <a:ext cx="10900610" cy="5057667"/>
          </a:xfrm>
        </p:spPr>
        <p:txBody>
          <a:bodyPr>
            <a:normAutofit/>
          </a:bodyPr>
          <a:lstStyle/>
          <a:p>
            <a:pPr marL="0" indent="0">
              <a:buNone/>
            </a:pPr>
            <a:endParaRPr lang="ar-BH" b="1" dirty="0">
              <a:latin typeface="Sakkal Majalla" panose="02000000000000000000" pitchFamily="2" charset="-78"/>
              <a:cs typeface="Sakkal Majalla" panose="02000000000000000000" pitchFamily="2" charset="-78"/>
            </a:endParaRPr>
          </a:p>
          <a:p>
            <a:pPr marL="0" indent="0">
              <a:buNone/>
            </a:pPr>
            <a:r>
              <a:rPr lang="ar-BH" sz="3600" b="1" dirty="0">
                <a:latin typeface="Sakkal Majalla" panose="02000000000000000000" pitchFamily="2" charset="-78"/>
                <a:cs typeface="Sakkal Majalla" panose="02000000000000000000" pitchFamily="2" charset="-78"/>
              </a:rPr>
              <a:t>3: أوظِّف كُلَّ كلمةٍ ممّا يأتِي في جملةٍ مفيدةٍ تُوضِّحُ معْنَاهَا. </a:t>
            </a:r>
            <a:r>
              <a:rPr lang="ar-BH" sz="3600" b="1" dirty="0">
                <a:solidFill>
                  <a:srgbClr val="FF0000"/>
                </a:solidFill>
                <a:latin typeface="Sakkal Majalla" panose="02000000000000000000" pitchFamily="2" charset="-78"/>
                <a:cs typeface="Sakkal Majalla" panose="02000000000000000000" pitchFamily="2" charset="-78"/>
              </a:rPr>
              <a:t>(دقيقتان)</a:t>
            </a:r>
            <a:r>
              <a:rPr lang="ar-BH" sz="3600" b="1" dirty="0">
                <a:latin typeface="Sakkal Majalla" panose="02000000000000000000" pitchFamily="2" charset="-78"/>
                <a:cs typeface="Sakkal Majalla" panose="02000000000000000000" pitchFamily="2" charset="-78"/>
              </a:rPr>
              <a:t> </a:t>
            </a:r>
          </a:p>
        </p:txBody>
      </p:sp>
      <p:sp>
        <p:nvSpPr>
          <p:cNvPr id="6" name="Title 1">
            <a:extLst>
              <a:ext uri="{FF2B5EF4-FFF2-40B4-BE49-F238E27FC236}">
                <a16:creationId xmlns="" xmlns:a16="http://schemas.microsoft.com/office/drawing/2014/main" id="{C3DEA09E-20B8-48EB-890C-A2BA6480C4B8}"/>
              </a:ext>
            </a:extLst>
          </p:cNvPr>
          <p:cNvSpPr txBox="1">
            <a:spLocks/>
          </p:cNvSpPr>
          <p:nvPr/>
        </p:nvSpPr>
        <p:spPr>
          <a:xfrm>
            <a:off x="10658764" y="11294"/>
            <a:ext cx="1249534"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SA" sz="4400" b="1" dirty="0">
                <a:solidFill>
                  <a:schemeClr val="bg1"/>
                </a:solidFill>
                <a:latin typeface="Sakkal Majalla" panose="02000000000000000000" pitchFamily="2" charset="-78"/>
                <a:cs typeface="Sakkal Majalla" panose="02000000000000000000" pitchFamily="2" charset="-78"/>
              </a:rPr>
              <a:t>أَفْهَمُ</a:t>
            </a:r>
            <a:endParaRPr lang="en-GB" sz="4400" b="1" dirty="0">
              <a:solidFill>
                <a:schemeClr val="bg1"/>
              </a:solidFill>
              <a:latin typeface="Sakkal Majalla" panose="02000000000000000000" pitchFamily="2" charset="-78"/>
              <a:cs typeface="Sakkal Majalla" panose="020000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188487228"/>
              </p:ext>
            </p:extLst>
          </p:nvPr>
        </p:nvGraphicFramePr>
        <p:xfrm>
          <a:off x="1511300" y="2910840"/>
          <a:ext cx="8032314" cy="1920240"/>
        </p:xfrm>
        <a:graphic>
          <a:graphicData uri="http://schemas.openxmlformats.org/drawingml/2006/table">
            <a:tbl>
              <a:tblPr firstRow="1" bandRow="1">
                <a:tableStyleId>{BC89EF96-8CEA-46FF-86C4-4CE0E7609802}</a:tableStyleId>
              </a:tblPr>
              <a:tblGrid>
                <a:gridCol w="6527607">
                  <a:extLst>
                    <a:ext uri="{9D8B030D-6E8A-4147-A177-3AD203B41FA5}">
                      <a16:colId xmlns="" xmlns:a16="http://schemas.microsoft.com/office/drawing/2014/main" val="20000"/>
                    </a:ext>
                  </a:extLst>
                </a:gridCol>
                <a:gridCol w="1504707">
                  <a:extLst>
                    <a:ext uri="{9D8B030D-6E8A-4147-A177-3AD203B41FA5}">
                      <a16:colId xmlns="" xmlns:a16="http://schemas.microsoft.com/office/drawing/2014/main" val="20001"/>
                    </a:ext>
                  </a:extLst>
                </a:gridCol>
              </a:tblGrid>
              <a:tr h="370840">
                <a:tc>
                  <a:txBody>
                    <a:bodyPr/>
                    <a:lstStyle/>
                    <a:p>
                      <a:pPr algn="ctr"/>
                      <a:r>
                        <a:rPr lang="ar-BH" sz="3600" dirty="0">
                          <a:latin typeface="Sakkal Majalla" panose="02000000000000000000" pitchFamily="2" charset="-78"/>
                          <a:cs typeface="Sakkal Majalla" panose="02000000000000000000" pitchFamily="2" charset="-78"/>
                        </a:rPr>
                        <a:t>الجُملة</a:t>
                      </a:r>
                      <a:endParaRPr lang="en-US" sz="3600" dirty="0">
                        <a:latin typeface="Sakkal Majalla" panose="02000000000000000000" pitchFamily="2" charset="-78"/>
                        <a:cs typeface="Sakkal Majalla" panose="02000000000000000000"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BH" sz="3600" b="0" kern="1200" dirty="0">
                          <a:solidFill>
                            <a:schemeClr val="tx1"/>
                          </a:solidFill>
                          <a:latin typeface="Sakkal Majalla" panose="02000000000000000000" pitchFamily="2" charset="-78"/>
                          <a:ea typeface="+mn-ea"/>
                          <a:cs typeface="Sakkal Majalla" panose="02000000000000000000" pitchFamily="2" charset="-78"/>
                        </a:rPr>
                        <a:t>الكلمة</a:t>
                      </a:r>
                    </a:p>
                  </a:txBody>
                  <a:tcPr anchor="ctr"/>
                </a:tc>
                <a:extLst>
                  <a:ext uri="{0D108BD9-81ED-4DB2-BD59-A6C34878D82A}">
                    <a16:rowId xmlns="" xmlns:a16="http://schemas.microsoft.com/office/drawing/2014/main" val="3824209655"/>
                  </a:ext>
                </a:extLst>
              </a:tr>
              <a:tr h="370840">
                <a:tc>
                  <a:txBody>
                    <a:bodyPr/>
                    <a:lstStyle/>
                    <a:p>
                      <a:endParaRPr lang="en-US" sz="3600" dirty="0">
                        <a:latin typeface="Sakkal Majalla" panose="02000000000000000000" pitchFamily="2" charset="-78"/>
                        <a:cs typeface="Sakkal Majalla" panose="02000000000000000000"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BH" sz="3600" b="0" kern="1200" dirty="0">
                          <a:latin typeface="Sakkal Majalla" panose="02000000000000000000" pitchFamily="2" charset="-78"/>
                          <a:cs typeface="Sakkal Majalla" panose="02000000000000000000" pitchFamily="2" charset="-78"/>
                        </a:rPr>
                        <a:t>مَنِيعٌ </a:t>
                      </a:r>
                      <a:endParaRPr lang="ar-BH" sz="3600" b="0"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0"/>
                  </a:ext>
                </a:extLst>
              </a:tr>
              <a:tr h="370840">
                <a:tc>
                  <a:txBody>
                    <a:bodyPr/>
                    <a:lstStyle/>
                    <a:p>
                      <a:endParaRPr lang="en-US" sz="36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BH" sz="3600" b="1" kern="1200" dirty="0">
                          <a:solidFill>
                            <a:schemeClr val="tx1"/>
                          </a:solidFill>
                          <a:latin typeface="Sakkal Majalla" panose="02000000000000000000" pitchFamily="2" charset="-78"/>
                          <a:ea typeface="+mn-ea"/>
                          <a:cs typeface="Sakkal Majalla" panose="02000000000000000000" pitchFamily="2" charset="-78"/>
                        </a:rPr>
                        <a:t>يَفُوحُ</a:t>
                      </a:r>
                      <a:r>
                        <a:rPr lang="ar-BH" sz="3600" kern="1200" dirty="0">
                          <a:latin typeface="Sakkal Majalla" panose="02000000000000000000" pitchFamily="2" charset="-78"/>
                          <a:cs typeface="Sakkal Majalla" panose="02000000000000000000" pitchFamily="2" charset="-78"/>
                        </a:rPr>
                        <a:t> </a:t>
                      </a:r>
                      <a:endParaRPr lang="ar-BH" sz="40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1"/>
                  </a:ext>
                </a:extLst>
              </a:tr>
            </a:tbl>
          </a:graphicData>
        </a:graphic>
      </p:graphicFrame>
      <p:sp>
        <p:nvSpPr>
          <p:cNvPr id="7" name="مربع نص 6">
            <a:extLst>
              <a:ext uri="{FF2B5EF4-FFF2-40B4-BE49-F238E27FC236}">
                <a16:creationId xmlns="" xmlns:a16="http://schemas.microsoft.com/office/drawing/2014/main" id="{C392645B-71F8-4411-A966-68ECA65A6E28}"/>
              </a:ext>
            </a:extLst>
          </p:cNvPr>
          <p:cNvSpPr txBox="1"/>
          <p:nvPr/>
        </p:nvSpPr>
        <p:spPr>
          <a:xfrm>
            <a:off x="3036048" y="3547794"/>
            <a:ext cx="4982818" cy="646331"/>
          </a:xfrm>
          <a:prstGeom prst="rect">
            <a:avLst/>
          </a:prstGeom>
          <a:noFill/>
        </p:spPr>
        <p:txBody>
          <a:bodyPr wrap="square" rtlCol="0">
            <a:spAutoFit/>
          </a:bodyPr>
          <a:lstStyle/>
          <a:p>
            <a:pPr algn="ctr" rtl="1"/>
            <a:r>
              <a:rPr lang="ar-BH" sz="3600" b="1" dirty="0">
                <a:solidFill>
                  <a:srgbClr val="00B050"/>
                </a:solidFill>
                <a:latin typeface="Sakkal Majalla" panose="02000000000000000000" pitchFamily="2" charset="-78"/>
                <a:cs typeface="Sakkal Majalla" panose="02000000000000000000" pitchFamily="2" charset="-78"/>
              </a:rPr>
              <a:t>بَنَى المحاربونَ قَلْعَةً </a:t>
            </a:r>
            <a:r>
              <a:rPr lang="ar-BH" sz="3600" b="1" dirty="0">
                <a:solidFill>
                  <a:srgbClr val="FF0000"/>
                </a:solidFill>
                <a:latin typeface="Sakkal Majalla" panose="02000000000000000000" pitchFamily="2" charset="-78"/>
                <a:cs typeface="Sakkal Majalla" panose="02000000000000000000" pitchFamily="2" charset="-78"/>
              </a:rPr>
              <a:t>مَنِيعَةً</a:t>
            </a:r>
            <a:r>
              <a:rPr lang="ar-BH" sz="3600" b="1" dirty="0">
                <a:solidFill>
                  <a:srgbClr val="00B050"/>
                </a:solidFill>
                <a:latin typeface="Sakkal Majalla" panose="02000000000000000000" pitchFamily="2" charset="-78"/>
                <a:cs typeface="Sakkal Majalla" panose="02000000000000000000" pitchFamily="2" charset="-78"/>
              </a:rPr>
              <a:t>. </a:t>
            </a:r>
            <a:endParaRPr lang="en-US" sz="3600" dirty="0">
              <a:latin typeface="Sakkal Majalla" panose="02000000000000000000" pitchFamily="2" charset="-78"/>
              <a:cs typeface="Sakkal Majalla" panose="02000000000000000000" pitchFamily="2" charset="-78"/>
            </a:endParaRPr>
          </a:p>
        </p:txBody>
      </p:sp>
      <p:sp>
        <p:nvSpPr>
          <p:cNvPr id="8" name="مربع نص 7">
            <a:extLst>
              <a:ext uri="{FF2B5EF4-FFF2-40B4-BE49-F238E27FC236}">
                <a16:creationId xmlns="" xmlns:a16="http://schemas.microsoft.com/office/drawing/2014/main" id="{26229DA7-AAA1-4EF5-BDAD-DB97DC4BC7E1}"/>
              </a:ext>
            </a:extLst>
          </p:cNvPr>
          <p:cNvSpPr txBox="1"/>
          <p:nvPr/>
        </p:nvSpPr>
        <p:spPr>
          <a:xfrm>
            <a:off x="2292627" y="4180061"/>
            <a:ext cx="6209944" cy="646331"/>
          </a:xfrm>
          <a:prstGeom prst="rect">
            <a:avLst/>
          </a:prstGeom>
          <a:noFill/>
        </p:spPr>
        <p:txBody>
          <a:bodyPr wrap="square" rtlCol="0">
            <a:spAutoFit/>
          </a:bodyPr>
          <a:lstStyle/>
          <a:p>
            <a:r>
              <a:rPr lang="ar-BH" sz="3600" b="1" dirty="0">
                <a:solidFill>
                  <a:srgbClr val="FF0000"/>
                </a:solidFill>
                <a:latin typeface="Sakkal Majalla" panose="02000000000000000000" pitchFamily="2" charset="-78"/>
                <a:cs typeface="Sakkal Majalla" panose="02000000000000000000" pitchFamily="2" charset="-78"/>
              </a:rPr>
              <a:t>تَفُوحُ</a:t>
            </a:r>
            <a:r>
              <a:rPr lang="ar-BH" sz="3600" b="1" dirty="0">
                <a:solidFill>
                  <a:srgbClr val="00B050"/>
                </a:solidFill>
                <a:latin typeface="Sakkal Majalla" panose="02000000000000000000" pitchFamily="2" charset="-78"/>
                <a:cs typeface="Sakkal Majalla" panose="02000000000000000000" pitchFamily="2" charset="-78"/>
              </a:rPr>
              <a:t> من هذا البُستَانِ رَائِحَةٌ عَطِرَةٌ زَكِيَّةٌ.  </a:t>
            </a:r>
            <a:endParaRPr lang="en-US" sz="3600" b="1" dirty="0">
              <a:solidFill>
                <a:srgbClr val="00B050"/>
              </a:solidFill>
              <a:latin typeface="Sakkal Majalla" panose="02000000000000000000" pitchFamily="2" charset="-78"/>
              <a:cs typeface="Sakkal Majalla" panose="02000000000000000000" pitchFamily="2" charset="-78"/>
            </a:endParaRPr>
          </a:p>
        </p:txBody>
      </p:sp>
      <p:pic>
        <p:nvPicPr>
          <p:cNvPr id="11" name="ملف صوتي 10">
            <a:hlinkClick r:id="" action="ppaction://media"/>
            <a:extLst>
              <a:ext uri="{FF2B5EF4-FFF2-40B4-BE49-F238E27FC236}">
                <a16:creationId xmlns="" xmlns:a16="http://schemas.microsoft.com/office/drawing/2014/main" id="{F40FC186-4C49-4EEF-A037-332EBF72CF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
        <p:nvSpPr>
          <p:cNvPr id="9" name="مستطيل 6">
            <a:extLst>
              <a:ext uri="{FF2B5EF4-FFF2-40B4-BE49-F238E27FC236}">
                <a16:creationId xmlns="" xmlns:a16="http://schemas.microsoft.com/office/drawing/2014/main" id="{6C0BE410-BC8E-48D1-B604-AF675718CDF5}"/>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2286932749"/>
      </p:ext>
    </p:extLst>
  </p:cSld>
  <p:clrMapOvr>
    <a:masterClrMapping/>
  </p:clrMapOvr>
  <mc:AlternateContent xmlns:mc="http://schemas.openxmlformats.org/markup-compatibility/2006" xmlns:p14="http://schemas.microsoft.com/office/powerpoint/2010/main">
    <mc:Choice Requires="p14">
      <p:transition spd="slow" p14:dur="2000" advTm="59183"/>
    </mc:Choice>
    <mc:Fallback xmlns="">
      <p:transition spd="slow" advTm="59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921" y="921215"/>
            <a:ext cx="10900610" cy="5375706"/>
          </a:xfrm>
        </p:spPr>
        <p:txBody>
          <a:bodyPr>
            <a:normAutofit/>
          </a:bodyPr>
          <a:lstStyle/>
          <a:p>
            <a:pPr marL="0" indent="0">
              <a:buNone/>
            </a:pPr>
            <a:r>
              <a:rPr lang="ar-BH" sz="3200" b="1" dirty="0">
                <a:latin typeface="Sakkal Majalla" panose="02000000000000000000" pitchFamily="2" charset="-78"/>
                <a:cs typeface="Sakkal Majalla" panose="02000000000000000000" pitchFamily="2" charset="-78"/>
              </a:rPr>
              <a:t>4: أُكتبُ مِنْ القصيدةِ العبارةَ الدالّةَ على كُلِّ معنى ممّا يأتِي: </a:t>
            </a:r>
            <a:r>
              <a:rPr lang="ar-BH" sz="3200" b="1" dirty="0">
                <a:solidFill>
                  <a:srgbClr val="FF0000"/>
                </a:solidFill>
                <a:latin typeface="Sakkal Majalla" panose="02000000000000000000" pitchFamily="2" charset="-78"/>
                <a:cs typeface="Sakkal Majalla" panose="02000000000000000000" pitchFamily="2" charset="-78"/>
              </a:rPr>
              <a:t>(دقيقتان)</a:t>
            </a:r>
            <a:r>
              <a:rPr lang="ar-BH" sz="3200" b="1" dirty="0">
                <a:latin typeface="Sakkal Majalla" panose="02000000000000000000" pitchFamily="2" charset="-78"/>
                <a:cs typeface="Sakkal Majalla" panose="02000000000000000000" pitchFamily="2" charset="-78"/>
              </a:rPr>
              <a:t>  </a:t>
            </a:r>
          </a:p>
          <a:p>
            <a:pPr marL="0" indent="0">
              <a:buNone/>
            </a:pPr>
            <a:endParaRPr lang="ar-BH" sz="3200" b="1" dirty="0">
              <a:latin typeface="Sakkal Majalla" panose="02000000000000000000" pitchFamily="2" charset="-78"/>
              <a:cs typeface="Sakkal Majalla" panose="02000000000000000000" pitchFamily="2" charset="-78"/>
            </a:endParaRPr>
          </a:p>
          <a:p>
            <a:pPr marL="914400" lvl="2" indent="0">
              <a:buNone/>
            </a:pPr>
            <a:r>
              <a:rPr lang="ar-BH" sz="3200" b="1" dirty="0">
                <a:latin typeface="Sakkal Majalla" panose="02000000000000000000" pitchFamily="2" charset="-78"/>
                <a:cs typeface="Sakkal Majalla" panose="02000000000000000000" pitchFamily="2" charset="-78"/>
              </a:rPr>
              <a:t>أ. رضعَ الشاعرُ هوَى بلادِه منذُ طفولتِهِ</a:t>
            </a:r>
            <a:r>
              <a:rPr lang="ar-BH" sz="3200" b="1" dirty="0">
                <a:latin typeface="Traditional Arabic" panose="02020603050405020304" pitchFamily="18" charset="-78"/>
                <a:cs typeface="Traditional Arabic" panose="02020603050405020304" pitchFamily="18" charset="-78"/>
              </a:rPr>
              <a:t>. </a:t>
            </a:r>
          </a:p>
          <a:p>
            <a:pPr marL="914400" lvl="2" indent="0">
              <a:buNone/>
            </a:pPr>
            <a:r>
              <a:rPr lang="ar-BH" sz="3200" b="1" dirty="0">
                <a:solidFill>
                  <a:srgbClr val="00B050"/>
                </a:solidFill>
                <a:latin typeface="Sakkal Majalla" panose="02000000000000000000" pitchFamily="2" charset="-78"/>
                <a:cs typeface="Sakkal Majalla" panose="02000000000000000000" pitchFamily="2" charset="-78"/>
              </a:rPr>
              <a:t>رضعتُ معَ الحليبِ هواكَ . </a:t>
            </a:r>
          </a:p>
          <a:p>
            <a:pPr marL="914400" lvl="2" indent="0">
              <a:buNone/>
            </a:pPr>
            <a:endParaRPr lang="ar-BH" sz="3200" b="1" dirty="0">
              <a:solidFill>
                <a:srgbClr val="00B050"/>
              </a:solidFill>
              <a:latin typeface="Sakkal Majalla" panose="02000000000000000000" pitchFamily="2" charset="-78"/>
              <a:cs typeface="Sakkal Majalla" panose="02000000000000000000" pitchFamily="2" charset="-78"/>
            </a:endParaRPr>
          </a:p>
          <a:p>
            <a:pPr marL="914400" lvl="2" indent="0">
              <a:buNone/>
            </a:pPr>
            <a:r>
              <a:rPr lang="ar-BH" sz="3200" b="1" dirty="0">
                <a:latin typeface="Sakkal Majalla" panose="02000000000000000000" pitchFamily="2" charset="-78"/>
                <a:cs typeface="Sakkal Majalla" panose="02000000000000000000" pitchFamily="2" charset="-78"/>
              </a:rPr>
              <a:t>ب. الشاعرُ يعتبر رؤيةَ الوطنِ نعمةً كبيرةً. </a:t>
            </a:r>
          </a:p>
          <a:p>
            <a:pPr marL="914400" lvl="2" indent="0">
              <a:buNone/>
            </a:pPr>
            <a:r>
              <a:rPr lang="ar-BH" sz="3200" b="1" dirty="0">
                <a:solidFill>
                  <a:srgbClr val="00B050"/>
                </a:solidFill>
                <a:latin typeface="Sakkal Majalla" panose="02000000000000000000" pitchFamily="2" charset="-78"/>
                <a:cs typeface="Sakkal Majalla" panose="02000000000000000000" pitchFamily="2" charset="-78"/>
              </a:rPr>
              <a:t>وحَسْبِي نعمةً أنِّي أراك. </a:t>
            </a:r>
          </a:p>
          <a:p>
            <a:pPr marL="914400" lvl="2" indent="0">
              <a:buNone/>
            </a:pPr>
            <a:endParaRPr lang="ar-BH" sz="3200" b="1" dirty="0">
              <a:solidFill>
                <a:srgbClr val="00B050"/>
              </a:solidFill>
              <a:latin typeface="Sakkal Majalla" panose="02000000000000000000" pitchFamily="2" charset="-78"/>
              <a:cs typeface="Sakkal Majalla" panose="02000000000000000000" pitchFamily="2" charset="-78"/>
            </a:endParaRPr>
          </a:p>
          <a:p>
            <a:pPr marL="914400" lvl="2" indent="0">
              <a:buNone/>
            </a:pPr>
            <a:r>
              <a:rPr lang="ar-BH" sz="3200" b="1" dirty="0">
                <a:latin typeface="Sakkal Majalla" panose="02000000000000000000" pitchFamily="2" charset="-78"/>
                <a:cs typeface="Sakkal Majalla" panose="02000000000000000000" pitchFamily="2" charset="-78"/>
              </a:rPr>
              <a:t>ج. الموتُ في سبيل الوطن أمرٌ هيِّنٌ. </a:t>
            </a:r>
          </a:p>
          <a:p>
            <a:pPr marL="914400" lvl="2" indent="0">
              <a:buNone/>
            </a:pPr>
            <a:r>
              <a:rPr lang="ar-BH" sz="3200" b="1" dirty="0">
                <a:solidFill>
                  <a:srgbClr val="00B050"/>
                </a:solidFill>
                <a:latin typeface="Sakkal Majalla" panose="02000000000000000000" pitchFamily="2" charset="-78"/>
                <a:cs typeface="Sakkal Majalla" panose="02000000000000000000" pitchFamily="2" charset="-78"/>
              </a:rPr>
              <a:t>فمَا أشْهَى المنيَّةَ في رِضَاك. </a:t>
            </a:r>
          </a:p>
          <a:p>
            <a:pPr marL="0" indent="0">
              <a:buNone/>
            </a:pPr>
            <a:endParaRPr lang="ar-BH" b="1" dirty="0">
              <a:latin typeface="Traditional Arabic" panose="02020603050405020304" pitchFamily="18" charset="-78"/>
              <a:cs typeface="Traditional Arabic" panose="02020603050405020304" pitchFamily="18" charset="-78"/>
            </a:endParaRPr>
          </a:p>
        </p:txBody>
      </p:sp>
      <p:sp>
        <p:nvSpPr>
          <p:cNvPr id="6" name="Title 1">
            <a:extLst>
              <a:ext uri="{FF2B5EF4-FFF2-40B4-BE49-F238E27FC236}">
                <a16:creationId xmlns="" xmlns:a16="http://schemas.microsoft.com/office/drawing/2014/main" id="{C3DEA09E-20B8-48EB-890C-A2BA6480C4B8}"/>
              </a:ext>
            </a:extLst>
          </p:cNvPr>
          <p:cNvSpPr txBox="1">
            <a:spLocks/>
          </p:cNvSpPr>
          <p:nvPr/>
        </p:nvSpPr>
        <p:spPr>
          <a:xfrm>
            <a:off x="10658764" y="11294"/>
            <a:ext cx="1249534"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SA" sz="4400" b="1" dirty="0">
                <a:solidFill>
                  <a:schemeClr val="bg1"/>
                </a:solidFill>
                <a:latin typeface="Sakkal Majalla" panose="02000000000000000000" pitchFamily="2" charset="-78"/>
                <a:cs typeface="Sakkal Majalla" panose="02000000000000000000" pitchFamily="2" charset="-78"/>
              </a:rPr>
              <a:t>أَفْهَمُ</a:t>
            </a:r>
            <a:endParaRPr lang="en-GB" sz="4400" b="1" dirty="0">
              <a:solidFill>
                <a:schemeClr val="bg1"/>
              </a:solidFill>
              <a:latin typeface="Sakkal Majalla" panose="02000000000000000000" pitchFamily="2" charset="-78"/>
              <a:cs typeface="Sakkal Majalla" panose="02000000000000000000" pitchFamily="2" charset="-78"/>
            </a:endParaRPr>
          </a:p>
        </p:txBody>
      </p:sp>
      <p:pic>
        <p:nvPicPr>
          <p:cNvPr id="5" name="ملف صوتي 4">
            <a:hlinkClick r:id="" action="ppaction://media"/>
            <a:extLst>
              <a:ext uri="{FF2B5EF4-FFF2-40B4-BE49-F238E27FC236}">
                <a16:creationId xmlns="" xmlns:a16="http://schemas.microsoft.com/office/drawing/2014/main" id="{4B9C8DB1-CAC8-4890-98F9-0D9AE4ABDB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
        <p:nvSpPr>
          <p:cNvPr id="7" name="مستطيل 6">
            <a:extLst>
              <a:ext uri="{FF2B5EF4-FFF2-40B4-BE49-F238E27FC236}">
                <a16:creationId xmlns="" xmlns:a16="http://schemas.microsoft.com/office/drawing/2014/main" id="{70E86BFF-2458-430F-BDA2-4C540C068DE4}"/>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795464519"/>
      </p:ext>
    </p:extLst>
  </p:cSld>
  <p:clrMapOvr>
    <a:masterClrMapping/>
  </p:clrMapOvr>
  <mc:AlternateContent xmlns:mc="http://schemas.openxmlformats.org/markup-compatibility/2006" xmlns:p14="http://schemas.microsoft.com/office/powerpoint/2010/main">
    <mc:Choice Requires="p14">
      <p:transition spd="slow" p14:dur="2000" advTm="52709"/>
    </mc:Choice>
    <mc:Fallback xmlns="">
      <p:transition spd="slow" advTm="5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F131A70B-0B40-454F-BEEC-97CF1C38C916}"/>
              </a:ext>
            </a:extLst>
          </p:cNvPr>
          <p:cNvSpPr txBox="1">
            <a:spLocks/>
          </p:cNvSpPr>
          <p:nvPr/>
        </p:nvSpPr>
        <p:spPr>
          <a:xfrm>
            <a:off x="10874664" y="38100"/>
            <a:ext cx="1249534" cy="687206"/>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rmAutofit fontScale="92500" lnSpcReduction="10000"/>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BH" sz="4400" b="1" dirty="0">
                <a:solidFill>
                  <a:schemeClr val="bg1"/>
                </a:solidFill>
                <a:latin typeface="Sakkal Majalla" panose="02000000000000000000" pitchFamily="2" charset="-78"/>
                <a:cs typeface="Sakkal Majalla" panose="02000000000000000000" pitchFamily="2" charset="-78"/>
              </a:rPr>
              <a:t>أُحَلِّلُ</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4" name="Content Placeholder 3"/>
          <p:cNvSpPr>
            <a:spLocks noGrp="1"/>
          </p:cNvSpPr>
          <p:nvPr>
            <p:ph idx="1"/>
          </p:nvPr>
        </p:nvSpPr>
        <p:spPr>
          <a:xfrm>
            <a:off x="150104" y="812800"/>
            <a:ext cx="11389894" cy="5524500"/>
          </a:xfrm>
        </p:spPr>
        <p:txBody>
          <a:bodyPr>
            <a:noAutofit/>
          </a:bodyPr>
          <a:lstStyle/>
          <a:p>
            <a:pPr marL="0" indent="0">
              <a:buNone/>
            </a:pPr>
            <a:r>
              <a:rPr lang="ar-BH" sz="3200" b="1" dirty="0">
                <a:latin typeface="Sakkal Majalla" panose="02000000000000000000" pitchFamily="2" charset="-78"/>
                <a:cs typeface="Sakkal Majalla" panose="02000000000000000000" pitchFamily="2" charset="-78"/>
              </a:rPr>
              <a:t>1: أُكْمِل العباراتِ الآتيةَ بما يناسبُ: </a:t>
            </a:r>
            <a:r>
              <a:rPr lang="ar-BH" sz="3200" b="1" dirty="0">
                <a:solidFill>
                  <a:srgbClr val="FF0000"/>
                </a:solidFill>
                <a:latin typeface="Sakkal Majalla" panose="02000000000000000000" pitchFamily="2" charset="-78"/>
                <a:cs typeface="Sakkal Majalla" panose="02000000000000000000" pitchFamily="2" charset="-78"/>
              </a:rPr>
              <a:t>(دقيقة واحدة)</a:t>
            </a:r>
            <a:endParaRPr lang="ar-BH" sz="3200" b="1" dirty="0">
              <a:latin typeface="Sakkal Majalla" panose="02000000000000000000" pitchFamily="2" charset="-78"/>
              <a:cs typeface="Sakkal Majalla" panose="02000000000000000000" pitchFamily="2" charset="-78"/>
            </a:endParaRPr>
          </a:p>
          <a:p>
            <a:pPr marL="914400" lvl="2" indent="0">
              <a:lnSpc>
                <a:spcPct val="100000"/>
              </a:lnSpc>
              <a:buNone/>
            </a:pPr>
            <a:r>
              <a:rPr lang="ar-BH" sz="3200" b="1" dirty="0">
                <a:latin typeface="Sakkal Majalla" panose="02000000000000000000" pitchFamily="2" charset="-78"/>
                <a:cs typeface="Sakkal Majalla" panose="02000000000000000000" pitchFamily="2" charset="-78"/>
              </a:rPr>
              <a:t>أ. الأسلوبُ في: يا وطني ، هو:</a:t>
            </a:r>
            <a:endParaRPr lang="ar-BH" sz="3200" b="1" dirty="0">
              <a:latin typeface="Traditional Arabic" panose="02020603050405020304" pitchFamily="18" charset="-78"/>
              <a:cs typeface="Traditional Arabic" panose="02020603050405020304" pitchFamily="18" charset="-78"/>
            </a:endParaRPr>
          </a:p>
          <a:p>
            <a:pPr marL="914400" lvl="2" indent="0">
              <a:lnSpc>
                <a:spcPct val="100000"/>
              </a:lnSpc>
              <a:buNone/>
            </a:pPr>
            <a:r>
              <a:rPr lang="ar-BH" sz="3200" b="1" dirty="0">
                <a:latin typeface="Sakkal Majalla" panose="02000000000000000000" pitchFamily="2" charset="-78"/>
                <a:cs typeface="Sakkal Majalla" panose="02000000000000000000" pitchFamily="2" charset="-78"/>
              </a:rPr>
              <a:t>ب. الأسلوب في: هل يحمي، هو:</a:t>
            </a:r>
            <a:endParaRPr lang="ar-BH" sz="3200" b="1" dirty="0">
              <a:solidFill>
                <a:srgbClr val="00B050"/>
              </a:solidFill>
              <a:latin typeface="Sakkal Majalla" panose="02000000000000000000" pitchFamily="2" charset="-78"/>
              <a:cs typeface="Sakkal Majalla" panose="02000000000000000000" pitchFamily="2" charset="-78"/>
            </a:endParaRPr>
          </a:p>
          <a:p>
            <a:pPr marL="914400" lvl="2" indent="0">
              <a:lnSpc>
                <a:spcPct val="100000"/>
              </a:lnSpc>
              <a:buNone/>
            </a:pPr>
            <a:r>
              <a:rPr lang="ar-BH" sz="3200" b="1" dirty="0">
                <a:latin typeface="Sakkal Majalla" panose="02000000000000000000" pitchFamily="2" charset="-78"/>
                <a:cs typeface="Sakkal Majalla" panose="02000000000000000000" pitchFamily="2" charset="-78"/>
              </a:rPr>
              <a:t>ج. الأسلوب في: ما أشهى ، هو: </a:t>
            </a:r>
          </a:p>
          <a:p>
            <a:pPr marL="0" indent="0">
              <a:lnSpc>
                <a:spcPct val="100000"/>
              </a:lnSpc>
              <a:buNone/>
            </a:pPr>
            <a:r>
              <a:rPr lang="ar-BH" sz="3200" b="1" dirty="0">
                <a:latin typeface="Sakkal Majalla" panose="02000000000000000000" pitchFamily="2" charset="-78"/>
                <a:cs typeface="Sakkal Majalla" panose="02000000000000000000" pitchFamily="2" charset="-78"/>
              </a:rPr>
              <a:t>2:أعلِّلُ كُلَّ معنًى مِمّا يأتِي: </a:t>
            </a:r>
            <a:r>
              <a:rPr lang="ar-BH" sz="3200" b="1" dirty="0">
                <a:solidFill>
                  <a:srgbClr val="FF0000"/>
                </a:solidFill>
                <a:latin typeface="Sakkal Majalla" panose="02000000000000000000" pitchFamily="2" charset="-78"/>
                <a:cs typeface="Sakkal Majalla" panose="02000000000000000000" pitchFamily="2" charset="-78"/>
              </a:rPr>
              <a:t>(دقيقتان)</a:t>
            </a:r>
            <a:endParaRPr lang="ar-BH" sz="3200" b="1" dirty="0">
              <a:latin typeface="Sakkal Majalla" panose="02000000000000000000" pitchFamily="2" charset="-78"/>
              <a:cs typeface="Sakkal Majalla" panose="02000000000000000000" pitchFamily="2" charset="-78"/>
            </a:endParaRPr>
          </a:p>
          <a:p>
            <a:pPr marL="914400" lvl="2" indent="0">
              <a:buNone/>
            </a:pPr>
            <a:r>
              <a:rPr lang="ar-BH" sz="3200" b="1" dirty="0">
                <a:latin typeface="Sakkal Majalla" panose="02000000000000000000" pitchFamily="2" charset="-78"/>
                <a:cs typeface="Sakkal Majalla" panose="02000000000000000000" pitchFamily="2" charset="-78"/>
              </a:rPr>
              <a:t>أ. لجوءُ الشّاعرِ إلى وطنِه عندَ الخطرِ. </a:t>
            </a:r>
          </a:p>
          <a:p>
            <a:pPr marL="914400" lvl="2" indent="0">
              <a:buNone/>
            </a:pPr>
            <a:endParaRPr lang="ar-BH" sz="3200" b="1" dirty="0">
              <a:latin typeface="Sakkal Majalla" panose="02000000000000000000" pitchFamily="2" charset="-78"/>
              <a:cs typeface="Sakkal Majalla" panose="02000000000000000000" pitchFamily="2" charset="-78"/>
            </a:endParaRPr>
          </a:p>
          <a:p>
            <a:pPr marL="914400" lvl="2" indent="0">
              <a:buNone/>
            </a:pPr>
            <a:r>
              <a:rPr lang="ar-BH" sz="3200" b="1" dirty="0">
                <a:latin typeface="Sakkal Majalla" panose="02000000000000000000" pitchFamily="2" charset="-78"/>
                <a:cs typeface="Sakkal Majalla" panose="02000000000000000000" pitchFamily="2" charset="-78"/>
              </a:rPr>
              <a:t>ب. إحساسُ الشاعرِ أنَّ النظرَ إلى وطنِه نعمةٌ. </a:t>
            </a:r>
          </a:p>
          <a:p>
            <a:pPr marL="0" lvl="0" indent="0">
              <a:buNone/>
            </a:pPr>
            <a:endParaRPr lang="ar-BH" sz="3200" b="1" dirty="0">
              <a:latin typeface="Sakkal Majalla" panose="02000000000000000000" pitchFamily="2" charset="-78"/>
              <a:cs typeface="Sakkal Majalla" panose="02000000000000000000" pitchFamily="2" charset="-78"/>
            </a:endParaRPr>
          </a:p>
          <a:p>
            <a:pPr marL="0" lvl="0" indent="0">
              <a:buNone/>
            </a:pPr>
            <a:endParaRPr lang="ar-BH" sz="3200" b="1" dirty="0">
              <a:latin typeface="Traditional Arabic" panose="02020603050405020304" pitchFamily="18" charset="-78"/>
              <a:cs typeface="Traditional Arabic" panose="02020603050405020304" pitchFamily="18" charset="-78"/>
            </a:endParaRPr>
          </a:p>
        </p:txBody>
      </p:sp>
      <p:sp>
        <p:nvSpPr>
          <p:cNvPr id="7" name="مربع نص 6">
            <a:extLst>
              <a:ext uri="{FF2B5EF4-FFF2-40B4-BE49-F238E27FC236}">
                <a16:creationId xmlns="" xmlns:a16="http://schemas.microsoft.com/office/drawing/2014/main" id="{49DADE10-C0FD-4A1B-B003-D2C674B0B79F}"/>
              </a:ext>
            </a:extLst>
          </p:cNvPr>
          <p:cNvSpPr txBox="1"/>
          <p:nvPr/>
        </p:nvSpPr>
        <p:spPr>
          <a:xfrm>
            <a:off x="6526696" y="1319120"/>
            <a:ext cx="914400" cy="584775"/>
          </a:xfrm>
          <a:prstGeom prst="rect">
            <a:avLst/>
          </a:prstGeom>
          <a:noFill/>
        </p:spPr>
        <p:txBody>
          <a:bodyPr wrap="square" rtlCol="0">
            <a:spAutoFit/>
          </a:bodyPr>
          <a:lstStyle/>
          <a:p>
            <a:pPr algn="ctr" rtl="1"/>
            <a:r>
              <a:rPr lang="ar-BH" sz="3200" b="1" dirty="0">
                <a:solidFill>
                  <a:srgbClr val="00B050"/>
                </a:solidFill>
                <a:latin typeface="Sakkal Majalla" panose="02000000000000000000" pitchFamily="2" charset="-78"/>
                <a:cs typeface="Sakkal Majalla" panose="02000000000000000000" pitchFamily="2" charset="-78"/>
              </a:rPr>
              <a:t>نداء.</a:t>
            </a:r>
            <a:endParaRPr lang="en-US" sz="3200" dirty="0">
              <a:latin typeface="Sakkal Majalla" panose="02000000000000000000" pitchFamily="2" charset="-78"/>
              <a:cs typeface="Sakkal Majalla" panose="02000000000000000000" pitchFamily="2" charset="-78"/>
            </a:endParaRPr>
          </a:p>
        </p:txBody>
      </p:sp>
      <p:sp>
        <p:nvSpPr>
          <p:cNvPr id="8" name="مربع نص 7">
            <a:extLst>
              <a:ext uri="{FF2B5EF4-FFF2-40B4-BE49-F238E27FC236}">
                <a16:creationId xmlns="" xmlns:a16="http://schemas.microsoft.com/office/drawing/2014/main" id="{564D8B61-459E-4715-A049-A0600837B2EF}"/>
              </a:ext>
            </a:extLst>
          </p:cNvPr>
          <p:cNvSpPr txBox="1"/>
          <p:nvPr/>
        </p:nvSpPr>
        <p:spPr>
          <a:xfrm>
            <a:off x="5845051" y="2409687"/>
            <a:ext cx="1603513" cy="584775"/>
          </a:xfrm>
          <a:prstGeom prst="rect">
            <a:avLst/>
          </a:prstGeom>
          <a:noFill/>
        </p:spPr>
        <p:txBody>
          <a:bodyPr wrap="square" rtlCol="0">
            <a:spAutoFit/>
          </a:bodyPr>
          <a:lstStyle/>
          <a:p>
            <a:pPr algn="ctr" rtl="1"/>
            <a:r>
              <a:rPr lang="ar-BH" sz="3200" b="1" dirty="0">
                <a:solidFill>
                  <a:srgbClr val="00B050"/>
                </a:solidFill>
                <a:latin typeface="Sakkal Majalla" panose="02000000000000000000" pitchFamily="2" charset="-78"/>
                <a:cs typeface="Sakkal Majalla" panose="02000000000000000000" pitchFamily="2" charset="-78"/>
              </a:rPr>
              <a:t>تعجُّب. </a:t>
            </a:r>
            <a:endParaRPr lang="ar-BH" sz="3200" b="1" dirty="0">
              <a:latin typeface="Traditional Arabic" panose="02020603050405020304" pitchFamily="18" charset="-78"/>
              <a:cs typeface="Traditional Arabic" panose="02020603050405020304" pitchFamily="18" charset="-78"/>
            </a:endParaRPr>
          </a:p>
        </p:txBody>
      </p:sp>
      <p:sp>
        <p:nvSpPr>
          <p:cNvPr id="9" name="مربع نص 8">
            <a:extLst>
              <a:ext uri="{FF2B5EF4-FFF2-40B4-BE49-F238E27FC236}">
                <a16:creationId xmlns="" xmlns:a16="http://schemas.microsoft.com/office/drawing/2014/main" id="{ACF7AAA3-768D-445E-B498-5D12C84AEF70}"/>
              </a:ext>
            </a:extLst>
          </p:cNvPr>
          <p:cNvSpPr txBox="1"/>
          <p:nvPr/>
        </p:nvSpPr>
        <p:spPr>
          <a:xfrm>
            <a:off x="5657531" y="1877391"/>
            <a:ext cx="1743809" cy="584775"/>
          </a:xfrm>
          <a:prstGeom prst="rect">
            <a:avLst/>
          </a:prstGeom>
          <a:noFill/>
        </p:spPr>
        <p:txBody>
          <a:bodyPr wrap="square" rtlCol="0">
            <a:spAutoFit/>
          </a:bodyPr>
          <a:lstStyle/>
          <a:p>
            <a:pPr algn="ctr" rtl="1"/>
            <a:r>
              <a:rPr lang="ar-BH" sz="3200" b="1" dirty="0">
                <a:solidFill>
                  <a:srgbClr val="00B050"/>
                </a:solidFill>
                <a:latin typeface="Sakkal Majalla" panose="02000000000000000000" pitchFamily="2" charset="-78"/>
                <a:cs typeface="Sakkal Majalla" panose="02000000000000000000" pitchFamily="2" charset="-78"/>
              </a:rPr>
              <a:t>استفهام.</a:t>
            </a:r>
            <a:endParaRPr lang="en-US" sz="3200" dirty="0">
              <a:latin typeface="Sakkal Majalla" panose="02000000000000000000" pitchFamily="2" charset="-78"/>
              <a:cs typeface="Sakkal Majalla" panose="02000000000000000000" pitchFamily="2" charset="-78"/>
            </a:endParaRPr>
          </a:p>
        </p:txBody>
      </p:sp>
      <p:sp>
        <p:nvSpPr>
          <p:cNvPr id="10" name="مربع نص 9">
            <a:extLst>
              <a:ext uri="{FF2B5EF4-FFF2-40B4-BE49-F238E27FC236}">
                <a16:creationId xmlns="" xmlns:a16="http://schemas.microsoft.com/office/drawing/2014/main" id="{53635271-8A0D-49DD-8EBD-557CC6E5006E}"/>
              </a:ext>
            </a:extLst>
          </p:cNvPr>
          <p:cNvSpPr txBox="1"/>
          <p:nvPr/>
        </p:nvSpPr>
        <p:spPr>
          <a:xfrm>
            <a:off x="3213231" y="4081105"/>
            <a:ext cx="8455730" cy="584775"/>
          </a:xfrm>
          <a:prstGeom prst="rect">
            <a:avLst/>
          </a:prstGeom>
          <a:noFill/>
        </p:spPr>
        <p:txBody>
          <a:bodyPr wrap="square" rtlCol="0">
            <a:spAutoFit/>
          </a:bodyPr>
          <a:lstStyle/>
          <a:p>
            <a:pPr lvl="2"/>
            <a:r>
              <a:rPr lang="ar-BH" sz="3200" b="1" dirty="0">
                <a:solidFill>
                  <a:srgbClr val="00B050"/>
                </a:solidFill>
                <a:latin typeface="Sakkal Majalla" panose="02000000000000000000" pitchFamily="2" charset="-78"/>
                <a:cs typeface="Sakkal Majalla" panose="02000000000000000000" pitchFamily="2" charset="-78"/>
              </a:rPr>
              <a:t>لأنَّ الوطنَ مثل القلعةِ القويَّةِ المنيعةِ التي تحمِي أبناءَها. </a:t>
            </a:r>
          </a:p>
        </p:txBody>
      </p:sp>
      <p:sp>
        <p:nvSpPr>
          <p:cNvPr id="11" name="مربع نص 10">
            <a:extLst>
              <a:ext uri="{FF2B5EF4-FFF2-40B4-BE49-F238E27FC236}">
                <a16:creationId xmlns="" xmlns:a16="http://schemas.microsoft.com/office/drawing/2014/main" id="{5C0AA9A9-5054-4C0C-AB78-7267EFF41DBA}"/>
              </a:ext>
            </a:extLst>
          </p:cNvPr>
          <p:cNvSpPr txBox="1"/>
          <p:nvPr/>
        </p:nvSpPr>
        <p:spPr>
          <a:xfrm>
            <a:off x="1371601" y="5259694"/>
            <a:ext cx="9503064" cy="584775"/>
          </a:xfrm>
          <a:prstGeom prst="rect">
            <a:avLst/>
          </a:prstGeom>
          <a:noFill/>
        </p:spPr>
        <p:txBody>
          <a:bodyPr wrap="square" rtlCol="0">
            <a:spAutoFit/>
          </a:bodyPr>
          <a:lstStyle/>
          <a:p>
            <a:pPr lvl="2"/>
            <a:r>
              <a:rPr lang="ar-BH" sz="3200" b="1" dirty="0">
                <a:solidFill>
                  <a:srgbClr val="00B050"/>
                </a:solidFill>
                <a:latin typeface="Sakkal Majalla" panose="02000000000000000000" pitchFamily="2" charset="-78"/>
                <a:cs typeface="Sakkal Majalla" panose="02000000000000000000" pitchFamily="2" charset="-78"/>
              </a:rPr>
              <a:t>لأنَّهُ يَجِدُ فِي وَطَنِهِ الحمايَةَ والأمانَ والجمالَ، ويشعُرُ فيهِ بالرّاحَةِ والنّعيمِ. </a:t>
            </a:r>
          </a:p>
        </p:txBody>
      </p:sp>
      <p:pic>
        <p:nvPicPr>
          <p:cNvPr id="12" name="ملف صوتي 11">
            <a:hlinkClick r:id="" action="ppaction://media"/>
            <a:extLst>
              <a:ext uri="{FF2B5EF4-FFF2-40B4-BE49-F238E27FC236}">
                <a16:creationId xmlns="" xmlns:a16="http://schemas.microsoft.com/office/drawing/2014/main" id="{37681865-167A-420C-A628-272DA56E3A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
        <p:nvSpPr>
          <p:cNvPr id="13" name="مستطيل 6">
            <a:extLst>
              <a:ext uri="{FF2B5EF4-FFF2-40B4-BE49-F238E27FC236}">
                <a16:creationId xmlns="" xmlns:a16="http://schemas.microsoft.com/office/drawing/2014/main" id="{0D949514-692B-4531-95FE-63669339F8F0}"/>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1132672288"/>
      </p:ext>
    </p:extLst>
  </p:cSld>
  <p:clrMapOvr>
    <a:masterClrMapping/>
  </p:clrMapOvr>
  <mc:AlternateContent xmlns:mc="http://schemas.openxmlformats.org/markup-compatibility/2006" xmlns:p14="http://schemas.microsoft.com/office/powerpoint/2010/main">
    <mc:Choice Requires="p14">
      <p:transition spd="slow" p14:dur="2000" advTm="96133"/>
    </mc:Choice>
    <mc:Fallback xmlns="">
      <p:transition spd="slow" advTm="96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bldLst>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2824" y="1073613"/>
            <a:ext cx="11389894" cy="5527087"/>
          </a:xfrm>
        </p:spPr>
        <p:txBody>
          <a:bodyPr>
            <a:normAutofit/>
          </a:bodyPr>
          <a:lstStyle/>
          <a:p>
            <a:pPr marL="0" lvl="0" indent="0">
              <a:buNone/>
            </a:pPr>
            <a:r>
              <a:rPr lang="ar-BH" sz="3200" b="1" dirty="0">
                <a:latin typeface="Sakkal Majalla" panose="02000000000000000000" pitchFamily="2" charset="-78"/>
                <a:cs typeface="Sakkal Majalla" panose="02000000000000000000" pitchFamily="2" charset="-78"/>
              </a:rPr>
              <a:t>3: يقول الشاعرُ في البيتِ السّادسِ:</a:t>
            </a:r>
            <a:r>
              <a:rPr lang="en-US" sz="3200" b="1" dirty="0">
                <a:latin typeface="Sakkal Majalla" panose="02000000000000000000" pitchFamily="2" charset="-78"/>
                <a:cs typeface="Sakkal Majalla" panose="02000000000000000000" pitchFamily="2" charset="-78"/>
              </a:rPr>
              <a:t> </a:t>
            </a:r>
            <a:r>
              <a:rPr lang="ar-BH" sz="3200" b="1" dirty="0">
                <a:latin typeface="Sakkal Majalla" panose="02000000000000000000" pitchFamily="2" charset="-78"/>
                <a:cs typeface="Sakkal Majalla" panose="02000000000000000000" pitchFamily="2" charset="-78"/>
              </a:rPr>
              <a:t>"يفوحُ بِكلِّ ناحيَةٍ شذاكا"</a:t>
            </a:r>
          </a:p>
          <a:p>
            <a:pPr marL="0" indent="0">
              <a:buNone/>
            </a:pPr>
            <a:r>
              <a:rPr lang="ar-BH" sz="3200" b="1" dirty="0">
                <a:latin typeface="Sakkal Majalla" panose="02000000000000000000" pitchFamily="2" charset="-78"/>
                <a:cs typeface="Sakkal Majalla" panose="02000000000000000000" pitchFamily="2" charset="-78"/>
              </a:rPr>
              <a:t>أوضِّحُ المعنى المُستَفَادَ منَ العبارَةِ السّابقةِ. </a:t>
            </a:r>
            <a:r>
              <a:rPr lang="ar-BH" sz="3200" b="1" dirty="0">
                <a:solidFill>
                  <a:srgbClr val="FF0000"/>
                </a:solidFill>
                <a:latin typeface="Sakkal Majalla" panose="02000000000000000000" pitchFamily="2" charset="-78"/>
                <a:cs typeface="Sakkal Majalla" panose="02000000000000000000" pitchFamily="2" charset="-78"/>
              </a:rPr>
              <a:t>(دقيقتان)</a:t>
            </a:r>
            <a:endParaRPr lang="ar-BH" sz="3200" b="1" dirty="0">
              <a:latin typeface="Sakkal Majalla" panose="02000000000000000000" pitchFamily="2" charset="-78"/>
              <a:cs typeface="Sakkal Majalla" panose="02000000000000000000" pitchFamily="2" charset="-78"/>
            </a:endParaRPr>
          </a:p>
          <a:p>
            <a:pPr marL="914400" lvl="2" indent="0">
              <a:buNone/>
            </a:pPr>
            <a:r>
              <a:rPr lang="ar-BH" sz="3200" b="1" dirty="0">
                <a:solidFill>
                  <a:srgbClr val="00B050"/>
                </a:solidFill>
                <a:latin typeface="Sakkal Majalla" panose="02000000000000000000" pitchFamily="2" charset="-78"/>
                <a:cs typeface="Sakkal Majalla" panose="02000000000000000000" pitchFamily="2" charset="-78"/>
              </a:rPr>
              <a:t>شبَّه الشاعرُ أخبارَ بلادِهِ واسْمَهَا بِرائحةِ الزُّهورِ الزَّكيَّةِ العَطِرَةِ المنتشرَةِ فِي كُلِّ مَكانٍ. </a:t>
            </a:r>
          </a:p>
          <a:p>
            <a:pPr marL="0" lvl="0" indent="0">
              <a:buNone/>
            </a:pPr>
            <a:endParaRPr lang="ar-BH" sz="3200" b="1" dirty="0">
              <a:solidFill>
                <a:srgbClr val="00B050"/>
              </a:solidFill>
              <a:latin typeface="Sakkal Majalla" panose="02000000000000000000" pitchFamily="2" charset="-78"/>
              <a:cs typeface="Sakkal Majalla" panose="02000000000000000000" pitchFamily="2" charset="-78"/>
            </a:endParaRPr>
          </a:p>
          <a:p>
            <a:pPr marL="0" indent="0">
              <a:buNone/>
            </a:pPr>
            <a:r>
              <a:rPr lang="ar-BH" sz="3200" b="1" dirty="0">
                <a:latin typeface="Sakkal Majalla" panose="02000000000000000000" pitchFamily="2" charset="-78"/>
                <a:cs typeface="Sakkal Majalla" panose="02000000000000000000" pitchFamily="2" charset="-78"/>
              </a:rPr>
              <a:t>4: أشرحُ البيتَ الأوَّلَ بأُسلَوبِي الخاصِّ شرحًا دقِيقًا. </a:t>
            </a:r>
            <a:r>
              <a:rPr lang="ar-BH" sz="3200" b="1" dirty="0">
                <a:solidFill>
                  <a:srgbClr val="FF0000"/>
                </a:solidFill>
                <a:latin typeface="Sakkal Majalla" panose="02000000000000000000" pitchFamily="2" charset="-78"/>
                <a:cs typeface="Sakkal Majalla" panose="02000000000000000000" pitchFamily="2" charset="-78"/>
              </a:rPr>
              <a:t>(دقيقتان)</a:t>
            </a:r>
            <a:endParaRPr lang="ar-BH" sz="3200" b="1" dirty="0">
              <a:latin typeface="Sakkal Majalla" panose="02000000000000000000" pitchFamily="2" charset="-78"/>
              <a:cs typeface="Sakkal Majalla" panose="02000000000000000000" pitchFamily="2" charset="-78"/>
            </a:endParaRPr>
          </a:p>
          <a:p>
            <a:pPr marL="914400" lvl="2" indent="0">
              <a:buNone/>
            </a:pPr>
            <a:r>
              <a:rPr lang="ar-BH" sz="3200" b="1" dirty="0">
                <a:solidFill>
                  <a:srgbClr val="00B050"/>
                </a:solidFill>
                <a:latin typeface="Sakkal Majalla" panose="02000000000000000000" pitchFamily="2" charset="-78"/>
                <a:cs typeface="Sakkal Majalla" panose="02000000000000000000" pitchFamily="2" charset="-78"/>
              </a:rPr>
              <a:t>يكشفُ لنا الشَّاعرُ عنْ مشاعرِه المتدفِّقةِ بِحُبِّ الوَطَنِ والتَّضحيةِ فِي سَبيلِهِ، فهو يَفْدِي وطنَهُ بعينِه، والعينُ رمزُ كُلِّ غَالٍ وَثَمِينٍ، ولكنَّها ترخُصُ أمامَ حُبِّ الوَطَنِ، فَقَلْبُ الشاعرِ لا يُحبُّ شيئًا غيرَ رفعةِ الوطنِ وعُلُوِّ شَأنِهِ. </a:t>
            </a:r>
            <a:endParaRPr lang="en-US" sz="3200" b="1" dirty="0">
              <a:solidFill>
                <a:srgbClr val="00B050"/>
              </a:solidFill>
              <a:latin typeface="Sakkal Majalla" panose="02000000000000000000" pitchFamily="2" charset="-78"/>
              <a:cs typeface="Sakkal Majalla" panose="02000000000000000000" pitchFamily="2" charset="-78"/>
            </a:endParaRPr>
          </a:p>
          <a:p>
            <a:pPr marL="0" lvl="0" indent="0">
              <a:buNone/>
            </a:pPr>
            <a:endParaRPr lang="ar-BH" sz="3200" b="1" dirty="0">
              <a:latin typeface="Sakkal Majalla" panose="02000000000000000000" pitchFamily="2" charset="-78"/>
              <a:cs typeface="Sakkal Majalla" panose="02000000000000000000" pitchFamily="2" charset="-78"/>
            </a:endParaRPr>
          </a:p>
          <a:p>
            <a:pPr marL="0" lvl="0" indent="0">
              <a:buNone/>
            </a:pPr>
            <a:endParaRPr lang="ar-BH" sz="3200" b="1" dirty="0">
              <a:latin typeface="Sakkal Majalla" panose="02000000000000000000" pitchFamily="2" charset="-78"/>
              <a:cs typeface="Sakkal Majalla" panose="02000000000000000000" pitchFamily="2" charset="-78"/>
            </a:endParaRPr>
          </a:p>
          <a:p>
            <a:pPr marL="0" lvl="0" indent="0">
              <a:buNone/>
            </a:pPr>
            <a:endParaRPr lang="ar-BH" sz="3200" b="1" dirty="0">
              <a:latin typeface="Sakkal Majalla" panose="02000000000000000000" pitchFamily="2" charset="-78"/>
              <a:cs typeface="Sakkal Majalla" panose="02000000000000000000" pitchFamily="2" charset="-78"/>
            </a:endParaRPr>
          </a:p>
        </p:txBody>
      </p:sp>
      <p:sp>
        <p:nvSpPr>
          <p:cNvPr id="8" name="Title 1">
            <a:extLst>
              <a:ext uri="{FF2B5EF4-FFF2-40B4-BE49-F238E27FC236}">
                <a16:creationId xmlns="" xmlns:a16="http://schemas.microsoft.com/office/drawing/2014/main" id="{8E879C38-6C5D-43DF-82E2-B3B1FC7638A7}"/>
              </a:ext>
            </a:extLst>
          </p:cNvPr>
          <p:cNvSpPr txBox="1">
            <a:spLocks/>
          </p:cNvSpPr>
          <p:nvPr/>
        </p:nvSpPr>
        <p:spPr>
          <a:xfrm>
            <a:off x="10874664" y="38100"/>
            <a:ext cx="1249534" cy="687206"/>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rmAutofit fontScale="92500" lnSpcReduction="10000"/>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BH" sz="4400" b="1" dirty="0">
                <a:solidFill>
                  <a:schemeClr val="bg1"/>
                </a:solidFill>
                <a:latin typeface="Sakkal Majalla" panose="02000000000000000000" pitchFamily="2" charset="-78"/>
                <a:cs typeface="Sakkal Majalla" panose="02000000000000000000" pitchFamily="2" charset="-78"/>
              </a:rPr>
              <a:t>أُحَلِّلُ</a:t>
            </a:r>
            <a:endParaRPr lang="en-GB" sz="4400" b="1" dirty="0">
              <a:solidFill>
                <a:schemeClr val="bg1"/>
              </a:solidFill>
              <a:latin typeface="Sakkal Majalla" panose="02000000000000000000" pitchFamily="2" charset="-78"/>
              <a:cs typeface="Sakkal Majalla" panose="02000000000000000000" pitchFamily="2" charset="-78"/>
            </a:endParaRPr>
          </a:p>
        </p:txBody>
      </p:sp>
      <p:pic>
        <p:nvPicPr>
          <p:cNvPr id="6" name="ملف صوتي 5">
            <a:hlinkClick r:id="" action="ppaction://media"/>
            <a:extLst>
              <a:ext uri="{FF2B5EF4-FFF2-40B4-BE49-F238E27FC236}">
                <a16:creationId xmlns="" xmlns:a16="http://schemas.microsoft.com/office/drawing/2014/main" id="{3EA611A0-FBAB-4099-8341-5D154760DFD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
        <p:nvSpPr>
          <p:cNvPr id="7" name="مستطيل 6">
            <a:extLst>
              <a:ext uri="{FF2B5EF4-FFF2-40B4-BE49-F238E27FC236}">
                <a16:creationId xmlns="" xmlns:a16="http://schemas.microsoft.com/office/drawing/2014/main" id="{F42E7B13-5093-4FF7-9293-BFDC52034BA4}"/>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3461369606"/>
      </p:ext>
    </p:extLst>
  </p:cSld>
  <p:clrMapOvr>
    <a:masterClrMapping/>
  </p:clrMapOvr>
  <mc:AlternateContent xmlns:mc="http://schemas.openxmlformats.org/markup-compatibility/2006" xmlns:p14="http://schemas.microsoft.com/office/powerpoint/2010/main">
    <mc:Choice Requires="p14">
      <p:transition spd="slow" p14:dur="2000" advTm="103977"/>
    </mc:Choice>
    <mc:Fallback xmlns="">
      <p:transition spd="slow" advTm="10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1000"/>
                                        <p:tgtEl>
                                          <p:spTgt spid="4">
                                            <p:txEl>
                                              <p:pRg st="2" end="2"/>
                                            </p:txEl>
                                          </p:spTgt>
                                        </p:tgtEl>
                                      </p:cBhvr>
                                    </p:animEffect>
                                    <p:anim calcmode="lin" valueType="num">
                                      <p:cBhvr>
                                        <p:cTn id="1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 calcmode="lin" valueType="num">
                                      <p:cBhvr additive="base">
                                        <p:cTn id="1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8" y="1334517"/>
            <a:ext cx="10993035" cy="5129828"/>
          </a:xfrm>
        </p:spPr>
        <p:txBody>
          <a:bodyPr>
            <a:normAutofit/>
          </a:bodyPr>
          <a:lstStyle/>
          <a:p>
            <a:pPr marL="742950" indent="-742950">
              <a:buAutoNum type="arabicPeriod"/>
            </a:pPr>
            <a:r>
              <a:rPr lang="ar-BH" sz="3600" b="1" dirty="0">
                <a:latin typeface="Sakkal Majalla" panose="02000000000000000000" pitchFamily="2" charset="-78"/>
                <a:cs typeface="Sakkal Majalla" panose="02000000000000000000" pitchFamily="2" charset="-78"/>
              </a:rPr>
              <a:t>أكتُبُ أرقامَ الأبياتِ المناسِبَةِ أمامَ كلِّ فكرةٍ ممّا يأتي. </a:t>
            </a:r>
            <a:r>
              <a:rPr lang="ar-BH" sz="3600" b="1" dirty="0">
                <a:solidFill>
                  <a:srgbClr val="FF0000"/>
                </a:solidFill>
                <a:latin typeface="Sakkal Majalla" panose="02000000000000000000" pitchFamily="2" charset="-78"/>
                <a:cs typeface="Sakkal Majalla" panose="02000000000000000000" pitchFamily="2" charset="-78"/>
              </a:rPr>
              <a:t>(دقيقة واحدة)</a:t>
            </a:r>
          </a:p>
          <a:p>
            <a:pPr marL="742950" indent="-742950">
              <a:buAutoNum type="arabicPeriod"/>
            </a:pPr>
            <a:endParaRPr lang="en-US" sz="3600" b="1" dirty="0">
              <a:solidFill>
                <a:srgbClr val="FF0000"/>
              </a:solidFill>
              <a:latin typeface="Sakkal Majalla" panose="02000000000000000000" pitchFamily="2" charset="-78"/>
              <a:cs typeface="Sakkal Majalla" panose="02000000000000000000" pitchFamily="2" charset="-78"/>
            </a:endParaRPr>
          </a:p>
          <a:p>
            <a:pPr marL="742950" indent="-742950">
              <a:buAutoNum type="arabicPeriod"/>
            </a:pPr>
            <a:endParaRPr lang="ar-BH" sz="3600" b="1" dirty="0">
              <a:solidFill>
                <a:srgbClr val="FF0000"/>
              </a:solidFill>
              <a:latin typeface="Sakkal Majalla" panose="02000000000000000000" pitchFamily="2" charset="-78"/>
              <a:cs typeface="Sakkal Majalla" panose="02000000000000000000" pitchFamily="2" charset="-78"/>
            </a:endParaRPr>
          </a:p>
          <a:p>
            <a:pPr marL="742950" indent="-742950">
              <a:buAutoNum type="arabicPeriod"/>
            </a:pPr>
            <a:endParaRPr lang="ar-BH" sz="3600" b="1" dirty="0">
              <a:solidFill>
                <a:srgbClr val="FF0000"/>
              </a:solidFill>
              <a:latin typeface="Sakkal Majalla" panose="02000000000000000000" pitchFamily="2" charset="-78"/>
              <a:cs typeface="Sakkal Majalla" panose="02000000000000000000" pitchFamily="2" charset="-78"/>
            </a:endParaRPr>
          </a:p>
          <a:p>
            <a:pPr marL="742950" indent="-742950">
              <a:buAutoNum type="arabicPeriod"/>
            </a:pPr>
            <a:endParaRPr lang="ar-BH" sz="3600" b="1" dirty="0">
              <a:solidFill>
                <a:srgbClr val="FF0000"/>
              </a:solidFill>
              <a:latin typeface="Sakkal Majalla" panose="02000000000000000000" pitchFamily="2" charset="-78"/>
              <a:cs typeface="Sakkal Majalla" panose="02000000000000000000" pitchFamily="2" charset="-78"/>
            </a:endParaRPr>
          </a:p>
          <a:p>
            <a:pPr marL="742950" indent="-742950">
              <a:buAutoNum type="arabicPeriod"/>
            </a:pPr>
            <a:endParaRPr lang="ar-BH" sz="3600" b="1" dirty="0">
              <a:solidFill>
                <a:srgbClr val="FF0000"/>
              </a:solidFill>
              <a:latin typeface="Sakkal Majalla" panose="02000000000000000000" pitchFamily="2" charset="-78"/>
              <a:cs typeface="Sakkal Majalla" panose="02000000000000000000" pitchFamily="2" charset="-78"/>
            </a:endParaRPr>
          </a:p>
          <a:p>
            <a:pPr marL="742950" indent="-742950">
              <a:buFont typeface="Arial" panose="020B0604020202020204" pitchFamily="34" charset="0"/>
              <a:buAutoNum type="arabicPeriod"/>
            </a:pPr>
            <a:r>
              <a:rPr lang="ar-BH" sz="3600" b="1" dirty="0">
                <a:latin typeface="Sakkal Majalla" panose="02000000000000000000" pitchFamily="2" charset="-78"/>
                <a:cs typeface="Sakkal Majalla" panose="02000000000000000000" pitchFamily="2" charset="-78"/>
              </a:rPr>
              <a:t>أوظّفُ كلمةَ (</a:t>
            </a:r>
            <a:r>
              <a:rPr lang="ar-BH" sz="3600" b="1" dirty="0">
                <a:solidFill>
                  <a:srgbClr val="FF0000"/>
                </a:solidFill>
                <a:latin typeface="Sakkal Majalla" panose="02000000000000000000" pitchFamily="2" charset="-78"/>
                <a:cs typeface="Sakkal Majalla" panose="02000000000000000000" pitchFamily="2" charset="-78"/>
              </a:rPr>
              <a:t>حِمًى</a:t>
            </a:r>
            <a:r>
              <a:rPr lang="ar-BH" sz="3600" b="1" dirty="0">
                <a:latin typeface="Sakkal Majalla" panose="02000000000000000000" pitchFamily="2" charset="-78"/>
                <a:cs typeface="Sakkal Majalla" panose="02000000000000000000" pitchFamily="2" charset="-78"/>
              </a:rPr>
              <a:t>) في جملةٍ من إنشائي: </a:t>
            </a:r>
            <a:r>
              <a:rPr lang="ar-BH" sz="3600" b="1" dirty="0">
                <a:solidFill>
                  <a:srgbClr val="FF0000"/>
                </a:solidFill>
                <a:latin typeface="Sakkal Majalla" panose="02000000000000000000" pitchFamily="2" charset="-78"/>
                <a:cs typeface="Sakkal Majalla" panose="02000000000000000000" pitchFamily="2" charset="-78"/>
              </a:rPr>
              <a:t>(دقيقة واحدة)</a:t>
            </a:r>
          </a:p>
          <a:p>
            <a:pPr marL="742950" indent="-742950">
              <a:buFont typeface="Arial" panose="020B0604020202020204" pitchFamily="34" charset="0"/>
              <a:buAutoNum type="arabicPeriod"/>
            </a:pPr>
            <a:endParaRPr lang="en-US" sz="3600" b="1" dirty="0">
              <a:latin typeface="Sakkal Majalla" panose="02000000000000000000" pitchFamily="2" charset="-78"/>
              <a:cs typeface="Sakkal Majalla" panose="02000000000000000000" pitchFamily="2" charset="-78"/>
            </a:endParaRPr>
          </a:p>
          <a:p>
            <a:pPr marL="742950" indent="-742950">
              <a:buAutoNum type="arabicPeriod"/>
            </a:pPr>
            <a:endParaRPr lang="ar-BH" sz="3600" b="1" dirty="0">
              <a:latin typeface="Sakkal Majalla" panose="02000000000000000000" pitchFamily="2" charset="-78"/>
              <a:cs typeface="Sakkal Majalla" panose="02000000000000000000" pitchFamily="2" charset="-78"/>
            </a:endParaRPr>
          </a:p>
        </p:txBody>
      </p:sp>
      <p:sp>
        <p:nvSpPr>
          <p:cNvPr id="2" name="Rectangle 1"/>
          <p:cNvSpPr/>
          <p:nvPr/>
        </p:nvSpPr>
        <p:spPr>
          <a:xfrm>
            <a:off x="5969053" y="3760570"/>
            <a:ext cx="3938835" cy="584775"/>
          </a:xfrm>
          <a:prstGeom prst="rect">
            <a:avLst/>
          </a:prstGeom>
        </p:spPr>
        <p:txBody>
          <a:bodyPr wrap="square">
            <a:spAutoFit/>
          </a:bodyPr>
          <a:lstStyle/>
          <a:p>
            <a:pPr algn="r"/>
            <a:r>
              <a:rPr lang="ar-BH" sz="3200" b="1" dirty="0">
                <a:latin typeface="Sakkal Majalla" panose="02000000000000000000" pitchFamily="2" charset="-78"/>
                <a:cs typeface="Sakkal Majalla" panose="02000000000000000000" pitchFamily="2" charset="-78"/>
              </a:rPr>
              <a:t>الوَطَنُ حِمَى الشّاعِرِ وَمَلْجَؤُهُ.</a:t>
            </a:r>
          </a:p>
        </p:txBody>
      </p:sp>
      <p:sp>
        <p:nvSpPr>
          <p:cNvPr id="5" name="Rectangle 4"/>
          <p:cNvSpPr/>
          <p:nvPr/>
        </p:nvSpPr>
        <p:spPr>
          <a:xfrm>
            <a:off x="7453756" y="3026017"/>
            <a:ext cx="2412840" cy="584775"/>
          </a:xfrm>
          <a:prstGeom prst="rect">
            <a:avLst/>
          </a:prstGeom>
        </p:spPr>
        <p:txBody>
          <a:bodyPr wrap="none">
            <a:spAutoFit/>
          </a:bodyPr>
          <a:lstStyle/>
          <a:p>
            <a:pPr algn="r"/>
            <a:r>
              <a:rPr lang="ar-BH" sz="3200" b="1" dirty="0">
                <a:latin typeface="Sakkal Majalla" panose="02000000000000000000" pitchFamily="2" charset="-78"/>
                <a:cs typeface="Sakkal Majalla" panose="02000000000000000000" pitchFamily="2" charset="-78"/>
              </a:rPr>
              <a:t>حُبُّ الشّاعرِ لِوَطَنِهِ.</a:t>
            </a:r>
          </a:p>
        </p:txBody>
      </p:sp>
      <p:sp>
        <p:nvSpPr>
          <p:cNvPr id="6" name="Rectangle 5"/>
          <p:cNvSpPr/>
          <p:nvPr/>
        </p:nvSpPr>
        <p:spPr>
          <a:xfrm>
            <a:off x="2615904" y="2282976"/>
            <a:ext cx="7330118" cy="584775"/>
          </a:xfrm>
          <a:prstGeom prst="rect">
            <a:avLst/>
          </a:prstGeom>
        </p:spPr>
        <p:txBody>
          <a:bodyPr wrap="square">
            <a:spAutoFit/>
          </a:bodyPr>
          <a:lstStyle/>
          <a:p>
            <a:pPr algn="r" rtl="1">
              <a:defRPr/>
            </a:pPr>
            <a:r>
              <a:rPr lang="ar-BH" sz="3200" b="1" dirty="0">
                <a:latin typeface="Sakkal Majalla" panose="02000000000000000000" pitchFamily="2" charset="-78"/>
                <a:cs typeface="Sakkal Majalla" panose="02000000000000000000" pitchFamily="2" charset="-78"/>
              </a:rPr>
              <a:t> الوفاءُ للوطنِ والتَّضحِيَةُ فِي سَبِيلِهِ.</a:t>
            </a:r>
          </a:p>
        </p:txBody>
      </p:sp>
      <p:sp>
        <p:nvSpPr>
          <p:cNvPr id="13" name="Title 1">
            <a:extLst>
              <a:ext uri="{FF2B5EF4-FFF2-40B4-BE49-F238E27FC236}">
                <a16:creationId xmlns="" xmlns:a16="http://schemas.microsoft.com/office/drawing/2014/main" id="{EA1515D2-7FFF-4676-BBE7-B04D41F5B9BB}"/>
              </a:ext>
            </a:extLst>
          </p:cNvPr>
          <p:cNvSpPr txBox="1">
            <a:spLocks/>
          </p:cNvSpPr>
          <p:nvPr/>
        </p:nvSpPr>
        <p:spPr>
          <a:xfrm>
            <a:off x="9710543" y="88855"/>
            <a:ext cx="2452250" cy="60960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fontScale="85000" lnSpcReduction="20000"/>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BH" sz="4400" b="1" dirty="0">
                <a:solidFill>
                  <a:schemeClr val="bg1"/>
                </a:solidFill>
                <a:latin typeface="Sakkal Majalla" panose="02000000000000000000" pitchFamily="2" charset="-78"/>
                <a:cs typeface="Sakkal Majalla" panose="02000000000000000000" pitchFamily="2" charset="-78"/>
              </a:rPr>
              <a:t>نَشَاطٌ خِتَامِيّ</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14" name="مربع نص 13">
            <a:extLst>
              <a:ext uri="{FF2B5EF4-FFF2-40B4-BE49-F238E27FC236}">
                <a16:creationId xmlns="" xmlns:a16="http://schemas.microsoft.com/office/drawing/2014/main" id="{157880DC-0AA6-4EB1-A35B-AAC20135EC0E}"/>
              </a:ext>
            </a:extLst>
          </p:cNvPr>
          <p:cNvSpPr txBox="1"/>
          <p:nvPr/>
        </p:nvSpPr>
        <p:spPr>
          <a:xfrm>
            <a:off x="2075766" y="5673227"/>
            <a:ext cx="8410394" cy="646331"/>
          </a:xfrm>
          <a:prstGeom prst="rect">
            <a:avLst/>
          </a:prstGeom>
          <a:noFill/>
        </p:spPr>
        <p:txBody>
          <a:bodyPr wrap="square" rtlCol="0">
            <a:spAutoFit/>
          </a:bodyPr>
          <a:lstStyle/>
          <a:p>
            <a:pPr algn="r" rtl="1"/>
            <a:r>
              <a:rPr lang="ar-BH" sz="3600" b="1" dirty="0">
                <a:solidFill>
                  <a:srgbClr val="0070C0"/>
                </a:solidFill>
                <a:latin typeface="Sakkal Majalla" panose="02000000000000000000" pitchFamily="2" charset="-78"/>
                <a:cs typeface="Sakkal Majalla" panose="02000000000000000000" pitchFamily="2" charset="-78"/>
              </a:rPr>
              <a:t>يفدي الجنديُّ </a:t>
            </a:r>
            <a:r>
              <a:rPr lang="ar-BH" sz="3600" b="1">
                <a:solidFill>
                  <a:srgbClr val="0070C0"/>
                </a:solidFill>
                <a:latin typeface="Sakkal Majalla" panose="02000000000000000000" pitchFamily="2" charset="-78"/>
                <a:cs typeface="Sakkal Majalla" panose="02000000000000000000" pitchFamily="2" charset="-78"/>
              </a:rPr>
              <a:t>الشُّجاعُ حِمَاهُ </a:t>
            </a:r>
            <a:r>
              <a:rPr lang="ar-BH" sz="3600" b="1" dirty="0">
                <a:solidFill>
                  <a:srgbClr val="0070C0"/>
                </a:solidFill>
                <a:latin typeface="Sakkal Majalla" panose="02000000000000000000" pitchFamily="2" charset="-78"/>
                <a:cs typeface="Sakkal Majalla" panose="02000000000000000000" pitchFamily="2" charset="-78"/>
              </a:rPr>
              <a:t>بروحِهِ.</a:t>
            </a:r>
            <a:endParaRPr lang="en-US" sz="3600" b="1" dirty="0">
              <a:solidFill>
                <a:srgbClr val="0070C0"/>
              </a:solidFill>
              <a:latin typeface="Sakkal Majalla" panose="02000000000000000000" pitchFamily="2" charset="-78"/>
              <a:cs typeface="Sakkal Majalla" panose="02000000000000000000" pitchFamily="2" charset="-78"/>
            </a:endParaRPr>
          </a:p>
        </p:txBody>
      </p:sp>
      <p:sp>
        <p:nvSpPr>
          <p:cNvPr id="19" name="Rectangle 4">
            <a:extLst>
              <a:ext uri="{FF2B5EF4-FFF2-40B4-BE49-F238E27FC236}">
                <a16:creationId xmlns="" xmlns:a16="http://schemas.microsoft.com/office/drawing/2014/main" id="{FD923778-067A-45D2-B284-29967E162140}"/>
              </a:ext>
            </a:extLst>
          </p:cNvPr>
          <p:cNvSpPr/>
          <p:nvPr/>
        </p:nvSpPr>
        <p:spPr>
          <a:xfrm>
            <a:off x="5969054" y="3017529"/>
            <a:ext cx="1208985" cy="646331"/>
          </a:xfrm>
          <a:prstGeom prst="rect">
            <a:avLst/>
          </a:prstGeom>
        </p:spPr>
        <p:txBody>
          <a:bodyPr wrap="none">
            <a:spAutoFit/>
          </a:bodyPr>
          <a:lstStyle/>
          <a:p>
            <a:pPr algn="r"/>
            <a:r>
              <a:rPr lang="ar-BH" sz="3600" dirty="0">
                <a:solidFill>
                  <a:srgbClr val="0070C0"/>
                </a:solidFill>
                <a:latin typeface="Sakkal Majalla" panose="02000000000000000000" pitchFamily="2" charset="-78"/>
                <a:cs typeface="Sakkal Majalla" panose="02000000000000000000" pitchFamily="2" charset="-78"/>
              </a:rPr>
              <a:t>1- 2- 3.</a:t>
            </a:r>
          </a:p>
        </p:txBody>
      </p:sp>
      <p:sp>
        <p:nvSpPr>
          <p:cNvPr id="20" name="Rectangle 4">
            <a:extLst>
              <a:ext uri="{FF2B5EF4-FFF2-40B4-BE49-F238E27FC236}">
                <a16:creationId xmlns="" xmlns:a16="http://schemas.microsoft.com/office/drawing/2014/main" id="{718092F7-666B-44E4-B534-430EAFAEA508}"/>
              </a:ext>
            </a:extLst>
          </p:cNvPr>
          <p:cNvSpPr/>
          <p:nvPr/>
        </p:nvSpPr>
        <p:spPr>
          <a:xfrm>
            <a:off x="5362122" y="3770996"/>
            <a:ext cx="832280" cy="646331"/>
          </a:xfrm>
          <a:prstGeom prst="rect">
            <a:avLst/>
          </a:prstGeom>
        </p:spPr>
        <p:txBody>
          <a:bodyPr wrap="none">
            <a:spAutoFit/>
          </a:bodyPr>
          <a:lstStyle/>
          <a:p>
            <a:pPr algn="r"/>
            <a:r>
              <a:rPr lang="ar-BH" sz="3600" dirty="0">
                <a:solidFill>
                  <a:srgbClr val="0070C0"/>
                </a:solidFill>
                <a:latin typeface="Sakkal Majalla" panose="02000000000000000000" pitchFamily="2" charset="-78"/>
                <a:cs typeface="Sakkal Majalla" panose="02000000000000000000" pitchFamily="2" charset="-78"/>
              </a:rPr>
              <a:t>4- 5.</a:t>
            </a:r>
          </a:p>
        </p:txBody>
      </p:sp>
      <p:sp>
        <p:nvSpPr>
          <p:cNvPr id="21" name="Rectangle 4">
            <a:extLst>
              <a:ext uri="{FF2B5EF4-FFF2-40B4-BE49-F238E27FC236}">
                <a16:creationId xmlns="" xmlns:a16="http://schemas.microsoft.com/office/drawing/2014/main" id="{AE360325-C497-48B9-BE11-B4CD26B2A817}"/>
              </a:ext>
            </a:extLst>
          </p:cNvPr>
          <p:cNvSpPr/>
          <p:nvPr/>
        </p:nvSpPr>
        <p:spPr>
          <a:xfrm>
            <a:off x="4748872" y="2282975"/>
            <a:ext cx="832280" cy="646331"/>
          </a:xfrm>
          <a:prstGeom prst="rect">
            <a:avLst/>
          </a:prstGeom>
        </p:spPr>
        <p:txBody>
          <a:bodyPr wrap="none">
            <a:spAutoFit/>
          </a:bodyPr>
          <a:lstStyle/>
          <a:p>
            <a:pPr algn="r"/>
            <a:r>
              <a:rPr lang="ar-BH" sz="3600" dirty="0">
                <a:solidFill>
                  <a:srgbClr val="0070C0"/>
                </a:solidFill>
                <a:latin typeface="Sakkal Majalla" panose="02000000000000000000" pitchFamily="2" charset="-78"/>
                <a:cs typeface="Sakkal Majalla" panose="02000000000000000000" pitchFamily="2" charset="-78"/>
              </a:rPr>
              <a:t>6- 7.</a:t>
            </a:r>
          </a:p>
        </p:txBody>
      </p:sp>
      <p:sp>
        <p:nvSpPr>
          <p:cNvPr id="12" name="مستطيل 6">
            <a:extLst>
              <a:ext uri="{FF2B5EF4-FFF2-40B4-BE49-F238E27FC236}">
                <a16:creationId xmlns="" xmlns:a16="http://schemas.microsoft.com/office/drawing/2014/main" id="{5EBD4D5F-3ECA-422E-882A-419748BDEEF6}"/>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228360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808892"/>
            <a:ext cx="10515600" cy="5368071"/>
          </a:xfrm>
        </p:spPr>
        <p:txBody>
          <a:bodyPr>
            <a:normAutofit/>
          </a:bodyPr>
          <a:lstStyle/>
          <a:p>
            <a:pPr marL="0" lvl="0" indent="0">
              <a:spcBef>
                <a:spcPct val="0"/>
              </a:spcBef>
              <a:buNone/>
            </a:pPr>
            <a:endParaRPr lang="ar-BH" sz="3200" b="1" dirty="0">
              <a:latin typeface="Sakkal Majalla" panose="02000000000000000000" pitchFamily="2" charset="-78"/>
              <a:cs typeface="Sakkal Majalla" panose="02000000000000000000" pitchFamily="2" charset="-78"/>
            </a:endParaRPr>
          </a:p>
          <a:p>
            <a:pPr marL="0" lvl="0" indent="0">
              <a:spcBef>
                <a:spcPct val="0"/>
              </a:spcBef>
              <a:buNone/>
            </a:pPr>
            <a:endParaRPr lang="ar-BH" sz="3200" b="1" dirty="0">
              <a:latin typeface="Sakkal Majalla" panose="02000000000000000000" pitchFamily="2" charset="-78"/>
              <a:cs typeface="Sakkal Majalla" panose="02000000000000000000" pitchFamily="2" charset="-78"/>
            </a:endParaRPr>
          </a:p>
          <a:p>
            <a:pPr marL="0" indent="0">
              <a:spcBef>
                <a:spcPct val="0"/>
              </a:spcBef>
              <a:buNone/>
            </a:pPr>
            <a:r>
              <a:rPr lang="ar-BH" sz="3200" b="1" dirty="0">
                <a:latin typeface="Sakkal Majalla" panose="02000000000000000000" pitchFamily="2" charset="-78"/>
                <a:cs typeface="Sakkal Majalla" panose="02000000000000000000" pitchFamily="2" charset="-78"/>
              </a:rPr>
              <a:t>3: أختارُ التعبيرَ  الأجملَ من بينِ التعبيرين الآتيَينِ، ثمَّ أعلِّلُ اختياري. </a:t>
            </a:r>
            <a:r>
              <a:rPr lang="ar-BH" sz="3200" b="1" dirty="0">
                <a:solidFill>
                  <a:srgbClr val="FF0000"/>
                </a:solidFill>
                <a:latin typeface="Sakkal Majalla" panose="02000000000000000000" pitchFamily="2" charset="-78"/>
                <a:cs typeface="Sakkal Majalla" panose="02000000000000000000" pitchFamily="2" charset="-78"/>
              </a:rPr>
              <a:t>(دقيقتان)</a:t>
            </a:r>
            <a:endParaRPr lang="ar-BH" sz="3200" b="1" dirty="0">
              <a:latin typeface="Traditional Arabic" panose="02020603050405020304" pitchFamily="18" charset="-78"/>
              <a:cs typeface="Traditional Arabic" panose="02020603050405020304" pitchFamily="18" charset="-78"/>
            </a:endParaRPr>
          </a:p>
          <a:p>
            <a:pPr marL="914400" lvl="2" indent="0">
              <a:spcBef>
                <a:spcPct val="0"/>
              </a:spcBef>
              <a:buNone/>
            </a:pPr>
            <a:r>
              <a:rPr lang="ar-BH" sz="3200" b="1" dirty="0">
                <a:latin typeface="Sakkal Majalla" panose="02000000000000000000" pitchFamily="2" charset="-78"/>
                <a:cs typeface="Sakkal Majalla" panose="02000000000000000000" pitchFamily="2" charset="-78"/>
              </a:rPr>
              <a:t>- رضعْتُ معَ الحليبِ هَواكَ طِفْلًا.</a:t>
            </a:r>
          </a:p>
          <a:p>
            <a:pPr marL="914400" lvl="2" indent="0">
              <a:spcBef>
                <a:spcPct val="0"/>
              </a:spcBef>
              <a:buNone/>
            </a:pPr>
            <a:r>
              <a:rPr lang="ar-BH" sz="3200" b="1" dirty="0">
                <a:latin typeface="Sakkal Majalla" panose="02000000000000000000" pitchFamily="2" charset="-78"/>
                <a:cs typeface="Sakkal Majalla" panose="02000000000000000000" pitchFamily="2" charset="-78"/>
              </a:rPr>
              <a:t>- تربّيْتُ عَلَى حُبِّك منذُ الصِّغَرِ.</a:t>
            </a:r>
          </a:p>
          <a:p>
            <a:pPr marL="914400" lvl="2" indent="0">
              <a:spcBef>
                <a:spcPct val="0"/>
              </a:spcBef>
              <a:buNone/>
            </a:pPr>
            <a:endParaRPr lang="ar-BH" sz="3200" b="1" dirty="0">
              <a:latin typeface="Sakkal Majalla" panose="02000000000000000000" pitchFamily="2" charset="-78"/>
              <a:cs typeface="Sakkal Majalla" panose="02000000000000000000" pitchFamily="2" charset="-78"/>
            </a:endParaRPr>
          </a:p>
          <a:p>
            <a:pPr marL="914400" lvl="2" indent="0">
              <a:spcBef>
                <a:spcPct val="0"/>
              </a:spcBef>
              <a:buNone/>
            </a:pPr>
            <a:r>
              <a:rPr lang="ar-BH" sz="3200" b="1" dirty="0">
                <a:latin typeface="Sakkal Majalla" panose="02000000000000000000" pitchFamily="2" charset="-78"/>
                <a:cs typeface="Sakkal Majalla" panose="02000000000000000000" pitchFamily="2" charset="-78"/>
              </a:rPr>
              <a:t>الاختيار: </a:t>
            </a:r>
          </a:p>
          <a:p>
            <a:pPr marL="914400" lvl="2" indent="0">
              <a:spcBef>
                <a:spcPct val="0"/>
              </a:spcBef>
              <a:buNone/>
            </a:pPr>
            <a:r>
              <a:rPr lang="ar-BH" sz="3200" b="1" dirty="0">
                <a:latin typeface="Sakkal Majalla" panose="02000000000000000000" pitchFamily="2" charset="-78"/>
                <a:cs typeface="Sakkal Majalla" panose="02000000000000000000" pitchFamily="2" charset="-78"/>
              </a:rPr>
              <a:t>التّعليل:</a:t>
            </a:r>
            <a:endParaRPr lang="ar-BH" sz="3200" b="1" dirty="0">
              <a:solidFill>
                <a:srgbClr val="00B050"/>
              </a:solidFill>
              <a:latin typeface="Sakkal Majalla" panose="02000000000000000000" pitchFamily="2" charset="-78"/>
              <a:cs typeface="Sakkal Majalla" panose="02000000000000000000" pitchFamily="2" charset="-78"/>
            </a:endParaRPr>
          </a:p>
          <a:p>
            <a:pPr marL="914400" lvl="2" indent="0">
              <a:buNone/>
            </a:pPr>
            <a:endParaRPr lang="ar-BH" sz="3000" b="1" dirty="0">
              <a:latin typeface="Sakkal Majalla" panose="02000000000000000000" pitchFamily="2" charset="-78"/>
              <a:cs typeface="Sakkal Majalla" panose="02000000000000000000" pitchFamily="2" charset="-78"/>
            </a:endParaRPr>
          </a:p>
          <a:p>
            <a:pPr marL="0" lvl="0" indent="0">
              <a:buNone/>
            </a:pPr>
            <a:endParaRPr lang="ar-BH" sz="3600" b="1" dirty="0">
              <a:latin typeface="Sakkal Majalla" panose="02000000000000000000" pitchFamily="2" charset="-78"/>
              <a:cs typeface="Sakkal Majalla" panose="02000000000000000000" pitchFamily="2" charset="-78"/>
            </a:endParaRPr>
          </a:p>
          <a:p>
            <a:pPr marL="0" lvl="0" indent="0">
              <a:buNone/>
            </a:pPr>
            <a:endParaRPr lang="ar-BH" sz="3600" b="1" dirty="0">
              <a:latin typeface="Sakkal Majalla" panose="02000000000000000000" pitchFamily="2" charset="-78"/>
              <a:cs typeface="Sakkal Majalla" panose="02000000000000000000" pitchFamily="2" charset="-78"/>
            </a:endParaRPr>
          </a:p>
          <a:p>
            <a:pPr marL="0" indent="0">
              <a:buNone/>
            </a:pPr>
            <a:endParaRPr lang="ar-BH" dirty="0"/>
          </a:p>
        </p:txBody>
      </p:sp>
      <p:sp>
        <p:nvSpPr>
          <p:cNvPr id="7" name="مربع نص 6">
            <a:extLst>
              <a:ext uri="{FF2B5EF4-FFF2-40B4-BE49-F238E27FC236}">
                <a16:creationId xmlns="" xmlns:a16="http://schemas.microsoft.com/office/drawing/2014/main" id="{F01FFCCF-5282-4F44-B36C-1AF93D09E03A}"/>
              </a:ext>
            </a:extLst>
          </p:cNvPr>
          <p:cNvSpPr txBox="1"/>
          <p:nvPr/>
        </p:nvSpPr>
        <p:spPr>
          <a:xfrm>
            <a:off x="4731026" y="3347801"/>
            <a:ext cx="4837043" cy="584775"/>
          </a:xfrm>
          <a:prstGeom prst="rect">
            <a:avLst/>
          </a:prstGeom>
          <a:noFill/>
        </p:spPr>
        <p:txBody>
          <a:bodyPr wrap="square" rtlCol="0">
            <a:spAutoFit/>
          </a:bodyPr>
          <a:lstStyle/>
          <a:p>
            <a:pPr lvl="2">
              <a:spcBef>
                <a:spcPct val="0"/>
              </a:spcBef>
            </a:pPr>
            <a:r>
              <a:rPr lang="ar-BH" sz="3200" b="1" dirty="0">
                <a:solidFill>
                  <a:srgbClr val="00B050"/>
                </a:solidFill>
                <a:latin typeface="Sakkal Majalla" panose="02000000000000000000" pitchFamily="2" charset="-78"/>
                <a:cs typeface="Sakkal Majalla" panose="02000000000000000000" pitchFamily="2" charset="-78"/>
              </a:rPr>
              <a:t>رضعْتُ معَ الحليبِ هَواكَ طِفْلًا.</a:t>
            </a:r>
          </a:p>
        </p:txBody>
      </p:sp>
      <p:sp>
        <p:nvSpPr>
          <p:cNvPr id="8" name="مربع نص 7">
            <a:extLst>
              <a:ext uri="{FF2B5EF4-FFF2-40B4-BE49-F238E27FC236}">
                <a16:creationId xmlns="" xmlns:a16="http://schemas.microsoft.com/office/drawing/2014/main" id="{7406B1DB-A773-41A8-83CF-5DCD59E98A27}"/>
              </a:ext>
            </a:extLst>
          </p:cNvPr>
          <p:cNvSpPr txBox="1"/>
          <p:nvPr/>
        </p:nvSpPr>
        <p:spPr>
          <a:xfrm>
            <a:off x="891208" y="3824227"/>
            <a:ext cx="9503064" cy="1569660"/>
          </a:xfrm>
          <a:prstGeom prst="rect">
            <a:avLst/>
          </a:prstGeom>
          <a:noFill/>
        </p:spPr>
        <p:txBody>
          <a:bodyPr wrap="square" rtlCol="0">
            <a:spAutoFit/>
          </a:bodyPr>
          <a:lstStyle/>
          <a:p>
            <a:pPr lvl="2" algn="r" rtl="1"/>
            <a:r>
              <a:rPr lang="ar-BH" sz="3200" b="1" dirty="0">
                <a:solidFill>
                  <a:srgbClr val="00B050"/>
                </a:solidFill>
                <a:latin typeface="Sakkal Majalla" panose="02000000000000000000" pitchFamily="2" charset="-78"/>
                <a:cs typeface="Sakkal Majalla" panose="02000000000000000000" pitchFamily="2" charset="-78"/>
              </a:rPr>
              <a:t>لأنَّ الشّاعرَ شبَّهَ حُبَّ الوَطَنِ، في هذه العبارةِ، بِالحَليبِ الذي يرضَعُهُ وَيَتَغَذَّى بِهِ، وهوَ بذلِكَ يُشَبِّهُ الوَطَنَ بالأمِّ التي لهَا فضلُ تنشِئَتِه، فكانَ شديدَ التَّعلُّقِ به.</a:t>
            </a:r>
          </a:p>
        </p:txBody>
      </p:sp>
      <p:sp>
        <p:nvSpPr>
          <p:cNvPr id="10" name="Title 1">
            <a:extLst>
              <a:ext uri="{FF2B5EF4-FFF2-40B4-BE49-F238E27FC236}">
                <a16:creationId xmlns="" xmlns:a16="http://schemas.microsoft.com/office/drawing/2014/main" id="{6C1A02D2-D433-4D06-BE79-BAEBE095E4B4}"/>
              </a:ext>
            </a:extLst>
          </p:cNvPr>
          <p:cNvSpPr txBox="1">
            <a:spLocks/>
          </p:cNvSpPr>
          <p:nvPr/>
        </p:nvSpPr>
        <p:spPr>
          <a:xfrm>
            <a:off x="9710543" y="88855"/>
            <a:ext cx="2452250" cy="60960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fontScale="85000" lnSpcReduction="20000"/>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BH" sz="4400" b="1" dirty="0">
                <a:solidFill>
                  <a:schemeClr val="bg1"/>
                </a:solidFill>
                <a:latin typeface="Sakkal Majalla" panose="02000000000000000000" pitchFamily="2" charset="-78"/>
                <a:cs typeface="Sakkal Majalla" panose="02000000000000000000" pitchFamily="2" charset="-78"/>
              </a:rPr>
              <a:t>نَشَاطٌ خِتَامِيّ</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9" name="مستطيل 6">
            <a:extLst>
              <a:ext uri="{FF2B5EF4-FFF2-40B4-BE49-F238E27FC236}">
                <a16:creationId xmlns="" xmlns:a16="http://schemas.microsoft.com/office/drawing/2014/main" id="{445DF05E-E701-4AC9-BEB4-C61DEA471E13}"/>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296680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808892"/>
            <a:ext cx="10515600" cy="5368071"/>
          </a:xfrm>
        </p:spPr>
        <p:txBody>
          <a:bodyPr>
            <a:normAutofit/>
          </a:bodyPr>
          <a:lstStyle/>
          <a:p>
            <a:pPr marL="0" lvl="0" indent="0">
              <a:buNone/>
            </a:pPr>
            <a:endParaRPr lang="ar-BH" sz="3200" b="1" dirty="0">
              <a:latin typeface="Traditional Arabic" panose="02020603050405020304" pitchFamily="18" charset="-78"/>
              <a:cs typeface="Traditional Arabic" panose="02020603050405020304" pitchFamily="18" charset="-78"/>
            </a:endParaRPr>
          </a:p>
          <a:p>
            <a:pPr marL="0" lvl="0" indent="0">
              <a:buNone/>
            </a:pPr>
            <a:endParaRPr lang="ar-BH" sz="3000" b="1" dirty="0">
              <a:latin typeface="Sakkal Majalla" panose="02000000000000000000" pitchFamily="2" charset="-78"/>
              <a:cs typeface="Sakkal Majalla" panose="02000000000000000000" pitchFamily="2" charset="-78"/>
            </a:endParaRPr>
          </a:p>
          <a:p>
            <a:pPr marL="0" indent="0">
              <a:buNone/>
            </a:pPr>
            <a:r>
              <a:rPr lang="ar-BH" sz="3200" b="1" dirty="0">
                <a:latin typeface="Sakkal Majalla" panose="02000000000000000000" pitchFamily="2" charset="-78"/>
                <a:cs typeface="Sakkal Majalla" panose="02000000000000000000" pitchFamily="2" charset="-78"/>
              </a:rPr>
              <a:t>4:  التّفاني في خِدمَةِ الوطنِ والرّفعُ من شأنهِ واجِبٌ وطنِيٌّ، أذكُرُ طريقتينِ للإسهَامِ في أداءِ هذا الواجِبِ. </a:t>
            </a:r>
            <a:r>
              <a:rPr lang="ar-BH" sz="3200" b="1" dirty="0">
                <a:solidFill>
                  <a:srgbClr val="FF0000"/>
                </a:solidFill>
                <a:latin typeface="Sakkal Majalla" panose="02000000000000000000" pitchFamily="2" charset="-78"/>
                <a:cs typeface="Sakkal Majalla" panose="02000000000000000000" pitchFamily="2" charset="-78"/>
              </a:rPr>
              <a:t>(دقيقتان)</a:t>
            </a:r>
            <a:endParaRPr lang="ar-BH" sz="3200" b="1" dirty="0">
              <a:latin typeface="Sakkal Majalla" panose="02000000000000000000" pitchFamily="2" charset="-78"/>
              <a:cs typeface="Sakkal Majalla" panose="02000000000000000000" pitchFamily="2" charset="-78"/>
            </a:endParaRPr>
          </a:p>
          <a:p>
            <a:pPr marL="0" lvl="0" indent="0">
              <a:buNone/>
            </a:pPr>
            <a:endParaRPr lang="ar-BH" sz="3200" b="1" dirty="0">
              <a:latin typeface="Sakkal Majalla" panose="02000000000000000000" pitchFamily="2" charset="-78"/>
              <a:cs typeface="Sakkal Majalla" panose="02000000000000000000" pitchFamily="2" charset="-78"/>
            </a:endParaRPr>
          </a:p>
          <a:p>
            <a:pPr marL="0" lvl="0" indent="0">
              <a:buNone/>
            </a:pPr>
            <a:endParaRPr lang="ar-BH" sz="3600" b="1" dirty="0">
              <a:latin typeface="Sakkal Majalla" panose="02000000000000000000" pitchFamily="2" charset="-78"/>
              <a:cs typeface="Sakkal Majalla" panose="02000000000000000000" pitchFamily="2" charset="-78"/>
            </a:endParaRPr>
          </a:p>
          <a:p>
            <a:pPr marL="0" lvl="0" indent="0">
              <a:buNone/>
            </a:pPr>
            <a:endParaRPr lang="ar-BH" sz="3600" b="1" dirty="0">
              <a:latin typeface="Sakkal Majalla" panose="02000000000000000000" pitchFamily="2" charset="-78"/>
              <a:cs typeface="Sakkal Majalla" panose="02000000000000000000" pitchFamily="2" charset="-78"/>
            </a:endParaRPr>
          </a:p>
          <a:p>
            <a:endParaRPr lang="ar-BH" dirty="0"/>
          </a:p>
        </p:txBody>
      </p:sp>
      <p:sp>
        <p:nvSpPr>
          <p:cNvPr id="8" name="مربع نص 7">
            <a:extLst>
              <a:ext uri="{FF2B5EF4-FFF2-40B4-BE49-F238E27FC236}">
                <a16:creationId xmlns="" xmlns:a16="http://schemas.microsoft.com/office/drawing/2014/main" id="{34E912A8-4197-46BD-A300-DEC8D33A34AC}"/>
              </a:ext>
            </a:extLst>
          </p:cNvPr>
          <p:cNvSpPr txBox="1"/>
          <p:nvPr/>
        </p:nvSpPr>
        <p:spPr>
          <a:xfrm>
            <a:off x="382104" y="3267022"/>
            <a:ext cx="11098696" cy="1077218"/>
          </a:xfrm>
          <a:prstGeom prst="rect">
            <a:avLst/>
          </a:prstGeom>
          <a:noFill/>
        </p:spPr>
        <p:txBody>
          <a:bodyPr wrap="square" rtlCol="0">
            <a:spAutoFit/>
          </a:bodyPr>
          <a:lstStyle/>
          <a:p>
            <a:pPr lvl="2" algn="r" rtl="1"/>
            <a:r>
              <a:rPr lang="ar-BH" sz="3200" b="1" dirty="0">
                <a:solidFill>
                  <a:srgbClr val="00B050"/>
                </a:solidFill>
                <a:latin typeface="Sakkal Majalla" panose="02000000000000000000" pitchFamily="2" charset="-78"/>
                <a:cs typeface="Sakkal Majalla" panose="02000000000000000000" pitchFamily="2" charset="-78"/>
              </a:rPr>
              <a:t>أ. أدرُسُ وأتعلَّمُ لِبلوغِ أعلى مراتِبِ العلمِ والمعرفةِ، حتّى أتمكّنَ من المشاركةِ في النّهوضِ بوطَنِي. </a:t>
            </a:r>
          </a:p>
        </p:txBody>
      </p:sp>
      <p:sp>
        <p:nvSpPr>
          <p:cNvPr id="9" name="مربع نص 8">
            <a:extLst>
              <a:ext uri="{FF2B5EF4-FFF2-40B4-BE49-F238E27FC236}">
                <a16:creationId xmlns="" xmlns:a16="http://schemas.microsoft.com/office/drawing/2014/main" id="{436AAD9D-1A26-45D7-8304-144D51A0EE09}"/>
              </a:ext>
            </a:extLst>
          </p:cNvPr>
          <p:cNvSpPr txBox="1"/>
          <p:nvPr/>
        </p:nvSpPr>
        <p:spPr>
          <a:xfrm>
            <a:off x="382104" y="4344240"/>
            <a:ext cx="11098696" cy="584775"/>
          </a:xfrm>
          <a:prstGeom prst="rect">
            <a:avLst/>
          </a:prstGeom>
          <a:noFill/>
        </p:spPr>
        <p:txBody>
          <a:bodyPr wrap="square" rtlCol="0">
            <a:spAutoFit/>
          </a:bodyPr>
          <a:lstStyle/>
          <a:p>
            <a:pPr lvl="2" algn="r" rtl="1"/>
            <a:r>
              <a:rPr lang="ar-BH" sz="3200" b="1" dirty="0">
                <a:solidFill>
                  <a:srgbClr val="00B050"/>
                </a:solidFill>
                <a:latin typeface="Sakkal Majalla" panose="02000000000000000000" pitchFamily="2" charset="-78"/>
                <a:cs typeface="Sakkal Majalla" panose="02000000000000000000" pitchFamily="2" charset="-78"/>
              </a:rPr>
              <a:t>ب. أحرِصُ علَى الالتِزامِ بالقوانين والأنظمة.</a:t>
            </a:r>
          </a:p>
        </p:txBody>
      </p:sp>
      <p:sp>
        <p:nvSpPr>
          <p:cNvPr id="10" name="مربع نص 9">
            <a:extLst>
              <a:ext uri="{FF2B5EF4-FFF2-40B4-BE49-F238E27FC236}">
                <a16:creationId xmlns="" xmlns:a16="http://schemas.microsoft.com/office/drawing/2014/main" id="{0CAA9F28-EFD6-4BD5-ABE2-2514528F0908}"/>
              </a:ext>
            </a:extLst>
          </p:cNvPr>
          <p:cNvSpPr txBox="1"/>
          <p:nvPr/>
        </p:nvSpPr>
        <p:spPr>
          <a:xfrm>
            <a:off x="382104" y="5305669"/>
            <a:ext cx="11098696" cy="584775"/>
          </a:xfrm>
          <a:prstGeom prst="rect">
            <a:avLst/>
          </a:prstGeom>
          <a:noFill/>
        </p:spPr>
        <p:txBody>
          <a:bodyPr wrap="square" rtlCol="0">
            <a:spAutoFit/>
          </a:bodyPr>
          <a:lstStyle/>
          <a:p>
            <a:pPr lvl="2" algn="r" rtl="1"/>
            <a:r>
              <a:rPr lang="ar-BH" sz="3200" b="1" dirty="0">
                <a:solidFill>
                  <a:srgbClr val="00B050"/>
                </a:solidFill>
                <a:latin typeface="Sakkal Majalla" panose="02000000000000000000" pitchFamily="2" charset="-78"/>
                <a:cs typeface="Sakkal Majalla" panose="02000000000000000000" pitchFamily="2" charset="-78"/>
              </a:rPr>
              <a:t>ج. أُمَثِّلُ وطني أحسَنَ تمثيلٍ في الدَّاخلِ والخارجِ. </a:t>
            </a:r>
            <a:r>
              <a:rPr lang="ar-BH" sz="3200" b="1" dirty="0">
                <a:solidFill>
                  <a:srgbClr val="FF0000"/>
                </a:solidFill>
                <a:latin typeface="Sakkal Majalla" panose="02000000000000000000" pitchFamily="2" charset="-78"/>
                <a:cs typeface="Sakkal Majalla" panose="02000000000000000000" pitchFamily="2" charset="-78"/>
              </a:rPr>
              <a:t>(يُكتَفَى بذِكرِ طريقتين)</a:t>
            </a:r>
            <a:r>
              <a:rPr lang="ar-BH" sz="3200" b="1" dirty="0">
                <a:solidFill>
                  <a:srgbClr val="00B050"/>
                </a:solidFill>
                <a:latin typeface="Sakkal Majalla" panose="02000000000000000000" pitchFamily="2" charset="-78"/>
                <a:cs typeface="Sakkal Majalla" panose="02000000000000000000" pitchFamily="2" charset="-78"/>
              </a:rPr>
              <a:t> </a:t>
            </a:r>
          </a:p>
        </p:txBody>
      </p:sp>
      <p:sp>
        <p:nvSpPr>
          <p:cNvPr id="11" name="Title 1">
            <a:extLst>
              <a:ext uri="{FF2B5EF4-FFF2-40B4-BE49-F238E27FC236}">
                <a16:creationId xmlns="" xmlns:a16="http://schemas.microsoft.com/office/drawing/2014/main" id="{AB195F67-9889-45D2-8745-3D5BDE107CE7}"/>
              </a:ext>
            </a:extLst>
          </p:cNvPr>
          <p:cNvSpPr txBox="1">
            <a:spLocks/>
          </p:cNvSpPr>
          <p:nvPr/>
        </p:nvSpPr>
        <p:spPr>
          <a:xfrm>
            <a:off x="9710543" y="88855"/>
            <a:ext cx="2452250" cy="60960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fontScale="85000" lnSpcReduction="20000"/>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BH" sz="4400" b="1" dirty="0">
                <a:solidFill>
                  <a:schemeClr val="bg1"/>
                </a:solidFill>
                <a:latin typeface="Sakkal Majalla" panose="02000000000000000000" pitchFamily="2" charset="-78"/>
                <a:cs typeface="Sakkal Majalla" panose="02000000000000000000" pitchFamily="2" charset="-78"/>
              </a:rPr>
              <a:t>نَشَاطٌ خِتَامِيّ</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12" name="مستطيل 6">
            <a:extLst>
              <a:ext uri="{FF2B5EF4-FFF2-40B4-BE49-F238E27FC236}">
                <a16:creationId xmlns="" xmlns:a16="http://schemas.microsoft.com/office/drawing/2014/main" id="{5996338C-BC8F-4EF4-9BA7-B0FBE4A26939}"/>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173706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AC6FFC3F-B80E-4629-BC63-F1F9933D5B3B}"/>
              </a:ext>
            </a:extLst>
          </p:cNvPr>
          <p:cNvSpPr/>
          <p:nvPr/>
        </p:nvSpPr>
        <p:spPr>
          <a:xfrm>
            <a:off x="832338" y="2518089"/>
            <a:ext cx="10374924" cy="806296"/>
          </a:xfrm>
          <a:prstGeom prst="rect">
            <a:avLst/>
          </a:prstGeom>
          <a:solidFill>
            <a:srgbClr val="FFFFCC"/>
          </a:solidFill>
          <a:ln w="57150">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justLow" rtl="1"/>
            <a:r>
              <a:rPr lang="ar-BH" sz="3600" b="1" dirty="0">
                <a:solidFill>
                  <a:srgbClr val="FF0000"/>
                </a:solidFill>
                <a:latin typeface="Sakkal Majalla" panose="02000000000000000000" pitchFamily="2" charset="-78"/>
                <a:cs typeface="Sakkal Majalla" panose="02000000000000000000" pitchFamily="2" charset="-78"/>
              </a:rPr>
              <a:t>الهدفُ الأوَّل: </a:t>
            </a:r>
            <a:r>
              <a:rPr lang="ar-BH" sz="3600" b="1" dirty="0">
                <a:solidFill>
                  <a:srgbClr val="002060"/>
                </a:solidFill>
                <a:latin typeface="Sakkal Majalla" panose="02000000000000000000" pitchFamily="2" charset="-78"/>
                <a:cs typeface="Sakkal Majalla" panose="02000000000000000000" pitchFamily="2" charset="-78"/>
              </a:rPr>
              <a:t>تحديدُ أهمِّ الأفكارِ الواردةِ في القصيدةِ. </a:t>
            </a:r>
          </a:p>
        </p:txBody>
      </p:sp>
      <p:sp>
        <p:nvSpPr>
          <p:cNvPr id="10" name="Rectangle 9">
            <a:extLst>
              <a:ext uri="{FF2B5EF4-FFF2-40B4-BE49-F238E27FC236}">
                <a16:creationId xmlns="" xmlns:a16="http://schemas.microsoft.com/office/drawing/2014/main" id="{C5F0BFDC-230F-412E-B90F-C57409A305F9}"/>
              </a:ext>
            </a:extLst>
          </p:cNvPr>
          <p:cNvSpPr/>
          <p:nvPr/>
        </p:nvSpPr>
        <p:spPr>
          <a:xfrm>
            <a:off x="832338" y="3667027"/>
            <a:ext cx="10374924" cy="806296"/>
          </a:xfrm>
          <a:prstGeom prst="rect">
            <a:avLst/>
          </a:prstGeom>
          <a:solidFill>
            <a:srgbClr val="FFFFCC"/>
          </a:solidFill>
          <a:ln w="57150">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justLow" rtl="1"/>
            <a:r>
              <a:rPr lang="ar-BH" sz="3600" b="1" dirty="0">
                <a:solidFill>
                  <a:srgbClr val="FF0000"/>
                </a:solidFill>
                <a:latin typeface="Sakkal Majalla" panose="02000000000000000000" pitchFamily="2" charset="-78"/>
                <a:cs typeface="Sakkal Majalla" panose="02000000000000000000" pitchFamily="2" charset="-78"/>
              </a:rPr>
              <a:t>الهدَفُ الثّاني: </a:t>
            </a:r>
            <a:r>
              <a:rPr lang="ar-BH" sz="3600" b="1" dirty="0">
                <a:solidFill>
                  <a:schemeClr val="accent5">
                    <a:lumMod val="50000"/>
                  </a:schemeClr>
                </a:solidFill>
                <a:latin typeface="Sakkal Majalla" panose="02000000000000000000" pitchFamily="2" charset="-78"/>
                <a:cs typeface="Sakkal Majalla" panose="02000000000000000000" pitchFamily="2" charset="-78"/>
              </a:rPr>
              <a:t>تحليلُ الأبيات تحليلًا دقيقًا. </a:t>
            </a:r>
          </a:p>
        </p:txBody>
      </p:sp>
      <p:sp>
        <p:nvSpPr>
          <p:cNvPr id="3" name="Rectangle 2"/>
          <p:cNvSpPr/>
          <p:nvPr/>
        </p:nvSpPr>
        <p:spPr>
          <a:xfrm>
            <a:off x="4691074" y="1001584"/>
            <a:ext cx="3294530" cy="91998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BH" sz="4800" b="1" dirty="0">
                <a:solidFill>
                  <a:schemeClr val="bg1"/>
                </a:solidFill>
                <a:latin typeface="Sakkal Majalla" panose="02000000000000000000" pitchFamily="2" charset="-78"/>
                <a:cs typeface="Sakkal Majalla" panose="02000000000000000000" pitchFamily="2" charset="-78"/>
              </a:rPr>
              <a:t>أهْدَافُ الدَّرْسِ</a:t>
            </a:r>
            <a:endParaRPr lang="en-US" sz="4800" b="1" dirty="0">
              <a:solidFill>
                <a:schemeClr val="bg1"/>
              </a:solidFill>
              <a:latin typeface="Sakkal Majalla" panose="02000000000000000000" pitchFamily="2" charset="-78"/>
              <a:cs typeface="Sakkal Majalla" panose="02000000000000000000" pitchFamily="2" charset="-78"/>
            </a:endParaRPr>
          </a:p>
        </p:txBody>
      </p:sp>
      <p:sp>
        <p:nvSpPr>
          <p:cNvPr id="5" name="Rectangle 4">
            <a:extLst>
              <a:ext uri="{FF2B5EF4-FFF2-40B4-BE49-F238E27FC236}">
                <a16:creationId xmlns="" xmlns:a16="http://schemas.microsoft.com/office/drawing/2014/main" id="{C5F0BFDC-230F-412E-B90F-C57409A305F9}"/>
              </a:ext>
            </a:extLst>
          </p:cNvPr>
          <p:cNvSpPr/>
          <p:nvPr/>
        </p:nvSpPr>
        <p:spPr>
          <a:xfrm>
            <a:off x="832338" y="4738060"/>
            <a:ext cx="10374924" cy="806296"/>
          </a:xfrm>
          <a:prstGeom prst="rect">
            <a:avLst/>
          </a:prstGeom>
          <a:solidFill>
            <a:srgbClr val="FFFFCC"/>
          </a:solidFill>
          <a:ln w="57150">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justLow" rtl="1"/>
            <a:r>
              <a:rPr lang="ar-BH" sz="3600" b="1" dirty="0">
                <a:solidFill>
                  <a:srgbClr val="FF0000"/>
                </a:solidFill>
                <a:latin typeface="Sakkal Majalla" panose="02000000000000000000" pitchFamily="2" charset="-78"/>
                <a:cs typeface="Sakkal Majalla" panose="02000000000000000000" pitchFamily="2" charset="-78"/>
              </a:rPr>
              <a:t>الهدَفُ الثالث: </a:t>
            </a:r>
            <a:r>
              <a:rPr lang="ar-BH" sz="3600" b="1" dirty="0">
                <a:solidFill>
                  <a:schemeClr val="accent5">
                    <a:lumMod val="50000"/>
                  </a:schemeClr>
                </a:solidFill>
                <a:latin typeface="Sakkal Majalla" panose="02000000000000000000" pitchFamily="2" charset="-78"/>
                <a:cs typeface="Sakkal Majalla" panose="02000000000000000000" pitchFamily="2" charset="-78"/>
              </a:rPr>
              <a:t>إبداءُ الرّأيِ في أساليبِ النصِّ ومضامينِهِ.</a:t>
            </a:r>
          </a:p>
        </p:txBody>
      </p:sp>
      <p:pic>
        <p:nvPicPr>
          <p:cNvPr id="6" name="Picture 5">
            <a:extLst>
              <a:ext uri="{FF2B5EF4-FFF2-40B4-BE49-F238E27FC236}">
                <a16:creationId xmlns="" xmlns:a16="http://schemas.microsoft.com/office/drawing/2014/main" id="{650DB374-EC15-418F-B741-21BC75D74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4170" y="317725"/>
            <a:ext cx="1646183" cy="1268068"/>
          </a:xfrm>
          <a:prstGeom prst="rect">
            <a:avLst/>
          </a:prstGeom>
        </p:spPr>
      </p:pic>
      <p:sp>
        <p:nvSpPr>
          <p:cNvPr id="7" name="مستطيل 6">
            <a:extLst>
              <a:ext uri="{FF2B5EF4-FFF2-40B4-BE49-F238E27FC236}">
                <a16:creationId xmlns="" xmlns:a16="http://schemas.microsoft.com/office/drawing/2014/main" id="{8B3AE45B-55D4-4221-B048-0E28F0C8E567}"/>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pic>
        <p:nvPicPr>
          <p:cNvPr id="2" name="ملف صوتي 1">
            <a:hlinkClick r:id="" action="ppaction://media"/>
            <a:extLst>
              <a:ext uri="{FF2B5EF4-FFF2-40B4-BE49-F238E27FC236}">
                <a16:creationId xmlns="" xmlns:a16="http://schemas.microsoft.com/office/drawing/2014/main" id="{8848AA69-58E5-4799-8E73-361CD0DF52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94942135"/>
      </p:ext>
    </p:extLst>
  </p:cSld>
  <p:clrMapOvr>
    <a:masterClrMapping/>
  </p:clrMapOvr>
  <mc:AlternateContent xmlns:mc="http://schemas.openxmlformats.org/markup-compatibility/2006" xmlns:p14="http://schemas.microsoft.com/office/powerpoint/2010/main">
    <mc:Choice Requires="p14">
      <p:transition spd="slow" p14:dur="1200" advTm="29336">
        <p14:prism/>
      </p:transition>
    </mc:Choice>
    <mc:Fallback xmlns="">
      <p:transition spd="slow" advTm="29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رابط مستقيم 2">
            <a:extLst>
              <a:ext uri="{FF2B5EF4-FFF2-40B4-BE49-F238E27FC236}">
                <a16:creationId xmlns="" xmlns:a16="http://schemas.microsoft.com/office/drawing/2014/main" id="{C0948CBB-CC11-490B-8DF6-4F1BD04E5D7B}"/>
              </a:ext>
            </a:extLst>
          </p:cNvPr>
          <p:cNvCxnSpPr>
            <a:cxnSpLocks/>
          </p:cNvCxnSpPr>
          <p:nvPr/>
        </p:nvCxnSpPr>
        <p:spPr>
          <a:xfrm flipH="1">
            <a:off x="467360" y="6492177"/>
            <a:ext cx="11257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6">
            <a:extLst>
              <a:ext uri="{FF2B5EF4-FFF2-40B4-BE49-F238E27FC236}">
                <a16:creationId xmlns="" xmlns:a16="http://schemas.microsoft.com/office/drawing/2014/main" id="{97CC3879-3E1E-4F0D-B1DB-6923CE5968C9}"/>
              </a:ext>
            </a:extLst>
          </p:cNvPr>
          <p:cNvSpPr txBox="1">
            <a:spLocks/>
          </p:cNvSpPr>
          <p:nvPr/>
        </p:nvSpPr>
        <p:spPr>
          <a:xfrm>
            <a:off x="838200" y="2756508"/>
            <a:ext cx="10515600" cy="1344984"/>
          </a:xfrm>
          <a:prstGeom prst="rect">
            <a:avLst/>
          </a:prstGeom>
          <a:solidFill>
            <a:schemeClr val="bg1">
              <a:lumMod val="95000"/>
            </a:schemeClr>
          </a:solidFill>
        </p:spPr>
        <p:txBody>
          <a:bodyPr vert="horz" wrap="square" lIns="91440" tIns="45720" rIns="91440" bIns="45720" rtlCol="0">
            <a:sp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lgn="ctr"/>
            <a:r>
              <a:rPr lang="ar-BH" sz="8800">
                <a:solidFill>
                  <a:srgbClr val="FF0000"/>
                </a:solidFill>
                <a:latin typeface="Sakkal Majalla" panose="02000000000000000000" pitchFamily="2" charset="-78"/>
                <a:cs typeface="Sakkal Majalla" panose="02000000000000000000" pitchFamily="2" charset="-78"/>
              </a:rPr>
              <a:t>انتهى الدّرسُ</a:t>
            </a:r>
            <a:endParaRPr lang="en-US" sz="8800" dirty="0">
              <a:solidFill>
                <a:srgbClr val="FF0000"/>
              </a:solidFill>
              <a:latin typeface="Sakkal Majalla" panose="02000000000000000000" pitchFamily="2" charset="-78"/>
              <a:cs typeface="Sakkal Majalla" panose="02000000000000000000" pitchFamily="2" charset="-78"/>
            </a:endParaRPr>
          </a:p>
        </p:txBody>
      </p:sp>
      <p:pic>
        <p:nvPicPr>
          <p:cNvPr id="9" name="ملف صوتي 8">
            <a:hlinkClick r:id="" action="ppaction://media"/>
            <a:extLst>
              <a:ext uri="{FF2B5EF4-FFF2-40B4-BE49-F238E27FC236}">
                <a16:creationId xmlns="" xmlns:a16="http://schemas.microsoft.com/office/drawing/2014/main" id="{FB658FB4-6EC7-48D8-9A15-BAD7FF525A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7" name="مستطيل 6">
            <a:extLst>
              <a:ext uri="{FF2B5EF4-FFF2-40B4-BE49-F238E27FC236}">
                <a16:creationId xmlns="" xmlns:a16="http://schemas.microsoft.com/office/drawing/2014/main" id="{3E95CD10-1CFB-47EC-AC12-AC562729503C}"/>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536261065"/>
      </p:ext>
    </p:extLst>
  </p:cSld>
  <p:clrMapOvr>
    <a:masterClrMapping/>
  </p:clrMapOvr>
  <mc:AlternateContent xmlns:mc="http://schemas.openxmlformats.org/markup-compatibility/2006" xmlns:p14="http://schemas.microsoft.com/office/powerpoint/2010/main">
    <mc:Choice Requires="p14">
      <p:transition spd="slow" p14:dur="2000" advTm="17328">
        <p14:prism isContent="1"/>
      </p:transition>
    </mc:Choice>
    <mc:Fallback xmlns="">
      <p:transition spd="slow" advTm="173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barn(inVertical)">
                                      <p:cBhvr>
                                        <p:cTn id="11" dur="500"/>
                                        <p:tgtEl>
                                          <p:spTgt spid="5">
                                            <p:bg/>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arn(inVertical)">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A569A42E-2F99-476D-90FA-C289343FCA5A}"/>
              </a:ext>
            </a:extLst>
          </p:cNvPr>
          <p:cNvSpPr txBox="1">
            <a:spLocks/>
          </p:cNvSpPr>
          <p:nvPr/>
        </p:nvSpPr>
        <p:spPr>
          <a:xfrm>
            <a:off x="10194183" y="11294"/>
            <a:ext cx="1714115"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ar-BH" sz="4400" b="1" dirty="0">
                <a:solidFill>
                  <a:schemeClr val="bg1"/>
                </a:solidFill>
                <a:latin typeface="Sakkal Majalla" panose="02000000000000000000" pitchFamily="2" charset="-78"/>
                <a:cs typeface="Sakkal Majalla" panose="02000000000000000000" pitchFamily="2" charset="-78"/>
              </a:rPr>
              <a:t>أ</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ك</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ت</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ش</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ف</a:t>
            </a:r>
            <a:r>
              <a:rPr lang="ar-SA" sz="4400" b="1" dirty="0">
                <a:solidFill>
                  <a:schemeClr val="bg1"/>
                </a:solidFill>
                <a:latin typeface="Sakkal Majalla" panose="02000000000000000000" pitchFamily="2" charset="-78"/>
                <a:cs typeface="Sakkal Majalla" panose="02000000000000000000" pitchFamily="2" charset="-78"/>
              </a:rPr>
              <a:t>ُ</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2" name="TextBox 1"/>
          <p:cNvSpPr txBox="1"/>
          <p:nvPr/>
        </p:nvSpPr>
        <p:spPr>
          <a:xfrm>
            <a:off x="5406886" y="213328"/>
            <a:ext cx="3993491" cy="707886"/>
          </a:xfrm>
          <a:prstGeom prst="rect">
            <a:avLst/>
          </a:prstGeom>
          <a:noFill/>
        </p:spPr>
        <p:txBody>
          <a:bodyPr wrap="square" rtlCol="0">
            <a:spAutoFit/>
          </a:bodyPr>
          <a:lstStyle/>
          <a:p>
            <a:pPr algn="r" rtl="1"/>
            <a:r>
              <a:rPr lang="ar-BH" sz="4000" b="1" dirty="0">
                <a:solidFill>
                  <a:srgbClr val="FF0000"/>
                </a:solidFill>
                <a:latin typeface="Sakkal Majalla" panose="02000000000000000000" pitchFamily="2" charset="-78"/>
                <a:cs typeface="Sakkal Majalla" panose="02000000000000000000" pitchFamily="2" charset="-78"/>
              </a:rPr>
              <a:t>ماذا تَرى في الصّورِ الآتيَةِ؟  </a:t>
            </a:r>
            <a:endParaRPr lang="en-US" sz="4000" b="1" dirty="0">
              <a:solidFill>
                <a:srgbClr val="FF0000"/>
              </a:solidFill>
              <a:latin typeface="Sakkal Majalla" panose="02000000000000000000" pitchFamily="2" charset="-78"/>
              <a:cs typeface="Sakkal Majalla" panose="02000000000000000000" pitchFamily="2" charset="-78"/>
            </a:endParaRPr>
          </a:p>
        </p:txBody>
      </p:sp>
      <p:pic>
        <p:nvPicPr>
          <p:cNvPr id="4" name="صورة 3">
            <a:extLst>
              <a:ext uri="{FF2B5EF4-FFF2-40B4-BE49-F238E27FC236}">
                <a16:creationId xmlns="" xmlns:a16="http://schemas.microsoft.com/office/drawing/2014/main" id="{D9503D1A-8673-43E4-8402-5EA0EFDBAFA8}"/>
              </a:ext>
            </a:extLst>
          </p:cNvPr>
          <p:cNvPicPr>
            <a:picLocks noChangeAspect="1"/>
          </p:cNvPicPr>
          <p:nvPr/>
        </p:nvPicPr>
        <p:blipFill rotWithShape="1">
          <a:blip r:embed="rId5"/>
          <a:srcRect l="10869" t="20986" r="34607" b="47409"/>
          <a:stretch/>
        </p:blipFill>
        <p:spPr>
          <a:xfrm>
            <a:off x="145774" y="1076800"/>
            <a:ext cx="11264348" cy="4678017"/>
          </a:xfrm>
          <a:prstGeom prst="rect">
            <a:avLst/>
          </a:prstGeom>
        </p:spPr>
      </p:pic>
      <p:sp>
        <p:nvSpPr>
          <p:cNvPr id="8" name="مربع نص 7">
            <a:extLst>
              <a:ext uri="{FF2B5EF4-FFF2-40B4-BE49-F238E27FC236}">
                <a16:creationId xmlns="" xmlns:a16="http://schemas.microsoft.com/office/drawing/2014/main" id="{8ED075D4-DE80-4972-AD6C-40E6D44E2007}"/>
              </a:ext>
            </a:extLst>
          </p:cNvPr>
          <p:cNvSpPr txBox="1"/>
          <p:nvPr/>
        </p:nvSpPr>
        <p:spPr>
          <a:xfrm>
            <a:off x="490330" y="5877151"/>
            <a:ext cx="10919792" cy="523220"/>
          </a:xfrm>
          <a:prstGeom prst="rect">
            <a:avLst/>
          </a:prstGeom>
          <a:noFill/>
        </p:spPr>
        <p:txBody>
          <a:bodyPr wrap="square" rtlCol="0">
            <a:spAutoFit/>
          </a:bodyPr>
          <a:lstStyle/>
          <a:p>
            <a:pPr algn="r" rtl="1"/>
            <a:r>
              <a:rPr lang="ar-BH" sz="2800" b="1" dirty="0">
                <a:latin typeface="Sakkal Majalla" panose="02000000000000000000" pitchFamily="2" charset="-78"/>
                <a:cs typeface="Sakkal Majalla" panose="02000000000000000000" pitchFamily="2" charset="-78"/>
              </a:rPr>
              <a:t>أرى خريطةَ وطنِي البحرين، وبعْضَ المعالِمِ المشهورةِ فيهَا مِثْلَ القِلاعِ والمَسَاجِدِ، وشجَرَةِ الحَيَاةِ. </a:t>
            </a:r>
            <a:endParaRPr lang="en-US" sz="2800" b="1" dirty="0">
              <a:latin typeface="Sakkal Majalla" panose="02000000000000000000" pitchFamily="2" charset="-78"/>
              <a:cs typeface="Sakkal Majalla" panose="02000000000000000000" pitchFamily="2" charset="-78"/>
            </a:endParaRPr>
          </a:p>
        </p:txBody>
      </p:sp>
      <p:sp>
        <p:nvSpPr>
          <p:cNvPr id="7" name="مربع نص 6">
            <a:extLst>
              <a:ext uri="{FF2B5EF4-FFF2-40B4-BE49-F238E27FC236}">
                <a16:creationId xmlns="" xmlns:a16="http://schemas.microsoft.com/office/drawing/2014/main" id="{6D74AF34-A360-4C65-AB6B-80D64F99307C}"/>
              </a:ext>
            </a:extLst>
          </p:cNvPr>
          <p:cNvSpPr txBox="1"/>
          <p:nvPr/>
        </p:nvSpPr>
        <p:spPr>
          <a:xfrm>
            <a:off x="145774" y="5553525"/>
            <a:ext cx="4187687" cy="369332"/>
          </a:xfrm>
          <a:prstGeom prst="rect">
            <a:avLst/>
          </a:prstGeom>
          <a:noFill/>
        </p:spPr>
        <p:txBody>
          <a:bodyPr wrap="square" rtlCol="0">
            <a:spAutoFit/>
          </a:bodyPr>
          <a:lstStyle/>
          <a:p>
            <a:pPr algn="r" rtl="1"/>
            <a:r>
              <a:rPr lang="ar-BH" b="1" dirty="0">
                <a:latin typeface="Sakkal Majalla" panose="02000000000000000000" pitchFamily="2" charset="-78"/>
                <a:cs typeface="Sakkal Majalla" panose="02000000000000000000" pitchFamily="2" charset="-78"/>
              </a:rPr>
              <a:t>مصدر الصورة: كتاب القراءة للصّفّ الرابع الابتدائي – ص 19</a:t>
            </a:r>
            <a:endParaRPr lang="en-US" b="1" dirty="0">
              <a:latin typeface="Sakkal Majalla" panose="02000000000000000000" pitchFamily="2" charset="-78"/>
              <a:cs typeface="Sakkal Majalla" panose="02000000000000000000" pitchFamily="2" charset="-78"/>
            </a:endParaRPr>
          </a:p>
        </p:txBody>
      </p:sp>
      <p:pic>
        <p:nvPicPr>
          <p:cNvPr id="14" name="ملف صوتي 13">
            <a:hlinkClick r:id="" action="ppaction://media"/>
            <a:extLst>
              <a:ext uri="{FF2B5EF4-FFF2-40B4-BE49-F238E27FC236}">
                <a16:creationId xmlns="" xmlns:a16="http://schemas.microsoft.com/office/drawing/2014/main" id="{780D736C-AA2A-4A52-8026-603E168ECD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
        <p:nvSpPr>
          <p:cNvPr id="10" name="مستطيل 6">
            <a:extLst>
              <a:ext uri="{FF2B5EF4-FFF2-40B4-BE49-F238E27FC236}">
                <a16:creationId xmlns="" xmlns:a16="http://schemas.microsoft.com/office/drawing/2014/main" id="{52C61993-BE04-4D61-9E5B-2B12AC85243B}"/>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3664013687"/>
      </p:ext>
    </p:extLst>
  </p:cSld>
  <p:clrMapOvr>
    <a:masterClrMapping/>
  </p:clrMapOvr>
  <mc:AlternateContent xmlns:mc="http://schemas.openxmlformats.org/markup-compatibility/2006" xmlns:p14="http://schemas.microsoft.com/office/powerpoint/2010/main">
    <mc:Choice Requires="p14">
      <p:transition spd="slow" p14:dur="2000" advTm="52154"/>
    </mc:Choice>
    <mc:Fallback xmlns="">
      <p:transition spd="slow" advTm="5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8"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A569A42E-2F99-476D-90FA-C289343FCA5A}"/>
              </a:ext>
            </a:extLst>
          </p:cNvPr>
          <p:cNvSpPr txBox="1">
            <a:spLocks/>
          </p:cNvSpPr>
          <p:nvPr/>
        </p:nvSpPr>
        <p:spPr>
          <a:xfrm>
            <a:off x="10194183" y="11294"/>
            <a:ext cx="1714115"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ar-BH" sz="4400" b="1" dirty="0">
                <a:solidFill>
                  <a:schemeClr val="bg1"/>
                </a:solidFill>
                <a:latin typeface="Sakkal Majalla" panose="02000000000000000000" pitchFamily="2" charset="-78"/>
                <a:cs typeface="Sakkal Majalla" panose="02000000000000000000" pitchFamily="2" charset="-78"/>
              </a:rPr>
              <a:t>أ</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ك</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ت</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ش</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ف</a:t>
            </a:r>
            <a:r>
              <a:rPr lang="ar-SA" sz="4400" b="1" dirty="0">
                <a:solidFill>
                  <a:schemeClr val="bg1"/>
                </a:solidFill>
                <a:latin typeface="Sakkal Majalla" panose="02000000000000000000" pitchFamily="2" charset="-78"/>
                <a:cs typeface="Sakkal Majalla" panose="02000000000000000000" pitchFamily="2" charset="-78"/>
              </a:rPr>
              <a:t>ُ</a:t>
            </a:r>
            <a:endParaRPr lang="en-GB" sz="4400" b="1" dirty="0">
              <a:solidFill>
                <a:schemeClr val="bg1"/>
              </a:solidFill>
              <a:latin typeface="Sakkal Majalla" panose="02000000000000000000" pitchFamily="2" charset="-78"/>
              <a:cs typeface="Sakkal Majalla" panose="02000000000000000000" pitchFamily="2" charset="-78"/>
            </a:endParaRPr>
          </a:p>
        </p:txBody>
      </p:sp>
      <p:pic>
        <p:nvPicPr>
          <p:cNvPr id="5" name="Picture 2" descr="C:\Users\Villaggio\Desktop\page0021.jpg"/>
          <p:cNvPicPr>
            <a:picLocks noChangeAspect="1" noChangeArrowheads="1"/>
          </p:cNvPicPr>
          <p:nvPr/>
        </p:nvPicPr>
        <p:blipFill rotWithShape="1">
          <a:blip r:embed="rId4">
            <a:extLst>
              <a:ext uri="{28A0092B-C50C-407E-A947-70E740481C1C}">
                <a14:useLocalDpi xmlns:a14="http://schemas.microsoft.com/office/drawing/2010/main" val="0"/>
              </a:ext>
            </a:extLst>
          </a:blip>
          <a:srcRect l="10094" t="53242" r="31974" b="19447"/>
          <a:stretch/>
        </p:blipFill>
        <p:spPr bwMode="auto">
          <a:xfrm>
            <a:off x="543647" y="1073511"/>
            <a:ext cx="7772400" cy="5133044"/>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 xmlns:a16="http://schemas.microsoft.com/office/drawing/2014/main" id="{554CCE30-1820-4C01-8201-31B0489E8B7B}"/>
              </a:ext>
            </a:extLst>
          </p:cNvPr>
          <p:cNvSpPr txBox="1"/>
          <p:nvPr/>
        </p:nvSpPr>
        <p:spPr>
          <a:xfrm>
            <a:off x="3571467" y="57848"/>
            <a:ext cx="4293705" cy="1015663"/>
          </a:xfrm>
          <a:prstGeom prst="rect">
            <a:avLst/>
          </a:prstGeom>
          <a:noFill/>
        </p:spPr>
        <p:txBody>
          <a:bodyPr wrap="square" rtlCol="0">
            <a:spAutoFit/>
          </a:bodyPr>
          <a:lstStyle/>
          <a:p>
            <a:pPr algn="ctr" rtl="1"/>
            <a:r>
              <a:rPr lang="ar-BH" sz="6000" dirty="0">
                <a:solidFill>
                  <a:srgbClr val="FF0000"/>
                </a:solidFill>
                <a:latin typeface="Sakkal Majalla" panose="02000000000000000000" pitchFamily="2" charset="-78"/>
                <a:cs typeface="Sakkal Majalla" panose="02000000000000000000" pitchFamily="2" charset="-78"/>
              </a:rPr>
              <a:t>وَطَنِـــي</a:t>
            </a:r>
            <a:endParaRPr lang="en-US" sz="6000" dirty="0">
              <a:solidFill>
                <a:srgbClr val="FF0000"/>
              </a:solidFill>
              <a:latin typeface="Sakkal Majalla" panose="02000000000000000000" pitchFamily="2" charset="-78"/>
              <a:cs typeface="Sakkal Majalla" panose="02000000000000000000" pitchFamily="2" charset="-78"/>
            </a:endParaRPr>
          </a:p>
        </p:txBody>
      </p:sp>
      <p:sp>
        <p:nvSpPr>
          <p:cNvPr id="6" name="عنوان 1">
            <a:extLst>
              <a:ext uri="{FF2B5EF4-FFF2-40B4-BE49-F238E27FC236}">
                <a16:creationId xmlns="" xmlns:a16="http://schemas.microsoft.com/office/drawing/2014/main" id="{A0680037-F550-4802-9865-0F028486630C}"/>
              </a:ext>
            </a:extLst>
          </p:cNvPr>
          <p:cNvSpPr>
            <a:spLocks noGrp="1"/>
          </p:cNvSpPr>
          <p:nvPr>
            <p:ph type="title"/>
          </p:nvPr>
        </p:nvSpPr>
        <p:spPr>
          <a:xfrm>
            <a:off x="8931762" y="1371317"/>
            <a:ext cx="2524841" cy="2670596"/>
          </a:xfrm>
        </p:spPr>
        <p:txBody>
          <a:bodyPr>
            <a:noAutofit/>
          </a:bodyPr>
          <a:lstStyle/>
          <a:p>
            <a:pPr algn="ctr"/>
            <a:r>
              <a:rPr lang="ar-BH" b="1" dirty="0">
                <a:solidFill>
                  <a:srgbClr val="FF0000"/>
                </a:solidFill>
                <a:latin typeface="Sakkal Majalla" panose="02000000000000000000" pitchFamily="2" charset="-78"/>
                <a:cs typeface="Sakkal Majalla" panose="02000000000000000000" pitchFamily="2" charset="-78"/>
              </a:rPr>
              <a:t>أسْتَمِعُ إلى القَصِيدَةِ بانْتِباهٍ. </a:t>
            </a:r>
            <a:r>
              <a:rPr lang="en-US" sz="6000" b="1" dirty="0">
                <a:solidFill>
                  <a:srgbClr val="FF0000"/>
                </a:solidFill>
                <a:latin typeface="Sakkal Majalla" panose="02000000000000000000" pitchFamily="2" charset="-78"/>
                <a:cs typeface="Sakkal Majalla" panose="02000000000000000000" pitchFamily="2" charset="-78"/>
              </a:rPr>
              <a:t/>
            </a:r>
            <a:br>
              <a:rPr lang="en-US" sz="6000" b="1" dirty="0">
                <a:solidFill>
                  <a:srgbClr val="FF0000"/>
                </a:solidFill>
                <a:latin typeface="Sakkal Majalla" panose="02000000000000000000" pitchFamily="2" charset="-78"/>
                <a:cs typeface="Sakkal Majalla" panose="02000000000000000000" pitchFamily="2" charset="-78"/>
              </a:rPr>
            </a:br>
            <a:endParaRPr lang="en-US" sz="6000" b="1" dirty="0">
              <a:solidFill>
                <a:srgbClr val="FF0000"/>
              </a:solidFill>
              <a:latin typeface="Sakkal Majalla" panose="02000000000000000000" pitchFamily="2" charset="-78"/>
              <a:cs typeface="Sakkal Majalla" panose="02000000000000000000" pitchFamily="2" charset="-78"/>
            </a:endParaRPr>
          </a:p>
        </p:txBody>
      </p:sp>
      <p:pic>
        <p:nvPicPr>
          <p:cNvPr id="4" name="Recording_91">
            <a:hlinkClick r:id="" action="ppaction://media"/>
            <a:extLst>
              <a:ext uri="{FF2B5EF4-FFF2-40B4-BE49-F238E27FC236}">
                <a16:creationId xmlns="" xmlns:a16="http://schemas.microsoft.com/office/drawing/2014/main" id="{4F2EA254-C7FE-4F82-B43D-37368C9BB1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9382" y="4436846"/>
            <a:ext cx="609600" cy="609600"/>
          </a:xfrm>
          <a:prstGeom prst="rect">
            <a:avLst/>
          </a:prstGeom>
        </p:spPr>
      </p:pic>
      <p:sp>
        <p:nvSpPr>
          <p:cNvPr id="8" name="مستطيل 6">
            <a:extLst>
              <a:ext uri="{FF2B5EF4-FFF2-40B4-BE49-F238E27FC236}">
                <a16:creationId xmlns="" xmlns:a16="http://schemas.microsoft.com/office/drawing/2014/main" id="{5BC3FAF9-EB54-44B5-BC1E-AA3918A6ED5D}"/>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extLst>
      <p:ext uri="{BB962C8B-B14F-4D97-AF65-F5344CB8AC3E}">
        <p14:creationId xmlns:p14="http://schemas.microsoft.com/office/powerpoint/2010/main" val="340848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A569A42E-2F99-476D-90FA-C289343FCA5A}"/>
              </a:ext>
            </a:extLst>
          </p:cNvPr>
          <p:cNvSpPr txBox="1">
            <a:spLocks/>
          </p:cNvSpPr>
          <p:nvPr/>
        </p:nvSpPr>
        <p:spPr>
          <a:xfrm>
            <a:off x="10194183" y="11294"/>
            <a:ext cx="1714115"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ar-BH" sz="4400" b="1" dirty="0">
                <a:solidFill>
                  <a:schemeClr val="bg1"/>
                </a:solidFill>
                <a:latin typeface="Sakkal Majalla" panose="02000000000000000000" pitchFamily="2" charset="-78"/>
                <a:cs typeface="Sakkal Majalla" panose="02000000000000000000" pitchFamily="2" charset="-78"/>
              </a:rPr>
              <a:t>أ</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ك</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ت</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ش</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ف</a:t>
            </a:r>
            <a:r>
              <a:rPr lang="ar-SA" sz="4400" b="1" dirty="0">
                <a:solidFill>
                  <a:schemeClr val="bg1"/>
                </a:solidFill>
                <a:latin typeface="Sakkal Majalla" panose="02000000000000000000" pitchFamily="2" charset="-78"/>
                <a:cs typeface="Sakkal Majalla" panose="02000000000000000000" pitchFamily="2" charset="-78"/>
              </a:rPr>
              <a:t>ُ</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4" name="TextBox 3"/>
          <p:cNvSpPr txBox="1"/>
          <p:nvPr/>
        </p:nvSpPr>
        <p:spPr>
          <a:xfrm>
            <a:off x="1066800" y="3429000"/>
            <a:ext cx="10058400" cy="1569660"/>
          </a:xfrm>
          <a:prstGeom prst="rect">
            <a:avLst/>
          </a:prstGeom>
          <a:noFill/>
        </p:spPr>
        <p:txBody>
          <a:bodyPr wrap="square" rtlCol="0">
            <a:spAutoFit/>
          </a:bodyPr>
          <a:lstStyle/>
          <a:p>
            <a:pPr algn="r" rtl="1"/>
            <a:r>
              <a:rPr lang="ar-BH" sz="4800" b="1" dirty="0">
                <a:solidFill>
                  <a:srgbClr val="0070C0"/>
                </a:solidFill>
                <a:latin typeface="Sakkal Majalla" panose="02000000000000000000" pitchFamily="2" charset="-78"/>
                <a:cs typeface="Sakkal Majalla" panose="02000000000000000000" pitchFamily="2" charset="-78"/>
              </a:rPr>
              <a:t>يُظْهِرُ الشَّاعرُ حبَّه لِوطَنِهِ وتعلُّقَهُ بِهِ، واسْتِعدادَهُ للتّضحِيةِ فِي سَبِيلِهِ.  </a:t>
            </a:r>
          </a:p>
        </p:txBody>
      </p:sp>
      <p:sp>
        <p:nvSpPr>
          <p:cNvPr id="3" name="مستطيل 2">
            <a:extLst>
              <a:ext uri="{FF2B5EF4-FFF2-40B4-BE49-F238E27FC236}">
                <a16:creationId xmlns="" xmlns:a16="http://schemas.microsoft.com/office/drawing/2014/main" id="{F3952C00-9327-4332-BEC2-D37212967CB0}"/>
              </a:ext>
            </a:extLst>
          </p:cNvPr>
          <p:cNvSpPr/>
          <p:nvPr/>
        </p:nvSpPr>
        <p:spPr>
          <a:xfrm>
            <a:off x="7078099" y="2319015"/>
            <a:ext cx="4440639" cy="923330"/>
          </a:xfrm>
          <a:prstGeom prst="rect">
            <a:avLst/>
          </a:prstGeom>
        </p:spPr>
        <p:txBody>
          <a:bodyPr wrap="none">
            <a:spAutoFit/>
          </a:bodyPr>
          <a:lstStyle/>
          <a:p>
            <a:pPr lvl="0" algn="ctr" rtl="1"/>
            <a:r>
              <a:rPr lang="ar-BH" sz="5400" b="1" dirty="0">
                <a:solidFill>
                  <a:srgbClr val="FF0000"/>
                </a:solidFill>
                <a:latin typeface="Sakkal Majalla" panose="02000000000000000000" pitchFamily="2" charset="-78"/>
                <a:cs typeface="Sakkal Majalla" panose="02000000000000000000" pitchFamily="2" charset="-78"/>
              </a:rPr>
              <a:t>الفكرةُ العام</a:t>
            </a:r>
            <a:r>
              <a:rPr lang="ar-SA" sz="5400" b="1" dirty="0">
                <a:solidFill>
                  <a:srgbClr val="FF0000"/>
                </a:solidFill>
                <a:latin typeface="Sakkal Majalla" panose="02000000000000000000" pitchFamily="2" charset="-78"/>
                <a:cs typeface="Sakkal Majalla" panose="02000000000000000000" pitchFamily="2" charset="-78"/>
              </a:rPr>
              <a:t>ّ</a:t>
            </a:r>
            <a:r>
              <a:rPr lang="ar-BH" sz="5400" b="1" dirty="0">
                <a:solidFill>
                  <a:srgbClr val="FF0000"/>
                </a:solidFill>
                <a:latin typeface="Sakkal Majalla" panose="02000000000000000000" pitchFamily="2" charset="-78"/>
                <a:cs typeface="Sakkal Majalla" panose="02000000000000000000" pitchFamily="2" charset="-78"/>
              </a:rPr>
              <a:t>ةُ لِلنَّصِّ:  </a:t>
            </a:r>
          </a:p>
        </p:txBody>
      </p:sp>
      <p:sp>
        <p:nvSpPr>
          <p:cNvPr id="6" name="مربع نص 5">
            <a:extLst>
              <a:ext uri="{FF2B5EF4-FFF2-40B4-BE49-F238E27FC236}">
                <a16:creationId xmlns="" xmlns:a16="http://schemas.microsoft.com/office/drawing/2014/main" id="{498ACE87-42FE-4607-AF23-A5F302649CCF}"/>
              </a:ext>
            </a:extLst>
          </p:cNvPr>
          <p:cNvSpPr txBox="1"/>
          <p:nvPr/>
        </p:nvSpPr>
        <p:spPr>
          <a:xfrm>
            <a:off x="3820246" y="921214"/>
            <a:ext cx="4293705" cy="1015663"/>
          </a:xfrm>
          <a:prstGeom prst="rect">
            <a:avLst/>
          </a:prstGeom>
          <a:noFill/>
        </p:spPr>
        <p:txBody>
          <a:bodyPr wrap="square" rtlCol="0">
            <a:spAutoFit/>
          </a:bodyPr>
          <a:lstStyle/>
          <a:p>
            <a:pPr algn="ctr" rtl="1"/>
            <a:r>
              <a:rPr lang="ar-BH" sz="6000" dirty="0">
                <a:solidFill>
                  <a:srgbClr val="FF0000"/>
                </a:solidFill>
                <a:latin typeface="Sakkal Majalla" panose="02000000000000000000" pitchFamily="2" charset="-78"/>
                <a:cs typeface="Sakkal Majalla" panose="02000000000000000000" pitchFamily="2" charset="-78"/>
              </a:rPr>
              <a:t>وَطَنِـــي</a:t>
            </a:r>
            <a:endParaRPr lang="en-US" sz="6000" dirty="0">
              <a:solidFill>
                <a:srgbClr val="FF0000"/>
              </a:solidFill>
              <a:latin typeface="Sakkal Majalla" panose="02000000000000000000" pitchFamily="2" charset="-78"/>
              <a:cs typeface="Sakkal Majalla" panose="02000000000000000000" pitchFamily="2" charset="-78"/>
            </a:endParaRPr>
          </a:p>
        </p:txBody>
      </p:sp>
      <p:pic>
        <p:nvPicPr>
          <p:cNvPr id="2" name="ملف صوتي 1">
            <a:hlinkClick r:id="" action="ppaction://media"/>
            <a:extLst>
              <a:ext uri="{FF2B5EF4-FFF2-40B4-BE49-F238E27FC236}">
                <a16:creationId xmlns="" xmlns:a16="http://schemas.microsoft.com/office/drawing/2014/main" id="{9C2D9D87-BE8D-4DA3-A306-B58F97A165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8" name="مستطيل 6">
            <a:extLst>
              <a:ext uri="{FF2B5EF4-FFF2-40B4-BE49-F238E27FC236}">
                <a16:creationId xmlns="" xmlns:a16="http://schemas.microsoft.com/office/drawing/2014/main" id="{43F03C89-8267-4CC3-8DDB-4D0E92C40E8B}"/>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extLst>
      <p:ext uri="{BB962C8B-B14F-4D97-AF65-F5344CB8AC3E}">
        <p14:creationId xmlns:p14="http://schemas.microsoft.com/office/powerpoint/2010/main" val="2760426976"/>
      </p:ext>
    </p:extLst>
  </p:cSld>
  <p:clrMapOvr>
    <a:masterClrMapping/>
  </p:clrMapOvr>
  <mc:AlternateContent xmlns:mc="http://schemas.openxmlformats.org/markup-compatibility/2006" xmlns:p14="http://schemas.microsoft.com/office/powerpoint/2010/main">
    <mc:Choice Requires="p14">
      <p:transition spd="slow" p14:dur="2000" advTm="36982"/>
    </mc:Choice>
    <mc:Fallback xmlns="">
      <p:transition spd="slow" advTm="3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29CC1180-42EE-4433-AD25-68DB06F7C12E}"/>
              </a:ext>
            </a:extLst>
          </p:cNvPr>
          <p:cNvSpPr txBox="1">
            <a:spLocks/>
          </p:cNvSpPr>
          <p:nvPr/>
        </p:nvSpPr>
        <p:spPr>
          <a:xfrm>
            <a:off x="1713828" y="134235"/>
            <a:ext cx="8596668" cy="1320800"/>
          </a:xfrm>
          <a:prstGeom prst="rect">
            <a:avLst/>
          </a:prstGeom>
        </p:spPr>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endParaRPr lang="ar-BH" sz="6000" b="1" dirty="0">
              <a:latin typeface="Traditional Arabic" panose="02020603050405020304" pitchFamily="18" charset="-78"/>
              <a:cs typeface="Traditional Arabic" panose="02020603050405020304" pitchFamily="18" charset="-78"/>
            </a:endParaRPr>
          </a:p>
        </p:txBody>
      </p:sp>
      <p:sp>
        <p:nvSpPr>
          <p:cNvPr id="4" name="مربع نص 3">
            <a:extLst>
              <a:ext uri="{FF2B5EF4-FFF2-40B4-BE49-F238E27FC236}">
                <a16:creationId xmlns="" xmlns:a16="http://schemas.microsoft.com/office/drawing/2014/main" id="{A73D69AF-4C52-4910-8A39-AF20FFF67942}"/>
              </a:ext>
            </a:extLst>
          </p:cNvPr>
          <p:cNvSpPr txBox="1"/>
          <p:nvPr/>
        </p:nvSpPr>
        <p:spPr>
          <a:xfrm>
            <a:off x="4083002" y="134235"/>
            <a:ext cx="4164037" cy="830997"/>
          </a:xfrm>
          <a:prstGeom prst="rect">
            <a:avLst/>
          </a:prstGeom>
          <a:noFill/>
        </p:spPr>
        <p:txBody>
          <a:bodyPr wrap="square" rtlCol="0">
            <a:spAutoFit/>
          </a:bodyPr>
          <a:lstStyle/>
          <a:p>
            <a:pPr algn="ctr"/>
            <a:r>
              <a:rPr lang="ar-BH" sz="4800" b="1" dirty="0">
                <a:solidFill>
                  <a:srgbClr val="FF0000"/>
                </a:solidFill>
                <a:latin typeface="Sakkal Majalla" panose="02000000000000000000" pitchFamily="2" charset="-78"/>
                <a:cs typeface="Sakkal Majalla" panose="02000000000000000000" pitchFamily="2" charset="-78"/>
              </a:rPr>
              <a:t>معاني المُفرَداتِ</a:t>
            </a:r>
            <a:endParaRPr lang="en-US" sz="4000" b="1" dirty="0">
              <a:solidFill>
                <a:srgbClr val="FF0000"/>
              </a:solidFill>
              <a:latin typeface="Traditional Arabic" panose="02020603050405020304" pitchFamily="18" charset="-78"/>
              <a:cs typeface="Traditional Arabic" panose="02020603050405020304" pitchFamily="18" charset="-78"/>
            </a:endParaRPr>
          </a:p>
        </p:txBody>
      </p:sp>
      <p:graphicFrame>
        <p:nvGraphicFramePr>
          <p:cNvPr id="5" name="جدول 7">
            <a:extLst>
              <a:ext uri="{FF2B5EF4-FFF2-40B4-BE49-F238E27FC236}">
                <a16:creationId xmlns="" xmlns:a16="http://schemas.microsoft.com/office/drawing/2014/main" id="{10A6DA25-2237-401E-8FBF-ABA4578DE813}"/>
              </a:ext>
            </a:extLst>
          </p:cNvPr>
          <p:cNvGraphicFramePr>
            <a:graphicFrameLocks noGrp="1"/>
          </p:cNvGraphicFramePr>
          <p:nvPr>
            <p:extLst>
              <p:ext uri="{D42A27DB-BD31-4B8C-83A1-F6EECF244321}">
                <p14:modId xmlns:p14="http://schemas.microsoft.com/office/powerpoint/2010/main" val="208928081"/>
              </p:ext>
            </p:extLst>
          </p:nvPr>
        </p:nvGraphicFramePr>
        <p:xfrm>
          <a:off x="1831059" y="965232"/>
          <a:ext cx="7963631" cy="4693920"/>
        </p:xfrm>
        <a:graphic>
          <a:graphicData uri="http://schemas.openxmlformats.org/drawingml/2006/table">
            <a:tbl>
              <a:tblPr firstRow="1" bandRow="1">
                <a:tableStyleId>{5C22544A-7EE6-4342-B048-85BDC9FD1C3A}</a:tableStyleId>
              </a:tblPr>
              <a:tblGrid>
                <a:gridCol w="5774472">
                  <a:extLst>
                    <a:ext uri="{9D8B030D-6E8A-4147-A177-3AD203B41FA5}">
                      <a16:colId xmlns="" xmlns:a16="http://schemas.microsoft.com/office/drawing/2014/main" val="1147244517"/>
                    </a:ext>
                  </a:extLst>
                </a:gridCol>
                <a:gridCol w="2189159">
                  <a:extLst>
                    <a:ext uri="{9D8B030D-6E8A-4147-A177-3AD203B41FA5}">
                      <a16:colId xmlns="" xmlns:a16="http://schemas.microsoft.com/office/drawing/2014/main" val="2651125887"/>
                    </a:ext>
                  </a:extLst>
                </a:gridCol>
              </a:tblGrid>
              <a:tr h="589230">
                <a:tc>
                  <a:txBody>
                    <a:bodyPr/>
                    <a:lstStyle/>
                    <a:p>
                      <a:pPr marL="0" algn="ctr" defTabSz="914400" rtl="1" eaLnBrk="1" latinLnBrk="0" hangingPunct="1"/>
                      <a:r>
                        <a:rPr lang="ar-BH" sz="3600" b="1" kern="1200" dirty="0">
                          <a:solidFill>
                            <a:schemeClr val="bg1"/>
                          </a:solidFill>
                          <a:latin typeface="Sakkal Majalla" panose="02000000000000000000" pitchFamily="2" charset="-78"/>
                          <a:ea typeface="+mn-ea"/>
                          <a:cs typeface="Sakkal Majalla" panose="02000000000000000000" pitchFamily="2" charset="-78"/>
                        </a:rPr>
                        <a:t>التّفسير</a:t>
                      </a:r>
                      <a:endParaRPr lang="en-US" sz="3600" b="1" kern="1200" dirty="0">
                        <a:solidFill>
                          <a:schemeClr val="bg1"/>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600" b="1" kern="1200" dirty="0">
                          <a:solidFill>
                            <a:schemeClr val="bg1"/>
                          </a:solidFill>
                          <a:latin typeface="Sakkal Majalla" panose="02000000000000000000" pitchFamily="2" charset="-78"/>
                          <a:ea typeface="+mn-ea"/>
                          <a:cs typeface="Sakkal Majalla" panose="02000000000000000000" pitchFamily="2" charset="-78"/>
                        </a:rPr>
                        <a:t>الكلمة</a:t>
                      </a:r>
                      <a:endParaRPr lang="en-US" sz="3600" b="1" kern="1200" dirty="0">
                        <a:solidFill>
                          <a:schemeClr val="bg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2300562839"/>
                  </a:ext>
                </a:extLst>
              </a:tr>
              <a:tr h="256355">
                <a:tc>
                  <a:txBody>
                    <a:bodyPr/>
                    <a:lstStyle/>
                    <a:p>
                      <a:pPr marL="0" algn="ctr" defTabSz="914400" rtl="1" eaLnBrk="1" latinLnBrk="0" hangingPunct="1"/>
                      <a:r>
                        <a:rPr lang="ar-BH" sz="3200" b="1" kern="1200" dirty="0">
                          <a:solidFill>
                            <a:srgbClr val="00B050"/>
                          </a:solidFill>
                          <a:latin typeface="Sakkal Majalla" panose="02000000000000000000" pitchFamily="2" charset="-78"/>
                          <a:ea typeface="+mn-ea"/>
                          <a:cs typeface="Sakkal Majalla" panose="02000000000000000000" pitchFamily="2" charset="-78"/>
                        </a:rPr>
                        <a:t> </a:t>
                      </a:r>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فِداكَ</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2556677987"/>
                  </a:ext>
                </a:extLst>
              </a:tr>
              <a:tr h="256355">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يَودُّ</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2"/>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نَشَأتُ</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936542323"/>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هَوَاكَ</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4"/>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وَفِيًّا</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5"/>
                  </a:ext>
                </a:extLst>
              </a:tr>
              <a:tr h="336054">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BH" sz="3200" b="1" kern="1200" dirty="0">
                          <a:solidFill>
                            <a:schemeClr val="tx1"/>
                          </a:solidFill>
                          <a:latin typeface="Sakkal Majalla" panose="02000000000000000000" pitchFamily="2" charset="-78"/>
                          <a:ea typeface="+mn-ea"/>
                          <a:cs typeface="Sakkal Majalla" panose="02000000000000000000" pitchFamily="2" charset="-78"/>
                        </a:rPr>
                        <a:t>سِواكَ</a:t>
                      </a:r>
                    </a:p>
                  </a:txBody>
                  <a:tcPr/>
                </a:tc>
                <a:extLst>
                  <a:ext uri="{0D108BD9-81ED-4DB2-BD59-A6C34878D82A}">
                    <a16:rowId xmlns="" xmlns:a16="http://schemas.microsoft.com/office/drawing/2014/main" val="10007"/>
                  </a:ext>
                </a:extLst>
              </a:tr>
              <a:tr h="336054">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BH" sz="3200" b="1" kern="1200" dirty="0">
                          <a:solidFill>
                            <a:schemeClr val="tx1"/>
                          </a:solidFill>
                          <a:latin typeface="Sakkal Majalla" panose="02000000000000000000" pitchFamily="2" charset="-78"/>
                          <a:ea typeface="+mn-ea"/>
                          <a:cs typeface="Sakkal Majalla" panose="02000000000000000000" pitchFamily="2" charset="-78"/>
                        </a:rPr>
                        <a:t>حِمًى</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8"/>
                  </a:ext>
                </a:extLst>
              </a:tr>
            </a:tbl>
          </a:graphicData>
        </a:graphic>
      </p:graphicFrame>
      <p:sp>
        <p:nvSpPr>
          <p:cNvPr id="8" name="Title 1">
            <a:extLst>
              <a:ext uri="{FF2B5EF4-FFF2-40B4-BE49-F238E27FC236}">
                <a16:creationId xmlns="" xmlns:a16="http://schemas.microsoft.com/office/drawing/2014/main" id="{C3DBFD17-A38A-4577-AF4B-BCE2EAF6FC04}"/>
              </a:ext>
            </a:extLst>
          </p:cNvPr>
          <p:cNvSpPr txBox="1">
            <a:spLocks/>
          </p:cNvSpPr>
          <p:nvPr/>
        </p:nvSpPr>
        <p:spPr>
          <a:xfrm>
            <a:off x="10194183" y="11294"/>
            <a:ext cx="1714115"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ar-BH" sz="4400" b="1" dirty="0">
                <a:solidFill>
                  <a:schemeClr val="bg1"/>
                </a:solidFill>
                <a:latin typeface="Sakkal Majalla" panose="02000000000000000000" pitchFamily="2" charset="-78"/>
                <a:cs typeface="Sakkal Majalla" panose="02000000000000000000" pitchFamily="2" charset="-78"/>
              </a:rPr>
              <a:t>أ</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ك</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ت</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ش</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ف</a:t>
            </a:r>
            <a:r>
              <a:rPr lang="ar-SA" sz="4400" b="1" dirty="0">
                <a:solidFill>
                  <a:schemeClr val="bg1"/>
                </a:solidFill>
                <a:latin typeface="Sakkal Majalla" panose="02000000000000000000" pitchFamily="2" charset="-78"/>
                <a:cs typeface="Sakkal Majalla" panose="02000000000000000000" pitchFamily="2" charset="-78"/>
              </a:rPr>
              <a:t>ُ</a:t>
            </a:r>
            <a:endParaRPr lang="en-GB" sz="4400" b="1" dirty="0">
              <a:solidFill>
                <a:schemeClr val="bg1"/>
              </a:solidFill>
              <a:latin typeface="Sakkal Majalla" panose="02000000000000000000" pitchFamily="2" charset="-78"/>
              <a:cs typeface="Sakkal Majalla" panose="02000000000000000000" pitchFamily="2" charset="-78"/>
            </a:endParaRPr>
          </a:p>
        </p:txBody>
      </p:sp>
      <p:pic>
        <p:nvPicPr>
          <p:cNvPr id="3" name="صورة 2">
            <a:extLst>
              <a:ext uri="{FF2B5EF4-FFF2-40B4-BE49-F238E27FC236}">
                <a16:creationId xmlns="" xmlns:a16="http://schemas.microsoft.com/office/drawing/2014/main" id="{0EEA046B-CAAC-44DD-8179-CD40A08A35AC}"/>
              </a:ext>
            </a:extLst>
          </p:cNvPr>
          <p:cNvPicPr>
            <a:picLocks noChangeAspect="1"/>
          </p:cNvPicPr>
          <p:nvPr/>
        </p:nvPicPr>
        <p:blipFill>
          <a:blip r:embed="rId5"/>
          <a:stretch>
            <a:fillRect/>
          </a:stretch>
        </p:blipFill>
        <p:spPr>
          <a:xfrm>
            <a:off x="3267989" y="1494791"/>
            <a:ext cx="3005588" cy="853514"/>
          </a:xfrm>
          <a:prstGeom prst="rect">
            <a:avLst/>
          </a:prstGeom>
        </p:spPr>
      </p:pic>
      <p:pic>
        <p:nvPicPr>
          <p:cNvPr id="6" name="صورة 5">
            <a:extLst>
              <a:ext uri="{FF2B5EF4-FFF2-40B4-BE49-F238E27FC236}">
                <a16:creationId xmlns="" xmlns:a16="http://schemas.microsoft.com/office/drawing/2014/main" id="{3C5602F5-A82A-419C-9AF9-2D4F45BAC000}"/>
              </a:ext>
            </a:extLst>
          </p:cNvPr>
          <p:cNvPicPr>
            <a:picLocks noChangeAspect="1"/>
          </p:cNvPicPr>
          <p:nvPr/>
        </p:nvPicPr>
        <p:blipFill>
          <a:blip r:embed="rId6"/>
          <a:stretch>
            <a:fillRect/>
          </a:stretch>
        </p:blipFill>
        <p:spPr>
          <a:xfrm>
            <a:off x="4083002" y="2087843"/>
            <a:ext cx="1066892" cy="853514"/>
          </a:xfrm>
          <a:prstGeom prst="rect">
            <a:avLst/>
          </a:prstGeom>
        </p:spPr>
      </p:pic>
      <p:pic>
        <p:nvPicPr>
          <p:cNvPr id="10" name="صورة 9">
            <a:extLst>
              <a:ext uri="{FF2B5EF4-FFF2-40B4-BE49-F238E27FC236}">
                <a16:creationId xmlns="" xmlns:a16="http://schemas.microsoft.com/office/drawing/2014/main" id="{8277F829-684C-44E5-B4C9-F3B88EF6D4B9}"/>
              </a:ext>
            </a:extLst>
          </p:cNvPr>
          <p:cNvPicPr>
            <a:picLocks noChangeAspect="1"/>
          </p:cNvPicPr>
          <p:nvPr/>
        </p:nvPicPr>
        <p:blipFill>
          <a:blip r:embed="rId7"/>
          <a:stretch>
            <a:fillRect/>
          </a:stretch>
        </p:blipFill>
        <p:spPr>
          <a:xfrm>
            <a:off x="4034229" y="2669822"/>
            <a:ext cx="1164437" cy="853514"/>
          </a:xfrm>
          <a:prstGeom prst="rect">
            <a:avLst/>
          </a:prstGeom>
        </p:spPr>
      </p:pic>
      <p:pic>
        <p:nvPicPr>
          <p:cNvPr id="11" name="صورة 10">
            <a:extLst>
              <a:ext uri="{FF2B5EF4-FFF2-40B4-BE49-F238E27FC236}">
                <a16:creationId xmlns="" xmlns:a16="http://schemas.microsoft.com/office/drawing/2014/main" id="{2FDA8108-FE9C-41A6-B151-EF43EEDD91F2}"/>
              </a:ext>
            </a:extLst>
          </p:cNvPr>
          <p:cNvPicPr>
            <a:picLocks noChangeAspect="1"/>
          </p:cNvPicPr>
          <p:nvPr/>
        </p:nvPicPr>
        <p:blipFill>
          <a:blip r:embed="rId8"/>
          <a:stretch>
            <a:fillRect/>
          </a:stretch>
        </p:blipFill>
        <p:spPr>
          <a:xfrm>
            <a:off x="4034229" y="3262874"/>
            <a:ext cx="1079086" cy="853514"/>
          </a:xfrm>
          <a:prstGeom prst="rect">
            <a:avLst/>
          </a:prstGeom>
        </p:spPr>
      </p:pic>
      <p:pic>
        <p:nvPicPr>
          <p:cNvPr id="12" name="صورة 11">
            <a:extLst>
              <a:ext uri="{FF2B5EF4-FFF2-40B4-BE49-F238E27FC236}">
                <a16:creationId xmlns="" xmlns:a16="http://schemas.microsoft.com/office/drawing/2014/main" id="{A6618BF5-43DD-4A5D-A32B-73410E5A4B88}"/>
              </a:ext>
            </a:extLst>
          </p:cNvPr>
          <p:cNvPicPr>
            <a:picLocks noChangeAspect="1"/>
          </p:cNvPicPr>
          <p:nvPr/>
        </p:nvPicPr>
        <p:blipFill>
          <a:blip r:embed="rId9"/>
          <a:stretch>
            <a:fillRect/>
          </a:stretch>
        </p:blipFill>
        <p:spPr>
          <a:xfrm>
            <a:off x="3909250" y="3844853"/>
            <a:ext cx="1329043" cy="853514"/>
          </a:xfrm>
          <a:prstGeom prst="rect">
            <a:avLst/>
          </a:prstGeom>
        </p:spPr>
      </p:pic>
      <p:pic>
        <p:nvPicPr>
          <p:cNvPr id="13" name="صورة 12">
            <a:extLst>
              <a:ext uri="{FF2B5EF4-FFF2-40B4-BE49-F238E27FC236}">
                <a16:creationId xmlns="" xmlns:a16="http://schemas.microsoft.com/office/drawing/2014/main" id="{DBE85D39-397A-42B3-B82D-4755BCB1796F}"/>
              </a:ext>
            </a:extLst>
          </p:cNvPr>
          <p:cNvPicPr>
            <a:picLocks noChangeAspect="1"/>
          </p:cNvPicPr>
          <p:nvPr/>
        </p:nvPicPr>
        <p:blipFill>
          <a:blip r:embed="rId10"/>
          <a:stretch>
            <a:fillRect/>
          </a:stretch>
        </p:blipFill>
        <p:spPr>
          <a:xfrm>
            <a:off x="3972412" y="4451157"/>
            <a:ext cx="1109568" cy="853514"/>
          </a:xfrm>
          <a:prstGeom prst="rect">
            <a:avLst/>
          </a:prstGeom>
        </p:spPr>
      </p:pic>
      <p:pic>
        <p:nvPicPr>
          <p:cNvPr id="14" name="صورة 13">
            <a:extLst>
              <a:ext uri="{FF2B5EF4-FFF2-40B4-BE49-F238E27FC236}">
                <a16:creationId xmlns="" xmlns:a16="http://schemas.microsoft.com/office/drawing/2014/main" id="{02FFE655-AB91-4107-9643-E66F9FD21E2F}"/>
              </a:ext>
            </a:extLst>
          </p:cNvPr>
          <p:cNvPicPr>
            <a:picLocks noChangeAspect="1"/>
          </p:cNvPicPr>
          <p:nvPr/>
        </p:nvPicPr>
        <p:blipFill>
          <a:blip r:embed="rId11"/>
          <a:stretch>
            <a:fillRect/>
          </a:stretch>
        </p:blipFill>
        <p:spPr>
          <a:xfrm>
            <a:off x="2412552" y="4989460"/>
            <a:ext cx="4407790" cy="853514"/>
          </a:xfrm>
          <a:prstGeom prst="rect">
            <a:avLst/>
          </a:prstGeom>
        </p:spPr>
      </p:pic>
      <p:pic>
        <p:nvPicPr>
          <p:cNvPr id="17" name="ملف صوتي 16">
            <a:hlinkClick r:id="" action="ppaction://media"/>
            <a:extLst>
              <a:ext uri="{FF2B5EF4-FFF2-40B4-BE49-F238E27FC236}">
                <a16:creationId xmlns="" xmlns:a16="http://schemas.microsoft.com/office/drawing/2014/main" id="{B39E4C7C-626F-44A5-9C74-38234E8284F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
        <p:nvSpPr>
          <p:cNvPr id="16" name="مستطيل 6">
            <a:extLst>
              <a:ext uri="{FF2B5EF4-FFF2-40B4-BE49-F238E27FC236}">
                <a16:creationId xmlns="" xmlns:a16="http://schemas.microsoft.com/office/drawing/2014/main" id="{FFBF2FC6-DE90-4530-B0BC-9EAB909E0DAE}"/>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2445234317"/>
      </p:ext>
    </p:extLst>
  </p:cSld>
  <p:clrMapOvr>
    <a:masterClrMapping/>
  </p:clrMapOvr>
  <mc:AlternateContent xmlns:mc="http://schemas.openxmlformats.org/markup-compatibility/2006" xmlns:p14="http://schemas.microsoft.com/office/powerpoint/2010/main">
    <mc:Choice Requires="p14">
      <p:transition spd="slow" p14:dur="2000" advTm="46735"/>
    </mc:Choice>
    <mc:Fallback xmlns="">
      <p:transition spd="slow" advTm="4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000"/>
                                        <p:tgtEl>
                                          <p:spTgt spid="12"/>
                                        </p:tgtEl>
                                      </p:cBhvr>
                                    </p:animEffect>
                                    <p:anim calcmode="lin" valueType="num">
                                      <p:cBhvr>
                                        <p:cTn id="50" dur="2000" fill="hold"/>
                                        <p:tgtEl>
                                          <p:spTgt spid="12"/>
                                        </p:tgtEl>
                                        <p:attrNameLst>
                                          <p:attrName>ppt_w</p:attrName>
                                        </p:attrNameLst>
                                      </p:cBhvr>
                                      <p:tavLst>
                                        <p:tav tm="0" fmla="#ppt_w*sin(2.5*pi*$)">
                                          <p:val>
                                            <p:fltVal val="0"/>
                                          </p:val>
                                        </p:tav>
                                        <p:tav tm="100000">
                                          <p:val>
                                            <p:fltVal val="1"/>
                                          </p:val>
                                        </p:tav>
                                      </p:tavLst>
                                    </p:anim>
                                    <p:anim calcmode="lin" valueType="num">
                                      <p:cBhvr>
                                        <p:cTn id="5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80">
                                          <p:stCondLst>
                                            <p:cond delay="0"/>
                                          </p:stCondLst>
                                        </p:cTn>
                                        <p:tgtEl>
                                          <p:spTgt spid="13"/>
                                        </p:tgtEl>
                                      </p:cBhvr>
                                    </p:animEffect>
                                    <p:anim calcmode="lin" valueType="num">
                                      <p:cBhvr>
                                        <p:cTn id="5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2" dur="26">
                                          <p:stCondLst>
                                            <p:cond delay="650"/>
                                          </p:stCondLst>
                                        </p:cTn>
                                        <p:tgtEl>
                                          <p:spTgt spid="13"/>
                                        </p:tgtEl>
                                      </p:cBhvr>
                                      <p:to x="100000" y="60000"/>
                                    </p:animScale>
                                    <p:animScale>
                                      <p:cBhvr>
                                        <p:cTn id="63" dur="166" decel="50000">
                                          <p:stCondLst>
                                            <p:cond delay="676"/>
                                          </p:stCondLst>
                                        </p:cTn>
                                        <p:tgtEl>
                                          <p:spTgt spid="13"/>
                                        </p:tgtEl>
                                      </p:cBhvr>
                                      <p:to x="100000" y="100000"/>
                                    </p:animScale>
                                    <p:animScale>
                                      <p:cBhvr>
                                        <p:cTn id="64" dur="26">
                                          <p:stCondLst>
                                            <p:cond delay="1312"/>
                                          </p:stCondLst>
                                        </p:cTn>
                                        <p:tgtEl>
                                          <p:spTgt spid="13"/>
                                        </p:tgtEl>
                                      </p:cBhvr>
                                      <p:to x="100000" y="80000"/>
                                    </p:animScale>
                                    <p:animScale>
                                      <p:cBhvr>
                                        <p:cTn id="65" dur="166" decel="50000">
                                          <p:stCondLst>
                                            <p:cond delay="1338"/>
                                          </p:stCondLst>
                                        </p:cTn>
                                        <p:tgtEl>
                                          <p:spTgt spid="13"/>
                                        </p:tgtEl>
                                      </p:cBhvr>
                                      <p:to x="100000" y="100000"/>
                                    </p:animScale>
                                    <p:animScale>
                                      <p:cBhvr>
                                        <p:cTn id="66" dur="26">
                                          <p:stCondLst>
                                            <p:cond delay="1642"/>
                                          </p:stCondLst>
                                        </p:cTn>
                                        <p:tgtEl>
                                          <p:spTgt spid="13"/>
                                        </p:tgtEl>
                                      </p:cBhvr>
                                      <p:to x="100000" y="90000"/>
                                    </p:animScale>
                                    <p:animScale>
                                      <p:cBhvr>
                                        <p:cTn id="67" dur="166" decel="50000">
                                          <p:stCondLst>
                                            <p:cond delay="1668"/>
                                          </p:stCondLst>
                                        </p:cTn>
                                        <p:tgtEl>
                                          <p:spTgt spid="13"/>
                                        </p:tgtEl>
                                      </p:cBhvr>
                                      <p:to x="100000" y="100000"/>
                                    </p:animScale>
                                    <p:animScale>
                                      <p:cBhvr>
                                        <p:cTn id="68" dur="26">
                                          <p:stCondLst>
                                            <p:cond delay="1808"/>
                                          </p:stCondLst>
                                        </p:cTn>
                                        <p:tgtEl>
                                          <p:spTgt spid="13"/>
                                        </p:tgtEl>
                                      </p:cBhvr>
                                      <p:to x="100000" y="95000"/>
                                    </p:animScale>
                                    <p:animScale>
                                      <p:cBhvr>
                                        <p:cTn id="69" dur="166" decel="50000">
                                          <p:stCondLst>
                                            <p:cond delay="1834"/>
                                          </p:stCondLst>
                                        </p:cTn>
                                        <p:tgtEl>
                                          <p:spTgt spid="13"/>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fltVal val="0"/>
                                          </p:val>
                                        </p:tav>
                                        <p:tav tm="100000">
                                          <p:val>
                                            <p:strVal val="#ppt_w"/>
                                          </p:val>
                                        </p:tav>
                                      </p:tavLst>
                                    </p:anim>
                                    <p:anim calcmode="lin" valueType="num">
                                      <p:cBhvr>
                                        <p:cTn id="75" dur="1000" fill="hold"/>
                                        <p:tgtEl>
                                          <p:spTgt spid="14"/>
                                        </p:tgtEl>
                                        <p:attrNameLst>
                                          <p:attrName>ppt_h</p:attrName>
                                        </p:attrNameLst>
                                      </p:cBhvr>
                                      <p:tavLst>
                                        <p:tav tm="0">
                                          <p:val>
                                            <p:fltVal val="0"/>
                                          </p:val>
                                        </p:tav>
                                        <p:tav tm="100000">
                                          <p:val>
                                            <p:strVal val="#ppt_h"/>
                                          </p:val>
                                        </p:tav>
                                      </p:tavLst>
                                    </p:anim>
                                    <p:anim calcmode="lin" valueType="num">
                                      <p:cBhvr>
                                        <p:cTn id="76" dur="1000" fill="hold"/>
                                        <p:tgtEl>
                                          <p:spTgt spid="14"/>
                                        </p:tgtEl>
                                        <p:attrNameLst>
                                          <p:attrName>style.rotation</p:attrName>
                                        </p:attrNameLst>
                                      </p:cBhvr>
                                      <p:tavLst>
                                        <p:tav tm="0">
                                          <p:val>
                                            <p:fltVal val="90"/>
                                          </p:val>
                                        </p:tav>
                                        <p:tav tm="100000">
                                          <p:val>
                                            <p:fltVal val="0"/>
                                          </p:val>
                                        </p:tav>
                                      </p:tavLst>
                                    </p:anim>
                                    <p:animEffect transition="in" filter="fade">
                                      <p:cBhvr>
                                        <p:cTn id="7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29CC1180-42EE-4433-AD25-68DB06F7C12E}"/>
              </a:ext>
            </a:extLst>
          </p:cNvPr>
          <p:cNvSpPr txBox="1">
            <a:spLocks/>
          </p:cNvSpPr>
          <p:nvPr/>
        </p:nvSpPr>
        <p:spPr>
          <a:xfrm>
            <a:off x="1713828" y="134235"/>
            <a:ext cx="8596668" cy="1320800"/>
          </a:xfrm>
          <a:prstGeom prst="rect">
            <a:avLst/>
          </a:prstGeom>
        </p:spPr>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endParaRPr lang="ar-BH" sz="6000" b="1" dirty="0">
              <a:latin typeface="Traditional Arabic" panose="02020603050405020304" pitchFamily="18" charset="-78"/>
              <a:cs typeface="Traditional Arabic" panose="02020603050405020304" pitchFamily="18" charset="-78"/>
            </a:endParaRPr>
          </a:p>
        </p:txBody>
      </p:sp>
      <p:sp>
        <p:nvSpPr>
          <p:cNvPr id="4" name="مربع نص 3">
            <a:extLst>
              <a:ext uri="{FF2B5EF4-FFF2-40B4-BE49-F238E27FC236}">
                <a16:creationId xmlns="" xmlns:a16="http://schemas.microsoft.com/office/drawing/2014/main" id="{A73D69AF-4C52-4910-8A39-AF20FFF67942}"/>
              </a:ext>
            </a:extLst>
          </p:cNvPr>
          <p:cNvSpPr txBox="1"/>
          <p:nvPr/>
        </p:nvSpPr>
        <p:spPr>
          <a:xfrm>
            <a:off x="4083001" y="379136"/>
            <a:ext cx="4164037" cy="830997"/>
          </a:xfrm>
          <a:prstGeom prst="rect">
            <a:avLst/>
          </a:prstGeom>
          <a:noFill/>
        </p:spPr>
        <p:txBody>
          <a:bodyPr wrap="square" rtlCol="0">
            <a:spAutoFit/>
          </a:bodyPr>
          <a:lstStyle/>
          <a:p>
            <a:pPr algn="ctr"/>
            <a:r>
              <a:rPr lang="ar-BH" sz="4800" b="1" dirty="0">
                <a:solidFill>
                  <a:srgbClr val="FF0000"/>
                </a:solidFill>
                <a:latin typeface="Sakkal Majalla" panose="02000000000000000000" pitchFamily="2" charset="-78"/>
                <a:cs typeface="Sakkal Majalla" panose="02000000000000000000" pitchFamily="2" charset="-78"/>
              </a:rPr>
              <a:t>معَانِي المُفرَداتِ</a:t>
            </a:r>
            <a:endParaRPr lang="en-US" sz="4000" b="1" dirty="0">
              <a:solidFill>
                <a:srgbClr val="FF0000"/>
              </a:solidFill>
              <a:latin typeface="Traditional Arabic" panose="02020603050405020304" pitchFamily="18" charset="-78"/>
              <a:cs typeface="Traditional Arabic" panose="02020603050405020304" pitchFamily="18" charset="-78"/>
            </a:endParaRPr>
          </a:p>
        </p:txBody>
      </p:sp>
      <p:graphicFrame>
        <p:nvGraphicFramePr>
          <p:cNvPr id="5" name="جدول 7">
            <a:extLst>
              <a:ext uri="{FF2B5EF4-FFF2-40B4-BE49-F238E27FC236}">
                <a16:creationId xmlns="" xmlns:a16="http://schemas.microsoft.com/office/drawing/2014/main" id="{10A6DA25-2237-401E-8FBF-ABA4578DE813}"/>
              </a:ext>
            </a:extLst>
          </p:cNvPr>
          <p:cNvGraphicFramePr>
            <a:graphicFrameLocks noGrp="1"/>
          </p:cNvGraphicFramePr>
          <p:nvPr>
            <p:extLst>
              <p:ext uri="{D42A27DB-BD31-4B8C-83A1-F6EECF244321}">
                <p14:modId xmlns:p14="http://schemas.microsoft.com/office/powerpoint/2010/main" val="1813541336"/>
              </p:ext>
            </p:extLst>
          </p:nvPr>
        </p:nvGraphicFramePr>
        <p:xfrm>
          <a:off x="1713828" y="1455035"/>
          <a:ext cx="7963631" cy="4754880"/>
        </p:xfrm>
        <a:graphic>
          <a:graphicData uri="http://schemas.openxmlformats.org/drawingml/2006/table">
            <a:tbl>
              <a:tblPr firstRow="1" bandRow="1">
                <a:tableStyleId>{5C22544A-7EE6-4342-B048-85BDC9FD1C3A}</a:tableStyleId>
              </a:tblPr>
              <a:tblGrid>
                <a:gridCol w="5774472">
                  <a:extLst>
                    <a:ext uri="{9D8B030D-6E8A-4147-A177-3AD203B41FA5}">
                      <a16:colId xmlns="" xmlns:a16="http://schemas.microsoft.com/office/drawing/2014/main" val="1147244517"/>
                    </a:ext>
                  </a:extLst>
                </a:gridCol>
                <a:gridCol w="2189159">
                  <a:extLst>
                    <a:ext uri="{9D8B030D-6E8A-4147-A177-3AD203B41FA5}">
                      <a16:colId xmlns="" xmlns:a16="http://schemas.microsoft.com/office/drawing/2014/main" val="2651125887"/>
                    </a:ext>
                  </a:extLst>
                </a:gridCol>
              </a:tblGrid>
              <a:tr h="589230">
                <a:tc>
                  <a:txBody>
                    <a:bodyPr/>
                    <a:lstStyle/>
                    <a:p>
                      <a:pPr marL="0" algn="ctr" defTabSz="914400" rtl="1" eaLnBrk="1" latinLnBrk="0" hangingPunct="1"/>
                      <a:r>
                        <a:rPr lang="ar-BH" sz="4000" b="1" kern="1200" dirty="0">
                          <a:solidFill>
                            <a:schemeClr val="bg1"/>
                          </a:solidFill>
                          <a:latin typeface="Sakkal Majalla" panose="02000000000000000000" pitchFamily="2" charset="-78"/>
                          <a:ea typeface="+mn-ea"/>
                          <a:cs typeface="Sakkal Majalla" panose="02000000000000000000" pitchFamily="2" charset="-78"/>
                        </a:rPr>
                        <a:t>التفسير</a:t>
                      </a:r>
                      <a:endParaRPr lang="en-US" sz="4000" b="1" kern="1200" dirty="0">
                        <a:solidFill>
                          <a:schemeClr val="bg1"/>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4000" b="1" kern="1200" dirty="0">
                          <a:solidFill>
                            <a:schemeClr val="bg1"/>
                          </a:solidFill>
                          <a:latin typeface="Sakkal Majalla" panose="02000000000000000000" pitchFamily="2" charset="-78"/>
                          <a:ea typeface="+mn-ea"/>
                          <a:cs typeface="Sakkal Majalla" panose="02000000000000000000" pitchFamily="2" charset="-78"/>
                        </a:rPr>
                        <a:t>الكلمة</a:t>
                      </a:r>
                      <a:endParaRPr lang="en-US" sz="4000" b="1" kern="1200" dirty="0">
                        <a:solidFill>
                          <a:schemeClr val="bg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2300562839"/>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مَنيعٌ</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1"/>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فَعَزّزَني</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2"/>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حَسْبي</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3"/>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الوَرَى</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4"/>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يَفُوحُ</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5"/>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أشْهَى</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6"/>
                  </a:ext>
                </a:extLst>
              </a:tr>
              <a:tr h="336054">
                <a:tc>
                  <a:txBody>
                    <a:bodyPr/>
                    <a:lstStyle/>
                    <a:p>
                      <a:pPr marL="0" algn="ctr" defTabSz="914400" rtl="1" eaLnBrk="1" latinLnBrk="0" hangingPunct="1"/>
                      <a:endParaRPr lang="en-US" sz="3200" b="1" kern="1200" dirty="0">
                        <a:solidFill>
                          <a:srgbClr val="00B050"/>
                        </a:solidFill>
                        <a:latin typeface="Sakkal Majalla" panose="02000000000000000000" pitchFamily="2" charset="-78"/>
                        <a:ea typeface="+mn-ea"/>
                        <a:cs typeface="Sakkal Majalla" panose="02000000000000000000" pitchFamily="2" charset="-78"/>
                      </a:endParaRPr>
                    </a:p>
                  </a:txBody>
                  <a:tcPr/>
                </a:tc>
                <a:tc>
                  <a:txBody>
                    <a:bodyPr/>
                    <a:lstStyle/>
                    <a:p>
                      <a:pPr marL="0" algn="ctr" defTabSz="914400" rtl="1" eaLnBrk="1" latinLnBrk="0" hangingPunct="1"/>
                      <a:r>
                        <a:rPr lang="ar-BH" sz="3200" b="1" kern="1200" dirty="0">
                          <a:solidFill>
                            <a:schemeClr val="tx1"/>
                          </a:solidFill>
                          <a:latin typeface="Sakkal Majalla" panose="02000000000000000000" pitchFamily="2" charset="-78"/>
                          <a:ea typeface="+mn-ea"/>
                          <a:cs typeface="Sakkal Majalla" panose="02000000000000000000" pitchFamily="2" charset="-78"/>
                        </a:rPr>
                        <a:t>بَنِيكَ</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 xmlns:a16="http://schemas.microsoft.com/office/drawing/2014/main" val="10007"/>
                  </a:ext>
                </a:extLst>
              </a:tr>
            </a:tbl>
          </a:graphicData>
        </a:graphic>
      </p:graphicFrame>
      <p:sp>
        <p:nvSpPr>
          <p:cNvPr id="8" name="Title 1">
            <a:extLst>
              <a:ext uri="{FF2B5EF4-FFF2-40B4-BE49-F238E27FC236}">
                <a16:creationId xmlns="" xmlns:a16="http://schemas.microsoft.com/office/drawing/2014/main" id="{C3DBFD17-A38A-4577-AF4B-BCE2EAF6FC04}"/>
              </a:ext>
            </a:extLst>
          </p:cNvPr>
          <p:cNvSpPr txBox="1">
            <a:spLocks/>
          </p:cNvSpPr>
          <p:nvPr/>
        </p:nvSpPr>
        <p:spPr>
          <a:xfrm>
            <a:off x="10445971" y="11294"/>
            <a:ext cx="1714115"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ar-BH" sz="4400" b="1" dirty="0">
                <a:solidFill>
                  <a:schemeClr val="bg1"/>
                </a:solidFill>
                <a:latin typeface="Sakkal Majalla" panose="02000000000000000000" pitchFamily="2" charset="-78"/>
                <a:cs typeface="Sakkal Majalla" panose="02000000000000000000" pitchFamily="2" charset="-78"/>
              </a:rPr>
              <a:t>أ</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ك</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ت</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ش</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ف</a:t>
            </a:r>
            <a:r>
              <a:rPr lang="ar-SA" sz="4400" b="1" dirty="0">
                <a:solidFill>
                  <a:schemeClr val="bg1"/>
                </a:solidFill>
                <a:latin typeface="Sakkal Majalla" panose="02000000000000000000" pitchFamily="2" charset="-78"/>
                <a:cs typeface="Sakkal Majalla" panose="02000000000000000000" pitchFamily="2" charset="-78"/>
              </a:rPr>
              <a:t>ُ</a:t>
            </a:r>
            <a:endParaRPr lang="en-GB" sz="4400" b="1" dirty="0">
              <a:solidFill>
                <a:schemeClr val="bg1"/>
              </a:solidFill>
              <a:latin typeface="Sakkal Majalla" panose="02000000000000000000" pitchFamily="2" charset="-78"/>
              <a:cs typeface="Sakkal Majalla" panose="02000000000000000000" pitchFamily="2" charset="-78"/>
            </a:endParaRPr>
          </a:p>
        </p:txBody>
      </p:sp>
      <p:pic>
        <p:nvPicPr>
          <p:cNvPr id="2" name="صورة 1">
            <a:extLst>
              <a:ext uri="{FF2B5EF4-FFF2-40B4-BE49-F238E27FC236}">
                <a16:creationId xmlns="" xmlns:a16="http://schemas.microsoft.com/office/drawing/2014/main" id="{371E710F-0870-4E9C-8CCF-DED17404321D}"/>
              </a:ext>
            </a:extLst>
          </p:cNvPr>
          <p:cNvPicPr>
            <a:picLocks noChangeAspect="1"/>
          </p:cNvPicPr>
          <p:nvPr/>
        </p:nvPicPr>
        <p:blipFill>
          <a:blip r:embed="rId5"/>
          <a:stretch>
            <a:fillRect/>
          </a:stretch>
        </p:blipFill>
        <p:spPr>
          <a:xfrm>
            <a:off x="3933725" y="2068093"/>
            <a:ext cx="1170533" cy="853514"/>
          </a:xfrm>
          <a:prstGeom prst="rect">
            <a:avLst/>
          </a:prstGeom>
        </p:spPr>
      </p:pic>
      <p:pic>
        <p:nvPicPr>
          <p:cNvPr id="3" name="صورة 2">
            <a:extLst>
              <a:ext uri="{FF2B5EF4-FFF2-40B4-BE49-F238E27FC236}">
                <a16:creationId xmlns="" xmlns:a16="http://schemas.microsoft.com/office/drawing/2014/main" id="{90174C6A-5BB6-41F5-84E8-AC96C6A44EAB}"/>
              </a:ext>
            </a:extLst>
          </p:cNvPr>
          <p:cNvPicPr>
            <a:picLocks noChangeAspect="1"/>
          </p:cNvPicPr>
          <p:nvPr/>
        </p:nvPicPr>
        <p:blipFill>
          <a:blip r:embed="rId6"/>
          <a:stretch>
            <a:fillRect/>
          </a:stretch>
        </p:blipFill>
        <p:spPr>
          <a:xfrm>
            <a:off x="3278347" y="2659180"/>
            <a:ext cx="2481287" cy="853514"/>
          </a:xfrm>
          <a:prstGeom prst="rect">
            <a:avLst/>
          </a:prstGeom>
        </p:spPr>
      </p:pic>
      <p:pic>
        <p:nvPicPr>
          <p:cNvPr id="6" name="صورة 5">
            <a:extLst>
              <a:ext uri="{FF2B5EF4-FFF2-40B4-BE49-F238E27FC236}">
                <a16:creationId xmlns="" xmlns:a16="http://schemas.microsoft.com/office/drawing/2014/main" id="{5285DA21-7DE4-4B5B-854B-54480B4392B0}"/>
              </a:ext>
            </a:extLst>
          </p:cNvPr>
          <p:cNvPicPr>
            <a:picLocks noChangeAspect="1"/>
          </p:cNvPicPr>
          <p:nvPr/>
        </p:nvPicPr>
        <p:blipFill>
          <a:blip r:embed="rId7"/>
          <a:stretch>
            <a:fillRect/>
          </a:stretch>
        </p:blipFill>
        <p:spPr>
          <a:xfrm>
            <a:off x="3830084" y="3198854"/>
            <a:ext cx="1274174" cy="853514"/>
          </a:xfrm>
          <a:prstGeom prst="rect">
            <a:avLst/>
          </a:prstGeom>
        </p:spPr>
      </p:pic>
      <p:pic>
        <p:nvPicPr>
          <p:cNvPr id="9" name="صورة 8">
            <a:extLst>
              <a:ext uri="{FF2B5EF4-FFF2-40B4-BE49-F238E27FC236}">
                <a16:creationId xmlns="" xmlns:a16="http://schemas.microsoft.com/office/drawing/2014/main" id="{6F99C228-01BD-47E7-97E2-A0BE63BE3E48}"/>
              </a:ext>
            </a:extLst>
          </p:cNvPr>
          <p:cNvPicPr>
            <a:picLocks noChangeAspect="1"/>
          </p:cNvPicPr>
          <p:nvPr/>
        </p:nvPicPr>
        <p:blipFill>
          <a:blip r:embed="rId8"/>
          <a:stretch>
            <a:fillRect/>
          </a:stretch>
        </p:blipFill>
        <p:spPr>
          <a:xfrm>
            <a:off x="3369796" y="3816222"/>
            <a:ext cx="2194750" cy="853514"/>
          </a:xfrm>
          <a:prstGeom prst="rect">
            <a:avLst/>
          </a:prstGeom>
        </p:spPr>
      </p:pic>
      <p:pic>
        <p:nvPicPr>
          <p:cNvPr id="10" name="صورة 9">
            <a:extLst>
              <a:ext uri="{FF2B5EF4-FFF2-40B4-BE49-F238E27FC236}">
                <a16:creationId xmlns="" xmlns:a16="http://schemas.microsoft.com/office/drawing/2014/main" id="{DA0C7EDB-1FB0-48D0-AFB4-F7A9F50E7F32}"/>
              </a:ext>
            </a:extLst>
          </p:cNvPr>
          <p:cNvPicPr>
            <a:picLocks noChangeAspect="1"/>
          </p:cNvPicPr>
          <p:nvPr/>
        </p:nvPicPr>
        <p:blipFill>
          <a:blip r:embed="rId9"/>
          <a:stretch>
            <a:fillRect/>
          </a:stretch>
        </p:blipFill>
        <p:spPr>
          <a:xfrm>
            <a:off x="3830084" y="4363150"/>
            <a:ext cx="1207113" cy="853514"/>
          </a:xfrm>
          <a:prstGeom prst="rect">
            <a:avLst/>
          </a:prstGeom>
        </p:spPr>
      </p:pic>
      <p:pic>
        <p:nvPicPr>
          <p:cNvPr id="11" name="صورة 10">
            <a:extLst>
              <a:ext uri="{FF2B5EF4-FFF2-40B4-BE49-F238E27FC236}">
                <a16:creationId xmlns="" xmlns:a16="http://schemas.microsoft.com/office/drawing/2014/main" id="{69A69A3E-92E8-4923-BC08-2AE9A2D65F0F}"/>
              </a:ext>
            </a:extLst>
          </p:cNvPr>
          <p:cNvPicPr>
            <a:picLocks noChangeAspect="1"/>
          </p:cNvPicPr>
          <p:nvPr/>
        </p:nvPicPr>
        <p:blipFill>
          <a:blip r:embed="rId10"/>
          <a:stretch>
            <a:fillRect/>
          </a:stretch>
        </p:blipFill>
        <p:spPr>
          <a:xfrm>
            <a:off x="3589271" y="4980518"/>
            <a:ext cx="1688738" cy="853514"/>
          </a:xfrm>
          <a:prstGeom prst="rect">
            <a:avLst/>
          </a:prstGeom>
        </p:spPr>
      </p:pic>
      <p:pic>
        <p:nvPicPr>
          <p:cNvPr id="12" name="صورة 11">
            <a:extLst>
              <a:ext uri="{FF2B5EF4-FFF2-40B4-BE49-F238E27FC236}">
                <a16:creationId xmlns="" xmlns:a16="http://schemas.microsoft.com/office/drawing/2014/main" id="{7A364506-53BF-4B0B-95E9-A6A67F4D5A88}"/>
              </a:ext>
            </a:extLst>
          </p:cNvPr>
          <p:cNvPicPr>
            <a:picLocks noChangeAspect="1"/>
          </p:cNvPicPr>
          <p:nvPr/>
        </p:nvPicPr>
        <p:blipFill>
          <a:blip r:embed="rId11"/>
          <a:stretch>
            <a:fillRect/>
          </a:stretch>
        </p:blipFill>
        <p:spPr>
          <a:xfrm>
            <a:off x="3227952" y="5544343"/>
            <a:ext cx="2347163" cy="853514"/>
          </a:xfrm>
          <a:prstGeom prst="rect">
            <a:avLst/>
          </a:prstGeom>
        </p:spPr>
      </p:pic>
      <p:pic>
        <p:nvPicPr>
          <p:cNvPr id="14" name="ملف صوتي 13">
            <a:hlinkClick r:id="" action="ppaction://media"/>
            <a:extLst>
              <a:ext uri="{FF2B5EF4-FFF2-40B4-BE49-F238E27FC236}">
                <a16:creationId xmlns="" xmlns:a16="http://schemas.microsoft.com/office/drawing/2014/main" id="{B2DB04F8-DDF6-40C7-A010-F011D41AF35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
        <p:nvSpPr>
          <p:cNvPr id="15" name="مستطيل 6">
            <a:extLst>
              <a:ext uri="{FF2B5EF4-FFF2-40B4-BE49-F238E27FC236}">
                <a16:creationId xmlns="" xmlns:a16="http://schemas.microsoft.com/office/drawing/2014/main" id="{6E1C8840-B9FA-4A2A-8914-8069CE605552}"/>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3993801136"/>
      </p:ext>
    </p:extLst>
  </p:cSld>
  <p:clrMapOvr>
    <a:masterClrMapping/>
  </p:clrMapOvr>
  <mc:AlternateContent xmlns:mc="http://schemas.openxmlformats.org/markup-compatibility/2006" xmlns:p14="http://schemas.microsoft.com/office/powerpoint/2010/main">
    <mc:Choice Requires="p14">
      <p:transition spd="slow" p14:dur="2000" advTm="38997"/>
    </mc:Choice>
    <mc:Fallback xmlns="">
      <p:transition spd="slow" advTm="3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29CC1180-42EE-4433-AD25-68DB06F7C12E}"/>
              </a:ext>
            </a:extLst>
          </p:cNvPr>
          <p:cNvSpPr txBox="1">
            <a:spLocks/>
          </p:cNvSpPr>
          <p:nvPr/>
        </p:nvSpPr>
        <p:spPr>
          <a:xfrm>
            <a:off x="2375099" y="156095"/>
            <a:ext cx="8596668" cy="1320800"/>
          </a:xfrm>
          <a:prstGeom prst="rect">
            <a:avLst/>
          </a:prstGeom>
        </p:spPr>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endParaRPr lang="ar-BH" sz="4400" b="1" dirty="0">
              <a:latin typeface="Traditional Arabic" panose="02020603050405020304" pitchFamily="18" charset="-78"/>
              <a:cs typeface="Traditional Arabic" panose="02020603050405020304" pitchFamily="18" charset="-78"/>
            </a:endParaRPr>
          </a:p>
        </p:txBody>
      </p:sp>
      <p:sp>
        <p:nvSpPr>
          <p:cNvPr id="9" name="Title 1">
            <a:extLst>
              <a:ext uri="{FF2B5EF4-FFF2-40B4-BE49-F238E27FC236}">
                <a16:creationId xmlns="" xmlns:a16="http://schemas.microsoft.com/office/drawing/2014/main" id="{621FCD70-F59E-42A4-98FA-559742EC3518}"/>
              </a:ext>
            </a:extLst>
          </p:cNvPr>
          <p:cNvSpPr txBox="1">
            <a:spLocks/>
          </p:cNvSpPr>
          <p:nvPr/>
        </p:nvSpPr>
        <p:spPr>
          <a:xfrm>
            <a:off x="10229352" y="-23875"/>
            <a:ext cx="1714115"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ar-BH" sz="4400" b="1" dirty="0">
                <a:solidFill>
                  <a:schemeClr val="bg1"/>
                </a:solidFill>
                <a:latin typeface="Sakkal Majalla" panose="02000000000000000000" pitchFamily="2" charset="-78"/>
                <a:cs typeface="Sakkal Majalla" panose="02000000000000000000" pitchFamily="2" charset="-78"/>
              </a:rPr>
              <a:t>أ</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ك</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ت</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ش</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ف</a:t>
            </a:r>
            <a:r>
              <a:rPr lang="ar-SA" sz="4400" b="1" dirty="0">
                <a:solidFill>
                  <a:schemeClr val="bg1"/>
                </a:solidFill>
                <a:latin typeface="Sakkal Majalla" panose="02000000000000000000" pitchFamily="2" charset="-78"/>
                <a:cs typeface="Sakkal Majalla" panose="02000000000000000000" pitchFamily="2" charset="-78"/>
              </a:rPr>
              <a:t>ُ</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4" name="Rectangle 3"/>
          <p:cNvSpPr/>
          <p:nvPr/>
        </p:nvSpPr>
        <p:spPr>
          <a:xfrm>
            <a:off x="4744339" y="152044"/>
            <a:ext cx="2220480" cy="707886"/>
          </a:xfrm>
          <a:prstGeom prst="rect">
            <a:avLst/>
          </a:prstGeom>
        </p:spPr>
        <p:txBody>
          <a:bodyPr wrap="none">
            <a:spAutoFit/>
          </a:bodyPr>
          <a:lstStyle/>
          <a:p>
            <a:r>
              <a:rPr lang="ar-BH" sz="4000" b="1" dirty="0">
                <a:solidFill>
                  <a:srgbClr val="FF0000"/>
                </a:solidFill>
                <a:latin typeface="Sakkal Majalla" panose="02000000000000000000" pitchFamily="2" charset="-78"/>
                <a:cs typeface="Sakkal Majalla" panose="02000000000000000000" pitchFamily="2" charset="-78"/>
              </a:rPr>
              <a:t>تحليلُ الأبيات</a:t>
            </a:r>
            <a:endParaRPr lang="en-US" sz="4000" b="1" dirty="0">
              <a:solidFill>
                <a:srgbClr val="FF0000"/>
              </a:solidFill>
              <a:latin typeface="Sakkal Majalla" panose="02000000000000000000" pitchFamily="2" charset="-78"/>
              <a:cs typeface="Sakkal Majalla" panose="020000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2684600266"/>
              </p:ext>
            </p:extLst>
          </p:nvPr>
        </p:nvGraphicFramePr>
        <p:xfrm>
          <a:off x="294251" y="1476894"/>
          <a:ext cx="11603497" cy="4446827"/>
        </p:xfrm>
        <a:graphic>
          <a:graphicData uri="http://schemas.openxmlformats.org/drawingml/2006/table">
            <a:tbl>
              <a:tblPr firstRow="1" bandRow="1">
                <a:tableStyleId>{5C22544A-7EE6-4342-B048-85BDC9FD1C3A}</a:tableStyleId>
              </a:tblPr>
              <a:tblGrid>
                <a:gridCol w="3001250">
                  <a:extLst>
                    <a:ext uri="{9D8B030D-6E8A-4147-A177-3AD203B41FA5}">
                      <a16:colId xmlns="" xmlns:a16="http://schemas.microsoft.com/office/drawing/2014/main" val="20000"/>
                    </a:ext>
                  </a:extLst>
                </a:gridCol>
                <a:gridCol w="6531649">
                  <a:extLst>
                    <a:ext uri="{9D8B030D-6E8A-4147-A177-3AD203B41FA5}">
                      <a16:colId xmlns="" xmlns:a16="http://schemas.microsoft.com/office/drawing/2014/main" val="20001"/>
                    </a:ext>
                  </a:extLst>
                </a:gridCol>
                <a:gridCol w="781812">
                  <a:extLst>
                    <a:ext uri="{9D8B030D-6E8A-4147-A177-3AD203B41FA5}">
                      <a16:colId xmlns="" xmlns:a16="http://schemas.microsoft.com/office/drawing/2014/main" val="1475020599"/>
                    </a:ext>
                  </a:extLst>
                </a:gridCol>
                <a:gridCol w="1288786">
                  <a:extLst>
                    <a:ext uri="{9D8B030D-6E8A-4147-A177-3AD203B41FA5}">
                      <a16:colId xmlns="" xmlns:a16="http://schemas.microsoft.com/office/drawing/2014/main" val="20002"/>
                    </a:ext>
                  </a:extLst>
                </a:gridCol>
              </a:tblGrid>
              <a:tr h="65337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2800" b="1" kern="1200" dirty="0">
                          <a:solidFill>
                            <a:schemeClr val="bg1"/>
                          </a:solidFill>
                          <a:latin typeface="Sakkal Majalla" panose="02000000000000000000" pitchFamily="2" charset="-78"/>
                          <a:ea typeface="+mn-ea"/>
                          <a:cs typeface="Sakkal Majalla" panose="02000000000000000000" pitchFamily="2" charset="-78"/>
                        </a:rPr>
                        <a:t>الأساليب والصّور التعبيريّة</a:t>
                      </a:r>
                      <a:r>
                        <a:rPr lang="ar-BH" sz="3200" b="1" kern="1200" dirty="0">
                          <a:solidFill>
                            <a:schemeClr val="bg1"/>
                          </a:solidFill>
                          <a:latin typeface="Sakkal Majalla" panose="02000000000000000000" pitchFamily="2" charset="-78"/>
                          <a:ea typeface="+mn-ea"/>
                          <a:cs typeface="Sakkal Majalla" panose="02000000000000000000" pitchFamily="2" charset="-78"/>
                        </a:rPr>
                        <a:t> </a:t>
                      </a:r>
                      <a:endParaRPr lang="en-US" sz="2800" dirty="0"/>
                    </a:p>
                  </a:txBody>
                  <a:tcPr anchor="ctr"/>
                </a:tc>
                <a:tc>
                  <a:txBody>
                    <a:bodyPr/>
                    <a:lstStyle/>
                    <a:p>
                      <a:pPr algn="ctr"/>
                      <a:r>
                        <a:rPr lang="ar-BH" sz="3600" b="1" kern="1200" dirty="0">
                          <a:solidFill>
                            <a:schemeClr val="bg1"/>
                          </a:solidFill>
                          <a:latin typeface="Sakkal Majalla" panose="02000000000000000000" pitchFamily="2" charset="-78"/>
                          <a:ea typeface="+mn-ea"/>
                          <a:cs typeface="Sakkal Majalla" panose="02000000000000000000" pitchFamily="2" charset="-78"/>
                        </a:rPr>
                        <a:t>الشرح</a:t>
                      </a:r>
                      <a:endParaRPr lang="en-US" sz="36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tc>
                  <a:txBody>
                    <a:bodyPr/>
                    <a:lstStyle/>
                    <a:p>
                      <a:pPr algn="ctr"/>
                      <a:r>
                        <a:rPr lang="ar-BH" sz="2800" b="1" kern="1200" dirty="0">
                          <a:solidFill>
                            <a:schemeClr val="bg1"/>
                          </a:solidFill>
                          <a:latin typeface="Sakkal Majalla" panose="02000000000000000000" pitchFamily="2" charset="-78"/>
                          <a:ea typeface="+mn-ea"/>
                          <a:cs typeface="Sakkal Majalla" panose="02000000000000000000" pitchFamily="2" charset="-78"/>
                        </a:rPr>
                        <a:t>البيت</a:t>
                      </a:r>
                      <a:endParaRPr lang="en-US" sz="28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tc>
                  <a:txBody>
                    <a:bodyPr/>
                    <a:lstStyle/>
                    <a:p>
                      <a:pPr algn="ctr"/>
                      <a:r>
                        <a:rPr lang="ar-BH" sz="3200" b="1" kern="1200" dirty="0">
                          <a:solidFill>
                            <a:schemeClr val="bg1"/>
                          </a:solidFill>
                          <a:latin typeface="Sakkal Majalla" panose="02000000000000000000" pitchFamily="2" charset="-78"/>
                          <a:ea typeface="+mn-ea"/>
                          <a:cs typeface="Sakkal Majalla" panose="02000000000000000000" pitchFamily="2" charset="-78"/>
                        </a:rPr>
                        <a:t>الفكرة </a:t>
                      </a:r>
                      <a:endParaRPr lang="en-US" sz="32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extLst>
                  <a:ext uri="{0D108BD9-81ED-4DB2-BD59-A6C34878D82A}">
                    <a16:rowId xmlns="" xmlns:a16="http://schemas.microsoft.com/office/drawing/2014/main" val="10000"/>
                  </a:ext>
                </a:extLst>
              </a:tr>
              <a:tr h="1834541">
                <a:tc>
                  <a:txBody>
                    <a:bodyPr/>
                    <a:lstStyle/>
                    <a:p>
                      <a:pPr marL="0" algn="r" defTabSz="914400" rtl="1" eaLnBrk="1" latinLnBrk="0" hangingPunct="1"/>
                      <a:endParaRPr lang="ar-BH" sz="2800" b="1" kern="1200" dirty="0">
                        <a:solidFill>
                          <a:srgbClr val="0070C0"/>
                        </a:solidFill>
                        <a:latin typeface="Sakkal Majalla" panose="02000000000000000000" pitchFamily="2" charset="-78"/>
                        <a:ea typeface="+mn-ea"/>
                        <a:cs typeface="Sakkal Majalla" panose="02000000000000000000" pitchFamily="2" charset="-78"/>
                      </a:endParaRPr>
                    </a:p>
                  </a:txBody>
                  <a:tcPr/>
                </a:tc>
                <a:tc>
                  <a:txBody>
                    <a:bodyPr/>
                    <a:lstStyle/>
                    <a:p>
                      <a:endParaRPr lang="en-US" sz="2800" b="1" kern="120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pPr algn="ctr"/>
                      <a:endParaRPr lang="ar-BH" sz="3200" b="1" kern="1200" dirty="0">
                        <a:solidFill>
                          <a:schemeClr val="tx1"/>
                        </a:solidFill>
                        <a:latin typeface="Sakkal Majalla" panose="02000000000000000000" pitchFamily="2" charset="-78"/>
                        <a:ea typeface="+mn-ea"/>
                        <a:cs typeface="Sakkal Majalla" panose="02000000000000000000" pitchFamily="2" charset="-78"/>
                      </a:endParaRPr>
                    </a:p>
                    <a:p>
                      <a:pPr algn="ctr"/>
                      <a:r>
                        <a:rPr lang="ar-BH" sz="3200" b="1" kern="1200" dirty="0">
                          <a:solidFill>
                            <a:schemeClr val="tx1"/>
                          </a:solidFill>
                          <a:latin typeface="Sakkal Majalla" panose="02000000000000000000" pitchFamily="2" charset="-78"/>
                          <a:ea typeface="+mn-ea"/>
                          <a:cs typeface="Sakkal Majalla" panose="02000000000000000000" pitchFamily="2" charset="-78"/>
                        </a:rPr>
                        <a:t>(</a:t>
                      </a:r>
                      <a:r>
                        <a:rPr lang="ar-BH" sz="3200" b="1" kern="1200" baseline="0" dirty="0">
                          <a:solidFill>
                            <a:schemeClr val="tx1"/>
                          </a:solidFill>
                          <a:latin typeface="Sakkal Majalla" panose="02000000000000000000" pitchFamily="2" charset="-78"/>
                          <a:ea typeface="+mn-ea"/>
                          <a:cs typeface="Sakkal Majalla" panose="02000000000000000000" pitchFamily="2" charset="-78"/>
                        </a:rPr>
                        <a:t> 1 ) </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tc rowSpan="2">
                  <a:txBody>
                    <a:bodyPr/>
                    <a:lstStyle/>
                    <a:p>
                      <a:pPr algn="ctr"/>
                      <a:r>
                        <a:rPr lang="ar-BH" sz="3600" dirty="0">
                          <a:latin typeface="Sakkal Majalla" panose="02000000000000000000" pitchFamily="2" charset="-78"/>
                          <a:cs typeface="Sakkal Majalla" panose="02000000000000000000" pitchFamily="2" charset="-78"/>
                        </a:rPr>
                        <a:t>1. حبُّ الشّاعرِ لِوَطَنِهِ.</a:t>
                      </a:r>
                    </a:p>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dirty="0">
                          <a:latin typeface="Sakkal Majalla" panose="02000000000000000000" pitchFamily="2" charset="-78"/>
                          <a:cs typeface="Sakkal Majalla" panose="02000000000000000000" pitchFamily="2" charset="-78"/>
                        </a:rPr>
                        <a:t>(1-2-3)</a:t>
                      </a:r>
                      <a:endParaRPr lang="en-US" sz="3600" dirty="0">
                        <a:latin typeface="Sakkal Majalla" panose="02000000000000000000" pitchFamily="2" charset="-78"/>
                        <a:cs typeface="Sakkal Majalla" panose="02000000000000000000" pitchFamily="2" charset="-78"/>
                      </a:endParaRPr>
                    </a:p>
                    <a:p>
                      <a:pPr algn="ctr"/>
                      <a:endParaRPr lang="en-US" sz="3600" dirty="0">
                        <a:latin typeface="Sakkal Majalla" panose="02000000000000000000" pitchFamily="2" charset="-78"/>
                        <a:cs typeface="Sakkal Majalla" panose="02000000000000000000" pitchFamily="2" charset="-78"/>
                      </a:endParaRPr>
                    </a:p>
                  </a:txBody>
                  <a:tcPr anchor="ctr"/>
                </a:tc>
                <a:extLst>
                  <a:ext uri="{0D108BD9-81ED-4DB2-BD59-A6C34878D82A}">
                    <a16:rowId xmlns="" xmlns:a16="http://schemas.microsoft.com/office/drawing/2014/main" val="10001"/>
                  </a:ext>
                </a:extLst>
              </a:tr>
              <a:tr h="1958916">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ar-BH" sz="2400" b="1" kern="1200" baseline="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endParaRPr lang="en-US" sz="2800" b="1" kern="120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pPr algn="ctr"/>
                      <a:r>
                        <a:rPr lang="ar-BH" sz="3200" b="1" kern="1200" dirty="0">
                          <a:solidFill>
                            <a:schemeClr val="tx1"/>
                          </a:solidFill>
                          <a:latin typeface="Sakkal Majalla" panose="02000000000000000000" pitchFamily="2" charset="-78"/>
                          <a:ea typeface="+mn-ea"/>
                          <a:cs typeface="Sakkal Majalla" panose="02000000000000000000" pitchFamily="2" charset="-78"/>
                        </a:rPr>
                        <a:t>( 2 ) </a:t>
                      </a:r>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tc vMerge="1">
                  <a:txBody>
                    <a:bodyPr/>
                    <a:lstStyle/>
                    <a:p>
                      <a:endParaRPr lang="en-US" dirty="0"/>
                    </a:p>
                  </a:txBody>
                  <a:tcPr/>
                </a:tc>
                <a:extLst>
                  <a:ext uri="{0D108BD9-81ED-4DB2-BD59-A6C34878D82A}">
                    <a16:rowId xmlns="" xmlns:a16="http://schemas.microsoft.com/office/drawing/2014/main" val="10002"/>
                  </a:ext>
                </a:extLst>
              </a:tr>
            </a:tbl>
          </a:graphicData>
        </a:graphic>
      </p:graphicFrame>
      <p:sp>
        <p:nvSpPr>
          <p:cNvPr id="3" name="مربع نص 2">
            <a:extLst>
              <a:ext uri="{FF2B5EF4-FFF2-40B4-BE49-F238E27FC236}">
                <a16:creationId xmlns="" xmlns:a16="http://schemas.microsoft.com/office/drawing/2014/main" id="{7571CC23-500B-4934-949A-426EF504BC13}"/>
              </a:ext>
            </a:extLst>
          </p:cNvPr>
          <p:cNvSpPr txBox="1"/>
          <p:nvPr/>
        </p:nvSpPr>
        <p:spPr>
          <a:xfrm>
            <a:off x="3352800" y="2175402"/>
            <a:ext cx="6275868" cy="1815882"/>
          </a:xfrm>
          <a:prstGeom prst="rect">
            <a:avLst/>
          </a:prstGeom>
          <a:noFill/>
        </p:spPr>
        <p:txBody>
          <a:bodyPr wrap="square" rtlCol="0">
            <a:spAutoFit/>
          </a:bodyPr>
          <a:lstStyle/>
          <a:p>
            <a:pPr algn="r" rtl="1"/>
            <a:r>
              <a:rPr lang="ar-BH" sz="2800" b="1" dirty="0">
                <a:latin typeface="Sakkal Majalla" panose="02000000000000000000" pitchFamily="2" charset="-78"/>
                <a:cs typeface="Sakkal Majalla" panose="02000000000000000000" pitchFamily="2" charset="-78"/>
              </a:rPr>
              <a:t>يكشفُ لنا الشَّاعرُ من بداية القصيدةِ عن مشاعرِه المتدفِّقةِ بِحُبِّ الوَطَنِ والتَّضحيةِ فِي سَبيلِهِ، فهو يفْدِي وطنَهُ بعينِه، والعينُ رمزُ كُلِّ غَالٍ وَثَمِينٍ، ولكنها ترخُصُ أمامَ حُبِّ الوَطَنِ، فقلب الشاعر لا يحب شيئًا غيرَ رفعةِ الوطنِ وعُلُوِّ شَأنِهِ. </a:t>
            </a:r>
            <a:endParaRPr lang="en-US" sz="2800" b="1" dirty="0">
              <a:latin typeface="Sakkal Majalla" panose="02000000000000000000" pitchFamily="2" charset="-78"/>
              <a:cs typeface="Sakkal Majalla" panose="02000000000000000000" pitchFamily="2" charset="-78"/>
            </a:endParaRPr>
          </a:p>
        </p:txBody>
      </p:sp>
      <p:sp>
        <p:nvSpPr>
          <p:cNvPr id="10" name="مربع نص 9">
            <a:extLst>
              <a:ext uri="{FF2B5EF4-FFF2-40B4-BE49-F238E27FC236}">
                <a16:creationId xmlns="" xmlns:a16="http://schemas.microsoft.com/office/drawing/2014/main" id="{099BFDA1-338E-408A-ACCF-129ED7FB14FA}"/>
              </a:ext>
            </a:extLst>
          </p:cNvPr>
          <p:cNvSpPr txBox="1"/>
          <p:nvPr/>
        </p:nvSpPr>
        <p:spPr>
          <a:xfrm>
            <a:off x="3352800" y="4137564"/>
            <a:ext cx="6275868" cy="1384995"/>
          </a:xfrm>
          <a:prstGeom prst="rect">
            <a:avLst/>
          </a:prstGeom>
          <a:noFill/>
        </p:spPr>
        <p:txBody>
          <a:bodyPr wrap="square" rtlCol="0">
            <a:spAutoFit/>
          </a:bodyPr>
          <a:lstStyle/>
          <a:p>
            <a:pPr algn="r" rtl="1"/>
            <a:r>
              <a:rPr lang="ar-BH" sz="2800" b="1" dirty="0">
                <a:latin typeface="Sakkal Majalla" panose="02000000000000000000" pitchFamily="2" charset="-78"/>
                <a:cs typeface="Sakkal Majalla" panose="02000000000000000000" pitchFamily="2" charset="-78"/>
              </a:rPr>
              <a:t>منذ الصِّغَرِ تَرَبَّى الشّاعرُ على أرضِ هذا الوطنِ فتًى مُخلِصًا لهُ، فالوطنُ علَّمَهُ الوفاءَ؛ لذلك يُجَازَى وفاءُ الوطنِ لأبنائِهِ، بِوفاءِ أبنائِهِ وإخلاصهِمْ لهُ. </a:t>
            </a:r>
            <a:endParaRPr lang="en-US" sz="2800" b="1" dirty="0">
              <a:latin typeface="Sakkal Majalla" panose="02000000000000000000" pitchFamily="2" charset="-78"/>
              <a:cs typeface="Sakkal Majalla" panose="02000000000000000000" pitchFamily="2" charset="-78"/>
            </a:endParaRPr>
          </a:p>
        </p:txBody>
      </p:sp>
      <p:sp>
        <p:nvSpPr>
          <p:cNvPr id="11" name="مربع نص 10">
            <a:extLst>
              <a:ext uri="{FF2B5EF4-FFF2-40B4-BE49-F238E27FC236}">
                <a16:creationId xmlns="" xmlns:a16="http://schemas.microsoft.com/office/drawing/2014/main" id="{25571F47-F951-4E6E-9A78-67A15867DD27}"/>
              </a:ext>
            </a:extLst>
          </p:cNvPr>
          <p:cNvSpPr txBox="1"/>
          <p:nvPr/>
        </p:nvSpPr>
        <p:spPr>
          <a:xfrm>
            <a:off x="622306" y="2390845"/>
            <a:ext cx="2402439" cy="1384995"/>
          </a:xfrm>
          <a:prstGeom prst="rect">
            <a:avLst/>
          </a:prstGeom>
          <a:noFill/>
        </p:spPr>
        <p:txBody>
          <a:bodyPr wrap="square" rtlCol="0">
            <a:spAutoFit/>
          </a:bodyPr>
          <a:lstStyle/>
          <a:p>
            <a:pPr algn="r" rtl="1"/>
            <a:r>
              <a:rPr lang="ar-BH" sz="2800" b="1" dirty="0">
                <a:solidFill>
                  <a:srgbClr val="0070C0"/>
                </a:solidFill>
                <a:latin typeface="Sakkal Majalla" panose="02000000000000000000" pitchFamily="2" charset="-78"/>
                <a:cs typeface="Sakkal Majalla" panose="02000000000000000000" pitchFamily="2" charset="-78"/>
              </a:rPr>
              <a:t>يا وطني : </a:t>
            </a:r>
            <a:r>
              <a:rPr lang="ar-BH" sz="2800" b="1" dirty="0">
                <a:latin typeface="Sakkal Majalla" panose="02000000000000000000" pitchFamily="2" charset="-78"/>
                <a:cs typeface="Sakkal Majalla" panose="02000000000000000000" pitchFamily="2" charset="-78"/>
              </a:rPr>
              <a:t>أُسلُوبُ نِداءٍ.</a:t>
            </a:r>
          </a:p>
          <a:p>
            <a:pPr algn="r" rtl="1"/>
            <a:r>
              <a:rPr lang="ar-BH" sz="2800" b="1" dirty="0">
                <a:solidFill>
                  <a:srgbClr val="0070C0"/>
                </a:solidFill>
                <a:latin typeface="Sakkal Majalla" panose="02000000000000000000" pitchFamily="2" charset="-78"/>
                <a:cs typeface="Sakkal Majalla" panose="02000000000000000000" pitchFamily="2" charset="-78"/>
              </a:rPr>
              <a:t>لا يوَدُّ :  </a:t>
            </a:r>
            <a:r>
              <a:rPr lang="ar-BH" sz="2800" b="1" dirty="0">
                <a:latin typeface="Sakkal Majalla" panose="02000000000000000000" pitchFamily="2" charset="-78"/>
                <a:cs typeface="Sakkal Majalla" panose="02000000000000000000" pitchFamily="2" charset="-78"/>
              </a:rPr>
              <a:t>نفيٌ. </a:t>
            </a:r>
          </a:p>
          <a:p>
            <a:pPr algn="r" rtl="1"/>
            <a:r>
              <a:rPr lang="ar-BH" sz="2800" b="1" dirty="0">
                <a:solidFill>
                  <a:srgbClr val="0070C0"/>
                </a:solidFill>
                <a:latin typeface="Sakkal Majalla" panose="02000000000000000000" pitchFamily="2" charset="-78"/>
                <a:cs typeface="Sakkal Majalla" panose="02000000000000000000" pitchFamily="2" charset="-78"/>
              </a:rPr>
              <a:t>سوى : </a:t>
            </a:r>
            <a:r>
              <a:rPr lang="ar-BH" sz="2800" b="1" dirty="0">
                <a:latin typeface="Sakkal Majalla" panose="02000000000000000000" pitchFamily="2" charset="-78"/>
                <a:cs typeface="Sakkal Majalla" panose="02000000000000000000" pitchFamily="2" charset="-78"/>
              </a:rPr>
              <a:t>أداةُ</a:t>
            </a:r>
            <a:r>
              <a:rPr lang="ar-BH" sz="2800" b="1" dirty="0">
                <a:solidFill>
                  <a:srgbClr val="0070C0"/>
                </a:solidFill>
                <a:latin typeface="Sakkal Majalla" panose="02000000000000000000" pitchFamily="2" charset="-78"/>
                <a:cs typeface="Sakkal Majalla" panose="02000000000000000000" pitchFamily="2" charset="-78"/>
              </a:rPr>
              <a:t> </a:t>
            </a:r>
            <a:r>
              <a:rPr lang="ar-BH" sz="2800" b="1" dirty="0">
                <a:latin typeface="Sakkal Majalla" panose="02000000000000000000" pitchFamily="2" charset="-78"/>
                <a:cs typeface="Sakkal Majalla" panose="02000000000000000000" pitchFamily="2" charset="-78"/>
              </a:rPr>
              <a:t>استثناءٍ. </a:t>
            </a:r>
            <a:endParaRPr lang="en-US" sz="2800" b="1" dirty="0">
              <a:latin typeface="Sakkal Majalla" panose="02000000000000000000" pitchFamily="2" charset="-78"/>
              <a:cs typeface="Sakkal Majalla" panose="02000000000000000000" pitchFamily="2" charset="-78"/>
            </a:endParaRPr>
          </a:p>
        </p:txBody>
      </p:sp>
      <p:sp>
        <p:nvSpPr>
          <p:cNvPr id="12" name="مربع نص 11">
            <a:extLst>
              <a:ext uri="{FF2B5EF4-FFF2-40B4-BE49-F238E27FC236}">
                <a16:creationId xmlns="" xmlns:a16="http://schemas.microsoft.com/office/drawing/2014/main" id="{A15C7286-0D32-48ED-A49C-349455B11F85}"/>
              </a:ext>
            </a:extLst>
          </p:cNvPr>
          <p:cNvSpPr txBox="1"/>
          <p:nvPr/>
        </p:nvSpPr>
        <p:spPr>
          <a:xfrm>
            <a:off x="294797" y="4137564"/>
            <a:ext cx="2729948" cy="1938992"/>
          </a:xfrm>
          <a:prstGeom prst="rect">
            <a:avLst/>
          </a:prstGeom>
          <a:noFill/>
        </p:spPr>
        <p:txBody>
          <a:bodyPr wrap="square" rtlCol="0">
            <a:spAutoFit/>
          </a:bodyPr>
          <a:lstStyle/>
          <a:p>
            <a:pPr algn="r" rtl="1">
              <a:defRPr/>
            </a:pPr>
            <a:r>
              <a:rPr lang="ar-BH" sz="2400" b="1" dirty="0">
                <a:solidFill>
                  <a:srgbClr val="0070C0"/>
                </a:solidFill>
                <a:latin typeface="Sakkal Majalla" panose="02000000000000000000" pitchFamily="2" charset="-78"/>
                <a:cs typeface="Sakkal Majalla" panose="02000000000000000000" pitchFamily="2" charset="-78"/>
              </a:rPr>
              <a:t>ما عوّدتَني : </a:t>
            </a:r>
            <a:r>
              <a:rPr lang="ar-BH" sz="2400" b="1" dirty="0">
                <a:latin typeface="Sakkal Majalla" panose="02000000000000000000" pitchFamily="2" charset="-78"/>
                <a:cs typeface="Sakkal Majalla" panose="02000000000000000000" pitchFamily="2" charset="-78"/>
              </a:rPr>
              <a:t>نفي.</a:t>
            </a:r>
          </a:p>
          <a:p>
            <a:pPr algn="r" rtl="1">
              <a:defRPr/>
            </a:pPr>
            <a:r>
              <a:rPr lang="ar-BH" sz="2400" b="1" dirty="0">
                <a:solidFill>
                  <a:srgbClr val="0070C0"/>
                </a:solidFill>
                <a:latin typeface="Sakkal Majalla" panose="02000000000000000000" pitchFamily="2" charset="-78"/>
                <a:cs typeface="Sakkal Majalla" panose="02000000000000000000" pitchFamily="2" charset="-78"/>
              </a:rPr>
              <a:t>إلّا : </a:t>
            </a:r>
            <a:r>
              <a:rPr lang="ar-BH" sz="2400" b="1" dirty="0">
                <a:latin typeface="Sakkal Majalla" panose="02000000000000000000" pitchFamily="2" charset="-78"/>
                <a:cs typeface="Sakkal Majalla" panose="02000000000000000000" pitchFamily="2" charset="-78"/>
              </a:rPr>
              <a:t>استثناء. </a:t>
            </a:r>
          </a:p>
          <a:p>
            <a:pPr algn="r" rtl="1">
              <a:defRPr/>
            </a:pPr>
            <a:r>
              <a:rPr lang="ar-BH" sz="2400" b="1" dirty="0">
                <a:latin typeface="Sakkal Majalla" panose="02000000000000000000" pitchFamily="2" charset="-78"/>
                <a:cs typeface="Sakkal Majalla" panose="02000000000000000000" pitchFamily="2" charset="-78"/>
              </a:rPr>
              <a:t>شبَّهَ الشّاعرُ الوطنَ بالأمِّ أو المربِّي الذي يعلِّمُ أبناءَه الوفاءَ .</a:t>
            </a:r>
          </a:p>
        </p:txBody>
      </p:sp>
      <p:pic>
        <p:nvPicPr>
          <p:cNvPr id="15" name="ملف صوتي 14">
            <a:hlinkClick r:id="" action="ppaction://media"/>
            <a:extLst>
              <a:ext uri="{FF2B5EF4-FFF2-40B4-BE49-F238E27FC236}">
                <a16:creationId xmlns="" xmlns:a16="http://schemas.microsoft.com/office/drawing/2014/main" id="{2D26ED26-C70C-4950-B55C-004BC93D52D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13" name="مستطيل 6">
            <a:extLst>
              <a:ext uri="{FF2B5EF4-FFF2-40B4-BE49-F238E27FC236}">
                <a16:creationId xmlns="" xmlns:a16="http://schemas.microsoft.com/office/drawing/2014/main" id="{D4A05592-B6BB-4C60-A51C-EA0E38BBE381}"/>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3227818959"/>
      </p:ext>
    </p:extLst>
  </p:cSld>
  <p:clrMapOvr>
    <a:masterClrMapping/>
  </p:clrMapOvr>
  <mc:AlternateContent xmlns:mc="http://schemas.openxmlformats.org/markup-compatibility/2006" xmlns:p14="http://schemas.microsoft.com/office/powerpoint/2010/main">
    <mc:Choice Requires="p14">
      <p:transition spd="slow" p14:dur="2000" advTm="136569"/>
    </mc:Choice>
    <mc:Fallback xmlns="">
      <p:transition spd="slow" advTm="136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bldLst>
      <p:bldP spid="3"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29CC1180-42EE-4433-AD25-68DB06F7C12E}"/>
              </a:ext>
            </a:extLst>
          </p:cNvPr>
          <p:cNvSpPr txBox="1">
            <a:spLocks/>
          </p:cNvSpPr>
          <p:nvPr/>
        </p:nvSpPr>
        <p:spPr>
          <a:xfrm>
            <a:off x="2375099" y="156095"/>
            <a:ext cx="8596668" cy="1320800"/>
          </a:xfrm>
          <a:prstGeom prst="rect">
            <a:avLst/>
          </a:prstGeom>
        </p:spPr>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endParaRPr lang="ar-BH" sz="4400" b="1" dirty="0">
              <a:latin typeface="Traditional Arabic" panose="02020603050405020304" pitchFamily="18" charset="-78"/>
              <a:cs typeface="Traditional Arabic" panose="02020603050405020304" pitchFamily="18" charset="-78"/>
            </a:endParaRPr>
          </a:p>
        </p:txBody>
      </p:sp>
      <p:sp>
        <p:nvSpPr>
          <p:cNvPr id="9" name="Title 1">
            <a:extLst>
              <a:ext uri="{FF2B5EF4-FFF2-40B4-BE49-F238E27FC236}">
                <a16:creationId xmlns="" xmlns:a16="http://schemas.microsoft.com/office/drawing/2014/main" id="{621FCD70-F59E-42A4-98FA-559742EC3518}"/>
              </a:ext>
            </a:extLst>
          </p:cNvPr>
          <p:cNvSpPr txBox="1">
            <a:spLocks/>
          </p:cNvSpPr>
          <p:nvPr/>
        </p:nvSpPr>
        <p:spPr>
          <a:xfrm>
            <a:off x="10376019" y="191801"/>
            <a:ext cx="1714115" cy="90992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rmAutofit/>
          </a:bodyPr>
          <a:lst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ar-BH" sz="4400" b="1" dirty="0">
                <a:solidFill>
                  <a:schemeClr val="bg1"/>
                </a:solidFill>
                <a:latin typeface="Sakkal Majalla" panose="02000000000000000000" pitchFamily="2" charset="-78"/>
                <a:cs typeface="Sakkal Majalla" panose="02000000000000000000" pitchFamily="2" charset="-78"/>
              </a:rPr>
              <a:t>أ</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ك</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ت</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ش</a:t>
            </a:r>
            <a:r>
              <a:rPr lang="ar-SA" sz="4400" b="1" dirty="0">
                <a:solidFill>
                  <a:schemeClr val="bg1"/>
                </a:solidFill>
                <a:latin typeface="Sakkal Majalla" panose="02000000000000000000" pitchFamily="2" charset="-78"/>
                <a:cs typeface="Sakkal Majalla" panose="02000000000000000000" pitchFamily="2" charset="-78"/>
              </a:rPr>
              <a:t>ِ</a:t>
            </a:r>
            <a:r>
              <a:rPr lang="ar-BH" sz="4400" b="1" dirty="0">
                <a:solidFill>
                  <a:schemeClr val="bg1"/>
                </a:solidFill>
                <a:latin typeface="Sakkal Majalla" panose="02000000000000000000" pitchFamily="2" charset="-78"/>
                <a:cs typeface="Sakkal Majalla" panose="02000000000000000000" pitchFamily="2" charset="-78"/>
              </a:rPr>
              <a:t>ف</a:t>
            </a:r>
            <a:r>
              <a:rPr lang="ar-SA" sz="4400" b="1" dirty="0">
                <a:solidFill>
                  <a:schemeClr val="bg1"/>
                </a:solidFill>
                <a:latin typeface="Sakkal Majalla" panose="02000000000000000000" pitchFamily="2" charset="-78"/>
                <a:cs typeface="Sakkal Majalla" panose="02000000000000000000" pitchFamily="2" charset="-78"/>
              </a:rPr>
              <a:t>ُ</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4" name="Rectangle 3"/>
          <p:cNvSpPr/>
          <p:nvPr/>
        </p:nvSpPr>
        <p:spPr>
          <a:xfrm>
            <a:off x="4885704" y="655717"/>
            <a:ext cx="2220480" cy="707886"/>
          </a:xfrm>
          <a:prstGeom prst="rect">
            <a:avLst/>
          </a:prstGeom>
        </p:spPr>
        <p:txBody>
          <a:bodyPr wrap="none">
            <a:spAutoFit/>
          </a:bodyPr>
          <a:lstStyle/>
          <a:p>
            <a:r>
              <a:rPr lang="ar-BH" sz="4000" b="1" dirty="0">
                <a:solidFill>
                  <a:srgbClr val="FF0000"/>
                </a:solidFill>
                <a:latin typeface="Sakkal Majalla" panose="02000000000000000000" pitchFamily="2" charset="-78"/>
                <a:cs typeface="Sakkal Majalla" panose="02000000000000000000" pitchFamily="2" charset="-78"/>
              </a:rPr>
              <a:t>تحليلُ الأبيات</a:t>
            </a:r>
            <a:endParaRPr lang="en-US" sz="4000" b="1" dirty="0">
              <a:solidFill>
                <a:srgbClr val="FF0000"/>
              </a:solidFill>
              <a:latin typeface="Sakkal Majalla" panose="02000000000000000000" pitchFamily="2" charset="-78"/>
              <a:cs typeface="Sakkal Majalla" panose="020000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2462321392"/>
              </p:ext>
            </p:extLst>
          </p:nvPr>
        </p:nvGraphicFramePr>
        <p:xfrm>
          <a:off x="282626" y="1991712"/>
          <a:ext cx="11603497" cy="3169920"/>
        </p:xfrm>
        <a:graphic>
          <a:graphicData uri="http://schemas.openxmlformats.org/drawingml/2006/table">
            <a:tbl>
              <a:tblPr firstRow="1" bandRow="1">
                <a:tableStyleId>{5C22544A-7EE6-4342-B048-85BDC9FD1C3A}</a:tableStyleId>
              </a:tblPr>
              <a:tblGrid>
                <a:gridCol w="3001250">
                  <a:extLst>
                    <a:ext uri="{9D8B030D-6E8A-4147-A177-3AD203B41FA5}">
                      <a16:colId xmlns="" xmlns:a16="http://schemas.microsoft.com/office/drawing/2014/main" val="20000"/>
                    </a:ext>
                  </a:extLst>
                </a:gridCol>
                <a:gridCol w="6531649">
                  <a:extLst>
                    <a:ext uri="{9D8B030D-6E8A-4147-A177-3AD203B41FA5}">
                      <a16:colId xmlns="" xmlns:a16="http://schemas.microsoft.com/office/drawing/2014/main" val="20001"/>
                    </a:ext>
                  </a:extLst>
                </a:gridCol>
                <a:gridCol w="781812">
                  <a:extLst>
                    <a:ext uri="{9D8B030D-6E8A-4147-A177-3AD203B41FA5}">
                      <a16:colId xmlns="" xmlns:a16="http://schemas.microsoft.com/office/drawing/2014/main" val="1475020599"/>
                    </a:ext>
                  </a:extLst>
                </a:gridCol>
                <a:gridCol w="1288786">
                  <a:extLst>
                    <a:ext uri="{9D8B030D-6E8A-4147-A177-3AD203B41FA5}">
                      <a16:colId xmlns="" xmlns:a16="http://schemas.microsoft.com/office/drawing/2014/main" val="20002"/>
                    </a:ext>
                  </a:extLst>
                </a:gridCol>
              </a:tblGrid>
              <a:tr h="658102">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2800" b="1" kern="1200" dirty="0">
                          <a:solidFill>
                            <a:schemeClr val="bg1"/>
                          </a:solidFill>
                          <a:latin typeface="Sakkal Majalla" panose="02000000000000000000" pitchFamily="2" charset="-78"/>
                          <a:ea typeface="+mn-ea"/>
                          <a:cs typeface="Sakkal Majalla" panose="02000000000000000000" pitchFamily="2" charset="-78"/>
                        </a:rPr>
                        <a:t>الأساليب والصّور التعبيريّة</a:t>
                      </a:r>
                      <a:r>
                        <a:rPr lang="ar-BH" sz="3200" b="1" kern="1200" dirty="0">
                          <a:solidFill>
                            <a:schemeClr val="bg1"/>
                          </a:solidFill>
                          <a:latin typeface="Sakkal Majalla" panose="02000000000000000000" pitchFamily="2" charset="-78"/>
                          <a:ea typeface="+mn-ea"/>
                          <a:cs typeface="Sakkal Majalla" panose="02000000000000000000" pitchFamily="2" charset="-78"/>
                        </a:rPr>
                        <a:t> </a:t>
                      </a:r>
                      <a:endParaRPr lang="en-US" sz="2800" dirty="0"/>
                    </a:p>
                  </a:txBody>
                  <a:tcPr anchor="ctr"/>
                </a:tc>
                <a:tc>
                  <a:txBody>
                    <a:bodyPr/>
                    <a:lstStyle/>
                    <a:p>
                      <a:pPr algn="ctr"/>
                      <a:r>
                        <a:rPr lang="ar-BH" sz="4000" b="1" kern="1200" dirty="0">
                          <a:solidFill>
                            <a:schemeClr val="bg1"/>
                          </a:solidFill>
                          <a:latin typeface="Sakkal Majalla" panose="02000000000000000000" pitchFamily="2" charset="-78"/>
                          <a:ea typeface="+mn-ea"/>
                          <a:cs typeface="Sakkal Majalla" panose="02000000000000000000" pitchFamily="2" charset="-78"/>
                        </a:rPr>
                        <a:t>الشرح</a:t>
                      </a:r>
                      <a:endParaRPr lang="en-US" sz="40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tc>
                  <a:txBody>
                    <a:bodyPr/>
                    <a:lstStyle/>
                    <a:p>
                      <a:pPr algn="ctr"/>
                      <a:r>
                        <a:rPr lang="ar-BH" sz="2800" b="1" kern="1200" dirty="0">
                          <a:solidFill>
                            <a:schemeClr val="bg1"/>
                          </a:solidFill>
                          <a:latin typeface="Sakkal Majalla" panose="02000000000000000000" pitchFamily="2" charset="-78"/>
                          <a:ea typeface="+mn-ea"/>
                          <a:cs typeface="Sakkal Majalla" panose="02000000000000000000" pitchFamily="2" charset="-78"/>
                        </a:rPr>
                        <a:t>البيت</a:t>
                      </a:r>
                      <a:endParaRPr lang="en-US" sz="28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tc>
                  <a:txBody>
                    <a:bodyPr/>
                    <a:lstStyle/>
                    <a:p>
                      <a:pPr algn="ctr"/>
                      <a:r>
                        <a:rPr lang="ar-BH" sz="3600" b="1" kern="1200" dirty="0">
                          <a:solidFill>
                            <a:schemeClr val="bg1"/>
                          </a:solidFill>
                          <a:latin typeface="Sakkal Majalla" panose="02000000000000000000" pitchFamily="2" charset="-78"/>
                          <a:ea typeface="+mn-ea"/>
                          <a:cs typeface="Sakkal Majalla" panose="02000000000000000000" pitchFamily="2" charset="-78"/>
                        </a:rPr>
                        <a:t>الفكرة </a:t>
                      </a:r>
                      <a:endParaRPr lang="en-US" sz="3600" b="1" kern="1200" dirty="0">
                        <a:solidFill>
                          <a:schemeClr val="bg1"/>
                        </a:solidFill>
                        <a:latin typeface="Sakkal Majalla" panose="02000000000000000000" pitchFamily="2" charset="-78"/>
                        <a:ea typeface="+mn-ea"/>
                        <a:cs typeface="Sakkal Majalla" panose="02000000000000000000" pitchFamily="2" charset="-78"/>
                      </a:endParaRPr>
                    </a:p>
                  </a:txBody>
                  <a:tcPr anchor="ctr"/>
                </a:tc>
                <a:extLst>
                  <a:ext uri="{0D108BD9-81ED-4DB2-BD59-A6C34878D82A}">
                    <a16:rowId xmlns="" xmlns:a16="http://schemas.microsoft.com/office/drawing/2014/main" val="10000"/>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ar-BH" sz="3200" b="1" kern="1200" baseline="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endParaRPr lang="en-US" sz="3200" b="1" kern="120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pPr algn="ctr"/>
                      <a:r>
                        <a:rPr lang="ar-BH" sz="3600" b="1" kern="1200" dirty="0">
                          <a:solidFill>
                            <a:schemeClr val="tx1"/>
                          </a:solidFill>
                          <a:latin typeface="Sakkal Majalla" panose="02000000000000000000" pitchFamily="2" charset="-78"/>
                          <a:ea typeface="+mn-ea"/>
                          <a:cs typeface="Sakkal Majalla" panose="02000000000000000000" pitchFamily="2" charset="-78"/>
                        </a:rPr>
                        <a:t>(3)</a:t>
                      </a:r>
                      <a:endParaRPr lang="en-US" sz="3600" b="1" kern="1200" dirty="0">
                        <a:solidFill>
                          <a:schemeClr val="tx1"/>
                        </a:solidFill>
                        <a:latin typeface="Sakkal Majalla" panose="02000000000000000000" pitchFamily="2" charset="-78"/>
                        <a:ea typeface="+mn-ea"/>
                        <a:cs typeface="Sakkal Majalla" panose="02000000000000000000" pitchFamily="2" charset="-78"/>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4000" dirty="0">
                          <a:latin typeface="Sakkal Majalla" panose="02000000000000000000" pitchFamily="2" charset="-78"/>
                          <a:cs typeface="Sakkal Majalla" panose="02000000000000000000" pitchFamily="2" charset="-78"/>
                        </a:rPr>
                        <a:t>1. حبُّ الشّاعرِ لِوَطَنِهِ</a:t>
                      </a:r>
                      <a:endParaRPr lang="en-US" sz="4000" dirty="0">
                        <a:latin typeface="Sakkal Majalla" panose="02000000000000000000" pitchFamily="2" charset="-78"/>
                        <a:cs typeface="Sakkal Majalla" panose="02000000000000000000" pitchFamily="2" charset="-78"/>
                      </a:endParaRPr>
                    </a:p>
                    <a:p>
                      <a:pPr algn="ctr"/>
                      <a:r>
                        <a:rPr lang="ar-BH" sz="3600" dirty="0">
                          <a:latin typeface="Sakkal Majalla" panose="02000000000000000000" pitchFamily="2" charset="-78"/>
                          <a:cs typeface="Sakkal Majalla" panose="02000000000000000000" pitchFamily="2" charset="-78"/>
                        </a:rPr>
                        <a:t>(1-2-3)</a:t>
                      </a:r>
                      <a:endParaRPr lang="en-US" sz="3600" dirty="0">
                        <a:latin typeface="Sakkal Majalla" panose="02000000000000000000" pitchFamily="2" charset="-78"/>
                        <a:cs typeface="Sakkal Majalla" panose="02000000000000000000" pitchFamily="2" charset="-78"/>
                      </a:endParaRPr>
                    </a:p>
                  </a:txBody>
                  <a:tcPr anchor="ctr"/>
                </a:tc>
                <a:extLst>
                  <a:ext uri="{0D108BD9-81ED-4DB2-BD59-A6C34878D82A}">
                    <a16:rowId xmlns="" xmlns:a16="http://schemas.microsoft.com/office/drawing/2014/main" val="1737894723"/>
                  </a:ext>
                </a:extLst>
              </a:tr>
            </a:tbl>
          </a:graphicData>
        </a:graphic>
      </p:graphicFrame>
      <p:sp>
        <p:nvSpPr>
          <p:cNvPr id="8" name="مربع نص 7">
            <a:extLst>
              <a:ext uri="{FF2B5EF4-FFF2-40B4-BE49-F238E27FC236}">
                <a16:creationId xmlns="" xmlns:a16="http://schemas.microsoft.com/office/drawing/2014/main" id="{DB29632D-B581-4574-A231-0FA94D8613E7}"/>
              </a:ext>
            </a:extLst>
          </p:cNvPr>
          <p:cNvSpPr txBox="1"/>
          <p:nvPr/>
        </p:nvSpPr>
        <p:spPr>
          <a:xfrm>
            <a:off x="3299792" y="3012702"/>
            <a:ext cx="6275868" cy="1569660"/>
          </a:xfrm>
          <a:prstGeom prst="rect">
            <a:avLst/>
          </a:prstGeom>
          <a:noFill/>
        </p:spPr>
        <p:txBody>
          <a:bodyPr wrap="square" rtlCol="0">
            <a:spAutoFit/>
          </a:bodyPr>
          <a:lstStyle/>
          <a:p>
            <a:pPr lvl="0" algn="r" rtl="1">
              <a:defRPr/>
            </a:pPr>
            <a:r>
              <a:rPr lang="ar-BH" sz="3200" b="1" dirty="0">
                <a:latin typeface="Sakkal Majalla" panose="02000000000000000000" pitchFamily="2" charset="-78"/>
                <a:cs typeface="Sakkal Majalla" panose="02000000000000000000" pitchFamily="2" charset="-78"/>
              </a:rPr>
              <a:t>يُظهِرُ الشّاعرُ قِدَمَ حُبِّهِ لوَطَنِهِ؛ فهوَ قدْ تشبَّعَ بِحُبِّ الوطنِ منذُ كان رَضِيعًا، وَنَمَا على هذا الحُبِّ الذي زادَهُ شَرَفًا ورِفْعَةً. </a:t>
            </a:r>
            <a:endParaRPr lang="en-US" sz="3200" b="1" dirty="0">
              <a:latin typeface="Sakkal Majalla" panose="02000000000000000000" pitchFamily="2" charset="-78"/>
              <a:cs typeface="Sakkal Majalla" panose="02000000000000000000" pitchFamily="2" charset="-78"/>
            </a:endParaRPr>
          </a:p>
        </p:txBody>
      </p:sp>
      <p:sp>
        <p:nvSpPr>
          <p:cNvPr id="10" name="مربع نص 9">
            <a:extLst>
              <a:ext uri="{FF2B5EF4-FFF2-40B4-BE49-F238E27FC236}">
                <a16:creationId xmlns="" xmlns:a16="http://schemas.microsoft.com/office/drawing/2014/main" id="{08244565-D718-483B-B70F-EB14BD9F99AF}"/>
              </a:ext>
            </a:extLst>
          </p:cNvPr>
          <p:cNvSpPr txBox="1"/>
          <p:nvPr/>
        </p:nvSpPr>
        <p:spPr>
          <a:xfrm>
            <a:off x="544413" y="2736134"/>
            <a:ext cx="2485746" cy="2308324"/>
          </a:xfrm>
          <a:prstGeom prst="rect">
            <a:avLst/>
          </a:prstGeom>
          <a:noFill/>
        </p:spPr>
        <p:txBody>
          <a:bodyPr wrap="square" rtlCol="0">
            <a:spAutoFit/>
          </a:bodyPr>
          <a:lstStyle/>
          <a:p>
            <a:pPr algn="r" rtl="1">
              <a:defRPr/>
            </a:pPr>
            <a:r>
              <a:rPr lang="ar-BH" sz="2400" b="1" dirty="0">
                <a:solidFill>
                  <a:srgbClr val="0070C0"/>
                </a:solidFill>
                <a:latin typeface="Sakkal Majalla" panose="02000000000000000000" pitchFamily="2" charset="-78"/>
                <a:cs typeface="Sakkal Majalla" panose="02000000000000000000" pitchFamily="2" charset="-78"/>
              </a:rPr>
              <a:t>رضعتُ مَعَ الحليبِ هَوَاكَ: </a:t>
            </a:r>
          </a:p>
          <a:p>
            <a:pPr algn="r" rtl="1">
              <a:defRPr/>
            </a:pPr>
            <a:r>
              <a:rPr lang="ar-BH" sz="2400" b="1" dirty="0">
                <a:latin typeface="Sakkal Majalla" panose="02000000000000000000" pitchFamily="2" charset="-78"/>
                <a:cs typeface="Sakkal Majalla" panose="02000000000000000000" pitchFamily="2" charset="-78"/>
              </a:rPr>
              <a:t>شبَّه الشّاعرُ حُبَّ الوَطَنِ بِالحَليبِ الذي يرضَعُهُ وَيَتَغَذَّى بِهِ، وهوَ بذلِكَ يُمثِّلُ الوَطَنَ بالأمِّ التي لهَا فضلُ تنشِئَتِه. </a:t>
            </a:r>
          </a:p>
        </p:txBody>
      </p:sp>
      <p:pic>
        <p:nvPicPr>
          <p:cNvPr id="11" name="ملف صوتي 10">
            <a:hlinkClick r:id="" action="ppaction://media"/>
            <a:extLst>
              <a:ext uri="{FF2B5EF4-FFF2-40B4-BE49-F238E27FC236}">
                <a16:creationId xmlns="" xmlns:a16="http://schemas.microsoft.com/office/drawing/2014/main" id="{D64BE705-A70A-4941-995B-0024BDBDB1A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12" name="مستطيل 6">
            <a:extLst>
              <a:ext uri="{FF2B5EF4-FFF2-40B4-BE49-F238E27FC236}">
                <a16:creationId xmlns="" xmlns:a16="http://schemas.microsoft.com/office/drawing/2014/main" id="{8BF8E593-7883-4494-9F6B-41F79B547C31}"/>
              </a:ext>
            </a:extLst>
          </p:cNvPr>
          <p:cNvSpPr/>
          <p:nvPr/>
        </p:nvSpPr>
        <p:spPr>
          <a:xfrm>
            <a:off x="0" y="317725"/>
            <a:ext cx="3803524" cy="4247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400" b="1" dirty="0">
                <a:latin typeface="Sakkal Majalla" panose="02000000000000000000" pitchFamily="2" charset="-78"/>
                <a:cs typeface="Sakkal Majalla" panose="02000000000000000000" pitchFamily="2" charset="-78"/>
              </a:rPr>
              <a:t>وَطَنِي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اللّغة العربيَة –</a:t>
            </a:r>
            <a:r>
              <a:rPr lang="ar-SA" sz="2400" b="1" dirty="0">
                <a:latin typeface="Sakkal Majalla" panose="02000000000000000000" pitchFamily="2" charset="-78"/>
                <a:cs typeface="Sakkal Majalla" panose="02000000000000000000" pitchFamily="2" charset="-78"/>
              </a:rPr>
              <a:t> </a:t>
            </a:r>
            <a:r>
              <a:rPr lang="ar-BH" sz="2400" b="1" dirty="0">
                <a:latin typeface="Sakkal Majalla" panose="02000000000000000000" pitchFamily="2" charset="-78"/>
                <a:cs typeface="Sakkal Majalla" panose="02000000000000000000" pitchFamily="2" charset="-78"/>
              </a:rPr>
              <a:t>الرابع الابتدائي</a:t>
            </a:r>
          </a:p>
        </p:txBody>
      </p:sp>
    </p:spTree>
    <p:custDataLst>
      <p:tags r:id="rId1"/>
    </p:custDataLst>
    <p:extLst>
      <p:ext uri="{BB962C8B-B14F-4D97-AF65-F5344CB8AC3E}">
        <p14:creationId xmlns:p14="http://schemas.microsoft.com/office/powerpoint/2010/main" val="29121958"/>
      </p:ext>
    </p:extLst>
  </p:cSld>
  <p:clrMapOvr>
    <a:masterClrMapping/>
  </p:clrMapOvr>
  <mc:AlternateContent xmlns:mc="http://schemas.openxmlformats.org/markup-compatibility/2006" xmlns:p14="http://schemas.microsoft.com/office/powerpoint/2010/main">
    <mc:Choice Requires="p14">
      <p:transition spd="slow" p14:dur="2000" advTm="37621"/>
    </mc:Choice>
    <mc:Fallback xmlns="">
      <p:transition spd="slow" advTm="3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8"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2.5|6.8|7.3"/>
</p:tagLst>
</file>

<file path=ppt/tags/tag10.xml><?xml version="1.0" encoding="utf-8"?>
<p:tagLst xmlns:a="http://schemas.openxmlformats.org/drawingml/2006/main" xmlns:r="http://schemas.openxmlformats.org/officeDocument/2006/relationships" xmlns:p="http://schemas.openxmlformats.org/presentationml/2006/main">
  <p:tag name="TIMING" val="|21|22.9"/>
</p:tagLst>
</file>

<file path=ppt/tags/tag11.xml><?xml version="1.0" encoding="utf-8"?>
<p:tagLst xmlns:a="http://schemas.openxmlformats.org/drawingml/2006/main" xmlns:r="http://schemas.openxmlformats.org/officeDocument/2006/relationships" xmlns:p="http://schemas.openxmlformats.org/presentationml/2006/main">
  <p:tag name="TIMING" val="|1.7|10.2|7.4|6.1|7.5|5.8|8.5"/>
</p:tagLst>
</file>

<file path=ppt/tags/tag12.xml><?xml version="1.0" encoding="utf-8"?>
<p:tagLst xmlns:a="http://schemas.openxmlformats.org/drawingml/2006/main" xmlns:r="http://schemas.openxmlformats.org/officeDocument/2006/relationships" xmlns:p="http://schemas.openxmlformats.org/presentationml/2006/main">
  <p:tag name="TIMING" val="|23|10.8|10.1|22.9|17.5"/>
</p:tagLst>
</file>

<file path=ppt/tags/tag13.xml><?xml version="1.0" encoding="utf-8"?>
<p:tagLst xmlns:a="http://schemas.openxmlformats.org/drawingml/2006/main" xmlns:r="http://schemas.openxmlformats.org/officeDocument/2006/relationships" xmlns:p="http://schemas.openxmlformats.org/presentationml/2006/main">
  <p:tag name="TIMING" val="|26.1|48.7"/>
</p:tagLst>
</file>

<file path=ppt/tags/tag14.xml><?xml version="1.0" encoding="utf-8"?>
<p:tagLst xmlns:a="http://schemas.openxmlformats.org/drawingml/2006/main" xmlns:r="http://schemas.openxmlformats.org/officeDocument/2006/relationships" xmlns:p="http://schemas.openxmlformats.org/presentationml/2006/main">
  <p:tag name="TIMING" val="|25.5|3.4|1.9|2.1|53.6|7.4|7.1"/>
</p:tagLst>
</file>

<file path=ppt/tags/tag15.xml><?xml version="1.0" encoding="utf-8"?>
<p:tagLst xmlns:a="http://schemas.openxmlformats.org/drawingml/2006/main" xmlns:r="http://schemas.openxmlformats.org/officeDocument/2006/relationships" xmlns:p="http://schemas.openxmlformats.org/presentationml/2006/main">
  <p:tag name="TIMING" val="|37.2|5.5"/>
</p:tagLst>
</file>

<file path=ppt/tags/tag16.xml><?xml version="1.0" encoding="utf-8"?>
<p:tagLst xmlns:a="http://schemas.openxmlformats.org/drawingml/2006/main" xmlns:r="http://schemas.openxmlformats.org/officeDocument/2006/relationships" xmlns:p="http://schemas.openxmlformats.org/presentationml/2006/main">
  <p:tag name="TIMING" val="|26.8|11.5|8.5"/>
</p:tagLst>
</file>

<file path=ppt/tags/tag17.xml><?xml version="1.0" encoding="utf-8"?>
<p:tagLst xmlns:a="http://schemas.openxmlformats.org/drawingml/2006/main" xmlns:r="http://schemas.openxmlformats.org/officeDocument/2006/relationships" xmlns:p="http://schemas.openxmlformats.org/presentationml/2006/main">
  <p:tag name="TIMING" val="|0.1|1.4"/>
</p:tagLst>
</file>

<file path=ppt/tags/tag2.xml><?xml version="1.0" encoding="utf-8"?>
<p:tagLst xmlns:a="http://schemas.openxmlformats.org/drawingml/2006/main" xmlns:r="http://schemas.openxmlformats.org/officeDocument/2006/relationships" xmlns:p="http://schemas.openxmlformats.org/presentationml/2006/main">
  <p:tag name="TIMING" val="|15.5"/>
</p:tagLst>
</file>

<file path=ppt/tags/tag3.xml><?xml version="1.0" encoding="utf-8"?>
<p:tagLst xmlns:a="http://schemas.openxmlformats.org/drawingml/2006/main" xmlns:r="http://schemas.openxmlformats.org/officeDocument/2006/relationships" xmlns:p="http://schemas.openxmlformats.org/presentationml/2006/main">
  <p:tag name="TIMING" val="|9|3.5|5.5|4.5|5.2|4.3|4.8"/>
</p:tagLst>
</file>

<file path=ppt/tags/tag4.xml><?xml version="1.0" encoding="utf-8"?>
<p:tagLst xmlns:a="http://schemas.openxmlformats.org/drawingml/2006/main" xmlns:r="http://schemas.openxmlformats.org/officeDocument/2006/relationships" xmlns:p="http://schemas.openxmlformats.org/presentationml/2006/main">
  <p:tag name="TIMING" val="|3.9|2.8|6.5|4.9|4.6|4.5|5.3"/>
</p:tagLst>
</file>

<file path=ppt/tags/tag5.xml><?xml version="1.0" encoding="utf-8"?>
<p:tagLst xmlns:a="http://schemas.openxmlformats.org/drawingml/2006/main" xmlns:r="http://schemas.openxmlformats.org/officeDocument/2006/relationships" xmlns:p="http://schemas.openxmlformats.org/presentationml/2006/main">
  <p:tag name="TIMING" val="|25.4|62.9"/>
</p:tagLst>
</file>

<file path=ppt/tags/tag6.xml><?xml version="1.0" encoding="utf-8"?>
<p:tagLst xmlns:a="http://schemas.openxmlformats.org/drawingml/2006/main" xmlns:r="http://schemas.openxmlformats.org/officeDocument/2006/relationships" xmlns:p="http://schemas.openxmlformats.org/presentationml/2006/main">
  <p:tag name="TIMING" val="|2.3"/>
</p:tagLst>
</file>

<file path=ppt/tags/tag7.xml><?xml version="1.0" encoding="utf-8"?>
<p:tagLst xmlns:a="http://schemas.openxmlformats.org/drawingml/2006/main" xmlns:r="http://schemas.openxmlformats.org/officeDocument/2006/relationships" xmlns:p="http://schemas.openxmlformats.org/presentationml/2006/main">
  <p:tag name="TIMING" val="|17.1|54.9"/>
</p:tagLst>
</file>

<file path=ppt/tags/tag8.xml><?xml version="1.0" encoding="utf-8"?>
<p:tagLst xmlns:a="http://schemas.openxmlformats.org/drawingml/2006/main" xmlns:r="http://schemas.openxmlformats.org/officeDocument/2006/relationships" xmlns:p="http://schemas.openxmlformats.org/presentationml/2006/main">
  <p:tag name="TIMING" val="|15.8|23.6"/>
</p:tagLst>
</file>

<file path=ppt/tags/tag9.xml><?xml version="1.0" encoding="utf-8"?>
<p:tagLst xmlns:a="http://schemas.openxmlformats.org/drawingml/2006/main" xmlns:r="http://schemas.openxmlformats.org/officeDocument/2006/relationships" xmlns:p="http://schemas.openxmlformats.org/presentationml/2006/main">
  <p:tag name="TIMING" val="|33.8|11.6|9.1|13|6.8|16.6|11.7"/>
</p:tagLst>
</file>

<file path=ppt/theme/theme1.xml><?xml version="1.0" encoding="utf-8"?>
<a:theme xmlns:a="http://schemas.openxmlformats.org/drawingml/2006/main" name="قالب الدروس">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قالب الدروس</Template>
  <TotalTime>3068</TotalTime>
  <Words>1462</Words>
  <Application>Microsoft Office PowerPoint</Application>
  <PresentationFormat>Widescreen</PresentationFormat>
  <Paragraphs>240</Paragraphs>
  <Slides>20</Slides>
  <Notes>7</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Sakkal Majalla</vt:lpstr>
      <vt:lpstr>Traditional Arabic</vt:lpstr>
      <vt:lpstr>قالب الدروس</vt:lpstr>
      <vt:lpstr>وَطَنِي</vt:lpstr>
      <vt:lpstr>PowerPoint Presentation</vt:lpstr>
      <vt:lpstr>PowerPoint Presentation</vt:lpstr>
      <vt:lpstr>أسْتَمِعُ إلى القَصِيدَةِ بانْتِباهٍ.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بِيئتُنَا...حَيَاتُنَا (للحفظ 1-6)</dc:title>
  <dc:creator>Hatem bin Saleh Darwish</dc:creator>
  <cp:lastModifiedBy>Mohamed Salameh Mfadi Alsalimeh</cp:lastModifiedBy>
  <cp:revision>275</cp:revision>
  <dcterms:created xsi:type="dcterms:W3CDTF">2020-03-04T09:54:10Z</dcterms:created>
  <dcterms:modified xsi:type="dcterms:W3CDTF">2020-08-09T09:24:04Z</dcterms:modified>
</cp:coreProperties>
</file>