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8">
  <p:sldMasterIdLst>
    <p:sldMasterId id="2147483672" r:id="rId1"/>
  </p:sldMasterIdLst>
  <p:notesMasterIdLst>
    <p:notesMasterId r:id="rId15"/>
  </p:notesMasterIdLst>
  <p:sldIdLst>
    <p:sldId id="326" r:id="rId2"/>
    <p:sldId id="332" r:id="rId3"/>
    <p:sldId id="367" r:id="rId4"/>
    <p:sldId id="357" r:id="rId5"/>
    <p:sldId id="356" r:id="rId6"/>
    <p:sldId id="358" r:id="rId7"/>
    <p:sldId id="359" r:id="rId8"/>
    <p:sldId id="360" r:id="rId9"/>
    <p:sldId id="361" r:id="rId10"/>
    <p:sldId id="366" r:id="rId11"/>
    <p:sldId id="365" r:id="rId12"/>
    <p:sldId id="364" r:id="rId13"/>
    <p:sldId id="311" r:id="rId14"/>
  </p:sldIdLst>
  <p:sldSz cx="12192000" cy="6858000"/>
  <p:notesSz cx="6858000" cy="9144000"/>
  <p:defaultTextStyle>
    <a:defPPr>
      <a:defRPr lang="ar-S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حمد عليّ النفيعيّ" initials="حمد" lastIdx="1" clrIdx="0">
    <p:extLst>
      <p:ext uri="{19B8F6BF-5375-455C-9EA6-DF929625EA0E}">
        <p15:presenceInfo xmlns:p15="http://schemas.microsoft.com/office/powerpoint/2012/main" userId="0b58add3780b77f1" providerId="Windows Live"/>
      </p:ext>
    </p:extLst>
  </p:cmAuthor>
  <p:cmAuthor id="2" name="Mohamed Alhani Jadaida" initials="MAJ" lastIdx="1" clrIdx="1">
    <p:extLst>
      <p:ext uri="{19B8F6BF-5375-455C-9EA6-DF929625EA0E}">
        <p15:presenceInfo xmlns:p15="http://schemas.microsoft.com/office/powerpoint/2012/main" userId="S-1-5-21-304698654-929525263-1519392985-264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0066"/>
    <a:srgbClr val="FFFF99"/>
    <a:srgbClr val="FF3399"/>
    <a:srgbClr val="CC66FF"/>
    <a:srgbClr val="07ED43"/>
    <a:srgbClr val="CC3300"/>
    <a:srgbClr val="FFFFFF"/>
    <a:srgbClr val="43B1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4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S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10DDB038-7EBD-46C1-BF37-17CE9684544A}" type="datetimeFigureOut">
              <a:rPr lang="ar-SA" smtClean="0"/>
              <a:t>10/04/1443</a:t>
            </a:fld>
            <a:endParaRPr lang="ar-S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S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E0F35522-70BB-4E93-8A41-84CB8C736E69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31440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250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606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5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334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28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361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270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438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612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159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495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/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/>
              <a:t>11/15/2021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09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t="25076" r="6723" b="21638"/>
          <a:stretch/>
        </p:blipFill>
        <p:spPr>
          <a:xfrm>
            <a:off x="2438399" y="93501"/>
            <a:ext cx="7162800" cy="107847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الأول 2021-2022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2E2E828-D966-4866-8D0C-7C48B5D31A83}"/>
              </a:ext>
            </a:extLst>
          </p:cNvPr>
          <p:cNvSpPr/>
          <p:nvPr/>
        </p:nvSpPr>
        <p:spPr>
          <a:xfrm>
            <a:off x="57228" y="1236697"/>
            <a:ext cx="11964473" cy="81858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الحَلْقَةُ الثّانية/ اللُّغَةُ العَرَبيّةُ            الصَّفُّ</a:t>
            </a:r>
            <a:r>
              <a:rPr kumimoji="0" lang="ar-SA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: </a:t>
            </a:r>
            <a:r>
              <a:rPr kumimoji="0" lang="ar-BH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الرَّابِعُ</a:t>
            </a:r>
            <a:r>
              <a:rPr kumimoji="0" lang="ar-SA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 الابْتِدَائِيُّ</a:t>
            </a:r>
            <a:r>
              <a:rPr kumimoji="0" lang="ar-BH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 </a:t>
            </a:r>
            <a:r>
              <a:rPr kumimoji="0" lang="ar-BH" sz="3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                            </a:t>
            </a:r>
            <a:r>
              <a:rPr kumimoji="0" lang="ar-BH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/</a:t>
            </a:r>
            <a:r>
              <a:rPr kumimoji="0" lang="ar-SA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 </a:t>
            </a:r>
            <a:r>
              <a:rPr kumimoji="0" lang="ar-BH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الفَصْلُ الدِّراسِيُّ الأوَّل 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itchFamily="2" charset="-78"/>
              <a:ea typeface="+mn-ea"/>
              <a:cs typeface="Sakkal Majalla" pitchFamily="2" charset="-7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7E7755E-1789-4C6F-AA3E-15902EE9C568}"/>
              </a:ext>
            </a:extLst>
          </p:cNvPr>
          <p:cNvSpPr/>
          <p:nvPr/>
        </p:nvSpPr>
        <p:spPr>
          <a:xfrm>
            <a:off x="-124155" y="2026988"/>
            <a:ext cx="118931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الدَّرْسُ</a:t>
            </a:r>
            <a:r>
              <a:rPr kumimoji="0" lang="ar-BH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:</a:t>
            </a:r>
            <a:r>
              <a:rPr kumimoji="0" lang="ar-BH" sz="36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 </a:t>
            </a:r>
            <a:endParaRPr kumimoji="0" lang="ar-BH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itchFamily="2" charset="-78"/>
              <a:ea typeface="+mn-ea"/>
              <a:cs typeface="Sakkal Majalla" pitchFamily="2" charset="-78"/>
            </a:endParaRPr>
          </a:p>
        </p:txBody>
      </p:sp>
      <p:sp>
        <p:nvSpPr>
          <p:cNvPr id="12" name="مستطيل: زوايا مستديرة 201">
            <a:extLst>
              <a:ext uri="{FF2B5EF4-FFF2-40B4-BE49-F238E27FC236}">
                <a16:creationId xmlns:a16="http://schemas.microsoft.com/office/drawing/2014/main" xmlns="" id="{D772758D-A5C8-47AD-AF96-6072C10D491C}"/>
              </a:ext>
            </a:extLst>
          </p:cNvPr>
          <p:cNvSpPr/>
          <p:nvPr/>
        </p:nvSpPr>
        <p:spPr>
          <a:xfrm>
            <a:off x="2737600" y="2350153"/>
            <a:ext cx="5743791" cy="167611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 cap="flat" cmpd="sng" algn="ctr">
            <a:noFill/>
            <a:prstDash val="solid"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BH" sz="48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الـْمَـلَاكُ الأَبْيَضُ</a:t>
            </a:r>
            <a:endParaRPr lang="en-US" sz="48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xmlns="" id="{166910C9-EBA0-4AB1-BA5A-A4877B0DF19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66" t="8442" r="46185" b="61828"/>
          <a:stretch/>
        </p:blipFill>
        <p:spPr>
          <a:xfrm>
            <a:off x="4404060" y="4146961"/>
            <a:ext cx="2610679" cy="1996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537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46E82F65-026D-4A74-A7B3-B167A2377D22}"/>
              </a:ext>
            </a:extLst>
          </p:cNvPr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6000"/>
              </a:lnSpc>
              <a:spcAft>
                <a:spcPts val="800"/>
              </a:spcAft>
              <a:defRPr/>
            </a:pPr>
            <a:r>
              <a:rPr lang="ar-BH" sz="1400" b="1" dirty="0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الأول 2021-2022</a:t>
            </a:r>
            <a:endParaRPr lang="en-US" sz="11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20461" y="5081545"/>
            <a:ext cx="10341735" cy="107431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SA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ج 4-  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يَ</a:t>
            </a:r>
            <a:r>
              <a:rPr lang="ar-SA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دُلُّ 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ذلكَ على تقديرِهِ ل</a:t>
            </a:r>
            <a:r>
              <a:rPr lang="ar-SA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لمُمَرِّضَة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 و</a:t>
            </a:r>
            <a:r>
              <a:rPr lang="ar-SA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اعْتِرَافِ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هِ</a:t>
            </a:r>
            <a:r>
              <a:rPr lang="ar-SA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بِالجَمِيلِ  لِمَنْ كَ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ــــــــــــــ</a:t>
            </a:r>
            <a:r>
              <a:rPr lang="ar-SA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انَ لَهُ فَضْلٌ عَلَيْهِ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، كما يَدُلُّ على أَخلاقِهِ الرَّفيعَةِ وتَرْبيَتِهِ الصّالِحَةِ</a:t>
            </a:r>
            <a:r>
              <a:rPr lang="ar-SA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، وَ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قد أعْجَبَني </a:t>
            </a:r>
            <a:r>
              <a:rPr lang="ar-SA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تَصَرُّف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ُهُ وسَرَّني كَثيرًا</a:t>
            </a:r>
            <a:r>
              <a:rPr lang="ar-SA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sz="32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20461" y="1854517"/>
            <a:ext cx="10341735" cy="5773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SA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س3- أُعْجِبَ جَاسِمٌ بِمُعَامَلَةِ المُمَرِّضَةِ لَهُ فَتْرَةَ إِقَامَتِهِ بِالمُسْتَشْفَى</a:t>
            </a:r>
            <a:r>
              <a:rPr lang="ar-BH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،</a:t>
            </a:r>
            <a:r>
              <a:rPr lang="ar-SA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فَ</a:t>
            </a:r>
            <a:r>
              <a:rPr lang="ar-SA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بِمَ وَصفَهَا فِي نِهَايَةِ النَّصِّ؟</a:t>
            </a:r>
            <a:endParaRPr lang="en-US" sz="3200" dirty="0">
              <a:solidFill>
                <a:prstClr val="black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20461" y="2701949"/>
            <a:ext cx="10341735" cy="66634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SA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 3- وَصَفَ جَاسِمٌ المُمَرِّضَةَ فِي نِهَايَةِ النَّصِّ </a:t>
            </a:r>
            <a:r>
              <a:rPr lang="ar-SA" sz="3200" u="sng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بِمَل</a:t>
            </a:r>
            <a:r>
              <a:rPr lang="ar-SA" sz="3200" u="sng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َاكِ الرَّحْمَة</a:t>
            </a:r>
            <a:r>
              <a:rPr lang="ar-SA" sz="3200" u="sng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SA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r>
              <a:rPr lang="ar-SA" sz="3200" u="sng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3200" u="sng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20461" y="3686202"/>
            <a:ext cx="10341736" cy="112523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SA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س4-</a:t>
            </a:r>
            <a:r>
              <a:rPr lang="ar-BH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أرْسَلَ </a:t>
            </a:r>
            <a:r>
              <a:rPr lang="ar-SA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جَاسِمٌ بَعْدَ مُغَادَرَ</a:t>
            </a:r>
            <a:r>
              <a:rPr lang="ar-BH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ةِ</a:t>
            </a:r>
            <a:r>
              <a:rPr lang="ar-SA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المُسْتَشْفَى بِطَاقَة</a:t>
            </a:r>
            <a:r>
              <a:rPr lang="ar-BH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ً</a:t>
            </a:r>
            <a:r>
              <a:rPr lang="ar-SA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إلى المُمَرِّضَةِ . عَلَامَ يَدُلُّ ذَلِكَ؟ وَمَا رَأْيُكَ فِي مَا قَامَ بِهِ؟</a:t>
            </a:r>
            <a:endParaRPr lang="en-US" sz="32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مستطيل 4">
            <a:extLst>
              <a:ext uri="{FF2B5EF4-FFF2-40B4-BE49-F238E27FC236}">
                <a16:creationId xmlns:a16="http://schemas.microsoft.com/office/drawing/2014/main" xmlns="" id="{C53F8C24-ACDE-4377-BCB8-73868A5B0F6C}"/>
              </a:ext>
            </a:extLst>
          </p:cNvPr>
          <p:cNvSpPr/>
          <p:nvPr/>
        </p:nvSpPr>
        <p:spPr>
          <a:xfrm>
            <a:off x="270641" y="119411"/>
            <a:ext cx="3338614" cy="38761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المَلَاكُ الأَبْيَضُ - </a:t>
            </a:r>
            <a:r>
              <a:rPr lang="ar-BH" sz="2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الرَّابِعُ الابْتِدَائِيُّ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xmlns="" id="{7D915F96-99D0-475D-9A97-5846AC7EED56}"/>
              </a:ext>
            </a:extLst>
          </p:cNvPr>
          <p:cNvSpPr txBox="1">
            <a:spLocks/>
          </p:cNvSpPr>
          <p:nvPr/>
        </p:nvSpPr>
        <p:spPr>
          <a:xfrm>
            <a:off x="10500583" y="290955"/>
            <a:ext cx="1433095" cy="68821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92500"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أتدرَّبُ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42991813-338B-4682-88CE-6FD1D170D5A4}"/>
              </a:ext>
            </a:extLst>
          </p:cNvPr>
          <p:cNvSpPr/>
          <p:nvPr/>
        </p:nvSpPr>
        <p:spPr>
          <a:xfrm>
            <a:off x="3642886" y="948265"/>
            <a:ext cx="5681420" cy="65200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أُجِيبُ عَنِ الأسْئِلَةِ الآتِيَةِ فِي ضَوْءِ فَهْمِي للنَّصِّ.</a:t>
            </a:r>
            <a:endParaRPr lang="en-US" sz="32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74623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5" grpId="0" animBg="1"/>
      <p:bldP spid="16" grpId="0" animBg="1"/>
      <p:bldP spid="11" grpId="0" animBg="1"/>
      <p:bldP spid="12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46E82F65-026D-4A74-A7B3-B167A2377D22}"/>
              </a:ext>
            </a:extLst>
          </p:cNvPr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6000"/>
              </a:lnSpc>
              <a:spcAft>
                <a:spcPts val="800"/>
              </a:spcAft>
              <a:defRPr/>
            </a:pPr>
            <a:r>
              <a:rPr lang="ar-BH" sz="1400" b="1" dirty="0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الأول 2021-2022</a:t>
            </a:r>
            <a:endParaRPr lang="en-US" sz="11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09116" y="986063"/>
            <a:ext cx="4212513" cy="65200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أَبْحَثُ فِي النَّصِّ عَمَّا يَأْتِي:</a:t>
            </a:r>
            <a:endParaRPr lang="en-US" sz="32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80338" y="2165497"/>
            <a:ext cx="4911002" cy="5773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SA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س5- كَلِمَةٌ بَمعْنَى </a:t>
            </a:r>
            <a:r>
              <a:rPr lang="ar-SA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تُغَيِّرُ </a:t>
            </a:r>
            <a:r>
              <a:rPr lang="ar-SA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مِنَ الفِقْرَةِ الثَّانِيَةِ.</a:t>
            </a:r>
            <a:endParaRPr lang="en-US" sz="3200" dirty="0">
              <a:solidFill>
                <a:prstClr val="black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280338" y="3237673"/>
            <a:ext cx="4919730" cy="55023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SA" sz="32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س6- جُمْلَةُ تَعَجُّبٍ مِنَ الفِقْرَةِ قَبْلَ الأَخِيرَةِ</a:t>
            </a:r>
            <a:r>
              <a:rPr lang="ar-BH" sz="32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sz="3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80338" y="4478943"/>
            <a:ext cx="4919730" cy="550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SA" sz="32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س7- فِعْلًا مِنَ السَّطْرِ الأَخِيرِ لِلنَّصِّ. </a:t>
            </a:r>
            <a:endParaRPr lang="en-US" sz="3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365160" y="4478942"/>
            <a:ext cx="2343956" cy="55023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SA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 7- أَرْسَلَ- يَشْكُرُ</a:t>
            </a:r>
            <a:endParaRPr lang="en-US" sz="32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76897" y="3237673"/>
            <a:ext cx="3523088" cy="55023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SA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ج6- مَا أَعْظَمَ عَمَلَكِ النَّبِيلِ!</a:t>
            </a:r>
            <a:endParaRPr lang="en-US" sz="32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3" name="مستطيل 4">
            <a:extLst>
              <a:ext uri="{FF2B5EF4-FFF2-40B4-BE49-F238E27FC236}">
                <a16:creationId xmlns:a16="http://schemas.microsoft.com/office/drawing/2014/main" xmlns="" id="{D45D42CA-4E31-49C6-A479-01B3881D6EAA}"/>
              </a:ext>
            </a:extLst>
          </p:cNvPr>
          <p:cNvSpPr/>
          <p:nvPr/>
        </p:nvSpPr>
        <p:spPr>
          <a:xfrm>
            <a:off x="270641" y="119411"/>
            <a:ext cx="3338614" cy="38761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المَلَاكُ الأَبْيَضُ - </a:t>
            </a:r>
            <a:r>
              <a:rPr lang="ar-BH" sz="2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الرَّابِعُ الابْتِدَائِيُّ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519705" y="2165497"/>
            <a:ext cx="1637471" cy="577323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SA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ج5- تُبَدِّلُ.</a:t>
            </a:r>
            <a:endParaRPr lang="en-US" sz="32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FAEDB35A-D172-42CF-93AD-F379767F888A}"/>
              </a:ext>
            </a:extLst>
          </p:cNvPr>
          <p:cNvSpPr txBox="1">
            <a:spLocks/>
          </p:cNvSpPr>
          <p:nvPr/>
        </p:nvSpPr>
        <p:spPr>
          <a:xfrm>
            <a:off x="10500583" y="290955"/>
            <a:ext cx="1433095" cy="68821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92500"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أتدرَّبُ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37620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15" grpId="0" animBg="1"/>
      <p:bldP spid="11" grpId="0" animBg="1"/>
      <p:bldP spid="19" grpId="0" animBg="1"/>
      <p:bldP spid="20" grpId="0" animBg="1"/>
      <p:bldP spid="23" grpId="0" animBg="1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46E82F65-026D-4A74-A7B3-B167A2377D22}"/>
              </a:ext>
            </a:extLst>
          </p:cNvPr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6000"/>
              </a:lnSpc>
              <a:spcAft>
                <a:spcPts val="800"/>
              </a:spcAft>
              <a:defRPr/>
            </a:pPr>
            <a:r>
              <a:rPr lang="ar-BH" sz="1400" b="1" dirty="0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الأول 2021-2022</a:t>
            </a:r>
            <a:endParaRPr lang="en-US" sz="11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C3DEA09E-20B8-48EB-890C-A2BA6480C4B8}"/>
              </a:ext>
            </a:extLst>
          </p:cNvPr>
          <p:cNvSpPr txBox="1">
            <a:spLocks/>
          </p:cNvSpPr>
          <p:nvPr/>
        </p:nvSpPr>
        <p:spPr>
          <a:xfrm>
            <a:off x="10623026" y="85610"/>
            <a:ext cx="1433095" cy="69515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92500"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sz="4400" b="1" dirty="0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أُقَيِّمُ</a:t>
            </a:r>
            <a:endParaRPr lang="en-GB" sz="4400" b="1" dirty="0">
              <a:solidFill>
                <a:prstClr val="white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989031" y="1072099"/>
            <a:ext cx="2140378" cy="81676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نشَاطٌ خِتَامِيٌّ</a:t>
            </a:r>
            <a:endParaRPr lang="en-US" sz="32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81528" y="2235004"/>
            <a:ext cx="9947881" cy="81676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أَذْكُرُ أَهَمَّ دَرْسٍ مُسْتَفَادٍ مِنَ النَصِّ</a:t>
            </a:r>
            <a:r>
              <a:rPr lang="ar-SA" sz="32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sz="3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81528" y="3260418"/>
            <a:ext cx="9947881" cy="237473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>
              <a:lnSpc>
                <a:spcPct val="150000"/>
              </a:lnSpc>
            </a:pP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مِنْ الدُّرُوسِ المُسْتَفَادَةِ مِنْ نَصِّ(المَلَاكُ الأَبْيَضُ)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</a:p>
          <a:p>
            <a:pPr marL="457200" indent="-457200" algn="r" rtl="1">
              <a:lnSpc>
                <a:spcPct val="150000"/>
              </a:lnSpc>
              <a:buFontTx/>
              <a:buChar char="-"/>
            </a:pP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الاعْتِرَافُ بِأفْضَالِ الآخَرِينَ عَلَيْنَا وَتَقْدِيرُ جُهُودِهِمْ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ar-BH" sz="32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57200" indent="-457200" algn="r" rtl="1">
              <a:lnSpc>
                <a:spcPct val="150000"/>
              </a:lnSpc>
              <a:buFontTx/>
              <a:buChar char="-"/>
            </a:pP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الإخْلاصُ في العَملِ والسَّهَرُ عَلى خِدْمَةِ المرْضى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sz="32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مستطيل 4">
            <a:extLst>
              <a:ext uri="{FF2B5EF4-FFF2-40B4-BE49-F238E27FC236}">
                <a16:creationId xmlns:a16="http://schemas.microsoft.com/office/drawing/2014/main" xmlns="" id="{931EB4B4-4E28-4B81-A460-0DD2B62F5C63}"/>
              </a:ext>
            </a:extLst>
          </p:cNvPr>
          <p:cNvSpPr/>
          <p:nvPr/>
        </p:nvSpPr>
        <p:spPr>
          <a:xfrm>
            <a:off x="270641" y="119411"/>
            <a:ext cx="3338614" cy="38761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المَلَاكُ الأَبْيَضُ - </a:t>
            </a:r>
            <a:r>
              <a:rPr lang="ar-BH" sz="2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الرَّابِعُ الابْتِدَائِيُّ</a:t>
            </a:r>
          </a:p>
        </p:txBody>
      </p:sp>
    </p:spTree>
    <p:extLst>
      <p:ext uri="{BB962C8B-B14F-4D97-AF65-F5344CB8AC3E}">
        <p14:creationId xmlns:p14="http://schemas.microsoft.com/office/powerpoint/2010/main" val="254835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FD172123-B596-45D5-9047-1895A2E41285}"/>
              </a:ext>
            </a:extLst>
          </p:cNvPr>
          <p:cNvSpPr/>
          <p:nvPr/>
        </p:nvSpPr>
        <p:spPr>
          <a:xfrm>
            <a:off x="3160771" y="2456575"/>
            <a:ext cx="6153174" cy="1640880"/>
          </a:xfrm>
          <a:prstGeom prst="roundRect">
            <a:avLst/>
          </a:prstGeom>
          <a:solidFill>
            <a:schemeClr val="bg1">
              <a:lumMod val="95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BH" sz="115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انْتَهى الدَّرْسُ</a:t>
            </a:r>
            <a:endParaRPr lang="en-US" sz="115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B3C0000-B730-460E-BC55-706F5AE1E0E7}"/>
              </a:ext>
            </a:extLst>
          </p:cNvPr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الأول 2021-2022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523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C5F77C86-53A6-48A9-AFFF-3E543DC13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07270" y="-2232"/>
            <a:ext cx="1847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/>
            <a:endParaRPr lang="en-US" sz="240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xmlns="" id="{57899E76-9113-4579-99F3-9C733C6A31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07270" y="-2232"/>
            <a:ext cx="1847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/>
            <a:endParaRPr lang="en-US" sz="240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08D36A87-0AA6-49A3-880D-C82826F7F82E}"/>
              </a:ext>
            </a:extLst>
          </p:cNvPr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الأول 2021-2022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</p:txBody>
      </p:sp>
      <p:sp>
        <p:nvSpPr>
          <p:cNvPr id="6" name="مستطيل 4">
            <a:extLst>
              <a:ext uri="{FF2B5EF4-FFF2-40B4-BE49-F238E27FC236}">
                <a16:creationId xmlns:a16="http://schemas.microsoft.com/office/drawing/2014/main" xmlns="" id="{005FD553-AD8C-4B8D-8AAC-C9773DFCF5A9}"/>
              </a:ext>
            </a:extLst>
          </p:cNvPr>
          <p:cNvSpPr/>
          <p:nvPr/>
        </p:nvSpPr>
        <p:spPr>
          <a:xfrm>
            <a:off x="270641" y="119411"/>
            <a:ext cx="3338614" cy="38761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المَلَاكُ الأَبْيَضُ - </a:t>
            </a:r>
            <a:r>
              <a:rPr lang="ar-BH" sz="2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الرَّابِعُ الابْتِدَائِيُّ</a:t>
            </a:r>
          </a:p>
        </p:txBody>
      </p:sp>
      <p:sp>
        <p:nvSpPr>
          <p:cNvPr id="2" name="Rectangle 1"/>
          <p:cNvSpPr/>
          <p:nvPr/>
        </p:nvSpPr>
        <p:spPr>
          <a:xfrm>
            <a:off x="7400663" y="532095"/>
            <a:ext cx="405110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7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أَه</a:t>
            </a:r>
            <a:r>
              <a:rPr lang="ar-SA" sz="7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7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</a:t>
            </a:r>
            <a:r>
              <a:rPr lang="ar-SA" sz="7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7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افُ الدّ</a:t>
            </a:r>
            <a:r>
              <a:rPr lang="ar-SA" sz="7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7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رْسِ:</a:t>
            </a:r>
            <a:endParaRPr lang="en-US" sz="2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82058" y="2125015"/>
            <a:ext cx="9869714" cy="60678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SA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1- شَرْحُ المُفْرَداتِ الصَّعْبةِ.</a:t>
            </a:r>
            <a:endParaRPr lang="en-US" sz="36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82058" y="3365492"/>
            <a:ext cx="9869714" cy="6549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SA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 – </a:t>
            </a:r>
            <a:r>
              <a:rPr lang="ar-BH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فَهْمُ </a:t>
            </a:r>
            <a:r>
              <a:rPr lang="ar-SA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الأَفْكَارِ الأسَاسِيَّةِ فِي النَصِّ.</a:t>
            </a:r>
            <a:endParaRPr lang="en-US" sz="36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82058" y="4913586"/>
            <a:ext cx="9869714" cy="6453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SA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3- اسْتِنْتَاجُ أهَمِّ الدُّرُوسِ وَالقِيَمِ المُسْتَفَادَةِ مِنَ النَصِّ المَشْرُوحِ.</a:t>
            </a:r>
            <a:endParaRPr lang="en-US" sz="36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95411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  <p:bldP spid="4" grpId="0" animBg="1"/>
      <p:bldP spid="9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46E82F65-026D-4A74-A7B3-B167A2377D22}"/>
              </a:ext>
            </a:extLst>
          </p:cNvPr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الأول 2021-2022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A569A42E-2F99-476D-90FA-C289343FCA5A}"/>
              </a:ext>
            </a:extLst>
          </p:cNvPr>
          <p:cNvSpPr txBox="1">
            <a:spLocks/>
          </p:cNvSpPr>
          <p:nvPr/>
        </p:nvSpPr>
        <p:spPr>
          <a:xfrm>
            <a:off x="10395251" y="313220"/>
            <a:ext cx="1373707" cy="66147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BH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مستطيل 4">
            <a:extLst>
              <a:ext uri="{FF2B5EF4-FFF2-40B4-BE49-F238E27FC236}">
                <a16:creationId xmlns:a16="http://schemas.microsoft.com/office/drawing/2014/main" xmlns="" id="{15776518-46DC-4F97-9EE9-E38A98FBDC2C}"/>
              </a:ext>
            </a:extLst>
          </p:cNvPr>
          <p:cNvSpPr/>
          <p:nvPr/>
        </p:nvSpPr>
        <p:spPr>
          <a:xfrm>
            <a:off x="13253" y="164174"/>
            <a:ext cx="3013843" cy="38761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المَلَاكُ الأَبْيَضُ - </a:t>
            </a:r>
            <a:r>
              <a:rPr lang="ar-BH" sz="2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الرَّابِعُ الابْتِدَائِيُّ</a:t>
            </a:r>
          </a:p>
        </p:txBody>
      </p:sp>
      <p:pic>
        <p:nvPicPr>
          <p:cNvPr id="15" name="Picture 14" descr="Text&#10;&#10;Description automatically generated">
            <a:extLst>
              <a:ext uri="{FF2B5EF4-FFF2-40B4-BE49-F238E27FC236}">
                <a16:creationId xmlns:a16="http://schemas.microsoft.com/office/drawing/2014/main" xmlns="" id="{0707CB67-F5CF-4CB9-9E5B-5690A7E1316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511" b="14894"/>
          <a:stretch/>
        </p:blipFill>
        <p:spPr>
          <a:xfrm>
            <a:off x="2047051" y="1021530"/>
            <a:ext cx="6512623" cy="5217927"/>
          </a:xfrm>
          <a:prstGeom prst="rect">
            <a:avLst/>
          </a:prstGeom>
        </p:spPr>
      </p:pic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xmlns="" id="{533CAE97-7DF4-4A51-9AF1-5D5560B98B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13" t="9308" r="7425" b="61042"/>
          <a:stretch/>
        </p:blipFill>
        <p:spPr>
          <a:xfrm>
            <a:off x="7004387" y="4248407"/>
            <a:ext cx="2690191" cy="1991050"/>
          </a:xfrm>
          <a:prstGeom prst="rect">
            <a:avLst/>
          </a:prstGeom>
        </p:spPr>
      </p:pic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xmlns="" id="{28CA1063-34C2-4735-A9BB-D7C1AD44E0F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66" t="8442" r="46185" b="61828"/>
          <a:stretch/>
        </p:blipFill>
        <p:spPr>
          <a:xfrm>
            <a:off x="0" y="888029"/>
            <a:ext cx="2610679" cy="1996507"/>
          </a:xfrm>
          <a:prstGeom prst="rect">
            <a:avLst/>
          </a:prstGeom>
        </p:spPr>
      </p:pic>
      <p:sp>
        <p:nvSpPr>
          <p:cNvPr id="13" name="مستطيل: زوايا مستديرة 201">
            <a:extLst>
              <a:ext uri="{FF2B5EF4-FFF2-40B4-BE49-F238E27FC236}">
                <a16:creationId xmlns:a16="http://schemas.microsoft.com/office/drawing/2014/main" xmlns="" id="{304EC997-F983-42F6-9743-AE42E0068D09}"/>
              </a:ext>
            </a:extLst>
          </p:cNvPr>
          <p:cNvSpPr/>
          <p:nvPr/>
        </p:nvSpPr>
        <p:spPr>
          <a:xfrm>
            <a:off x="3988409" y="170408"/>
            <a:ext cx="3013843" cy="76276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noFill/>
            <a:prstDash val="solid"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BH" sz="36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الـْمَـلَاكُ الأَبْيَضُ</a:t>
            </a:r>
            <a:endParaRPr lang="en-US" sz="36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2470F591-8AFD-4619-A1E1-5F5CD2DD9C8A}"/>
              </a:ext>
            </a:extLst>
          </p:cNvPr>
          <p:cNvSpPr/>
          <p:nvPr/>
        </p:nvSpPr>
        <p:spPr>
          <a:xfrm>
            <a:off x="8746435" y="1486743"/>
            <a:ext cx="3022523" cy="1577592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32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أَق</a:t>
            </a:r>
            <a:r>
              <a:rPr lang="ar-SA" sz="32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32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</a:t>
            </a:r>
            <a:r>
              <a:rPr lang="ar-SA" sz="32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2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 النَّصَّ</a:t>
            </a:r>
            <a:r>
              <a:rPr lang="ar-SA" sz="32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الآ</a:t>
            </a:r>
            <a:r>
              <a:rPr lang="ar-BH" sz="32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32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ِيَ</a:t>
            </a:r>
            <a:r>
              <a:rPr lang="ar-BH" sz="32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جَيّدًا</a:t>
            </a:r>
            <a:r>
              <a:rPr lang="ar-SA" sz="32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sz="1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51338426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46E82F65-026D-4A74-A7B3-B167A2377D22}"/>
              </a:ext>
            </a:extLst>
          </p:cNvPr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الأول 2021-2022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A569A42E-2F99-476D-90FA-C289343FCA5A}"/>
              </a:ext>
            </a:extLst>
          </p:cNvPr>
          <p:cNvSpPr txBox="1">
            <a:spLocks/>
          </p:cNvSpPr>
          <p:nvPr/>
        </p:nvSpPr>
        <p:spPr>
          <a:xfrm>
            <a:off x="10162658" y="507029"/>
            <a:ext cx="1373707" cy="66147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BH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مستطيل 4">
            <a:extLst>
              <a:ext uri="{FF2B5EF4-FFF2-40B4-BE49-F238E27FC236}">
                <a16:creationId xmlns:a16="http://schemas.microsoft.com/office/drawing/2014/main" xmlns="" id="{15776518-46DC-4F97-9EE9-E38A98FBDC2C}"/>
              </a:ext>
            </a:extLst>
          </p:cNvPr>
          <p:cNvSpPr/>
          <p:nvPr/>
        </p:nvSpPr>
        <p:spPr>
          <a:xfrm>
            <a:off x="0" y="141117"/>
            <a:ext cx="3015898" cy="38761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المَلَاكُ الأَبْيَضُ - </a:t>
            </a:r>
            <a:r>
              <a:rPr lang="ar-BH" sz="2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الرَّابِعُ الابْتِدَائِيُّ</a:t>
            </a:r>
          </a:p>
        </p:txBody>
      </p:sp>
      <p:pic>
        <p:nvPicPr>
          <p:cNvPr id="15" name="Picture 14" descr="Text&#10;&#10;Description automatically generated">
            <a:extLst>
              <a:ext uri="{FF2B5EF4-FFF2-40B4-BE49-F238E27FC236}">
                <a16:creationId xmlns:a16="http://schemas.microsoft.com/office/drawing/2014/main" xmlns="" id="{0707CB67-F5CF-4CB9-9E5B-5690A7E1316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065"/>
          <a:stretch/>
        </p:blipFill>
        <p:spPr>
          <a:xfrm>
            <a:off x="2569893" y="2332149"/>
            <a:ext cx="6630942" cy="1484586"/>
          </a:xfrm>
          <a:prstGeom prst="rect">
            <a:avLst/>
          </a:prstGeom>
        </p:spPr>
      </p:pic>
      <p:pic>
        <p:nvPicPr>
          <p:cNvPr id="17" name="Picture 16" descr="Text, letter&#10;&#10;Description automatically generated">
            <a:extLst>
              <a:ext uri="{FF2B5EF4-FFF2-40B4-BE49-F238E27FC236}">
                <a16:creationId xmlns:a16="http://schemas.microsoft.com/office/drawing/2014/main" xmlns="" id="{4E563909-D50D-4FD0-81A6-5DFEFA8AC00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907"/>
          <a:stretch/>
        </p:blipFill>
        <p:spPr>
          <a:xfrm>
            <a:off x="2569893" y="3723862"/>
            <a:ext cx="6362072" cy="2540304"/>
          </a:xfrm>
          <a:prstGeom prst="rect">
            <a:avLst/>
          </a:prstGeom>
        </p:spPr>
      </p:pic>
      <p:pic>
        <p:nvPicPr>
          <p:cNvPr id="12" name="Picture 11" descr="Text, letter&#10;&#10;Description automatically generated">
            <a:extLst>
              <a:ext uri="{FF2B5EF4-FFF2-40B4-BE49-F238E27FC236}">
                <a16:creationId xmlns:a16="http://schemas.microsoft.com/office/drawing/2014/main" xmlns="" id="{4E90FD36-E553-4CEB-8089-0832E64066B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2" r="242" b="65203"/>
          <a:stretch/>
        </p:blipFill>
        <p:spPr>
          <a:xfrm>
            <a:off x="2569893" y="1377687"/>
            <a:ext cx="6519651" cy="1042109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E4595768-F507-4CF2-B76C-987307F7D097}"/>
              </a:ext>
            </a:extLst>
          </p:cNvPr>
          <p:cNvSpPr/>
          <p:nvPr/>
        </p:nvSpPr>
        <p:spPr>
          <a:xfrm>
            <a:off x="9288014" y="1725282"/>
            <a:ext cx="2505689" cy="1577592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32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أَق</a:t>
            </a:r>
            <a:r>
              <a:rPr lang="ar-SA" sz="32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32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</a:t>
            </a:r>
            <a:r>
              <a:rPr lang="ar-SA" sz="32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2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 النَّصَّ</a:t>
            </a:r>
            <a:r>
              <a:rPr lang="ar-SA" sz="32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الآ</a:t>
            </a:r>
            <a:r>
              <a:rPr lang="ar-BH" sz="32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32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ِيَ</a:t>
            </a:r>
            <a:r>
              <a:rPr lang="ar-BH" sz="32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جَيّدًا</a:t>
            </a:r>
            <a:r>
              <a:rPr lang="ar-SA" sz="32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sz="1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16" name="Picture 15" descr="Text&#10;&#10;Description automatically generated">
            <a:extLst>
              <a:ext uri="{FF2B5EF4-FFF2-40B4-BE49-F238E27FC236}">
                <a16:creationId xmlns:a16="http://schemas.microsoft.com/office/drawing/2014/main" xmlns="" id="{DAA15462-5025-42CE-9A15-1F17142198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66" t="8442" r="46185" b="61828"/>
          <a:stretch/>
        </p:blipFill>
        <p:spPr>
          <a:xfrm>
            <a:off x="114928" y="4267657"/>
            <a:ext cx="2610679" cy="1996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36119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46E82F65-026D-4A74-A7B3-B167A2377D22}"/>
              </a:ext>
            </a:extLst>
          </p:cNvPr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الأول 2021-2022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23610" y="271122"/>
            <a:ext cx="6393987" cy="71291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SA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أُعِيدُ قِرَاءَةَ النَ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SA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صِّ جَيِّدًا، ثُمَّ أُجِيبُ عَنْ الأَسْئِلةِ الآتِيَةِ.</a:t>
            </a:r>
            <a:endParaRPr lang="en-US" sz="32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33384" y="1166821"/>
            <a:ext cx="1309911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32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مَعانِي المُفْردَاتِ</a:t>
            </a:r>
            <a:endParaRPr lang="en-US" sz="3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22782" y="1318836"/>
            <a:ext cx="8157737" cy="74385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بِالعَوْدَةِ إلى النَّصِّ، واعْتمِادًا عَلَى السِّيَاقِ، أ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جِدُ مَعَانِيَ المُفْرَدَاتِ الآتِيَةِ.</a:t>
            </a:r>
            <a:endParaRPr lang="en-US" sz="32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A569A42E-2F99-476D-90FA-C289343FCA5A}"/>
              </a:ext>
            </a:extLst>
          </p:cNvPr>
          <p:cNvSpPr txBox="1">
            <a:spLocks/>
          </p:cNvSpPr>
          <p:nvPr/>
        </p:nvSpPr>
        <p:spPr>
          <a:xfrm>
            <a:off x="10747514" y="243882"/>
            <a:ext cx="1173846" cy="71291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925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BH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876421" y="2443693"/>
            <a:ext cx="3374265" cy="45050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32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طَالَعَتْهُ</a:t>
            </a:r>
            <a:endParaRPr lang="en-US" sz="32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827608" y="4301799"/>
            <a:ext cx="3471890" cy="46464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SA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BH" sz="32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هَزَّ رَأسَهُ</a:t>
            </a:r>
            <a:endParaRPr lang="en-US" sz="3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/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8237757" y="3430728"/>
            <a:ext cx="3374264" cy="49587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إِزَالَةٌ - بَتْرٌ</a:t>
            </a:r>
            <a:endParaRPr lang="en-US" sz="32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8237757" y="4277703"/>
            <a:ext cx="3374265" cy="51283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32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تُلَاطِفُهُ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8193388" y="5309116"/>
            <a:ext cx="3374264" cy="5804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تُحْسِنُ مُعَامَلَتَهُ</a:t>
            </a:r>
            <a:endParaRPr lang="en-US" sz="32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242477" y="2445656"/>
            <a:ext cx="3374264" cy="491299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32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اسْتِئْصَالٌ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876421" y="3491532"/>
            <a:ext cx="3374264" cy="46464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نَظَرَتْ إِلِيْهِ</a:t>
            </a:r>
            <a:endParaRPr lang="en-US" sz="32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876421" y="5348724"/>
            <a:ext cx="3374264" cy="54080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رَفَعَ رَأْسَهُ وَحَرَّكَهُ</a:t>
            </a:r>
            <a:endParaRPr lang="en-US" sz="32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1" name="Left Arrow 20"/>
          <p:cNvSpPr/>
          <p:nvPr/>
        </p:nvSpPr>
        <p:spPr>
          <a:xfrm rot="16200000">
            <a:off x="9588270" y="4832779"/>
            <a:ext cx="457269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eft Arrow 23"/>
          <p:cNvSpPr/>
          <p:nvPr/>
        </p:nvSpPr>
        <p:spPr>
          <a:xfrm rot="16200000">
            <a:off x="9612554" y="2939384"/>
            <a:ext cx="408701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eft Arrow 24"/>
          <p:cNvSpPr/>
          <p:nvPr/>
        </p:nvSpPr>
        <p:spPr>
          <a:xfrm rot="16200000">
            <a:off x="4203849" y="4844330"/>
            <a:ext cx="524156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eft Arrow 25"/>
          <p:cNvSpPr/>
          <p:nvPr/>
        </p:nvSpPr>
        <p:spPr>
          <a:xfrm rot="16200000">
            <a:off x="4199943" y="2947573"/>
            <a:ext cx="531967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مستطيل 4">
            <a:extLst>
              <a:ext uri="{FF2B5EF4-FFF2-40B4-BE49-F238E27FC236}">
                <a16:creationId xmlns:a16="http://schemas.microsoft.com/office/drawing/2014/main" xmlns="" id="{19CAE7B5-1FEA-47E9-A0AA-45F25F76C6CF}"/>
              </a:ext>
            </a:extLst>
          </p:cNvPr>
          <p:cNvSpPr/>
          <p:nvPr/>
        </p:nvSpPr>
        <p:spPr>
          <a:xfrm>
            <a:off x="270640" y="164175"/>
            <a:ext cx="3015898" cy="38761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المَلَاكُ الأَبْيَضُ - </a:t>
            </a:r>
            <a:r>
              <a:rPr lang="ar-BH" sz="2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الرَّابِعُ الابْتِدَائِيُّ</a:t>
            </a:r>
          </a:p>
        </p:txBody>
      </p:sp>
    </p:spTree>
    <p:extLst>
      <p:ext uri="{BB962C8B-B14F-4D97-AF65-F5344CB8AC3E}">
        <p14:creationId xmlns:p14="http://schemas.microsoft.com/office/powerpoint/2010/main" val="1596603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  <p:bldP spid="9" grpId="0" animBg="1"/>
      <p:bldP spid="8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8" grpId="0" animBg="1"/>
      <p:bldP spid="19" grpId="0" animBg="1"/>
      <p:bldP spid="21" grpId="0" animBg="1"/>
      <p:bldP spid="24" grpId="0" animBg="1"/>
      <p:bldP spid="25" grpId="0" animBg="1"/>
      <p:bldP spid="26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46E82F65-026D-4A74-A7B3-B167A2377D22}"/>
              </a:ext>
            </a:extLst>
          </p:cNvPr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الأول 2021-2022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127492" y="605640"/>
            <a:ext cx="2828158" cy="5920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الفِكْرَةُ العَامَّةُ</a:t>
            </a:r>
            <a:endParaRPr lang="en-US" sz="32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91478" y="2728549"/>
            <a:ext cx="8564172" cy="81676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دَوْرُ الْمُمَرِّضَةِ في الْعِنايَةِ بِجاسِمٍ في المُسْتَشْفى، وَاعْتِرافُهِ بِجَميلِها بَعْدَ شِفائِهِ.</a:t>
            </a:r>
            <a:endParaRPr lang="en-US" sz="32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47198" y="1478993"/>
            <a:ext cx="4452731" cy="81676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أَخْتَارُ الفِكْرَةَ العَامَّةَ 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الْمُناسِبَةَ 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للنَ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صِّ.</a:t>
            </a:r>
            <a:endParaRPr lang="en-US" sz="32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A569A42E-2F99-476D-90FA-C289343FCA5A}"/>
              </a:ext>
            </a:extLst>
          </p:cNvPr>
          <p:cNvSpPr txBox="1">
            <a:spLocks/>
          </p:cNvSpPr>
          <p:nvPr/>
        </p:nvSpPr>
        <p:spPr>
          <a:xfrm>
            <a:off x="10681252" y="144477"/>
            <a:ext cx="1209766" cy="76087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BH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فْهَم</a:t>
            </a:r>
            <a:r>
              <a:rPr lang="ar-SA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مستطيل 4">
            <a:extLst>
              <a:ext uri="{FF2B5EF4-FFF2-40B4-BE49-F238E27FC236}">
                <a16:creationId xmlns:a16="http://schemas.microsoft.com/office/drawing/2014/main" xmlns="" id="{6C8E5BD1-0AF2-42B4-98AA-B1D4C1ACF1D2}"/>
              </a:ext>
            </a:extLst>
          </p:cNvPr>
          <p:cNvSpPr/>
          <p:nvPr/>
        </p:nvSpPr>
        <p:spPr>
          <a:xfrm>
            <a:off x="270641" y="119411"/>
            <a:ext cx="3338614" cy="38761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المَلَاكُ الأَبْيَضُ - </a:t>
            </a:r>
            <a:r>
              <a:rPr lang="ar-BH" sz="2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الرَّابِعُ الابْتِدَائِيُّ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926C1CFD-AACE-4DF3-8F52-163B79EB9F64}"/>
              </a:ext>
            </a:extLst>
          </p:cNvPr>
          <p:cNvSpPr/>
          <p:nvPr/>
        </p:nvSpPr>
        <p:spPr>
          <a:xfrm>
            <a:off x="1391478" y="3724464"/>
            <a:ext cx="8564172" cy="81676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دَوْرُ الطّبيبِ في الْعِنايَةِ بِجاسِمٍ في المُسْتَشْفى، وَاعْتِرافُهِ بِجَميلِه بَعْدَ شِفائِهِ.</a:t>
            </a:r>
            <a:endParaRPr lang="en-US" sz="32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FD2189EA-65BD-4DA1-9159-ACD2919FAE86}"/>
              </a:ext>
            </a:extLst>
          </p:cNvPr>
          <p:cNvSpPr/>
          <p:nvPr/>
        </p:nvSpPr>
        <p:spPr>
          <a:xfrm>
            <a:off x="1391478" y="4722984"/>
            <a:ext cx="8564172" cy="81676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مُعاناةُ جاسِمٍ مِنَ المَرَضِ وَدَوْرُ أُسْرَتِهِ في مُساعَدَتِهِ عَلى الشِّفاءِ.</a:t>
            </a:r>
            <a:endParaRPr lang="en-US" sz="32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6C8F4F1-B122-4923-BB2E-74105842B880}"/>
              </a:ext>
            </a:extLst>
          </p:cNvPr>
          <p:cNvSpPr/>
          <p:nvPr/>
        </p:nvSpPr>
        <p:spPr>
          <a:xfrm>
            <a:off x="1100164" y="2713898"/>
            <a:ext cx="8959056" cy="30951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دَوْرُ الْمُمَرِّضَةِ في الْعِنايَةِ بِجاسِمٍ في المُسْتَشْفى، وَاعْتِرافُهِ بِجَميلِها بَعْدَ شِفائِهِ.</a:t>
            </a:r>
            <a:endParaRPr lang="en-US" sz="32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49090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3" grpId="0" animBg="1"/>
      <p:bldP spid="15" grpId="0" animBg="1"/>
      <p:bldP spid="16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46E82F65-026D-4A74-A7B3-B167A2377D22}"/>
              </a:ext>
            </a:extLst>
          </p:cNvPr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الأول 2021-2022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80009" y="320536"/>
            <a:ext cx="5579211" cy="6520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أَشْرَحُ أَهَمَّ الأفْكَارِ الأَسَاسِيّةِ الوَارِدَةِ فِي النَّصِّ.</a:t>
            </a:r>
            <a:endParaRPr lang="en-US" sz="32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962390"/>
              </p:ext>
            </p:extLst>
          </p:nvPr>
        </p:nvGraphicFramePr>
        <p:xfrm>
          <a:off x="291548" y="1457838"/>
          <a:ext cx="11692949" cy="430619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6431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497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61077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kern="1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شَرْحُهَا</a:t>
                      </a:r>
                      <a:endParaRPr lang="en-US" sz="2800" b="1" kern="12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kern="1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الفِكْرَةُ</a:t>
                      </a:r>
                      <a:endParaRPr lang="en-US" sz="2800" b="1" kern="12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37067">
                <a:tc>
                  <a:txBody>
                    <a:bodyPr/>
                    <a:lstStyle/>
                    <a:p>
                      <a:pPr algn="r" rtl="1"/>
                      <a:endParaRPr lang="ar-BH" sz="2800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SA" sz="2800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08046">
                <a:tc>
                  <a:txBody>
                    <a:bodyPr/>
                    <a:lstStyle/>
                    <a:p>
                      <a:pPr marL="0" indent="0" algn="r" rtl="1">
                        <a:buFontTx/>
                        <a:buNone/>
                      </a:pPr>
                      <a:endParaRPr lang="en-US" sz="2800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800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8" name="مستطيل 4">
            <a:extLst>
              <a:ext uri="{FF2B5EF4-FFF2-40B4-BE49-F238E27FC236}">
                <a16:creationId xmlns:a16="http://schemas.microsoft.com/office/drawing/2014/main" xmlns="" id="{3A589CB0-5BA7-410E-A832-BAFEAD325D22}"/>
              </a:ext>
            </a:extLst>
          </p:cNvPr>
          <p:cNvSpPr/>
          <p:nvPr/>
        </p:nvSpPr>
        <p:spPr>
          <a:xfrm>
            <a:off x="270641" y="119411"/>
            <a:ext cx="3338614" cy="38761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المَلَاكُ الأَبْيَضُ - </a:t>
            </a:r>
            <a:r>
              <a:rPr lang="ar-BH" sz="2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الرَّابِعُ الابْتِدَائِيُّ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39272" y="2308379"/>
            <a:ext cx="40296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rtl="1"/>
            <a:r>
              <a:rPr lang="ar-SA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1-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مَرَضُ </a:t>
            </a:r>
            <a:r>
              <a:rPr lang="ar-BH" sz="32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جاسِمٍ: 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(الفَقْرَةُ الأُولَى)</a:t>
            </a:r>
          </a:p>
          <a:p>
            <a:pPr algn="r" rtl="1"/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مِنْ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 شَعَرَ 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إِلَى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 لَوْزَتَيْهِ)</a:t>
            </a:r>
            <a:endParaRPr lang="en-US" sz="32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1548" y="2257146"/>
            <a:ext cx="6374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rtl="1"/>
            <a:r>
              <a:rPr lang="ar-BH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أُصِيبَ جاسِم</a:t>
            </a:r>
            <a:r>
              <a:rPr lang="ar-SA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ٌ</a:t>
            </a:r>
            <a:r>
              <a:rPr lang="ar-BH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بِمَرضٍ فِي اللَّوْزَتَيْنِ، فَقَرَّرَ الطَّبِيبُ إزَالَتَهُمَا بَعْدَ إجْرَاءِ عَمَلِيَّةٍ جِرَاحِيَّةٍ.</a:t>
            </a:r>
            <a:endParaRPr lang="en-US" sz="3200" dirty="0">
              <a:solidFill>
                <a:prstClr val="black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02379" y="3789982"/>
            <a:ext cx="48340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rtl="1"/>
            <a:r>
              <a:rPr lang="ar-SA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2- 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دُخُولُ جاسِمٍ المُسْتَشْفَى وَإِجْرَاءُ العَمَلِيَّةِ:</a:t>
            </a:r>
          </a:p>
          <a:p>
            <a:pPr lvl="0" algn="r" rtl="1"/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مِنْ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 يَوْمَ دُخُولِهِ 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إِلَى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 أُخْتٍهٍ الكَبِيرَةِ)</a:t>
            </a:r>
            <a:endParaRPr lang="en-US" sz="32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1835" y="3834501"/>
            <a:ext cx="62940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rtl="1"/>
            <a:r>
              <a:rPr lang="ar-SA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دَخَ</a:t>
            </a:r>
            <a:r>
              <a:rPr lang="ar-BH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ـــــــــــــــــــــــــ</a:t>
            </a:r>
            <a:r>
              <a:rPr lang="ar-SA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 جَاسِ</a:t>
            </a:r>
            <a:r>
              <a:rPr lang="ar-BH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</a:t>
            </a:r>
            <a:r>
              <a:rPr lang="ar-SA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ٌ المُسْتَشْفَى </a:t>
            </a:r>
            <a:r>
              <a:rPr lang="ar-SA" sz="3200" dirty="0" err="1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لإِجْ</a:t>
            </a:r>
            <a:r>
              <a:rPr lang="ar-BH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ـــــــــــــــــــــــــــــــــــ</a:t>
            </a:r>
            <a:r>
              <a:rPr lang="ar-SA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رَاءِ عَمَلِيَّةِ اسْتِئْصَالِ اللَّوْزَتَيْنِ</a:t>
            </a:r>
            <a:r>
              <a:rPr lang="ar-BH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،</a:t>
            </a:r>
            <a:r>
              <a:rPr lang="ar-SA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اسْت</a:t>
            </a:r>
            <a:r>
              <a:rPr lang="ar-BH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SA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قْبَ</a:t>
            </a:r>
            <a:r>
              <a:rPr lang="ar-BH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لَتْه</a:t>
            </a:r>
            <a:r>
              <a:rPr lang="ar-SA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 المُمَرِّضَة</a:t>
            </a:r>
            <a:r>
              <a:rPr lang="ar-BH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SA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، </a:t>
            </a:r>
            <a:r>
              <a:rPr lang="ar-BH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فَ</a:t>
            </a:r>
            <a:r>
              <a:rPr lang="ar-SA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لَ</a:t>
            </a:r>
            <a:r>
              <a:rPr lang="ar-BH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ــــــــــــــــ</a:t>
            </a:r>
            <a:r>
              <a:rPr lang="ar-SA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قِيَ مِنْ جَانِبِهَا عِنَايَةً فَائِقَةً وَحُسْنَ مُعَامَلَةٍ خَفَّفَتْ وَطْأَةَ أَلَمِهِ.</a:t>
            </a:r>
            <a:endParaRPr lang="ar-SA" sz="2800" dirty="0">
              <a:solidFill>
                <a:prstClr val="black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xmlns="" id="{1D4C401F-2020-4E8C-A93A-C0B46CF6BC4E}"/>
              </a:ext>
            </a:extLst>
          </p:cNvPr>
          <p:cNvSpPr txBox="1">
            <a:spLocks/>
          </p:cNvSpPr>
          <p:nvPr/>
        </p:nvSpPr>
        <p:spPr>
          <a:xfrm>
            <a:off x="10681252" y="144477"/>
            <a:ext cx="1209766" cy="76087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BH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فْهَم</a:t>
            </a:r>
            <a:r>
              <a:rPr lang="ar-SA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96268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/>
      <p:bldP spid="10" grpId="0"/>
      <p:bldP spid="11" grpId="0"/>
      <p:bldP spid="13" grpId="0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46E82F65-026D-4A74-A7B3-B167A2377D22}"/>
              </a:ext>
            </a:extLst>
          </p:cNvPr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الأول 2021-2022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594616"/>
              </p:ext>
            </p:extLst>
          </p:nvPr>
        </p:nvGraphicFramePr>
        <p:xfrm>
          <a:off x="186777" y="1628259"/>
          <a:ext cx="11818446" cy="452380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457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726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87808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kern="1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شَرْحُهَا</a:t>
                      </a:r>
                      <a:r>
                        <a:rPr lang="ar-BH" sz="2800" b="1" kern="1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kern="1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الفِكْرَةُ</a:t>
                      </a:r>
                      <a:endParaRPr lang="en-US" sz="2800" b="1" kern="12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35997">
                <a:tc>
                  <a:txBody>
                    <a:bodyPr/>
                    <a:lstStyle/>
                    <a:p>
                      <a:pPr marL="0" indent="0" algn="r" defTabSz="914400" rtl="1" eaLnBrk="1" latinLnBrk="0" hangingPunct="1">
                        <a:buFontTx/>
                        <a:buNone/>
                      </a:pPr>
                      <a:endParaRPr lang="ar-SA" sz="2800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defTabSz="914400" rtl="1" eaLnBrk="1" latinLnBrk="0" hangingPunct="1">
                        <a:buFontTx/>
                        <a:buNone/>
                      </a:pPr>
                      <a:endParaRPr lang="ar-SA" sz="2800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defTabSz="914400" rtl="1" eaLnBrk="1" latinLnBrk="0" hangingPunct="1">
                        <a:buFontTx/>
                        <a:buNone/>
                      </a:pPr>
                      <a:endParaRPr lang="ar-SA" sz="2800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defTabSz="914400" rtl="1" eaLnBrk="1" latinLnBrk="0" hangingPunct="1">
                        <a:buFontTx/>
                        <a:buNone/>
                      </a:pPr>
                      <a:endParaRPr lang="ar-SA" sz="2800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defTabSz="914400" rtl="1" eaLnBrk="1" latinLnBrk="0" hangingPunct="1">
                        <a:buFontTx/>
                        <a:buNone/>
                      </a:pPr>
                      <a:endParaRPr lang="ar-SA" sz="2800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defTabSz="914400" rtl="1" eaLnBrk="1" latinLnBrk="0" hangingPunct="1">
                        <a:buFontTx/>
                        <a:buNone/>
                      </a:pPr>
                      <a:endParaRPr lang="ar-SA" sz="2800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defTabSz="914400" rtl="1" eaLnBrk="1" latinLnBrk="0" hangingPunct="1">
                        <a:buFontTx/>
                        <a:buNone/>
                      </a:pPr>
                      <a:endParaRPr lang="ar-SA" sz="2800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defTabSz="914400" rtl="1" eaLnBrk="1" latinLnBrk="0" hangingPunct="1">
                        <a:buFontTx/>
                        <a:buNone/>
                      </a:pPr>
                      <a:endParaRPr lang="ar-SA" sz="2800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SA" sz="2800" kern="1200" dirty="0"/>
                    </a:p>
                    <a:p>
                      <a:pPr algn="r" rtl="1"/>
                      <a:endParaRPr lang="ar-SA" sz="2800" kern="120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xmlns="" id="{A569A42E-2F99-476D-90FA-C289343FCA5A}"/>
              </a:ext>
            </a:extLst>
          </p:cNvPr>
          <p:cNvSpPr txBox="1">
            <a:spLocks/>
          </p:cNvSpPr>
          <p:nvPr/>
        </p:nvSpPr>
        <p:spPr>
          <a:xfrm>
            <a:off x="10838550" y="284084"/>
            <a:ext cx="1082809" cy="65205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BH" sz="32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أفْهَمُ</a:t>
            </a:r>
            <a:endParaRPr lang="en-GB" sz="28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80009" y="563548"/>
            <a:ext cx="5579211" cy="6520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أَشْرَحُ أَهَمَّ الأفْكَارِ الأَسَاسِيّةِ الوَارِدَةِ فِي النَصِّ.</a:t>
            </a:r>
            <a:endParaRPr lang="en-US" sz="32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مستطيل 4">
            <a:extLst>
              <a:ext uri="{FF2B5EF4-FFF2-40B4-BE49-F238E27FC236}">
                <a16:creationId xmlns:a16="http://schemas.microsoft.com/office/drawing/2014/main" xmlns="" id="{6592117B-6D66-472E-8B2C-D59FBE52D794}"/>
              </a:ext>
            </a:extLst>
          </p:cNvPr>
          <p:cNvSpPr/>
          <p:nvPr/>
        </p:nvSpPr>
        <p:spPr>
          <a:xfrm>
            <a:off x="270641" y="119411"/>
            <a:ext cx="3095411" cy="38761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المَلَاكُ الأَبْيَضُ - </a:t>
            </a:r>
            <a:r>
              <a:rPr lang="ar-BH" sz="2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الرَّابِعُ الابْتِدَائِيُّ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13794" y="2996092"/>
            <a:ext cx="3985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rtl="1"/>
            <a:r>
              <a:rPr lang="ar-SA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3- 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شِفاءُ </a:t>
            </a:r>
            <a:r>
              <a:rPr lang="ar-SA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جَاسِ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ـــــــــــــــــــــــــ</a:t>
            </a:r>
            <a:r>
              <a:rPr lang="ar-SA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ٍ</a:t>
            </a:r>
            <a:r>
              <a:rPr lang="ar-SA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وَخُرُوج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SA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SA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مِنَ المُسْتَشْفَى.</a:t>
            </a:r>
          </a:p>
          <a:p>
            <a:pPr lvl="0" algn="r" rtl="1"/>
            <a:r>
              <a:rPr lang="ar-SA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(بَقِيَّةُ النَّصِّ):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0640" y="2606024"/>
            <a:ext cx="7453633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rtl="1">
              <a:spcAft>
                <a:spcPts val="600"/>
              </a:spcAft>
            </a:pPr>
            <a:r>
              <a:rPr lang="ar-SA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قَابَلَتْ المُمَرِّضَة</a:t>
            </a:r>
            <a:r>
              <a:rPr lang="ar-BH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 </a:t>
            </a:r>
            <a:r>
              <a:rPr lang="ar-SA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جَاسِم</a:t>
            </a:r>
            <a:r>
              <a:rPr lang="ar-BH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ًا</a:t>
            </a:r>
            <a:r>
              <a:rPr lang="ar-SA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بعدَ العَمَلِيّةِ الجـــــــــــــــــــــــراحيَّةِ </a:t>
            </a:r>
            <a:r>
              <a:rPr lang="ar-SA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بِابْتِسَامَتِهَ</a:t>
            </a:r>
            <a:r>
              <a:rPr lang="ar-BH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</a:t>
            </a:r>
            <a:r>
              <a:rPr lang="ar-SA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المَعْهُودَةِ</a:t>
            </a:r>
            <a:r>
              <a:rPr lang="ar-BH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،</a:t>
            </a:r>
            <a:r>
              <a:rPr lang="ar-SA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وَا</a:t>
            </a:r>
            <a:r>
              <a:rPr lang="ar-BH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هْ</a:t>
            </a:r>
            <a:r>
              <a:rPr lang="ar-SA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BH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SA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مَ</a:t>
            </a:r>
            <a:r>
              <a:rPr lang="ar-BH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ّتْ </a:t>
            </a:r>
            <a:r>
              <a:rPr lang="ar-SA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بِهِ</a:t>
            </a:r>
            <a:r>
              <a:rPr lang="ar-BH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وَهَنّأَتْهُ بِنَجَاحِ العَمَلِيَّةِ وَشَجَّعَتْهُ</a:t>
            </a:r>
            <a:r>
              <a:rPr lang="ar-BH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  <a:p>
            <a:pPr lvl="0" algn="r" rtl="1">
              <a:spcAft>
                <a:spcPts val="600"/>
              </a:spcAft>
            </a:pPr>
            <a:r>
              <a:rPr lang="ar-SA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</a:t>
            </a:r>
            <a:r>
              <a:rPr lang="ar-SA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وَيَوْمَ مُغَادَرَتِهِ المُسْتَشْفَى رِفْقَةَ أَهْلِهِ</a:t>
            </a:r>
            <a:r>
              <a:rPr lang="ar-BH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، </a:t>
            </a:r>
            <a:r>
              <a:rPr lang="ar-SA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BH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َكَـــــــــــ</a:t>
            </a:r>
            <a:r>
              <a:rPr lang="ar-SA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رَ جَاسِم</a:t>
            </a:r>
            <a:r>
              <a:rPr lang="ar-BH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ٌ</a:t>
            </a:r>
            <a:r>
              <a:rPr lang="ar-SA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المُمَرِّضَةَ عَلَى مَا قَدَّمَتْهُ إِلَيْهِ مِنْ اهْتِمَامٍ مُنْذُ دُخُ</a:t>
            </a:r>
            <a:r>
              <a:rPr lang="ar-BH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ـــــــــــــــــــــــ</a:t>
            </a:r>
            <a:r>
              <a:rPr lang="ar-SA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ولِهِ المُسْتَشْفَى وَحَتَّى </a:t>
            </a:r>
            <a:r>
              <a:rPr lang="ar-BH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خُروجِ</a:t>
            </a:r>
            <a:r>
              <a:rPr lang="ar-SA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هِ</a:t>
            </a:r>
            <a:r>
              <a:rPr lang="ar-BH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r>
              <a:rPr lang="ar-SA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ar-BH" sz="3200" dirty="0">
              <a:solidFill>
                <a:prstClr val="black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r" rtl="1">
              <a:spcAft>
                <a:spcPts val="600"/>
              </a:spcAft>
            </a:pPr>
            <a:r>
              <a:rPr lang="ar-BH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وبعدَ أنْ عادَ إلى البَيتِ أَك</a:t>
            </a:r>
            <a:r>
              <a:rPr lang="ar-SA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ْر</a:t>
            </a:r>
            <a:r>
              <a:rPr lang="ar-BH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َمَ</a:t>
            </a:r>
            <a:r>
              <a:rPr lang="ar-SA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هَا بِإِرْسَالِ بِطَاقَةَ شُكْرٍ عِرْفَانًا لَهَا</a:t>
            </a:r>
            <a:r>
              <a:rPr lang="ar-BH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بِالجَميلِ، وَتَقْديرًا لِجهودِها وَدوْرِها في العِنايَة بِه</a:t>
            </a:r>
            <a:r>
              <a:rPr lang="ar-SA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. </a:t>
            </a:r>
          </a:p>
        </p:txBody>
      </p:sp>
    </p:spTree>
    <p:extLst>
      <p:ext uri="{BB962C8B-B14F-4D97-AF65-F5344CB8AC3E}">
        <p14:creationId xmlns:p14="http://schemas.microsoft.com/office/powerpoint/2010/main" val="1502165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2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46E82F65-026D-4A74-A7B3-B167A2377D22}"/>
              </a:ext>
            </a:extLst>
          </p:cNvPr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الأول 2021-2022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C3DEA09E-20B8-48EB-890C-A2BA6480C4B8}"/>
              </a:ext>
            </a:extLst>
          </p:cNvPr>
          <p:cNvSpPr txBox="1">
            <a:spLocks/>
          </p:cNvSpPr>
          <p:nvPr/>
        </p:nvSpPr>
        <p:spPr>
          <a:xfrm>
            <a:off x="10430698" y="58758"/>
            <a:ext cx="1433095" cy="68821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92500"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أتدرَّبُ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42886" y="948265"/>
            <a:ext cx="5681420" cy="65200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أُجِيبُ عَنِ الأسْئِلَةِ الآتِيَةِ فِي ضَوْءِ فَهْمِي للنَّصِّ.</a:t>
            </a:r>
            <a:endParaRPr lang="en-US" sz="32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4887" y="2086884"/>
            <a:ext cx="10424486" cy="7513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SA" sz="32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 1- مَا الذِي قَرّرَهُ الطَّبِيبُ بَعْدَ أَنْ فَحَصَ جَاسِمًا؟</a:t>
            </a:r>
            <a:endParaRPr lang="en-US" sz="36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4886" y="2995576"/>
            <a:ext cx="10424487" cy="75137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ج1- </a:t>
            </a:r>
            <a:r>
              <a:rPr lang="ar-SA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قَرّرَ الطَّبِيبُ بَعْدَ أَنْ فَحَصَ جَاسِمًا إِجْرَاءَ عَمَلِيَّةٍ جِرَاحِيَّةٍ لاسْتِئْصَالِ لَوْزَتَيْهِ.</a:t>
            </a:r>
            <a:endParaRPr lang="en-US" sz="32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4887" y="4187251"/>
            <a:ext cx="10424487" cy="6672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SA" sz="32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س2- كَيْفَ اسْت</a:t>
            </a:r>
            <a:r>
              <a:rPr lang="ar-BH" sz="32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َق</a:t>
            </a:r>
            <a:r>
              <a:rPr lang="ar-SA" sz="32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ْبَل</a:t>
            </a:r>
            <a:r>
              <a:rPr lang="ar-BH" sz="32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32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المُمَرِّضَة</a:t>
            </a:r>
            <a:r>
              <a:rPr lang="ar-BH" sz="32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SA" sz="32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جَاسِمًا؟</a:t>
            </a:r>
            <a:endParaRPr lang="en-US" sz="3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34887" y="4975081"/>
            <a:ext cx="10424487" cy="62525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SA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 2- اسْت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َق</a:t>
            </a:r>
            <a:r>
              <a:rPr lang="ar-SA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ْبَل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المُمَرِّضَة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SA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جَاسِمًا بِكُلِّ حَنَانٍ وَلُطْفٍ.</a:t>
            </a:r>
            <a:endParaRPr lang="en-US" sz="32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مستطيل 4">
            <a:extLst>
              <a:ext uri="{FF2B5EF4-FFF2-40B4-BE49-F238E27FC236}">
                <a16:creationId xmlns:a16="http://schemas.microsoft.com/office/drawing/2014/main" xmlns="" id="{CDE78DFE-883D-4DF8-95CC-CD582747B3CA}"/>
              </a:ext>
            </a:extLst>
          </p:cNvPr>
          <p:cNvSpPr/>
          <p:nvPr/>
        </p:nvSpPr>
        <p:spPr>
          <a:xfrm>
            <a:off x="270641" y="119411"/>
            <a:ext cx="3338614" cy="38761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المَلَاكُ الأَبْيَضُ - </a:t>
            </a:r>
            <a:r>
              <a:rPr lang="ar-BH" sz="2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الرَّابِعُ الابْتِدَائِيُّ</a:t>
            </a:r>
          </a:p>
        </p:txBody>
      </p:sp>
    </p:spTree>
    <p:extLst>
      <p:ext uri="{BB962C8B-B14F-4D97-AF65-F5344CB8AC3E}">
        <p14:creationId xmlns:p14="http://schemas.microsoft.com/office/powerpoint/2010/main" val="2938610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2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B6F7093-7B83-4D0A-BC1F-683D122F6A48}" vid="{1FAA4335-E554-4125-ACCC-D1CCCAA216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802</Words>
  <Application>Microsoft Office PowerPoint</Application>
  <PresentationFormat>Widescreen</PresentationFormat>
  <Paragraphs>108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Sakkal Majalla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Tufik Ben Saleh Aldaaji</dc:creator>
  <cp:lastModifiedBy>Sahar Abdulmonem Al Majthoob</cp:lastModifiedBy>
  <cp:revision>1218</cp:revision>
  <dcterms:created xsi:type="dcterms:W3CDTF">2020-09-08T04:24:33Z</dcterms:created>
  <dcterms:modified xsi:type="dcterms:W3CDTF">2021-11-15T10:27:56Z</dcterms:modified>
</cp:coreProperties>
</file>