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58" r:id="rId4"/>
    <p:sldId id="351" r:id="rId5"/>
    <p:sldId id="368" r:id="rId6"/>
    <p:sldId id="369" r:id="rId7"/>
    <p:sldId id="366" r:id="rId8"/>
    <p:sldId id="370" r:id="rId9"/>
    <p:sldId id="371" r:id="rId10"/>
    <p:sldId id="372" r:id="rId11"/>
    <p:sldId id="312" r:id="rId12"/>
    <p:sldId id="355" r:id="rId13"/>
    <p:sldId id="357" r:id="rId14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58"/>
            <p14:sldId id="351"/>
            <p14:sldId id="368"/>
            <p14:sldId id="369"/>
            <p14:sldId id="366"/>
            <p14:sldId id="370"/>
            <p14:sldId id="371"/>
            <p14:sldId id="372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568"/>
    <a:srgbClr val="FFCDEE"/>
    <a:srgbClr val="FBF3FA"/>
    <a:srgbClr val="A10B7A"/>
    <a:srgbClr val="CF0F9D"/>
    <a:srgbClr val="FFE7F7"/>
    <a:srgbClr val="F6E2F4"/>
    <a:srgbClr val="FCD4F2"/>
    <a:srgbClr val="F8E8F6"/>
    <a:srgbClr val="96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41" autoAdjust="0"/>
    <p:restoredTop sz="93837" autoAdjust="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124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3429000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(6 – 2): علاقة القسمة بالضرب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149)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=""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4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=""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=""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648177" y="3641030"/>
            <a:ext cx="1175884" cy="230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101739" y="3683980"/>
            <a:ext cx="1504143" cy="237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CD72112-0168-49D0-8004-8A481CD24CE0}"/>
              </a:ext>
            </a:extLst>
          </p:cNvPr>
          <p:cNvGrpSpPr/>
          <p:nvPr/>
        </p:nvGrpSpPr>
        <p:grpSpPr>
          <a:xfrm>
            <a:off x="2505721" y="97814"/>
            <a:ext cx="7178362" cy="747425"/>
            <a:chOff x="3629974" y="866170"/>
            <a:chExt cx="7364968" cy="74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Snip Same Side Corner Rectangle 1"/>
            <p:cNvSpPr/>
            <p:nvPr/>
          </p:nvSpPr>
          <p:spPr>
            <a:xfrm>
              <a:off x="3629974" y="866170"/>
              <a:ext cx="7364968" cy="747425"/>
            </a:xfrm>
            <a:prstGeom prst="snip2SameRect">
              <a:avLst>
                <a:gd name="adj1" fmla="val 24605"/>
                <a:gd name="adj2" fmla="val 19846"/>
              </a:avLst>
            </a:prstGeom>
            <a:grpFill/>
            <a:ln>
              <a:solidFill>
                <a:srgbClr val="CF0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rgbClr val="CCFFCC"/>
                  </a:solidFill>
                </a:ln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29974" y="953167"/>
              <a:ext cx="7364968" cy="52322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ar-SA" sz="2800" b="1" spc="150" dirty="0">
                  <a:ln w="11430">
                    <a:noFill/>
                  </a:ln>
                  <a:solidFill>
                    <a:srgbClr val="A10B7A"/>
                  </a:solidFill>
                  <a:latin typeface="Sakkal Majalla" pitchFamily="2" charset="-78"/>
                  <a:cs typeface="Sakkal Majalla" pitchFamily="2" charset="-78"/>
                </a:rPr>
                <a:t>أكتب الحقائق المترابطة لكل مجموعة من الأعداد الآتية</a:t>
              </a:r>
              <a:r>
                <a:rPr lang="ar-BH" sz="2800" b="1" spc="150" dirty="0">
                  <a:ln w="11430">
                    <a:noFill/>
                  </a:ln>
                  <a:solidFill>
                    <a:srgbClr val="A10B7A"/>
                  </a:solidFill>
                  <a:latin typeface="Sakkal Majalla" pitchFamily="2" charset="-78"/>
                  <a:cs typeface="Sakkal Majalla" pitchFamily="2" charset="-78"/>
                </a:rPr>
                <a:t>:-</a:t>
              </a:r>
              <a:endParaRPr lang="en-US" sz="2800" b="1" cap="none" spc="150" dirty="0">
                <a:ln w="11430">
                  <a:noFill/>
                </a:ln>
                <a:solidFill>
                  <a:srgbClr val="A10B7A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9" name="Regular Pentagon 8"/>
          <p:cNvSpPr/>
          <p:nvPr/>
        </p:nvSpPr>
        <p:spPr>
          <a:xfrm>
            <a:off x="0" y="924022"/>
            <a:ext cx="2931459" cy="2717008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8" name="Rectangle 47"/>
          <p:cNvSpPr/>
          <p:nvPr/>
        </p:nvSpPr>
        <p:spPr>
          <a:xfrm>
            <a:off x="348087" y="1218121"/>
            <a:ext cx="22073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="" xmlns:a16="http://schemas.microsoft.com/office/drawing/2014/main" id="{1DFCB5CA-4A19-4B26-A33A-C397A9ABF615}"/>
              </a:ext>
            </a:extLst>
          </p:cNvPr>
          <p:cNvSpPr/>
          <p:nvPr/>
        </p:nvSpPr>
        <p:spPr>
          <a:xfrm>
            <a:off x="3311630" y="1072237"/>
            <a:ext cx="6572250" cy="1299484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 ،  27   ،  3</a:t>
            </a:r>
            <a:endParaRPr lang="ar-BH" sz="4800" b="1" dirty="0">
              <a:solidFill>
                <a:srgbClr val="73256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Flowchart: Punched Tape 48">
            <a:extLst>
              <a:ext uri="{FF2B5EF4-FFF2-40B4-BE49-F238E27FC236}">
                <a16:creationId xmlns="" xmlns:a16="http://schemas.microsoft.com/office/drawing/2014/main" id="{0228C912-6EAE-422B-8DF1-587DCC144BE5}"/>
              </a:ext>
            </a:extLst>
          </p:cNvPr>
          <p:cNvSpPr/>
          <p:nvPr/>
        </p:nvSpPr>
        <p:spPr>
          <a:xfrm>
            <a:off x="3209891" y="2598719"/>
            <a:ext cx="7205697" cy="3342869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 ×  3  = 27 </a:t>
            </a:r>
          </a:p>
          <a:p>
            <a:pPr algn="ctr"/>
            <a:r>
              <a:rPr lang="ar-SA" sz="36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 ×  9  =  27</a:t>
            </a:r>
          </a:p>
          <a:p>
            <a:pPr algn="ctr"/>
            <a:r>
              <a:rPr lang="ar-SA" sz="36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  ÷  9  =  3</a:t>
            </a:r>
          </a:p>
          <a:p>
            <a:pPr algn="ctr"/>
            <a:r>
              <a:rPr lang="ar-SA" sz="36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  ÷  3  =  9</a:t>
            </a:r>
            <a:endParaRPr lang="ar-BH" sz="3600" b="1" dirty="0">
              <a:solidFill>
                <a:srgbClr val="73256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77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8" grpId="0"/>
      <p:bldP spid="48" grpId="1"/>
      <p:bldP spid="7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=""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77899" y="1968292"/>
            <a:ext cx="1914101" cy="512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=""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261618" y="1970782"/>
            <a:ext cx="2036490" cy="4895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ular Callout 1"/>
          <p:cNvSpPr/>
          <p:nvPr/>
        </p:nvSpPr>
        <p:spPr>
          <a:xfrm flipH="1">
            <a:off x="6414775" y="428921"/>
            <a:ext cx="3593678" cy="2806325"/>
          </a:xfrm>
          <a:prstGeom prst="wedgeRoundRectCallout">
            <a:avLst>
              <a:gd name="adj1" fmla="val -62611"/>
              <a:gd name="adj2" fmla="val 46616"/>
              <a:gd name="adj3" fmla="val 16667"/>
            </a:avLst>
          </a:prstGeom>
          <a:solidFill>
            <a:srgbClr val="F9E4FC"/>
          </a:solidFill>
          <a:ln>
            <a:solidFill>
              <a:srgbClr val="BF1C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6602525" y="1108808"/>
            <a:ext cx="32181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هل تذكر لي يا </a:t>
            </a:r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أخي</a:t>
            </a:r>
          </a:p>
          <a:p>
            <a:pPr algn="ctr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ماذا تعلمنا اليوم؟ </a:t>
            </a:r>
            <a:endParaRPr lang="ar-BH" sz="44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033475" y="450048"/>
            <a:ext cx="3770140" cy="2843024"/>
          </a:xfrm>
          <a:prstGeom prst="wedgeRoundRectCallout">
            <a:avLst>
              <a:gd name="adj1" fmla="val -62611"/>
              <a:gd name="adj2" fmla="val 46616"/>
              <a:gd name="adj3" fmla="val 16667"/>
            </a:avLst>
          </a:prstGeom>
          <a:solidFill>
            <a:srgbClr val="F9E4FC"/>
          </a:solidFill>
          <a:ln>
            <a:solidFill>
              <a:srgbClr val="BF1C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1915525" y="567908"/>
            <a:ext cx="38880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تعلمنا اليوم</a:t>
            </a:r>
          </a:p>
          <a:p>
            <a:pPr algn="ctr"/>
            <a:r>
              <a:rPr lang="ar-BH" sz="4400" b="1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القسمة </a:t>
            </a:r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باستعمال </a:t>
            </a:r>
            <a:endParaRPr lang="ar-SA" sz="44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العلاقة بين القسمة</a:t>
            </a:r>
          </a:p>
          <a:p>
            <a:pPr algn="ctr"/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و الضرب</a:t>
            </a:r>
            <a:endParaRPr lang="ar-BH" sz="4400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Smiley Face 6">
            <a:extLst>
              <a:ext uri="{FF2B5EF4-FFF2-40B4-BE49-F238E27FC236}">
                <a16:creationId xmlns="" xmlns:a16="http://schemas.microsoft.com/office/drawing/2014/main" id="{124A27A9-A267-4F71-AAAB-F1567E2E1541}"/>
              </a:ext>
            </a:extLst>
          </p:cNvPr>
          <p:cNvSpPr/>
          <p:nvPr/>
        </p:nvSpPr>
        <p:spPr>
          <a:xfrm>
            <a:off x="5032933" y="3792630"/>
            <a:ext cx="2130365" cy="211576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  <p:bldP spid="1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=""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083633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=""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950579" y="1211882"/>
            <a:ext cx="1987358" cy="51751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lowchart: Manual Operation 1"/>
          <p:cNvSpPr/>
          <p:nvPr/>
        </p:nvSpPr>
        <p:spPr>
          <a:xfrm flipV="1">
            <a:off x="2687004" y="2236763"/>
            <a:ext cx="6820525" cy="3066756"/>
          </a:xfrm>
          <a:prstGeom prst="flowChartManualOperation">
            <a:avLst/>
          </a:prstGeom>
          <a:solidFill>
            <a:srgbClr val="E6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ectangle 13"/>
          <p:cNvSpPr/>
          <p:nvPr/>
        </p:nvSpPr>
        <p:spPr>
          <a:xfrm>
            <a:off x="3064404" y="2877196"/>
            <a:ext cx="6036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000" b="1" dirty="0">
                <a:ln w="0"/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لمزيد من الاستفادة يمكنك </a:t>
            </a:r>
          </a:p>
          <a:p>
            <a:pPr lvl="0" algn="ctr"/>
            <a:r>
              <a:rPr lang="ar-SA" sz="4000" b="1" dirty="0">
                <a:ln w="0"/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الرجوع لكتاب الطالب لحل</a:t>
            </a:r>
          </a:p>
          <a:p>
            <a:pPr lvl="0" algn="ctr"/>
            <a:r>
              <a:rPr lang="ar-SA" sz="4000" b="1" dirty="0">
                <a:ln w="0"/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تمارين الدرس صفحة 150 - 151</a:t>
            </a:r>
          </a:p>
        </p:txBody>
      </p:sp>
      <p:sp>
        <p:nvSpPr>
          <p:cNvPr id="17" name="Flowchart: Manual Operation 16"/>
          <p:cNvSpPr/>
          <p:nvPr/>
        </p:nvSpPr>
        <p:spPr>
          <a:xfrm flipV="1">
            <a:off x="8587919" y="783301"/>
            <a:ext cx="2725321" cy="783301"/>
          </a:xfrm>
          <a:prstGeom prst="flowChartManualOperation">
            <a:avLst/>
          </a:prstGeom>
          <a:solidFill>
            <a:srgbClr val="E6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/>
          <p:cNvSpPr/>
          <p:nvPr/>
        </p:nvSpPr>
        <p:spPr>
          <a:xfrm>
            <a:off x="8971787" y="950272"/>
            <a:ext cx="195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0"/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عزيزتي الطالبة</a:t>
            </a:r>
            <a:endParaRPr lang="ar-BH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Flowchart: Manual Operation 18"/>
          <p:cNvSpPr/>
          <p:nvPr/>
        </p:nvSpPr>
        <p:spPr>
          <a:xfrm flipV="1">
            <a:off x="894405" y="851008"/>
            <a:ext cx="2725321" cy="783301"/>
          </a:xfrm>
          <a:prstGeom prst="flowChartManualOperation">
            <a:avLst/>
          </a:prstGeom>
          <a:solidFill>
            <a:srgbClr val="E6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Rectangle 19"/>
          <p:cNvSpPr/>
          <p:nvPr/>
        </p:nvSpPr>
        <p:spPr>
          <a:xfrm>
            <a:off x="1315943" y="950272"/>
            <a:ext cx="188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0"/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عزيزي الطالب</a:t>
            </a:r>
            <a:endParaRPr lang="ar-BH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7" grpId="0" animBg="1"/>
      <p:bldP spid="18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 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="" xmlns:a16="http://schemas.microsoft.com/office/drawing/2014/main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91" r="50000" b="15473"/>
          <a:stretch/>
        </p:blipFill>
        <p:spPr bwMode="auto">
          <a:xfrm>
            <a:off x="-39627" y="1688122"/>
            <a:ext cx="1918001" cy="313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992" b="15472"/>
          <a:stretch/>
        </p:blipFill>
        <p:spPr bwMode="auto">
          <a:xfrm>
            <a:off x="10265622" y="1688123"/>
            <a:ext cx="1918001" cy="31335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que 1"/>
          <p:cNvSpPr/>
          <p:nvPr/>
        </p:nvSpPr>
        <p:spPr>
          <a:xfrm>
            <a:off x="2374232" y="2183172"/>
            <a:ext cx="7480634" cy="2517165"/>
          </a:xfrm>
          <a:prstGeom prst="plaque">
            <a:avLst>
              <a:gd name="adj" fmla="val 21826"/>
            </a:avLst>
          </a:prstGeom>
          <a:solidFill>
            <a:srgbClr val="F9E8FC"/>
          </a:solidFill>
          <a:ln>
            <a:solidFill>
              <a:srgbClr val="EEB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2643912" y="2583267"/>
            <a:ext cx="696834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القسمة باستعمال العلاقة بين القسمة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</a:t>
            </a:r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273999" y="2741471"/>
            <a:ext cx="1918001" cy="3890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4"/>
          <p:cNvGrpSpPr/>
          <p:nvPr/>
        </p:nvGrpSpPr>
        <p:grpSpPr>
          <a:xfrm>
            <a:off x="1226890" y="6261054"/>
            <a:ext cx="9936000" cy="707887"/>
            <a:chOff x="1108361" y="6522840"/>
            <a:chExt cx="9936000" cy="8275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108361" y="6522841"/>
              <a:ext cx="9795347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56525"/>
            <a:ext cx="1918001" cy="38907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lowchart: Sequential Access Storage 15"/>
          <p:cNvSpPr/>
          <p:nvPr/>
        </p:nvSpPr>
        <p:spPr>
          <a:xfrm>
            <a:off x="6194890" y="1149096"/>
            <a:ext cx="4197278" cy="4253476"/>
          </a:xfrm>
          <a:prstGeom prst="flowChartMagneticTape">
            <a:avLst/>
          </a:prstGeom>
          <a:solidFill>
            <a:srgbClr val="D3F9ED"/>
          </a:solidFill>
          <a:ln>
            <a:solidFill>
              <a:srgbClr val="1FC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Rectangle 16"/>
          <p:cNvSpPr/>
          <p:nvPr/>
        </p:nvSpPr>
        <p:spPr>
          <a:xfrm>
            <a:off x="6483691" y="2098599"/>
            <a:ext cx="37199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cap="none" spc="0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سنستعمل اليوم يا أخي:</a:t>
            </a:r>
          </a:p>
          <a:p>
            <a:pPr algn="ctr"/>
            <a:r>
              <a:rPr lang="ar-BH" sz="3600" b="1" cap="none" spc="0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1- 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المقسوم</a:t>
            </a:r>
          </a:p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2-المقسوم علي</a:t>
            </a:r>
            <a:r>
              <a:rPr lang="ar-SA" sz="3600" b="1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ه</a:t>
            </a:r>
            <a:endParaRPr lang="ar-BH" sz="3600" b="1" dirty="0">
              <a:ln w="18415" cmpd="sng">
                <a:noFill/>
                <a:prstDash val="solid"/>
              </a:ln>
              <a:solidFill>
                <a:srgbClr val="15936C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3-ناتج القسمة</a:t>
            </a:r>
          </a:p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4-الحقائق المت</a:t>
            </a:r>
            <a:r>
              <a:rPr lang="ar-SA" sz="3600" b="1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ابطة</a:t>
            </a:r>
          </a:p>
        </p:txBody>
      </p:sp>
      <p:sp>
        <p:nvSpPr>
          <p:cNvPr id="18" name="Flowchart: Sequential Access Storage 17"/>
          <p:cNvSpPr/>
          <p:nvPr/>
        </p:nvSpPr>
        <p:spPr>
          <a:xfrm flipH="1" flipV="1">
            <a:off x="1927285" y="769268"/>
            <a:ext cx="4197278" cy="4253476"/>
          </a:xfrm>
          <a:prstGeom prst="flowChartMagneticTape">
            <a:avLst/>
          </a:prstGeom>
          <a:solidFill>
            <a:srgbClr val="D3F9ED"/>
          </a:solidFill>
          <a:ln>
            <a:solidFill>
              <a:srgbClr val="1FC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ectangle 18"/>
          <p:cNvSpPr/>
          <p:nvPr/>
        </p:nvSpPr>
        <p:spPr>
          <a:xfrm>
            <a:off x="2584050" y="1791071"/>
            <a:ext cx="288374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cap="none" spc="0" dirty="0">
                <a:ln w="18415" cmpd="sng">
                  <a:noFill/>
                  <a:prstDash val="solid"/>
                </a:ln>
                <a:solidFill>
                  <a:srgbClr val="15936C"/>
                </a:solidFill>
                <a:latin typeface="Sakkal Majalla" pitchFamily="2" charset="-78"/>
                <a:cs typeface="Sakkal Majalla" pitchFamily="2" charset="-78"/>
              </a:rPr>
              <a:t>ما هي المفردات التي سنستعملها لدرسنا اليوم يا أختي؟</a:t>
            </a:r>
            <a:endParaRPr lang="en-US" sz="4000" b="1" cap="none" spc="0" dirty="0">
              <a:ln w="18415" cmpd="sng">
                <a:noFill/>
                <a:prstDash val="solid"/>
              </a:ln>
              <a:solidFill>
                <a:srgbClr val="15936C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51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30319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073A59A-BC2B-4A99-A30F-E945D7EFCE34}"/>
              </a:ext>
            </a:extLst>
          </p:cNvPr>
          <p:cNvGrpSpPr/>
          <p:nvPr/>
        </p:nvGrpSpPr>
        <p:grpSpPr>
          <a:xfrm>
            <a:off x="9813073" y="157291"/>
            <a:ext cx="2231685" cy="700133"/>
            <a:chOff x="5013056" y="4895503"/>
            <a:chExt cx="2712121" cy="70013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="" xmlns:a16="http://schemas.microsoft.com/office/drawing/2014/main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="" xmlns:a16="http://schemas.microsoft.com/office/drawing/2014/main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sp>
        <p:nvSpPr>
          <p:cNvPr id="6" name="Hexagon 5"/>
          <p:cNvSpPr/>
          <p:nvPr/>
        </p:nvSpPr>
        <p:spPr>
          <a:xfrm>
            <a:off x="2397278" y="157290"/>
            <a:ext cx="6879166" cy="1017819"/>
          </a:xfrm>
          <a:prstGeom prst="hexagon">
            <a:avLst>
              <a:gd name="adj" fmla="val 19920"/>
              <a:gd name="vf" fmla="val 115470"/>
            </a:avLst>
          </a:prstGeom>
          <a:solidFill>
            <a:srgbClr val="F7F4B7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2650989" y="157290"/>
            <a:ext cx="6580962" cy="10393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 صينية قطعًا صغيرة من الكعك مرتبة في 3 صفوف</a:t>
            </a:r>
            <a:r>
              <a:rPr lang="ar-SA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كل صف 4 قطع من الكعك.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05672" y="1398571"/>
            <a:ext cx="5068392" cy="787790"/>
          </a:xfrm>
          <a:prstGeom prst="roundRect">
            <a:avLst/>
          </a:prstGeom>
          <a:solidFill>
            <a:srgbClr val="F3EE8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6977536" y="1300095"/>
            <a:ext cx="5068392" cy="10393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2400" b="1" dirty="0"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استعملت في النشاط الاستكشافي الشبكات لتساعدني على فهم العلاقة بين القسمة و الضرب.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" t="8280" r="64167" b="47801"/>
          <a:stretch/>
        </p:blipFill>
        <p:spPr>
          <a:xfrm>
            <a:off x="379410" y="157206"/>
            <a:ext cx="1816154" cy="118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7" t="9992" r="50095" b="15472"/>
          <a:stretch/>
        </p:blipFill>
        <p:spPr bwMode="auto">
          <a:xfrm>
            <a:off x="72218" y="1598196"/>
            <a:ext cx="1488677" cy="238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46" t="12273" r="6106" b="13191"/>
          <a:stretch/>
        </p:blipFill>
        <p:spPr bwMode="auto">
          <a:xfrm>
            <a:off x="10804988" y="3024555"/>
            <a:ext cx="1302604" cy="32557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owchart: Delay 8"/>
          <p:cNvSpPr/>
          <p:nvPr/>
        </p:nvSpPr>
        <p:spPr>
          <a:xfrm rot="16200000">
            <a:off x="1164498" y="3041742"/>
            <a:ext cx="1609961" cy="3488792"/>
          </a:xfrm>
          <a:prstGeom prst="flowChartDelay">
            <a:avLst/>
          </a:prstGeom>
          <a:solidFill>
            <a:srgbClr val="E7F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225082" y="4489707"/>
            <a:ext cx="3488793" cy="10393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جملتا الضرب و القسمة المترابطتان هما:</a:t>
            </a:r>
          </a:p>
          <a:p>
            <a:pPr algn="ctr"/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 ×  4  =  12    ،  12  ÷  3  =  4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81054"/>
              </p:ext>
            </p:extLst>
          </p:nvPr>
        </p:nvGraphicFramePr>
        <p:xfrm>
          <a:off x="4159921" y="2605713"/>
          <a:ext cx="6580963" cy="3755888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3170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0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5888">
                <a:tc>
                  <a:txBody>
                    <a:bodyPr/>
                    <a:lstStyle/>
                    <a:p>
                      <a:pPr algn="r"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rgbClr val="AC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rgbClr val="AC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Hexagon 31"/>
          <p:cNvSpPr/>
          <p:nvPr/>
        </p:nvSpPr>
        <p:spPr>
          <a:xfrm>
            <a:off x="1560896" y="1438624"/>
            <a:ext cx="5392391" cy="762261"/>
          </a:xfrm>
          <a:prstGeom prst="hexagon">
            <a:avLst>
              <a:gd name="adj" fmla="val 22146"/>
              <a:gd name="vf" fmla="val 115470"/>
            </a:avLst>
          </a:prstGeom>
          <a:solidFill>
            <a:srgbClr val="F7F4B7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3" name="عنوان 1"/>
          <p:cNvSpPr txBox="1">
            <a:spLocks/>
          </p:cNvSpPr>
          <p:nvPr/>
        </p:nvSpPr>
        <p:spPr>
          <a:xfrm>
            <a:off x="1430019" y="1357317"/>
            <a:ext cx="5602977" cy="102896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2400" b="1" dirty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anose="02000000000000000000" pitchFamily="2" charset="-78"/>
              </a:rPr>
              <a:t>أستعمل قطع الكعك المرتبة لأكتب جملة الضر</a:t>
            </a: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anose="02000000000000000000" pitchFamily="2" charset="-78"/>
              </a:rPr>
              <a:t>ب</a:t>
            </a:r>
            <a:r>
              <a:rPr lang="ar-BH" sz="2400" b="1" dirty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anose="02000000000000000000" pitchFamily="2" charset="-78"/>
              </a:rPr>
              <a:t>، و جملة القسمة المرتبطة فيها</a:t>
            </a: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chemeClr val="accent4">
                  <a:lumMod val="50000"/>
                </a:schemeClr>
              </a:solidFill>
              <a:latin typeface="Sakkal Majalla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عنوان 1"/>
          <p:cNvSpPr txBox="1">
            <a:spLocks/>
          </p:cNvSpPr>
          <p:nvPr/>
        </p:nvSpPr>
        <p:spPr>
          <a:xfrm>
            <a:off x="8691365" y="2436257"/>
            <a:ext cx="1051752" cy="8297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الضرب</a:t>
            </a:r>
          </a:p>
        </p:txBody>
      </p:sp>
      <p:sp>
        <p:nvSpPr>
          <p:cNvPr id="39" name="عنوان 1"/>
          <p:cNvSpPr txBox="1">
            <a:spLocks/>
          </p:cNvSpPr>
          <p:nvPr/>
        </p:nvSpPr>
        <p:spPr>
          <a:xfrm>
            <a:off x="5186165" y="2436257"/>
            <a:ext cx="1051752" cy="8297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القسمة</a:t>
            </a:r>
          </a:p>
        </p:txBody>
      </p:sp>
      <p:pic>
        <p:nvPicPr>
          <p:cNvPr id="41" name="Picture 40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66" t="34643" r="20871" b="47040"/>
          <a:stretch/>
        </p:blipFill>
        <p:spPr>
          <a:xfrm>
            <a:off x="8497093" y="3154351"/>
            <a:ext cx="1382197" cy="104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66" t="34643" r="20871" b="47040"/>
          <a:stretch/>
        </p:blipFill>
        <p:spPr>
          <a:xfrm>
            <a:off x="5020942" y="3154351"/>
            <a:ext cx="1382197" cy="104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Rectangle 44"/>
          <p:cNvSpPr/>
          <p:nvPr/>
        </p:nvSpPr>
        <p:spPr>
          <a:xfrm>
            <a:off x="7487042" y="5434555"/>
            <a:ext cx="32395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r>
              <a:rPr lang="ar-BH" sz="2400" b="1" dirty="0">
                <a:ln w="10160">
                  <a:noFill/>
                  <a:prstDash val="solid"/>
                </a:ln>
                <a:latin typeface="Sakkal Majalla" pitchFamily="2" charset="-78"/>
                <a:cs typeface="Sakkal Majalla" pitchFamily="2" charset="-78"/>
              </a:rPr>
              <a:t>            ×          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r>
              <a:rPr lang="ar-BH" sz="2400" b="1" dirty="0">
                <a:ln w="10160">
                  <a:noFill/>
                  <a:prstDash val="solid"/>
                </a:ln>
                <a:latin typeface="Sakkal Majalla" pitchFamily="2" charset="-78"/>
                <a:cs typeface="Sakkal Majalla" pitchFamily="2" charset="-78"/>
              </a:rPr>
              <a:t>          =          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12  </a:t>
            </a:r>
          </a:p>
          <a:p>
            <a:pPr algn="l"/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عامل</a:t>
            </a:r>
            <a:r>
              <a:rPr lang="ar-SA" sz="24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24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عامل</a:t>
            </a:r>
            <a:r>
              <a:rPr lang="ar-SA" sz="2400" b="1" dirty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ناتج الضرب</a:t>
            </a:r>
            <a:r>
              <a:rPr lang="ar-SA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endParaRPr lang="ar-BH" sz="2400" b="1" dirty="0">
              <a:ln w="10160">
                <a:noFill/>
                <a:prstDash val="solid"/>
              </a:ln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89999" y="4788937"/>
            <a:ext cx="87716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عدد</a:t>
            </a:r>
          </a:p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الصفوف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662315" y="4729344"/>
            <a:ext cx="105175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عدد القطع في كل صف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00258" y="4575456"/>
            <a:ext cx="652744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العدد</a:t>
            </a:r>
          </a:p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الكلي</a:t>
            </a:r>
          </a:p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للقطع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31785" y="5418563"/>
            <a:ext cx="40796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200" b="1" dirty="0">
                <a:ln w="10160">
                  <a:noFill/>
                  <a:prstDash val="solid"/>
                </a:ln>
                <a:solidFill>
                  <a:srgbClr val="D636B4"/>
                </a:solidFill>
                <a:latin typeface="Sakkal Majalla" pitchFamily="2" charset="-78"/>
                <a:cs typeface="Sakkal Majalla" pitchFamily="2" charset="-78"/>
              </a:rPr>
              <a:t>12</a:t>
            </a:r>
            <a:r>
              <a:rPr lang="ar-BH" sz="2200" b="1" dirty="0">
                <a:ln w="10160">
                  <a:noFill/>
                  <a:prstDash val="solid"/>
                </a:ln>
                <a:latin typeface="Sakkal Majalla" pitchFamily="2" charset="-78"/>
                <a:cs typeface="Sakkal Majalla" pitchFamily="2" charset="-78"/>
              </a:rPr>
              <a:t>            </a:t>
            </a:r>
            <a:r>
              <a:rPr lang="ar-SA" sz="2200" b="1" dirty="0">
                <a:ln w="10160">
                  <a:noFill/>
                  <a:prstDash val="solid"/>
                </a:ln>
                <a:latin typeface="Sakkal Majalla" pitchFamily="2" charset="-78"/>
                <a:cs typeface="Sakkal Majalla" pitchFamily="2" charset="-78"/>
              </a:rPr>
              <a:t>÷</a:t>
            </a:r>
            <a:r>
              <a:rPr lang="ar-BH" sz="2200" b="1" dirty="0">
                <a:ln w="10160">
                  <a:noFill/>
                  <a:prstDash val="solid"/>
                </a:ln>
                <a:latin typeface="Sakkal Majalla" pitchFamily="2" charset="-78"/>
                <a:cs typeface="Sakkal Majalla" pitchFamily="2" charset="-78"/>
              </a:rPr>
              <a:t>         </a:t>
            </a:r>
            <a:r>
              <a:rPr lang="ar-BH" sz="2200" b="1" dirty="0">
                <a:ln w="10160">
                  <a:noFill/>
                  <a:prstDash val="solid"/>
                </a:ln>
                <a:solidFill>
                  <a:srgbClr val="3B27D3"/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r>
              <a:rPr lang="ar-BH" sz="2200" b="1" dirty="0">
                <a:ln w="10160">
                  <a:noFill/>
                  <a:prstDash val="solid"/>
                </a:ln>
                <a:latin typeface="Sakkal Majalla" pitchFamily="2" charset="-78"/>
                <a:cs typeface="Sakkal Majalla" pitchFamily="2" charset="-78"/>
              </a:rPr>
              <a:t>          =          </a:t>
            </a:r>
            <a:r>
              <a:rPr lang="ar-BH" sz="2200" b="1" dirty="0">
                <a:ln w="10160">
                  <a:noFill/>
                  <a:prstDash val="solid"/>
                </a:ln>
                <a:solidFill>
                  <a:srgbClr val="9933FF"/>
                </a:solidFill>
                <a:latin typeface="Sakkal Majalla" pitchFamily="2" charset="-78"/>
                <a:cs typeface="Sakkal Majalla" pitchFamily="2" charset="-78"/>
              </a:rPr>
              <a:t>4</a:t>
            </a:r>
          </a:p>
          <a:p>
            <a:pPr algn="l"/>
            <a:r>
              <a:rPr lang="ar-BH" sz="2200" b="1" u="sng" dirty="0">
                <a:ln w="10160">
                  <a:noFill/>
                  <a:prstDash val="solid"/>
                </a:ln>
                <a:solidFill>
                  <a:srgbClr val="D636B4"/>
                </a:solidFill>
                <a:latin typeface="Sakkal Majalla" pitchFamily="2" charset="-78"/>
                <a:cs typeface="Sakkal Majalla" pitchFamily="2" charset="-78"/>
              </a:rPr>
              <a:t>المقسوم</a:t>
            </a:r>
            <a:r>
              <a:rPr lang="ar-BH" sz="22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SA" sz="22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BH" sz="2200" b="1" u="sng" dirty="0">
                <a:ln w="10160">
                  <a:noFill/>
                  <a:prstDash val="solid"/>
                </a:ln>
                <a:solidFill>
                  <a:srgbClr val="3B27D3"/>
                </a:solidFill>
                <a:latin typeface="Sakkal Majalla" pitchFamily="2" charset="-78"/>
                <a:cs typeface="Sakkal Majalla" pitchFamily="2" charset="-78"/>
              </a:rPr>
              <a:t>المقسوم عليه</a:t>
            </a:r>
            <a:r>
              <a:rPr lang="ar-BH" sz="22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</a:t>
            </a:r>
            <a:r>
              <a:rPr lang="ar-SA" sz="2200" b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200" b="1" u="sng" dirty="0">
                <a:ln w="10160">
                  <a:noFill/>
                  <a:prstDash val="solid"/>
                </a:ln>
                <a:solidFill>
                  <a:srgbClr val="9933FF"/>
                </a:solidFill>
                <a:latin typeface="Sakkal Majalla" pitchFamily="2" charset="-78"/>
                <a:cs typeface="Sakkal Majalla" pitchFamily="2" charset="-78"/>
              </a:rPr>
              <a:t>ناتج القسمة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914378" y="4481160"/>
            <a:ext cx="652744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rgbClr val="D636B4"/>
                </a:solidFill>
                <a:latin typeface="Sakkal Majalla" pitchFamily="2" charset="-78"/>
                <a:cs typeface="Sakkal Majalla" pitchFamily="2" charset="-78"/>
              </a:rPr>
              <a:t>العدد</a:t>
            </a:r>
          </a:p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rgbClr val="D636B4"/>
                </a:solidFill>
                <a:latin typeface="Sakkal Majalla" pitchFamily="2" charset="-78"/>
                <a:cs typeface="Sakkal Majalla" pitchFamily="2" charset="-78"/>
              </a:rPr>
              <a:t>الكلي</a:t>
            </a:r>
          </a:p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rgbClr val="D636B4"/>
                </a:solidFill>
                <a:latin typeface="Sakkal Majalla" pitchFamily="2" charset="-78"/>
                <a:cs typeface="Sakkal Majalla" pitchFamily="2" charset="-78"/>
              </a:rPr>
              <a:t>للقطع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21533" y="4710677"/>
            <a:ext cx="87716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rgbClr val="3B27D3"/>
                </a:solidFill>
                <a:latin typeface="Sakkal Majalla" pitchFamily="2" charset="-78"/>
                <a:cs typeface="Sakkal Majalla" pitchFamily="2" charset="-78"/>
              </a:rPr>
              <a:t>عدد</a:t>
            </a:r>
          </a:p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rgbClr val="3B27D3"/>
                </a:solidFill>
                <a:latin typeface="Sakkal Majalla" pitchFamily="2" charset="-78"/>
                <a:cs typeface="Sakkal Majalla" pitchFamily="2" charset="-78"/>
              </a:rPr>
              <a:t>الصفوف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95066" y="4710677"/>
            <a:ext cx="105175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000" b="1" dirty="0">
                <a:ln w="18415" cmpd="sng">
                  <a:noFill/>
                  <a:prstDash val="solid"/>
                </a:ln>
                <a:solidFill>
                  <a:srgbClr val="9933FF"/>
                </a:solidFill>
                <a:latin typeface="Sakkal Majalla" pitchFamily="2" charset="-78"/>
                <a:cs typeface="Sakkal Majalla" pitchFamily="2" charset="-78"/>
              </a:rPr>
              <a:t>عدد القطع في كل صف</a:t>
            </a:r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7" grpId="0" animBg="1"/>
      <p:bldP spid="21" grpId="0"/>
      <p:bldP spid="9" grpId="0" animBg="1"/>
      <p:bldP spid="28" grpId="0"/>
      <p:bldP spid="32" grpId="0" animBg="1"/>
      <p:bldP spid="33" grpId="0"/>
      <p:bldP spid="36" grpId="0"/>
      <p:bldP spid="39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66910" y="849756"/>
            <a:ext cx="10672549" cy="586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Rectangle 6"/>
          <p:cNvSpPr/>
          <p:nvPr/>
        </p:nvSpPr>
        <p:spPr>
          <a:xfrm>
            <a:off x="766910" y="1588721"/>
            <a:ext cx="10672549" cy="3296039"/>
          </a:xfrm>
          <a:prstGeom prst="rect">
            <a:avLst/>
          </a:prstGeom>
          <a:solidFill>
            <a:srgbClr val="F1F8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8655" y="849756"/>
            <a:ext cx="9858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1016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تسمى مجموعة الحقائق التي تستعمل فيها الأعداد نفسها </a:t>
            </a:r>
            <a:r>
              <a:rPr lang="ar-BH" sz="3600" b="0" u="sng" cap="none" spc="0" dirty="0">
                <a:ln w="10160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الحقائق المترابطة</a:t>
            </a:r>
            <a:r>
              <a:rPr lang="ar-BH" sz="3600" b="0" cap="none" spc="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3600" b="0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>
            <a:off x="6103185" y="1588721"/>
            <a:ext cx="0" cy="329603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56032" y="1470732"/>
            <a:ext cx="345158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الحقائق المترابطة</a:t>
            </a:r>
          </a:p>
          <a:p>
            <a:pPr algn="ctr"/>
            <a:r>
              <a:rPr lang="ar-BH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للأعداد  3  ,  4  ,  12  هي:</a:t>
            </a:r>
          </a:p>
          <a:p>
            <a:pPr algn="ctr"/>
            <a:r>
              <a:rPr lang="ar-BH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3  </a:t>
            </a:r>
            <a:r>
              <a:rPr lang="ar-SA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×    4    =   </a:t>
            </a:r>
            <a:r>
              <a:rPr lang="ar-SA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12</a:t>
            </a:r>
          </a:p>
          <a:p>
            <a:pPr algn="ctr"/>
            <a:r>
              <a:rPr lang="en-US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4     ×     3    =    12  </a:t>
            </a:r>
            <a:endParaRPr lang="en-US" sz="3600" dirty="0">
              <a:ln w="10160">
                <a:noFill/>
                <a:prstDash val="solid"/>
              </a:ln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BH" sz="3600" dirty="0">
              <a:ln w="10160">
                <a:noFill/>
                <a:prstDash val="solid"/>
              </a:ln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4941" y="2026001"/>
            <a:ext cx="29642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الحقائق المترابطة </a:t>
            </a:r>
          </a:p>
          <a:p>
            <a:pPr algn="ctr"/>
            <a:r>
              <a:rPr lang="ar-BH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للعددين  7  ,  49  هي:</a:t>
            </a:r>
          </a:p>
          <a:p>
            <a:pPr algn="ctr"/>
            <a:r>
              <a:rPr lang="ar-BH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7    ×    7    =    49</a:t>
            </a:r>
          </a:p>
          <a:p>
            <a:pPr algn="ctr"/>
            <a:r>
              <a:rPr lang="ar-BH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49    ÷    7    =    7</a:t>
            </a:r>
            <a:r>
              <a:rPr lang="ar-SA" sz="3600" b="0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     </a:t>
            </a:r>
            <a:endParaRPr lang="en-US" sz="3600" b="0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-26232" y="2682629"/>
            <a:ext cx="1905695" cy="323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:\Users\SAKEEN~1\AppData\Local\Temp\Rar$DIa20840.10391\hello.png">
            <a:extLst>
              <a:ext uri="{FF2B5EF4-FFF2-40B4-BE49-F238E27FC236}">
                <a16:creationId xmlns="" xmlns:a16="http://schemas.microsoft.com/office/drawing/2014/main" id="{3E4E3CB8-D3F5-4BCD-A874-CF5F97A2ED4F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992" b="15472"/>
          <a:stretch/>
        </p:blipFill>
        <p:spPr bwMode="auto">
          <a:xfrm>
            <a:off x="10265730" y="3054677"/>
            <a:ext cx="1905695" cy="29116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625C04-A94E-4E55-B730-41C07D0830AF}"/>
              </a:ext>
            </a:extLst>
          </p:cNvPr>
          <p:cNvSpPr/>
          <p:nvPr/>
        </p:nvSpPr>
        <p:spPr>
          <a:xfrm>
            <a:off x="7552009" y="3656375"/>
            <a:ext cx="26084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12    ÷</a:t>
            </a:r>
            <a:r>
              <a:rPr lang="en-US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BH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3    =  </a:t>
            </a:r>
            <a:r>
              <a:rPr lang="ar-SA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BH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4</a:t>
            </a:r>
          </a:p>
          <a:p>
            <a:pPr algn="ctr"/>
            <a:r>
              <a:rPr lang="ar-BH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12    ÷    4    =  </a:t>
            </a:r>
            <a:r>
              <a:rPr lang="ar-SA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BH" sz="3600" dirty="0">
                <a:ln w="10160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 3</a:t>
            </a:r>
          </a:p>
        </p:txBody>
      </p:sp>
    </p:spTree>
    <p:extLst>
      <p:ext uri="{BB962C8B-B14F-4D97-AF65-F5344CB8AC3E}">
        <p14:creationId xmlns:p14="http://schemas.microsoft.com/office/powerpoint/2010/main" val="7835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4" grpId="0"/>
      <p:bldP spid="1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45F944F-DD71-4184-AD1C-6B69B87A5E53}"/>
              </a:ext>
            </a:extLst>
          </p:cNvPr>
          <p:cNvGrpSpPr/>
          <p:nvPr/>
        </p:nvGrpSpPr>
        <p:grpSpPr>
          <a:xfrm>
            <a:off x="9860219" y="191296"/>
            <a:ext cx="2152648" cy="646331"/>
            <a:chOff x="5013056" y="4912272"/>
            <a:chExt cx="2616069" cy="646331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="" xmlns:a16="http://schemas.microsoft.com/office/drawing/2014/main" id="{D6500E58-0B91-4198-B1C5-039F32FCCB63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E609B81-A56E-4C6A-AEC0-4DAD69DA1913}"/>
                </a:ext>
              </a:extLst>
            </p:cNvPr>
            <p:cNvSpPr txBox="1"/>
            <p:nvPr/>
          </p:nvSpPr>
          <p:spPr>
            <a:xfrm>
              <a:off x="5629639" y="4912272"/>
              <a:ext cx="12276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Cube 1"/>
          <p:cNvSpPr/>
          <p:nvPr/>
        </p:nvSpPr>
        <p:spPr>
          <a:xfrm>
            <a:off x="5060413" y="830126"/>
            <a:ext cx="6836898" cy="1415504"/>
          </a:xfrm>
          <a:prstGeom prst="cube">
            <a:avLst>
              <a:gd name="adj" fmla="val 17343"/>
            </a:avLst>
          </a:prstGeom>
          <a:solidFill>
            <a:srgbClr val="FFEF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3" name="Rectangle 32"/>
          <p:cNvSpPr/>
          <p:nvPr/>
        </p:nvSpPr>
        <p:spPr>
          <a:xfrm>
            <a:off x="5176915" y="1045300"/>
            <a:ext cx="660389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أستعمل الحقائق المترابطة للأعداد  3  ,  6  ,  18  لكي أكتب جمل الضرب والقسمة الأربع.</a:t>
            </a:r>
            <a:endParaRPr lang="en-US" sz="360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46901" y="5751497"/>
            <a:ext cx="7715298" cy="584775"/>
          </a:xfrm>
          <a:prstGeom prst="rect">
            <a:avLst/>
          </a:prstGeom>
          <a:solidFill>
            <a:srgbClr val="FFEFF7"/>
          </a:solidFill>
          <a:ln>
            <a:solidFill>
              <a:srgbClr val="C285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ألاحظ أن الأعداد  3  ,  6  ,  18  قد استعملت في كل جملة عددية</a:t>
            </a:r>
            <a:endParaRPr lang="en-US" sz="3200" dirty="0">
              <a:ln w="18415" cmpd="sng">
                <a:noFill/>
                <a:prstDash val="solid"/>
              </a:ln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38777" y="2770865"/>
            <a:ext cx="4199984" cy="2426740"/>
            <a:chOff x="6442888" y="3072397"/>
            <a:chExt cx="3274793" cy="1651448"/>
          </a:xfrm>
        </p:grpSpPr>
        <p:sp>
          <p:nvSpPr>
            <p:cNvPr id="37" name="Oval 36"/>
            <p:cNvSpPr/>
            <p:nvPr/>
          </p:nvSpPr>
          <p:spPr>
            <a:xfrm>
              <a:off x="9076476" y="34883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8" name="Oval 37"/>
            <p:cNvSpPr/>
            <p:nvPr/>
          </p:nvSpPr>
          <p:spPr>
            <a:xfrm>
              <a:off x="8549760" y="34883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9" name="Oval 38"/>
            <p:cNvSpPr/>
            <p:nvPr/>
          </p:nvSpPr>
          <p:spPr>
            <a:xfrm>
              <a:off x="8023042" y="34883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0" name="Oval 39"/>
            <p:cNvSpPr/>
            <p:nvPr/>
          </p:nvSpPr>
          <p:spPr>
            <a:xfrm>
              <a:off x="7496324" y="34883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1" name="Oval 40"/>
            <p:cNvSpPr/>
            <p:nvPr/>
          </p:nvSpPr>
          <p:spPr>
            <a:xfrm>
              <a:off x="6969606" y="34883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Oval 41"/>
            <p:cNvSpPr/>
            <p:nvPr/>
          </p:nvSpPr>
          <p:spPr>
            <a:xfrm>
              <a:off x="6442888" y="34883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7" name="Oval 46"/>
            <p:cNvSpPr/>
            <p:nvPr/>
          </p:nvSpPr>
          <p:spPr>
            <a:xfrm>
              <a:off x="9086001" y="39074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8" name="Oval 47"/>
            <p:cNvSpPr/>
            <p:nvPr/>
          </p:nvSpPr>
          <p:spPr>
            <a:xfrm>
              <a:off x="8559285" y="39074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9" name="Oval 48"/>
            <p:cNvSpPr/>
            <p:nvPr/>
          </p:nvSpPr>
          <p:spPr>
            <a:xfrm>
              <a:off x="8032567" y="39074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0" name="Oval 49"/>
            <p:cNvSpPr/>
            <p:nvPr/>
          </p:nvSpPr>
          <p:spPr>
            <a:xfrm>
              <a:off x="7505849" y="39074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1" name="Oval 50"/>
            <p:cNvSpPr/>
            <p:nvPr/>
          </p:nvSpPr>
          <p:spPr>
            <a:xfrm>
              <a:off x="6979131" y="39074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2" name="Oval 51"/>
            <p:cNvSpPr/>
            <p:nvPr/>
          </p:nvSpPr>
          <p:spPr>
            <a:xfrm>
              <a:off x="6452413" y="3907413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Oval 24"/>
            <p:cNvSpPr/>
            <p:nvPr/>
          </p:nvSpPr>
          <p:spPr>
            <a:xfrm>
              <a:off x="9092105" y="4344017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" name="Oval 25"/>
            <p:cNvSpPr/>
            <p:nvPr/>
          </p:nvSpPr>
          <p:spPr>
            <a:xfrm>
              <a:off x="8565389" y="4344017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7" name="Oval 26"/>
            <p:cNvSpPr/>
            <p:nvPr/>
          </p:nvSpPr>
          <p:spPr>
            <a:xfrm>
              <a:off x="8038671" y="4344017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8" name="Oval 27"/>
            <p:cNvSpPr/>
            <p:nvPr/>
          </p:nvSpPr>
          <p:spPr>
            <a:xfrm>
              <a:off x="7511953" y="4344017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9" name="Oval 28"/>
            <p:cNvSpPr/>
            <p:nvPr/>
          </p:nvSpPr>
          <p:spPr>
            <a:xfrm>
              <a:off x="6985235" y="4344017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6" name="Oval 35"/>
            <p:cNvSpPr/>
            <p:nvPr/>
          </p:nvSpPr>
          <p:spPr>
            <a:xfrm>
              <a:off x="6458517" y="4344017"/>
              <a:ext cx="385784" cy="379828"/>
            </a:xfrm>
            <a:prstGeom prst="ellipse">
              <a:avLst/>
            </a:prstGeom>
            <a:solidFill>
              <a:srgbClr val="4AE242"/>
            </a:solidFill>
            <a:ln>
              <a:solidFill>
                <a:srgbClr val="4AE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9565281" y="3601879"/>
              <a:ext cx="152400" cy="10001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ight Brace 6"/>
            <p:cNvSpPr/>
            <p:nvPr/>
          </p:nvSpPr>
          <p:spPr>
            <a:xfrm rot="16200000">
              <a:off x="7773995" y="1936748"/>
              <a:ext cx="324006" cy="259530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746914" y="2244388"/>
            <a:ext cx="35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endParaRPr lang="ar-BH" sz="3200" dirty="0"/>
          </a:p>
        </p:txBody>
      </p:sp>
      <p:sp>
        <p:nvSpPr>
          <p:cNvPr id="43" name="Rectangle 42"/>
          <p:cNvSpPr/>
          <p:nvPr/>
        </p:nvSpPr>
        <p:spPr>
          <a:xfrm>
            <a:off x="10367578" y="4005475"/>
            <a:ext cx="35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endParaRPr lang="ar-BH" sz="3200" dirty="0"/>
          </a:p>
        </p:txBody>
      </p:sp>
      <p:pic>
        <p:nvPicPr>
          <p:cNvPr id="44" name="Picture 43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6324" b="12732"/>
          <a:stretch/>
        </p:blipFill>
        <p:spPr bwMode="auto">
          <a:xfrm>
            <a:off x="262930" y="250586"/>
            <a:ext cx="2977812" cy="219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260A812-F474-432F-91C8-216D6749A069}"/>
              </a:ext>
            </a:extLst>
          </p:cNvPr>
          <p:cNvGrpSpPr/>
          <p:nvPr/>
        </p:nvGrpSpPr>
        <p:grpSpPr>
          <a:xfrm>
            <a:off x="1805631" y="2683384"/>
            <a:ext cx="3163817" cy="2579404"/>
            <a:chOff x="2082601" y="2337968"/>
            <a:chExt cx="3163817" cy="2579404"/>
          </a:xfrm>
        </p:grpSpPr>
        <p:sp>
          <p:nvSpPr>
            <p:cNvPr id="34" name="Rectangle 33"/>
            <p:cNvSpPr/>
            <p:nvPr/>
          </p:nvSpPr>
          <p:spPr>
            <a:xfrm>
              <a:off x="2082601" y="2337968"/>
              <a:ext cx="297781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000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3  ×  6  =  18</a:t>
              </a:r>
            </a:p>
            <a:p>
              <a:pPr algn="ctr"/>
              <a:r>
                <a:rPr lang="ar-BH" sz="4000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6  ×  3  =  18</a:t>
              </a:r>
            </a:p>
            <a:p>
              <a:pPr algn="ctr"/>
              <a:r>
                <a:rPr lang="ar-SA" sz="4000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endParaRPr lang="en-US" sz="4000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02F0281D-AC0D-415D-9915-0CB433D27972}"/>
                </a:ext>
              </a:extLst>
            </p:cNvPr>
            <p:cNvSpPr/>
            <p:nvPr/>
          </p:nvSpPr>
          <p:spPr>
            <a:xfrm>
              <a:off x="2268606" y="3593933"/>
              <a:ext cx="297781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000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18  ÷</a:t>
              </a:r>
              <a:r>
                <a:rPr lang="ar-SA" sz="4000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BH" sz="4000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3</a:t>
              </a:r>
              <a:r>
                <a:rPr lang="ar-SA" sz="4000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=  6</a:t>
              </a:r>
              <a:endParaRPr lang="ar-BH" sz="4000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BH" sz="4000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18  ÷  6  =  3</a:t>
              </a:r>
              <a:r>
                <a:rPr lang="ar-SA" sz="4000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  </a:t>
              </a:r>
              <a:endParaRPr lang="en-US" sz="4000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5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35" grpId="0" animBg="1"/>
      <p:bldP spid="1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=""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71694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=""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=""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648177" y="3641030"/>
            <a:ext cx="1175884" cy="230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101739" y="3683980"/>
            <a:ext cx="1504143" cy="237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nip Diagonal Corner Rectangle 7"/>
          <p:cNvSpPr/>
          <p:nvPr/>
        </p:nvSpPr>
        <p:spPr>
          <a:xfrm>
            <a:off x="3046168" y="2161598"/>
            <a:ext cx="8914055" cy="3508571"/>
          </a:xfrm>
          <a:prstGeom prst="snip2DiagRect">
            <a:avLst>
              <a:gd name="adj1" fmla="val 0"/>
              <a:gd name="adj2" fmla="val 22539"/>
            </a:avLst>
          </a:prstGeom>
          <a:solidFill>
            <a:srgbClr val="FBF3FA"/>
          </a:solidFill>
          <a:ln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" name="Snip Same Side Corner Rectangle 1"/>
          <p:cNvSpPr/>
          <p:nvPr/>
        </p:nvSpPr>
        <p:spPr>
          <a:xfrm>
            <a:off x="4450975" y="866170"/>
            <a:ext cx="7468083" cy="747425"/>
          </a:xfrm>
          <a:prstGeom prst="snip2SameRect">
            <a:avLst>
              <a:gd name="adj1" fmla="val 24605"/>
              <a:gd name="adj2" fmla="val 19846"/>
            </a:avLst>
          </a:prstGeom>
          <a:solidFill>
            <a:srgbClr val="FBF3FA"/>
          </a:solidFill>
          <a:ln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n>
                <a:solidFill>
                  <a:srgbClr val="CCFFCC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50975" y="924022"/>
            <a:ext cx="74680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3200" b="1" spc="150" dirty="0">
                <a:ln w="11430">
                  <a:noFill/>
                </a:ln>
                <a:solidFill>
                  <a:srgbClr val="732568"/>
                </a:solidFill>
                <a:latin typeface="Sakkal Majalla" pitchFamily="2" charset="-78"/>
                <a:cs typeface="Sakkal Majalla" pitchFamily="2" charset="-78"/>
              </a:rPr>
              <a:t>أستعمل الشبكات لأكمل كل زوج من الجمل العددية.</a:t>
            </a:r>
            <a:endParaRPr lang="en-US" sz="3200" b="1" cap="none" spc="150" dirty="0">
              <a:ln w="11430">
                <a:noFill/>
              </a:ln>
              <a:solidFill>
                <a:srgbClr val="7325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101739" y="1091530"/>
            <a:ext cx="2688564" cy="2320803"/>
          </a:xfrm>
          <a:prstGeom prst="pentagon">
            <a:avLst/>
          </a:prstGeom>
          <a:solidFill>
            <a:srgbClr val="FCD4F2"/>
          </a:solidFill>
          <a:ln>
            <a:solidFill>
              <a:srgbClr val="CF0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8" name="Rectangle 47"/>
          <p:cNvSpPr/>
          <p:nvPr/>
        </p:nvSpPr>
        <p:spPr>
          <a:xfrm>
            <a:off x="226947" y="1671261"/>
            <a:ext cx="24819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أجب عن التدريب </a:t>
            </a:r>
            <a:endParaRPr lang="ar-SA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في ورقة خارجية، ثم تأكد من الإجابة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97804" y="4153773"/>
            <a:ext cx="4762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4800" b="1" cap="none" spc="150" dirty="0">
                <a:ln w="11430">
                  <a:solidFill>
                    <a:srgbClr val="732568"/>
                  </a:solidFill>
                </a:ln>
                <a:solidFill>
                  <a:srgbClr val="732568"/>
                </a:solidFill>
                <a:latin typeface="Sakkal Majalla" pitchFamily="2" charset="-78"/>
                <a:cs typeface="Sakkal Majalla" pitchFamily="2" charset="-78"/>
              </a:rPr>
              <a:t>--------    ÷    3    =    5</a:t>
            </a:r>
            <a:endParaRPr lang="en-US" sz="4800" b="1" cap="none" spc="150" dirty="0">
              <a:ln w="11430">
                <a:solidFill>
                  <a:srgbClr val="732568"/>
                </a:solidFill>
              </a:ln>
              <a:solidFill>
                <a:srgbClr val="7325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9444" y="2600540"/>
            <a:ext cx="453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spc="1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endParaRPr lang="ar-BH" sz="48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6740" y="3848922"/>
            <a:ext cx="742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spc="1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15</a:t>
            </a:r>
            <a:endParaRPr lang="ar-BH" sz="48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64009B0-921B-44BB-8B86-CEA05BE81D9C}"/>
              </a:ext>
            </a:extLst>
          </p:cNvPr>
          <p:cNvSpPr/>
          <p:nvPr/>
        </p:nvSpPr>
        <p:spPr>
          <a:xfrm>
            <a:off x="7101058" y="2800594"/>
            <a:ext cx="4762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4800" cap="none" spc="150" dirty="0">
                <a:ln w="11430">
                  <a:solidFill>
                    <a:srgbClr val="732568"/>
                  </a:solidFill>
                </a:ln>
                <a:solidFill>
                  <a:srgbClr val="732568"/>
                </a:solidFill>
                <a:latin typeface="Sakkal Majalla" pitchFamily="2" charset="-78"/>
                <a:cs typeface="Sakkal Majalla" pitchFamily="2" charset="-78"/>
              </a:rPr>
              <a:t>--------    ×    5    =    15</a:t>
            </a:r>
            <a:endParaRPr lang="en-US" sz="4800" cap="none" spc="150" dirty="0">
              <a:ln w="11430">
                <a:solidFill>
                  <a:srgbClr val="732568"/>
                </a:solidFill>
              </a:ln>
              <a:solidFill>
                <a:srgbClr val="7325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084F777-72D3-46AC-AB5F-1DE73BD3CBA8}"/>
              </a:ext>
            </a:extLst>
          </p:cNvPr>
          <p:cNvGrpSpPr/>
          <p:nvPr/>
        </p:nvGrpSpPr>
        <p:grpSpPr>
          <a:xfrm>
            <a:off x="3432833" y="3072825"/>
            <a:ext cx="3433756" cy="1934161"/>
            <a:chOff x="4451530" y="2393335"/>
            <a:chExt cx="3216920" cy="1815567"/>
          </a:xfrm>
        </p:grpSpPr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D258CC2B-0964-4625-BAEE-E260DA8B26CD}"/>
                </a:ext>
              </a:extLst>
            </p:cNvPr>
            <p:cNvSpPr/>
            <p:nvPr/>
          </p:nvSpPr>
          <p:spPr>
            <a:xfrm>
              <a:off x="7153630" y="2393335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4584F01A-40E5-4197-A2C9-B1513D26FD32}"/>
                </a:ext>
              </a:extLst>
            </p:cNvPr>
            <p:cNvSpPr/>
            <p:nvPr/>
          </p:nvSpPr>
          <p:spPr>
            <a:xfrm>
              <a:off x="6478107" y="2393335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C2A6F692-637E-4624-B24B-65BD9DBE4255}"/>
                </a:ext>
              </a:extLst>
            </p:cNvPr>
            <p:cNvSpPr/>
            <p:nvPr/>
          </p:nvSpPr>
          <p:spPr>
            <a:xfrm>
              <a:off x="5802581" y="2393335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D868DAC5-4550-4DB0-9960-EFEE00CDD779}"/>
                </a:ext>
              </a:extLst>
            </p:cNvPr>
            <p:cNvSpPr/>
            <p:nvPr/>
          </p:nvSpPr>
          <p:spPr>
            <a:xfrm>
              <a:off x="5127056" y="2393335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8062203C-2C6B-46CD-B8BC-760FB10EE940}"/>
                </a:ext>
              </a:extLst>
            </p:cNvPr>
            <p:cNvSpPr/>
            <p:nvPr/>
          </p:nvSpPr>
          <p:spPr>
            <a:xfrm>
              <a:off x="4451530" y="2393335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6D1005DC-1D91-4A77-8084-9AD7B6D9ED42}"/>
                </a:ext>
              </a:extLst>
            </p:cNvPr>
            <p:cNvSpPr/>
            <p:nvPr/>
          </p:nvSpPr>
          <p:spPr>
            <a:xfrm>
              <a:off x="7165846" y="3009186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8F4E3450-3237-4125-BC9A-B98CB30656B7}"/>
                </a:ext>
              </a:extLst>
            </p:cNvPr>
            <p:cNvSpPr/>
            <p:nvPr/>
          </p:nvSpPr>
          <p:spPr>
            <a:xfrm>
              <a:off x="6490323" y="3009186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8BDA0C59-4C68-4787-9B80-93BC001006C5}"/>
                </a:ext>
              </a:extLst>
            </p:cNvPr>
            <p:cNvSpPr/>
            <p:nvPr/>
          </p:nvSpPr>
          <p:spPr>
            <a:xfrm>
              <a:off x="5814797" y="3009186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A5A8045C-5F63-495C-8707-438F6BDE2BC8}"/>
                </a:ext>
              </a:extLst>
            </p:cNvPr>
            <p:cNvSpPr/>
            <p:nvPr/>
          </p:nvSpPr>
          <p:spPr>
            <a:xfrm>
              <a:off x="5139272" y="3009186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E1D247E8-8CBD-497B-B626-29C9827A92E0}"/>
                </a:ext>
              </a:extLst>
            </p:cNvPr>
            <p:cNvSpPr/>
            <p:nvPr/>
          </p:nvSpPr>
          <p:spPr>
            <a:xfrm>
              <a:off x="4463746" y="3009186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AA5A6E43-6B61-4794-8A6D-FD542163A91A}"/>
                </a:ext>
              </a:extLst>
            </p:cNvPr>
            <p:cNvSpPr/>
            <p:nvPr/>
          </p:nvSpPr>
          <p:spPr>
            <a:xfrm>
              <a:off x="7173675" y="3650759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09E59FD4-F89F-49FA-925D-8539E463E87B}"/>
                </a:ext>
              </a:extLst>
            </p:cNvPr>
            <p:cNvSpPr/>
            <p:nvPr/>
          </p:nvSpPr>
          <p:spPr>
            <a:xfrm>
              <a:off x="6498152" y="3650759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154A88DC-116B-4E75-92FB-A6A7008EDCAC}"/>
                </a:ext>
              </a:extLst>
            </p:cNvPr>
            <p:cNvSpPr/>
            <p:nvPr/>
          </p:nvSpPr>
          <p:spPr>
            <a:xfrm>
              <a:off x="5822626" y="3650759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1A9C8D30-09E7-479A-A795-86D96B0B4239}"/>
                </a:ext>
              </a:extLst>
            </p:cNvPr>
            <p:cNvSpPr/>
            <p:nvPr/>
          </p:nvSpPr>
          <p:spPr>
            <a:xfrm>
              <a:off x="5147100" y="3650759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1058BE7B-09B2-436A-8B43-BBE3D1959A2E}"/>
                </a:ext>
              </a:extLst>
            </p:cNvPr>
            <p:cNvSpPr/>
            <p:nvPr/>
          </p:nvSpPr>
          <p:spPr>
            <a:xfrm>
              <a:off x="4471574" y="3650759"/>
              <a:ext cx="494775" cy="558143"/>
            </a:xfrm>
            <a:prstGeom prst="ellipse">
              <a:avLst/>
            </a:prstGeom>
            <a:solidFill>
              <a:srgbClr val="30DDF4"/>
            </a:solidFill>
            <a:ln>
              <a:solidFill>
                <a:srgbClr val="30D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</p:grpSp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17BA7715-5F2F-42E6-B66A-8397AAE33230}"/>
              </a:ext>
            </a:extLst>
          </p:cNvPr>
          <p:cNvSpPr/>
          <p:nvPr/>
        </p:nvSpPr>
        <p:spPr>
          <a:xfrm>
            <a:off x="6096000" y="5794594"/>
            <a:ext cx="2614613" cy="52878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أحسنت</a:t>
            </a:r>
            <a:endParaRPr lang="ar-B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2" grpId="0"/>
      <p:bldP spid="9" grpId="0" animBg="1"/>
      <p:bldP spid="9" grpId="1" animBg="1"/>
      <p:bldP spid="48" grpId="0"/>
      <p:bldP spid="48" grpId="1"/>
      <p:bldP spid="49" grpId="0"/>
      <p:bldP spid="10" grpId="0"/>
      <p:bldP spid="50" grpId="0"/>
      <p:bldP spid="39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=""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=""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=""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548990" y="3703904"/>
            <a:ext cx="1112409" cy="230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429998" y="3683980"/>
            <a:ext cx="1175884" cy="237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nip Diagonal Corner Rectangle 7"/>
          <p:cNvSpPr/>
          <p:nvPr/>
        </p:nvSpPr>
        <p:spPr>
          <a:xfrm>
            <a:off x="3046168" y="2161598"/>
            <a:ext cx="8914055" cy="3508571"/>
          </a:xfrm>
          <a:prstGeom prst="snip2DiagRect">
            <a:avLst>
              <a:gd name="adj1" fmla="val 0"/>
              <a:gd name="adj2" fmla="val 22539"/>
            </a:avLst>
          </a:prstGeom>
          <a:solidFill>
            <a:srgbClr val="FFE7F7"/>
          </a:solidFill>
          <a:ln>
            <a:solidFill>
              <a:srgbClr val="CF0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7214826" y="2897723"/>
            <a:ext cx="46425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4800" b="1" cap="none" spc="150" dirty="0">
                <a:ln w="11430">
                  <a:solidFill>
                    <a:srgbClr val="732568"/>
                  </a:solidFill>
                </a:ln>
                <a:solidFill>
                  <a:srgbClr val="732568"/>
                </a:solidFill>
                <a:latin typeface="Sakkal Majalla" pitchFamily="2" charset="-78"/>
                <a:cs typeface="Sakkal Majalla" pitchFamily="2" charset="-78"/>
              </a:rPr>
              <a:t>4    ×    --------    =   24</a:t>
            </a:r>
            <a:endParaRPr lang="en-US" sz="4800" b="1" cap="none" spc="150" dirty="0">
              <a:ln w="11430">
                <a:solidFill>
                  <a:srgbClr val="732568"/>
                </a:solidFill>
              </a:ln>
              <a:solidFill>
                <a:srgbClr val="7325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>
            <a:off x="4450975" y="866170"/>
            <a:ext cx="7468083" cy="747425"/>
          </a:xfrm>
          <a:prstGeom prst="snip2SameRect">
            <a:avLst>
              <a:gd name="adj1" fmla="val 24605"/>
              <a:gd name="adj2" fmla="val 19846"/>
            </a:avLst>
          </a:prstGeom>
          <a:solidFill>
            <a:srgbClr val="FFE7F7"/>
          </a:solidFill>
          <a:ln>
            <a:solidFill>
              <a:srgbClr val="CF0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n>
                <a:solidFill>
                  <a:srgbClr val="CCFFCC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50975" y="924022"/>
            <a:ext cx="74680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3200" b="1" spc="150" dirty="0">
                <a:ln w="11430">
                  <a:noFill/>
                </a:ln>
                <a:solidFill>
                  <a:srgbClr val="A10B7A"/>
                </a:solidFill>
                <a:latin typeface="Sakkal Majalla" pitchFamily="2" charset="-78"/>
                <a:cs typeface="Sakkal Majalla" pitchFamily="2" charset="-78"/>
              </a:rPr>
              <a:t>أستعمل الشبكات لأكمل كل زوج من الجمل العددية.</a:t>
            </a:r>
            <a:endParaRPr lang="en-US" sz="3200" b="1" cap="none" spc="150" dirty="0">
              <a:ln w="11430">
                <a:noFill/>
              </a:ln>
              <a:solidFill>
                <a:srgbClr val="A10B7A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0" y="924022"/>
            <a:ext cx="2931459" cy="2717008"/>
          </a:xfrm>
          <a:prstGeom prst="pentagon">
            <a:avLst/>
          </a:prstGeom>
          <a:solidFill>
            <a:srgbClr val="F6E2F4"/>
          </a:solidFill>
          <a:ln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8" name="Rectangle 47"/>
          <p:cNvSpPr/>
          <p:nvPr/>
        </p:nvSpPr>
        <p:spPr>
          <a:xfrm>
            <a:off x="348087" y="1250205"/>
            <a:ext cx="22073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 ، ثم تأكد من الإجابة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76164" y="2648571"/>
            <a:ext cx="463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spc="1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endParaRPr lang="ar-BH" sz="48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276164" y="3977872"/>
            <a:ext cx="463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spc="1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endParaRPr lang="ar-BH" sz="48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86323" y="4273781"/>
            <a:ext cx="4762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4800" b="1" cap="none" spc="150" dirty="0">
                <a:ln w="11430">
                  <a:solidFill>
                    <a:srgbClr val="732568"/>
                  </a:solidFill>
                </a:ln>
                <a:solidFill>
                  <a:srgbClr val="732568"/>
                </a:solidFill>
                <a:latin typeface="Sakkal Majalla" pitchFamily="2" charset="-78"/>
                <a:cs typeface="Sakkal Majalla" pitchFamily="2" charset="-78"/>
              </a:rPr>
              <a:t>24    ÷    --------    =  6</a:t>
            </a:r>
            <a:endParaRPr lang="en-US" sz="4800" b="1" cap="none" spc="150" dirty="0">
              <a:ln w="11430">
                <a:solidFill>
                  <a:srgbClr val="732568"/>
                </a:solidFill>
              </a:ln>
              <a:solidFill>
                <a:srgbClr val="7325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481954" y="2640368"/>
            <a:ext cx="3518788" cy="2213815"/>
            <a:chOff x="3921301" y="2621924"/>
            <a:chExt cx="2078928" cy="1523053"/>
          </a:xfrm>
        </p:grpSpPr>
        <p:sp>
          <p:nvSpPr>
            <p:cNvPr id="46" name="Flowchart: Extract 45"/>
            <p:cNvSpPr/>
            <p:nvPr/>
          </p:nvSpPr>
          <p:spPr>
            <a:xfrm>
              <a:off x="3935506" y="2621924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7" name="Flowchart: Extract 46"/>
            <p:cNvSpPr/>
            <p:nvPr/>
          </p:nvSpPr>
          <p:spPr>
            <a:xfrm>
              <a:off x="4288387" y="2621924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1" name="Flowchart: Extract 50"/>
            <p:cNvSpPr/>
            <p:nvPr/>
          </p:nvSpPr>
          <p:spPr>
            <a:xfrm>
              <a:off x="4641268" y="2621924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2" name="Flowchart: Extract 51"/>
            <p:cNvSpPr/>
            <p:nvPr/>
          </p:nvSpPr>
          <p:spPr>
            <a:xfrm>
              <a:off x="5699912" y="2621924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3" name="Flowchart: Extract 52"/>
            <p:cNvSpPr/>
            <p:nvPr/>
          </p:nvSpPr>
          <p:spPr>
            <a:xfrm>
              <a:off x="5347030" y="2621924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4" name="Flowchart: Extract 53"/>
            <p:cNvSpPr/>
            <p:nvPr/>
          </p:nvSpPr>
          <p:spPr>
            <a:xfrm>
              <a:off x="4994149" y="2621924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5" name="Flowchart: Extract 54"/>
            <p:cNvSpPr/>
            <p:nvPr/>
          </p:nvSpPr>
          <p:spPr>
            <a:xfrm>
              <a:off x="3921301" y="3025462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6" name="Flowchart: Extract 55"/>
            <p:cNvSpPr/>
            <p:nvPr/>
          </p:nvSpPr>
          <p:spPr>
            <a:xfrm>
              <a:off x="4274182" y="3025462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7" name="Flowchart: Extract 56"/>
            <p:cNvSpPr/>
            <p:nvPr/>
          </p:nvSpPr>
          <p:spPr>
            <a:xfrm>
              <a:off x="4627063" y="3025462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8" name="Flowchart: Extract 57"/>
            <p:cNvSpPr/>
            <p:nvPr/>
          </p:nvSpPr>
          <p:spPr>
            <a:xfrm>
              <a:off x="5685707" y="3025462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9" name="Flowchart: Extract 58"/>
            <p:cNvSpPr/>
            <p:nvPr/>
          </p:nvSpPr>
          <p:spPr>
            <a:xfrm>
              <a:off x="5332825" y="3025462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0" name="Flowchart: Extract 59"/>
            <p:cNvSpPr/>
            <p:nvPr/>
          </p:nvSpPr>
          <p:spPr>
            <a:xfrm>
              <a:off x="4979944" y="3025462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1" name="Flowchart: Extract 60"/>
            <p:cNvSpPr/>
            <p:nvPr/>
          </p:nvSpPr>
          <p:spPr>
            <a:xfrm>
              <a:off x="3939988" y="3442005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2" name="Flowchart: Extract 61"/>
            <p:cNvSpPr/>
            <p:nvPr/>
          </p:nvSpPr>
          <p:spPr>
            <a:xfrm>
              <a:off x="4292869" y="3442005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" name="Flowchart: Extract 62"/>
            <p:cNvSpPr/>
            <p:nvPr/>
          </p:nvSpPr>
          <p:spPr>
            <a:xfrm>
              <a:off x="4645750" y="3442005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4" name="Flowchart: Extract 63"/>
            <p:cNvSpPr/>
            <p:nvPr/>
          </p:nvSpPr>
          <p:spPr>
            <a:xfrm>
              <a:off x="5704394" y="3442005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5" name="Flowchart: Extract 64"/>
            <p:cNvSpPr/>
            <p:nvPr/>
          </p:nvSpPr>
          <p:spPr>
            <a:xfrm>
              <a:off x="5351512" y="3442005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6" name="Flowchart: Extract 65"/>
            <p:cNvSpPr/>
            <p:nvPr/>
          </p:nvSpPr>
          <p:spPr>
            <a:xfrm>
              <a:off x="4998631" y="3442005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7" name="Flowchart: Extract 66"/>
            <p:cNvSpPr/>
            <p:nvPr/>
          </p:nvSpPr>
          <p:spPr>
            <a:xfrm>
              <a:off x="3939987" y="3817513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8" name="Flowchart: Extract 67"/>
            <p:cNvSpPr/>
            <p:nvPr/>
          </p:nvSpPr>
          <p:spPr>
            <a:xfrm>
              <a:off x="4292868" y="3817513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9" name="Flowchart: Extract 68"/>
            <p:cNvSpPr/>
            <p:nvPr/>
          </p:nvSpPr>
          <p:spPr>
            <a:xfrm>
              <a:off x="4645749" y="3817513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0" name="Flowchart: Extract 69"/>
            <p:cNvSpPr/>
            <p:nvPr/>
          </p:nvSpPr>
          <p:spPr>
            <a:xfrm>
              <a:off x="5704393" y="3817513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351511" y="3817513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2" name="Flowchart: Extract 71"/>
            <p:cNvSpPr/>
            <p:nvPr/>
          </p:nvSpPr>
          <p:spPr>
            <a:xfrm>
              <a:off x="4998630" y="3817513"/>
              <a:ext cx="295835" cy="327464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31477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2" grpId="0" animBg="1"/>
      <p:bldP spid="22" grpId="0"/>
      <p:bldP spid="9" grpId="0" animBg="1"/>
      <p:bldP spid="9" grpId="1" animBg="1"/>
      <p:bldP spid="48" grpId="0"/>
      <p:bldP spid="48" grpId="1"/>
      <p:bldP spid="10" grpId="0"/>
      <p:bldP spid="50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القسمة بالضرب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=""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3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=""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=""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648177" y="3641030"/>
            <a:ext cx="1175884" cy="230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101739" y="3683980"/>
            <a:ext cx="1504143" cy="237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CD72112-0168-49D0-8004-8A481CD24CE0}"/>
              </a:ext>
            </a:extLst>
          </p:cNvPr>
          <p:cNvGrpSpPr/>
          <p:nvPr/>
        </p:nvGrpSpPr>
        <p:grpSpPr>
          <a:xfrm>
            <a:off x="2505721" y="97814"/>
            <a:ext cx="7178362" cy="747425"/>
            <a:chOff x="3629974" y="866170"/>
            <a:chExt cx="7364968" cy="747425"/>
          </a:xfrm>
        </p:grpSpPr>
        <p:sp>
          <p:nvSpPr>
            <p:cNvPr id="2" name="Snip Same Side Corner Rectangle 1"/>
            <p:cNvSpPr/>
            <p:nvPr/>
          </p:nvSpPr>
          <p:spPr>
            <a:xfrm>
              <a:off x="3629974" y="866170"/>
              <a:ext cx="7364968" cy="747425"/>
            </a:xfrm>
            <a:prstGeom prst="snip2SameRect">
              <a:avLst>
                <a:gd name="adj1" fmla="val 24605"/>
                <a:gd name="adj2" fmla="val 1984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F0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rgbClr val="CCFFCC"/>
                  </a:solidFill>
                </a:ln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29974" y="953167"/>
              <a:ext cx="736496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ar-SA" sz="2800" b="1" spc="150" dirty="0">
                  <a:ln w="11430">
                    <a:noFill/>
                  </a:ln>
                  <a:solidFill>
                    <a:srgbClr val="A10B7A"/>
                  </a:solidFill>
                  <a:latin typeface="Sakkal Majalla" pitchFamily="2" charset="-78"/>
                  <a:cs typeface="Sakkal Majalla" pitchFamily="2" charset="-78"/>
                </a:rPr>
                <a:t>أكتب الحقائق المترابطة لكل مجموعة من الأعداد الآتية</a:t>
              </a:r>
              <a:r>
                <a:rPr lang="ar-BH" sz="2800" b="1" spc="150" dirty="0">
                  <a:ln w="11430">
                    <a:noFill/>
                  </a:ln>
                  <a:solidFill>
                    <a:srgbClr val="A10B7A"/>
                  </a:solidFill>
                  <a:latin typeface="Sakkal Majalla" pitchFamily="2" charset="-78"/>
                  <a:cs typeface="Sakkal Majalla" pitchFamily="2" charset="-78"/>
                </a:rPr>
                <a:t>.</a:t>
              </a:r>
              <a:endParaRPr lang="en-US" sz="2800" b="1" cap="none" spc="150" dirty="0">
                <a:ln w="11430">
                  <a:noFill/>
                </a:ln>
                <a:solidFill>
                  <a:srgbClr val="A10B7A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9" name="Regular Pentagon 8"/>
          <p:cNvSpPr/>
          <p:nvPr/>
        </p:nvSpPr>
        <p:spPr>
          <a:xfrm>
            <a:off x="0" y="924022"/>
            <a:ext cx="2931459" cy="2717008"/>
          </a:xfrm>
          <a:prstGeom prst="pentagon">
            <a:avLst/>
          </a:prstGeom>
          <a:solidFill>
            <a:srgbClr val="FBF3FA"/>
          </a:solidFill>
          <a:ln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8" name="Rectangle 47"/>
          <p:cNvSpPr/>
          <p:nvPr/>
        </p:nvSpPr>
        <p:spPr>
          <a:xfrm>
            <a:off x="380171" y="1218121"/>
            <a:ext cx="22073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="" xmlns:a16="http://schemas.microsoft.com/office/drawing/2014/main" id="{1DFCB5CA-4A19-4B26-A33A-C397A9ABF615}"/>
              </a:ext>
            </a:extLst>
          </p:cNvPr>
          <p:cNvSpPr/>
          <p:nvPr/>
        </p:nvSpPr>
        <p:spPr>
          <a:xfrm>
            <a:off x="3311630" y="1072237"/>
            <a:ext cx="6572250" cy="1299484"/>
          </a:xfrm>
          <a:prstGeom prst="flowChartPunchedTape">
            <a:avLst/>
          </a:prstGeom>
          <a:solidFill>
            <a:srgbClr val="FFCDEE"/>
          </a:solidFill>
          <a:ln w="38100"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 ،  6   ،  12</a:t>
            </a:r>
            <a:endParaRPr lang="ar-BH" sz="4800" b="1" dirty="0">
              <a:solidFill>
                <a:srgbClr val="73256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Flowchart: Punched Tape 48">
            <a:extLst>
              <a:ext uri="{FF2B5EF4-FFF2-40B4-BE49-F238E27FC236}">
                <a16:creationId xmlns="" xmlns:a16="http://schemas.microsoft.com/office/drawing/2014/main" id="{0228C912-6EAE-422B-8DF1-587DCC144BE5}"/>
              </a:ext>
            </a:extLst>
          </p:cNvPr>
          <p:cNvSpPr/>
          <p:nvPr/>
        </p:nvSpPr>
        <p:spPr>
          <a:xfrm>
            <a:off x="3209891" y="2598719"/>
            <a:ext cx="7205697" cy="3342869"/>
          </a:xfrm>
          <a:prstGeom prst="flowChartPunchedTape">
            <a:avLst/>
          </a:prstGeom>
          <a:solidFill>
            <a:srgbClr val="FFCDEE"/>
          </a:solidFill>
          <a:ln w="38100"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buAutoNum type="arabicPlain" startAt="2"/>
            </a:pPr>
            <a:r>
              <a:rPr lang="ar-SA" sz="36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6  = 12 </a:t>
            </a:r>
          </a:p>
          <a:p>
            <a:pPr marL="514350" indent="-514350" algn="ctr">
              <a:buAutoNum type="arabicPlain" startAt="6"/>
            </a:pPr>
            <a:r>
              <a:rPr lang="ar-SA" sz="36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2  =  12</a:t>
            </a:r>
          </a:p>
          <a:p>
            <a:pPr marL="514350" indent="-514350" algn="ctr">
              <a:buAutoNum type="arabicPlain" startAt="12"/>
            </a:pPr>
            <a:r>
              <a:rPr lang="ar-SA" sz="36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÷  2  =  6</a:t>
            </a:r>
          </a:p>
          <a:p>
            <a:pPr algn="ctr"/>
            <a:r>
              <a:rPr lang="ar-SA" sz="3600" b="1" dirty="0">
                <a:solidFill>
                  <a:srgbClr val="7325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  ÷  6  =  2</a:t>
            </a:r>
            <a:endParaRPr lang="ar-BH" sz="3600" b="1" dirty="0">
              <a:solidFill>
                <a:srgbClr val="73256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52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8" grpId="0"/>
      <p:bldP spid="48" grpId="1"/>
      <p:bldP spid="7" grpId="0" animBg="1"/>
      <p:bldP spid="4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623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Times New Roman</vt:lpstr>
      <vt:lpstr>Traditional Arabic</vt:lpstr>
      <vt:lpstr>Yu Gothic UI Semilight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Mohamed Salameh Mfadi Alsalimeh</cp:lastModifiedBy>
  <cp:revision>522</cp:revision>
  <dcterms:created xsi:type="dcterms:W3CDTF">2020-03-03T06:21:53Z</dcterms:created>
  <dcterms:modified xsi:type="dcterms:W3CDTF">2020-07-26T08:47:03Z</dcterms:modified>
</cp:coreProperties>
</file>