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346" r:id="rId4"/>
    <p:sldId id="351" r:id="rId5"/>
    <p:sldId id="297" r:id="rId6"/>
    <p:sldId id="352" r:id="rId7"/>
    <p:sldId id="347" r:id="rId8"/>
    <p:sldId id="360" r:id="rId9"/>
    <p:sldId id="361" r:id="rId10"/>
    <p:sldId id="362" r:id="rId11"/>
    <p:sldId id="328" r:id="rId12"/>
    <p:sldId id="356" r:id="rId13"/>
    <p:sldId id="312" r:id="rId14"/>
    <p:sldId id="355" r:id="rId15"/>
    <p:sldId id="357" r:id="rId16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KEENAH AHMED JASSIM ALI" initials="SAJA" lastIdx="1" clrIdx="0">
    <p:extLst>
      <p:ext uri="{19B8F6BF-5375-455C-9EA6-DF929625EA0E}">
        <p15:presenceInfo xmlns:p15="http://schemas.microsoft.com/office/powerpoint/2012/main" userId="SAKEENAH AHMED JASSIM A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2898"/>
    <a:srgbClr val="CCFFFF"/>
    <a:srgbClr val="009999"/>
    <a:srgbClr val="FFCCCC"/>
    <a:srgbClr val="FFFFCC"/>
    <a:srgbClr val="FFDD71"/>
    <a:srgbClr val="FF0066"/>
    <a:srgbClr val="FFCC99"/>
    <a:srgbClr val="C7F8FD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5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A57CBA-0435-4E55-A4F4-2DE8257283F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BH"/>
        </a:p>
      </dgm:t>
    </dgm:pt>
    <dgm:pt modelId="{5D4ADF76-EFAC-4B41-BD06-C18971224842}">
      <dgm:prSet phldrT="[Text]" phldr="1"/>
      <dgm:spPr>
        <a:solidFill>
          <a:srgbClr val="FFCCCC"/>
        </a:solidFill>
      </dgm:spPr>
      <dgm:t>
        <a:bodyPr/>
        <a:lstStyle/>
        <a:p>
          <a:pPr rtl="1"/>
          <a:endParaRPr lang="ar-BH" dirty="0"/>
        </a:p>
      </dgm:t>
    </dgm:pt>
    <dgm:pt modelId="{95EC6176-37B2-4CAF-837F-0C1541B75288}" type="parTrans" cxnId="{087FE5C7-0EE2-4FD0-A370-6E5DE10E97A6}">
      <dgm:prSet/>
      <dgm:spPr/>
      <dgm:t>
        <a:bodyPr/>
        <a:lstStyle/>
        <a:p>
          <a:pPr rtl="1"/>
          <a:endParaRPr lang="ar-BH"/>
        </a:p>
      </dgm:t>
    </dgm:pt>
    <dgm:pt modelId="{437E2508-A2EE-4A35-AF80-76E7EEB67BA7}" type="sibTrans" cxnId="{087FE5C7-0EE2-4FD0-A370-6E5DE10E97A6}">
      <dgm:prSet/>
      <dgm:spPr/>
      <dgm:t>
        <a:bodyPr/>
        <a:lstStyle/>
        <a:p>
          <a:pPr rtl="1"/>
          <a:endParaRPr lang="ar-BH"/>
        </a:p>
      </dgm:t>
    </dgm:pt>
    <dgm:pt modelId="{6C314AE3-7AA8-43F6-9E44-445319E6249B}">
      <dgm:prSet phldrT="[Text]" phldr="1"/>
      <dgm:spPr>
        <a:solidFill>
          <a:srgbClr val="FFCCCC">
            <a:alpha val="90000"/>
          </a:srgbClr>
        </a:solidFill>
      </dgm:spPr>
      <dgm:t>
        <a:bodyPr/>
        <a:lstStyle/>
        <a:p>
          <a:pPr rtl="1">
            <a:buFontTx/>
            <a:buNone/>
          </a:pPr>
          <a:endParaRPr lang="ar-BH" dirty="0"/>
        </a:p>
      </dgm:t>
    </dgm:pt>
    <dgm:pt modelId="{5F0A4CA4-E5A4-4372-B080-7F9536BA0F3E}" type="parTrans" cxnId="{BC45D52D-39A6-4985-BE92-716EBE4EF413}">
      <dgm:prSet/>
      <dgm:spPr/>
      <dgm:t>
        <a:bodyPr/>
        <a:lstStyle/>
        <a:p>
          <a:pPr rtl="1"/>
          <a:endParaRPr lang="ar-BH"/>
        </a:p>
      </dgm:t>
    </dgm:pt>
    <dgm:pt modelId="{F70DAF64-8A3A-439B-8D4C-F18D60641FDA}" type="sibTrans" cxnId="{BC45D52D-39A6-4985-BE92-716EBE4EF413}">
      <dgm:prSet/>
      <dgm:spPr/>
      <dgm:t>
        <a:bodyPr/>
        <a:lstStyle/>
        <a:p>
          <a:pPr rtl="1"/>
          <a:endParaRPr lang="ar-BH"/>
        </a:p>
      </dgm:t>
    </dgm:pt>
    <dgm:pt modelId="{2F9159AD-40A6-4A62-B956-7D1BDBB31EBA}">
      <dgm:prSet phldrT="[Text]"/>
      <dgm:spPr>
        <a:solidFill>
          <a:schemeClr val="bg1"/>
        </a:solidFill>
      </dgm:spPr>
      <dgm:t>
        <a:bodyPr/>
        <a:lstStyle/>
        <a:p>
          <a:pPr rtl="1"/>
          <a:endParaRPr lang="ar-BH" dirty="0"/>
        </a:p>
      </dgm:t>
    </dgm:pt>
    <dgm:pt modelId="{2DE12DE7-BA02-41A0-AC24-905AE9B0360C}" type="sibTrans" cxnId="{6D26FCA4-CDC7-4364-8FEA-21BFAB65C3AA}">
      <dgm:prSet/>
      <dgm:spPr/>
      <dgm:t>
        <a:bodyPr/>
        <a:lstStyle/>
        <a:p>
          <a:pPr rtl="1"/>
          <a:endParaRPr lang="ar-BH"/>
        </a:p>
      </dgm:t>
    </dgm:pt>
    <dgm:pt modelId="{C2E10FB0-0DF1-47DD-82AD-A719A8FEF20B}" type="parTrans" cxnId="{6D26FCA4-CDC7-4364-8FEA-21BFAB65C3AA}">
      <dgm:prSet/>
      <dgm:spPr/>
      <dgm:t>
        <a:bodyPr/>
        <a:lstStyle/>
        <a:p>
          <a:pPr rtl="1"/>
          <a:endParaRPr lang="ar-BH"/>
        </a:p>
      </dgm:t>
    </dgm:pt>
    <dgm:pt modelId="{55EC3D93-6DBE-410F-98F5-314E1D972F48}" type="pres">
      <dgm:prSet presAssocID="{17A57CBA-0435-4E55-A4F4-2DE8257283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87B16-1294-46DB-8DF3-C6411ED3110C}" type="pres">
      <dgm:prSet presAssocID="{5D4ADF76-EFAC-4B41-BD06-C18971224842}" presName="composite" presStyleCnt="0"/>
      <dgm:spPr/>
    </dgm:pt>
    <dgm:pt modelId="{0FCF388C-A2E5-4596-8C34-E6E0F910F2E7}" type="pres">
      <dgm:prSet presAssocID="{5D4ADF76-EFAC-4B41-BD06-C18971224842}" presName="parTx" presStyleLbl="alignNode1" presStyleIdx="0" presStyleCnt="2" custScaleX="101654" custLinFactNeighborX="-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F5CBD-2206-4877-B70D-25111EF17933}" type="pres">
      <dgm:prSet presAssocID="{5D4ADF76-EFAC-4B41-BD06-C18971224842}" presName="desTx" presStyleLbl="alignAccFollowNode1" presStyleIdx="0" presStyleCnt="2" custScaleX="102930" custLinFactNeighborX="-4473" custLinFactNeighborY="9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57F67-D438-4723-A45E-DBB76A7145D4}" type="pres">
      <dgm:prSet presAssocID="{437E2508-A2EE-4A35-AF80-76E7EEB67BA7}" presName="space" presStyleCnt="0"/>
      <dgm:spPr/>
    </dgm:pt>
    <dgm:pt modelId="{638F15AF-69AB-4F21-AFB0-987A040C37A6}" type="pres">
      <dgm:prSet presAssocID="{2F9159AD-40A6-4A62-B956-7D1BDBB31EBA}" presName="composite" presStyleCnt="0"/>
      <dgm:spPr/>
    </dgm:pt>
    <dgm:pt modelId="{A08A3EF2-D570-4311-93FA-0F7D2CFD108E}" type="pres">
      <dgm:prSet presAssocID="{2F9159AD-40A6-4A62-B956-7D1BDBB31EB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AF39C-CAFC-4598-9128-B9453C1821C1}" type="pres">
      <dgm:prSet presAssocID="{2F9159AD-40A6-4A62-B956-7D1BDBB31EBA}" presName="desTx" presStyleLbl="alignAccFollowNode1" presStyleIdx="1" presStyleCnt="2" custLinFactNeighborX="295" custLinFactNeighborY="41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</dgm:spPr>
    </dgm:pt>
  </dgm:ptLst>
  <dgm:cxnLst>
    <dgm:cxn modelId="{C6D28D8D-BFA8-4512-BA61-763D573D77CA}" type="presOf" srcId="{6C314AE3-7AA8-43F6-9E44-445319E6249B}" destId="{9A6F5CBD-2206-4877-B70D-25111EF17933}" srcOrd="0" destOrd="0" presId="urn:microsoft.com/office/officeart/2005/8/layout/hList1"/>
    <dgm:cxn modelId="{6D26FCA4-CDC7-4364-8FEA-21BFAB65C3AA}" srcId="{17A57CBA-0435-4E55-A4F4-2DE8257283FE}" destId="{2F9159AD-40A6-4A62-B956-7D1BDBB31EBA}" srcOrd="1" destOrd="0" parTransId="{C2E10FB0-0DF1-47DD-82AD-A719A8FEF20B}" sibTransId="{2DE12DE7-BA02-41A0-AC24-905AE9B0360C}"/>
    <dgm:cxn modelId="{087FE5C7-0EE2-4FD0-A370-6E5DE10E97A6}" srcId="{17A57CBA-0435-4E55-A4F4-2DE8257283FE}" destId="{5D4ADF76-EFAC-4B41-BD06-C18971224842}" srcOrd="0" destOrd="0" parTransId="{95EC6176-37B2-4CAF-837F-0C1541B75288}" sibTransId="{437E2508-A2EE-4A35-AF80-76E7EEB67BA7}"/>
    <dgm:cxn modelId="{87E3216B-8793-4AB9-A7EE-C39026D56D5F}" type="presOf" srcId="{5D4ADF76-EFAC-4B41-BD06-C18971224842}" destId="{0FCF388C-A2E5-4596-8C34-E6E0F910F2E7}" srcOrd="0" destOrd="0" presId="urn:microsoft.com/office/officeart/2005/8/layout/hList1"/>
    <dgm:cxn modelId="{5F193E83-6770-43E6-9247-43917D88FC5A}" type="presOf" srcId="{17A57CBA-0435-4E55-A4F4-2DE8257283FE}" destId="{55EC3D93-6DBE-410F-98F5-314E1D972F48}" srcOrd="0" destOrd="0" presId="urn:microsoft.com/office/officeart/2005/8/layout/hList1"/>
    <dgm:cxn modelId="{6B14A4ED-E016-46ED-97D4-7F5AD0CA13F6}" type="presOf" srcId="{2F9159AD-40A6-4A62-B956-7D1BDBB31EBA}" destId="{A08A3EF2-D570-4311-93FA-0F7D2CFD108E}" srcOrd="0" destOrd="0" presId="urn:microsoft.com/office/officeart/2005/8/layout/hList1"/>
    <dgm:cxn modelId="{BC45D52D-39A6-4985-BE92-716EBE4EF413}" srcId="{5D4ADF76-EFAC-4B41-BD06-C18971224842}" destId="{6C314AE3-7AA8-43F6-9E44-445319E6249B}" srcOrd="0" destOrd="0" parTransId="{5F0A4CA4-E5A4-4372-B080-7F9536BA0F3E}" sibTransId="{F70DAF64-8A3A-439B-8D4C-F18D60641FDA}"/>
    <dgm:cxn modelId="{A20471A7-0776-4641-98B5-20CDF7BBFC6F}" type="presParOf" srcId="{55EC3D93-6DBE-410F-98F5-314E1D972F48}" destId="{4BE87B16-1294-46DB-8DF3-C6411ED3110C}" srcOrd="0" destOrd="0" presId="urn:microsoft.com/office/officeart/2005/8/layout/hList1"/>
    <dgm:cxn modelId="{9D4D9ECE-6EFE-4EAD-A425-2802D00EAFBF}" type="presParOf" srcId="{4BE87B16-1294-46DB-8DF3-C6411ED3110C}" destId="{0FCF388C-A2E5-4596-8C34-E6E0F910F2E7}" srcOrd="0" destOrd="0" presId="urn:microsoft.com/office/officeart/2005/8/layout/hList1"/>
    <dgm:cxn modelId="{C4EEB894-6FD0-4195-A22E-5FB955F13D71}" type="presParOf" srcId="{4BE87B16-1294-46DB-8DF3-C6411ED3110C}" destId="{9A6F5CBD-2206-4877-B70D-25111EF17933}" srcOrd="1" destOrd="0" presId="urn:microsoft.com/office/officeart/2005/8/layout/hList1"/>
    <dgm:cxn modelId="{C7C42ED3-28A2-46BB-B0D7-41E581572E85}" type="presParOf" srcId="{55EC3D93-6DBE-410F-98F5-314E1D972F48}" destId="{44957F67-D438-4723-A45E-DBB76A7145D4}" srcOrd="1" destOrd="0" presId="urn:microsoft.com/office/officeart/2005/8/layout/hList1"/>
    <dgm:cxn modelId="{E6C80877-DE55-4302-8094-6481EF1C2FCF}" type="presParOf" srcId="{55EC3D93-6DBE-410F-98F5-314E1D972F48}" destId="{638F15AF-69AB-4F21-AFB0-987A040C37A6}" srcOrd="2" destOrd="0" presId="urn:microsoft.com/office/officeart/2005/8/layout/hList1"/>
    <dgm:cxn modelId="{81F3DF56-7065-4D7D-8A57-070E0F7E4162}" type="presParOf" srcId="{638F15AF-69AB-4F21-AFB0-987A040C37A6}" destId="{A08A3EF2-D570-4311-93FA-0F7D2CFD108E}" srcOrd="0" destOrd="0" presId="urn:microsoft.com/office/officeart/2005/8/layout/hList1"/>
    <dgm:cxn modelId="{205174D1-D666-45F4-ACB7-74504F4100E1}" type="presParOf" srcId="{638F15AF-69AB-4F21-AFB0-987A040C37A6}" destId="{859AF39C-CAFC-4598-9128-B9453C1821C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F388C-A2E5-4596-8C34-E6E0F910F2E7}">
      <dsp:nvSpPr>
        <dsp:cNvPr id="0" name=""/>
        <dsp:cNvSpPr/>
      </dsp:nvSpPr>
      <dsp:spPr>
        <a:xfrm>
          <a:off x="30262" y="24035"/>
          <a:ext cx="4870866" cy="1353600"/>
        </a:xfrm>
        <a:prstGeom prst="rect">
          <a:avLst/>
        </a:prstGeom>
        <a:solidFill>
          <a:srgbClr val="FFCCC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191008" rIns="334264" bIns="191008" numCol="1" spcCol="1270" anchor="ctr" anchorCtr="0">
          <a:noAutofit/>
        </a:bodyPr>
        <a:lstStyle/>
        <a:p>
          <a:pPr lvl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4700" kern="1200" dirty="0"/>
        </a:p>
      </dsp:txBody>
      <dsp:txXfrm>
        <a:off x="30262" y="24035"/>
        <a:ext cx="4870866" cy="1353600"/>
      </dsp:txXfrm>
    </dsp:sp>
    <dsp:sp modelId="{9A6F5CBD-2206-4877-B70D-25111EF17933}">
      <dsp:nvSpPr>
        <dsp:cNvPr id="0" name=""/>
        <dsp:cNvSpPr/>
      </dsp:nvSpPr>
      <dsp:spPr>
        <a:xfrm>
          <a:off x="0" y="1401671"/>
          <a:ext cx="4932007" cy="2064240"/>
        </a:xfrm>
        <a:prstGeom prst="rect">
          <a:avLst/>
        </a:prstGeom>
        <a:solidFill>
          <a:srgbClr val="FFCCC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698" tIns="250698" rIns="334264" bIns="376047" numCol="1" spcCol="1270" anchor="t" anchorCtr="0">
          <a:noAutofit/>
        </a:bodyPr>
        <a:lstStyle/>
        <a:p>
          <a:pPr marL="285750" lvl="1" indent="-285750" algn="r" defTabSz="2089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endParaRPr lang="ar-BH" sz="4700" kern="1200" dirty="0"/>
        </a:p>
      </dsp:txBody>
      <dsp:txXfrm>
        <a:off x="0" y="1401671"/>
        <a:ext cx="4932007" cy="2064240"/>
      </dsp:txXfrm>
    </dsp:sp>
    <dsp:sp modelId="{A08A3EF2-D570-4311-93FA-0F7D2CFD108E}">
      <dsp:nvSpPr>
        <dsp:cNvPr id="0" name=""/>
        <dsp:cNvSpPr/>
      </dsp:nvSpPr>
      <dsp:spPr>
        <a:xfrm>
          <a:off x="5603292" y="24035"/>
          <a:ext cx="4791613" cy="13536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191008" rIns="334264" bIns="191008" numCol="1" spcCol="1270" anchor="ctr" anchorCtr="0">
          <a:noAutofit/>
        </a:bodyPr>
        <a:lstStyle/>
        <a:p>
          <a:pPr lvl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4700" kern="1200" dirty="0"/>
        </a:p>
      </dsp:txBody>
      <dsp:txXfrm>
        <a:off x="5603292" y="24035"/>
        <a:ext cx="4791613" cy="1353600"/>
      </dsp:txXfrm>
    </dsp:sp>
    <dsp:sp modelId="{859AF39C-CAFC-4598-9128-B9453C1821C1}">
      <dsp:nvSpPr>
        <dsp:cNvPr id="0" name=""/>
        <dsp:cNvSpPr/>
      </dsp:nvSpPr>
      <dsp:spPr>
        <a:xfrm>
          <a:off x="5603750" y="1378481"/>
          <a:ext cx="4791613" cy="206424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65C7222-BE46-47AE-95B8-234879786216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32B9BAC-BBBE-4B89-9335-B02335F8A7B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0174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92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40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632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510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916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441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060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199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71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500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762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3513" y="0"/>
            <a:ext cx="1223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tm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3999" y="2754727"/>
            <a:ext cx="9144000" cy="1796495"/>
          </a:xfrm>
        </p:spPr>
        <p:txBody>
          <a:bodyPr>
            <a:norm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الابتدائي – الجزء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1159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523999" y="342030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SA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SA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</a:t>
            </a:r>
            <a:r>
              <a:rPr lang="ar-SA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ترتيب الأعداد</a:t>
            </a:r>
            <a:endParaRPr lang="ar-BH" sz="36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BH" sz="14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BH" sz="2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</a:t>
            </a:r>
            <a:r>
              <a:rPr lang="ar-SA" sz="2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27</a:t>
            </a:r>
            <a:r>
              <a:rPr lang="ar-BH" sz="2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endParaRPr lang="ar-BH" sz="36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06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80ACEBC9-B056-447E-B2A3-4B8875C499F0}"/>
              </a:ext>
            </a:extLst>
          </p:cNvPr>
          <p:cNvSpPr/>
          <p:nvPr/>
        </p:nvSpPr>
        <p:spPr>
          <a:xfrm>
            <a:off x="2178048" y="869622"/>
            <a:ext cx="7979091" cy="915252"/>
          </a:xfrm>
          <a:prstGeom prst="verticalScroll">
            <a:avLst>
              <a:gd name="adj" fmla="val 10476"/>
            </a:avLst>
          </a:prstGeom>
          <a:solidFill>
            <a:srgbClr val="FFFFCC"/>
          </a:solidFill>
          <a:ln w="57150">
            <a:solidFill>
              <a:srgbClr val="0099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99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أرتب الأعداد الآتية من الأكبر إلى الأصغر: </a:t>
            </a:r>
            <a:endParaRPr lang="ar-BH" sz="3600" b="1" dirty="0">
              <a:solidFill>
                <a:srgbClr val="009999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309BBD8-7FF8-4C5E-88F0-1B4E079702BD}"/>
              </a:ext>
            </a:extLst>
          </p:cNvPr>
          <p:cNvSpPr/>
          <p:nvPr/>
        </p:nvSpPr>
        <p:spPr>
          <a:xfrm>
            <a:off x="1932387" y="2001023"/>
            <a:ext cx="8251740" cy="122925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999  ،   1342   ،   2000</a:t>
            </a:r>
            <a:endParaRPr lang="ar-BH" sz="6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EAAE519-9283-4702-872E-DEAA6354CD4E}"/>
              </a:ext>
            </a:extLst>
          </p:cNvPr>
          <p:cNvGrpSpPr/>
          <p:nvPr/>
        </p:nvGrpSpPr>
        <p:grpSpPr>
          <a:xfrm>
            <a:off x="2874531" y="4979833"/>
            <a:ext cx="7344305" cy="1085845"/>
            <a:chOff x="2912973" y="5162757"/>
            <a:chExt cx="5630926" cy="1085845"/>
          </a:xfrm>
          <a:solidFill>
            <a:srgbClr val="FFCCCC"/>
          </a:solidFill>
        </p:grpSpPr>
        <p:sp>
          <p:nvSpPr>
            <p:cNvPr id="32" name="Google Shape;401;p20">
              <a:extLst>
                <a:ext uri="{FF2B5EF4-FFF2-40B4-BE49-F238E27FC236}">
                  <a16:creationId xmlns:a16="http://schemas.microsoft.com/office/drawing/2014/main" id="{47C6008C-B436-4708-A15B-EB77BA2908F7}"/>
                </a:ext>
              </a:extLst>
            </p:cNvPr>
            <p:cNvSpPr/>
            <p:nvPr/>
          </p:nvSpPr>
          <p:spPr>
            <a:xfrm>
              <a:off x="2912973" y="5162757"/>
              <a:ext cx="5630926" cy="1085845"/>
            </a:xfrm>
            <a:prstGeom prst="flowChartTerminator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endParaRPr>
            </a:p>
          </p:txBody>
        </p:sp>
        <p:sp>
          <p:nvSpPr>
            <p:cNvPr id="33" name="Google Shape;402;p20">
              <a:extLst>
                <a:ext uri="{FF2B5EF4-FFF2-40B4-BE49-F238E27FC236}">
                  <a16:creationId xmlns:a16="http://schemas.microsoft.com/office/drawing/2014/main" id="{8F1F5AAB-129A-467C-80D8-B012D6C25E41}"/>
                </a:ext>
              </a:extLst>
            </p:cNvPr>
            <p:cNvSpPr/>
            <p:nvPr/>
          </p:nvSpPr>
          <p:spPr>
            <a:xfrm>
              <a:off x="3239499" y="5322300"/>
              <a:ext cx="4939582" cy="75939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BH" sz="2800" b="1" dirty="0">
                  <a:solidFill>
                    <a:srgbClr val="002060"/>
                  </a:solidFill>
                  <a:latin typeface="Sakkal Majalla" panose="02000000000000000000" pitchFamily="2" charset="-78"/>
                  <a:ea typeface="Calibri"/>
                  <a:cs typeface="Sakkal Majalla" panose="02000000000000000000" pitchFamily="2" charset="-78"/>
                  <a:sym typeface="Calibri"/>
                </a:rPr>
                <a:t>أجب عن التدريب في ورقة خارجية، ثم تأكد من إجابتك </a:t>
              </a:r>
              <a:endParaRPr sz="2800" b="1" dirty="0">
                <a:solidFill>
                  <a:srgbClr val="002060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endParaRP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37F236E-97CC-4BF8-B8C0-7623F0B983AA}"/>
              </a:ext>
            </a:extLst>
          </p:cNvPr>
          <p:cNvSpPr/>
          <p:nvPr/>
        </p:nvSpPr>
        <p:spPr>
          <a:xfrm>
            <a:off x="1967096" y="3581452"/>
            <a:ext cx="8251740" cy="12292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2000  ،   1342   ،   999</a:t>
            </a:r>
            <a:endParaRPr lang="ar-BH" sz="6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 descr="C:\Users\SAKEEN~1\AppData\Local\Temp\Rar$DIa20840.10391\hello.png">
            <a:extLst>
              <a:ext uri="{FF2B5EF4-FFF2-40B4-BE49-F238E27FC236}">
                <a16:creationId xmlns:a16="http://schemas.microsoft.com/office/drawing/2014/main" id="{28CEB5AF-4117-4849-8A1B-0EDA4F706EE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-57413" y="21721"/>
            <a:ext cx="1736700" cy="47889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4">
            <a:extLst>
              <a:ext uri="{FF2B5EF4-FFF2-40B4-BE49-F238E27FC236}">
                <a16:creationId xmlns:a16="http://schemas.microsoft.com/office/drawing/2014/main" id="{A37B1149-2E5A-4C49-A420-8CED786BDA6F}"/>
              </a:ext>
            </a:extLst>
          </p:cNvPr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16" name="Straight Connector 6">
              <a:extLst>
                <a:ext uri="{FF2B5EF4-FFF2-40B4-BE49-F238E27FC236}">
                  <a16:creationId xmlns:a16="http://schemas.microsoft.com/office/drawing/2014/main" id="{CC94CB1A-A795-41C1-9CC8-429BD522DA62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EFA5D483-4661-4554-A5ED-9E562E970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       </a:t>
              </a:r>
              <a:r>
                <a:rPr lang="ar-SA" altLang="ar-JO" sz="2000" dirty="0">
                  <a:solidFill>
                    <a:srgbClr val="C0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ترتيب</a:t>
              </a:r>
              <a:r>
                <a:rPr lang="ar-SA" altLang="ar-JO" sz="2000" dirty="0">
                  <a:solidFill>
                    <a:srgbClr val="C0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الأعداد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2FFA6F-2E77-40C9-A795-740DB1464E86}"/>
              </a:ext>
            </a:extLst>
          </p:cNvPr>
          <p:cNvGrpSpPr/>
          <p:nvPr/>
        </p:nvGrpSpPr>
        <p:grpSpPr>
          <a:xfrm>
            <a:off x="197195" y="130998"/>
            <a:ext cx="11797610" cy="700172"/>
            <a:chOff x="185502" y="207655"/>
            <a:chExt cx="11797610" cy="70017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118DE05-7639-4311-9361-8EA9BD085820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E9B711A1-AE9C-4AAB-A05E-2E515DD186BC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7A3F92-CA2C-4775-AEFD-D1462024BF95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83163EE4-FC51-422A-B119-24895D28C1E1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0" name="Round Diagonal Corner Rectangle 10">
              <a:extLst>
                <a:ext uri="{FF2B5EF4-FFF2-40B4-BE49-F238E27FC236}">
                  <a16:creationId xmlns:a16="http://schemas.microsoft.com/office/drawing/2014/main" id="{70703745-F6D0-4B2A-941D-BAF5ACA27A8F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39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199594" y="7408870"/>
            <a:ext cx="993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CC235232-1867-482E-BC4B-C09693718D4F}"/>
              </a:ext>
            </a:extLst>
          </p:cNvPr>
          <p:cNvSpPr/>
          <p:nvPr/>
        </p:nvSpPr>
        <p:spPr>
          <a:xfrm>
            <a:off x="1089309" y="802105"/>
            <a:ext cx="9795347" cy="1266000"/>
          </a:xfrm>
          <a:prstGeom prst="horizontalScroll">
            <a:avLst/>
          </a:prstGeom>
          <a:solidFill>
            <a:srgbClr val="CCFF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اشترى أبو أحمد ثلاجة وغسالة وفرن</a:t>
            </a:r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ا.  أيهما أغلى ثمن</a:t>
            </a:r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ا؟ </a:t>
            </a:r>
            <a:r>
              <a:rPr lang="ar-BH" sz="2800" b="1" kern="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بالضغط عليها</a:t>
            </a:r>
            <a:r>
              <a:rPr lang="ar-SA" sz="2800" b="1" kern="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kern="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CE78528-9E98-4271-AC8D-8233327B906C}"/>
              </a:ext>
            </a:extLst>
          </p:cNvPr>
          <p:cNvGrpSpPr/>
          <p:nvPr/>
        </p:nvGrpSpPr>
        <p:grpSpPr>
          <a:xfrm>
            <a:off x="4556074" y="5115789"/>
            <a:ext cx="4736301" cy="900000"/>
            <a:chOff x="5495490" y="2369713"/>
            <a:chExt cx="5103823" cy="117088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7E0C8BB3-101B-4F24-89E2-CBD6651B1FF8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D82F26E-A8E6-4F0E-8C9B-5FDBA3EAAF44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فكر جيداً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29" name="Picture 28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B10264-C3F0-49A7-BB6F-B8A00BA0D2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t="8854" r="75863" b="17944"/>
          <a:stretch/>
        </p:blipFill>
        <p:spPr>
          <a:xfrm>
            <a:off x="8405203" y="2171822"/>
            <a:ext cx="2549513" cy="2644008"/>
          </a:xfrm>
          <a:prstGeom prst="rect">
            <a:avLst/>
          </a:prstGeom>
        </p:spPr>
      </p:pic>
      <p:pic>
        <p:nvPicPr>
          <p:cNvPr id="30" name="Picture 2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7BA475-B1E1-4A89-A11E-0E023057FF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6" t="22265" r="47582" b="19860"/>
          <a:stretch/>
        </p:blipFill>
        <p:spPr>
          <a:xfrm>
            <a:off x="4485001" y="2282642"/>
            <a:ext cx="3003965" cy="2468974"/>
          </a:xfrm>
          <a:prstGeom prst="rect">
            <a:avLst/>
          </a:prstGeom>
        </p:spPr>
      </p:pic>
      <p:pic>
        <p:nvPicPr>
          <p:cNvPr id="31" name="Picture 30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E6C560-A0F1-4DDC-A696-82B2E520EF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3" t="22256" r="21312" b="20741"/>
          <a:stretch/>
        </p:blipFill>
        <p:spPr>
          <a:xfrm>
            <a:off x="564799" y="2185442"/>
            <a:ext cx="3003965" cy="252537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817F636-9E65-4BC9-A003-8938818FA562}"/>
              </a:ext>
            </a:extLst>
          </p:cNvPr>
          <p:cNvSpPr/>
          <p:nvPr/>
        </p:nvSpPr>
        <p:spPr>
          <a:xfrm>
            <a:off x="7635927" y="1959429"/>
            <a:ext cx="3777748" cy="313664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7E93F99E-65A7-493C-B4B2-CC585965F961}"/>
              </a:ext>
            </a:extLst>
          </p:cNvPr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20" name="Straight Connector 6">
              <a:extLst>
                <a:ext uri="{FF2B5EF4-FFF2-40B4-BE49-F238E27FC236}">
                  <a16:creationId xmlns:a16="http://schemas.microsoft.com/office/drawing/2014/main" id="{52DF3D1C-D60E-45AC-B64E-52470C771EEC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7">
              <a:extLst>
                <a:ext uri="{FF2B5EF4-FFF2-40B4-BE49-F238E27FC236}">
                  <a16:creationId xmlns:a16="http://schemas.microsoft.com/office/drawing/2014/main" id="{F6C996F7-4927-4159-9CE1-5A03E029C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       </a:t>
              </a:r>
              <a:r>
                <a:rPr lang="ar-SA" altLang="ar-JO" sz="2000" dirty="0">
                  <a:solidFill>
                    <a:srgbClr val="C0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ترتيب</a:t>
              </a:r>
              <a:r>
                <a:rPr lang="ar-SA" altLang="ar-JO" sz="2000" dirty="0">
                  <a:solidFill>
                    <a:srgbClr val="C0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الأعداد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12AB507-ED94-4425-AB4B-1D6E1D6A94E7}"/>
              </a:ext>
            </a:extLst>
          </p:cNvPr>
          <p:cNvGrpSpPr/>
          <p:nvPr/>
        </p:nvGrpSpPr>
        <p:grpSpPr>
          <a:xfrm>
            <a:off x="197195" y="130998"/>
            <a:ext cx="11797610" cy="700172"/>
            <a:chOff x="185502" y="207655"/>
            <a:chExt cx="11797610" cy="70017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4DDFBBA-E6E9-4197-9CD9-66B7086D076E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CA35885-03EB-4BEB-BE9E-BD67C54EA963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45407-4B85-42EE-8120-DE0C6DA01A5E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EA3980B2-EF91-4992-AF64-3DCACFC4451C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3" name="Round Diagonal Corner Rectangle 10">
              <a:extLst>
                <a:ext uri="{FF2B5EF4-FFF2-40B4-BE49-F238E27FC236}">
                  <a16:creationId xmlns:a16="http://schemas.microsoft.com/office/drawing/2014/main" id="{18199D4C-970D-4AD4-B25E-A59B3C181C15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11FD77A-9B49-4391-95AC-21D7F412CBC6}"/>
              </a:ext>
            </a:extLst>
          </p:cNvPr>
          <p:cNvGrpSpPr/>
          <p:nvPr/>
        </p:nvGrpSpPr>
        <p:grpSpPr>
          <a:xfrm>
            <a:off x="4556074" y="5097401"/>
            <a:ext cx="4736301" cy="900000"/>
            <a:chOff x="5495490" y="2369713"/>
            <a:chExt cx="5103823" cy="117088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id="{6CE62FFB-46BF-4AA8-804F-34670765DEC2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E5DF4F0-D1EB-4A09-8FD0-5E027BA1E5C7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فكر جيداً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B6924F4-463D-4445-9C31-8A5D7645CC16}"/>
              </a:ext>
            </a:extLst>
          </p:cNvPr>
          <p:cNvGrpSpPr/>
          <p:nvPr/>
        </p:nvGrpSpPr>
        <p:grpSpPr>
          <a:xfrm>
            <a:off x="4049788" y="5083976"/>
            <a:ext cx="5697257" cy="900000"/>
            <a:chOff x="5495490" y="2369711"/>
            <a:chExt cx="5103823" cy="1170882"/>
          </a:xfrm>
          <a:solidFill>
            <a:srgbClr val="FFFFCC"/>
          </a:solidFill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C4220339-1D45-4179-8773-623204786850}"/>
                </a:ext>
              </a:extLst>
            </p:cNvPr>
            <p:cNvSpPr/>
            <p:nvPr/>
          </p:nvSpPr>
          <p:spPr>
            <a:xfrm>
              <a:off x="5495490" y="2369711"/>
              <a:ext cx="5103823" cy="1170882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249A9D7-67F6-43AF-887D-8C122DF96F81}"/>
                </a:ext>
              </a:extLst>
            </p:cNvPr>
            <p:cNvSpPr txBox="1"/>
            <p:nvPr/>
          </p:nvSpPr>
          <p:spPr>
            <a:xfrm>
              <a:off x="5657047" y="2514364"/>
              <a:ext cx="4780709" cy="92094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أحسنت</a:t>
              </a:r>
              <a:endParaRPr lang="ar-BH" sz="3200" b="1" kern="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13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irt&#10;&#10;Description automatically generated">
            <a:extLst>
              <a:ext uri="{FF2B5EF4-FFF2-40B4-BE49-F238E27FC236}">
                <a16:creationId xmlns:a16="http://schemas.microsoft.com/office/drawing/2014/main" id="{36994F71-4411-4715-95BD-47ADD8C744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671" t="43889" r="10857" b="6926"/>
          <a:stretch/>
        </p:blipFill>
        <p:spPr>
          <a:xfrm>
            <a:off x="10115532" y="4161862"/>
            <a:ext cx="1776420" cy="1683099"/>
          </a:xfrm>
          <a:prstGeom prst="rect">
            <a:avLst/>
          </a:prstGeom>
        </p:spPr>
      </p:pic>
      <p:sp>
        <p:nvSpPr>
          <p:cNvPr id="10" name="Ribbon: Curved and Tilted Up 9">
            <a:extLst>
              <a:ext uri="{FF2B5EF4-FFF2-40B4-BE49-F238E27FC236}">
                <a16:creationId xmlns:a16="http://schemas.microsoft.com/office/drawing/2014/main" id="{C49B3053-FC43-4B3F-A960-327D8EDEDC7B}"/>
              </a:ext>
            </a:extLst>
          </p:cNvPr>
          <p:cNvSpPr/>
          <p:nvPr/>
        </p:nvSpPr>
        <p:spPr>
          <a:xfrm>
            <a:off x="2843213" y="200021"/>
            <a:ext cx="6429375" cy="957262"/>
          </a:xfrm>
          <a:prstGeom prst="ellipseRibbon2">
            <a:avLst>
              <a:gd name="adj1" fmla="val 32463"/>
              <a:gd name="adj2" fmla="val 50000"/>
              <a:gd name="adj3" fmla="val 8022"/>
            </a:avLst>
          </a:prstGeom>
          <a:solidFill>
            <a:srgbClr val="FFFFCC"/>
          </a:solidFill>
          <a:ln w="38100"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99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اكتشف الخطأ</a:t>
            </a:r>
            <a:endParaRPr lang="ar-BH" sz="3600" b="1" dirty="0">
              <a:solidFill>
                <a:srgbClr val="009999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Scroll: Vertical 10">
            <a:extLst>
              <a:ext uri="{FF2B5EF4-FFF2-40B4-BE49-F238E27FC236}">
                <a16:creationId xmlns:a16="http://schemas.microsoft.com/office/drawing/2014/main" id="{29BAF36B-909E-4A56-B104-BF7E2AA7FBAE}"/>
              </a:ext>
            </a:extLst>
          </p:cNvPr>
          <p:cNvSpPr/>
          <p:nvPr/>
        </p:nvSpPr>
        <p:spPr>
          <a:xfrm>
            <a:off x="323850" y="1335622"/>
            <a:ext cx="11325228" cy="1078962"/>
          </a:xfrm>
          <a:prstGeom prst="verticalScroll">
            <a:avLst/>
          </a:prstGeom>
          <a:solidFill>
            <a:srgbClr val="FFCCCC"/>
          </a:solidFill>
          <a:ln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رتبت إيمان وميساء ثلاثة أعداد من الأصغر إلى الأكبر .</a:t>
            </a:r>
          </a:p>
          <a:p>
            <a:pPr algn="ctr"/>
            <a:r>
              <a:rPr lang="ar-SA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فأي منهما رتبت الأعداد بشكل صحيح؟ </a:t>
            </a:r>
            <a:endParaRPr lang="ar-BH" sz="28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 descr="A picture containing shirt&#10;&#10;Description automatically generated">
            <a:extLst>
              <a:ext uri="{FF2B5EF4-FFF2-40B4-BE49-F238E27FC236}">
                <a16:creationId xmlns:a16="http://schemas.microsoft.com/office/drawing/2014/main" id="{88606048-7B99-45E2-AB63-20BF4DF6C2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86" t="43203" r="77939" b="6240"/>
          <a:stretch/>
        </p:blipFill>
        <p:spPr>
          <a:xfrm>
            <a:off x="114300" y="4024240"/>
            <a:ext cx="1776420" cy="18207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0ABE6A4-FDD6-4AAE-9F09-FA7C832D5E8D}"/>
              </a:ext>
            </a:extLst>
          </p:cNvPr>
          <p:cNvSpPr txBox="1"/>
          <p:nvPr/>
        </p:nvSpPr>
        <p:spPr>
          <a:xfrm>
            <a:off x="4786313" y="1285875"/>
            <a:ext cx="809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03EC0271-B7A8-4B22-A042-8B02D1382EA4}"/>
              </a:ext>
            </a:extLst>
          </p:cNvPr>
          <p:cNvSpPr/>
          <p:nvPr/>
        </p:nvSpPr>
        <p:spPr>
          <a:xfrm>
            <a:off x="6129331" y="2557464"/>
            <a:ext cx="3328988" cy="1497499"/>
          </a:xfrm>
          <a:prstGeom prst="wedgeEllipseCallout">
            <a:avLst>
              <a:gd name="adj1" fmla="val 78927"/>
              <a:gd name="adj2" fmla="val 74182"/>
            </a:avLst>
          </a:prstGeom>
          <a:solidFill>
            <a:srgbClr val="CCFFFF"/>
          </a:solidFill>
          <a:ln w="28575"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99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إيمان</a:t>
            </a:r>
          </a:p>
          <a:p>
            <a:pPr algn="ctr"/>
            <a:r>
              <a:rPr lang="ar-SA" sz="2400" b="1" dirty="0">
                <a:solidFill>
                  <a:srgbClr val="0099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1168</a:t>
            </a:r>
          </a:p>
          <a:p>
            <a:pPr algn="ctr"/>
            <a:r>
              <a:rPr lang="ar-SA" sz="2400" b="1" dirty="0">
                <a:solidFill>
                  <a:srgbClr val="0099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1264</a:t>
            </a:r>
          </a:p>
          <a:p>
            <a:pPr algn="ctr"/>
            <a:r>
              <a:rPr lang="ar-SA" sz="2400" b="1" dirty="0">
                <a:solidFill>
                  <a:srgbClr val="0099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1268</a:t>
            </a: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29670172-2E31-4BA6-8947-536FCA673715}"/>
              </a:ext>
            </a:extLst>
          </p:cNvPr>
          <p:cNvSpPr/>
          <p:nvPr/>
        </p:nvSpPr>
        <p:spPr>
          <a:xfrm>
            <a:off x="1690688" y="2569605"/>
            <a:ext cx="3176586" cy="1497499"/>
          </a:xfrm>
          <a:prstGeom prst="wedgeEllipseCallout">
            <a:avLst>
              <a:gd name="adj1" fmla="val -44839"/>
              <a:gd name="adj2" fmla="val 83722"/>
            </a:avLst>
          </a:prstGeom>
          <a:solidFill>
            <a:srgbClr val="CCFFFF"/>
          </a:solidFill>
          <a:ln w="28575"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99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ميساء</a:t>
            </a:r>
          </a:p>
          <a:p>
            <a:pPr algn="ctr"/>
            <a:r>
              <a:rPr lang="ar-SA" sz="2400" b="1" dirty="0">
                <a:solidFill>
                  <a:srgbClr val="0099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1268</a:t>
            </a:r>
          </a:p>
          <a:p>
            <a:pPr algn="ctr"/>
            <a:r>
              <a:rPr lang="ar-SA" sz="2400" b="1" dirty="0">
                <a:solidFill>
                  <a:srgbClr val="0099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1264</a:t>
            </a:r>
          </a:p>
          <a:p>
            <a:pPr algn="ctr"/>
            <a:r>
              <a:rPr lang="ar-SA" sz="2400" b="1" dirty="0">
                <a:solidFill>
                  <a:srgbClr val="0099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1168</a:t>
            </a: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15E13475-0179-471D-80EB-64EA2D7EBBCC}"/>
              </a:ext>
            </a:extLst>
          </p:cNvPr>
          <p:cNvSpPr/>
          <p:nvPr/>
        </p:nvSpPr>
        <p:spPr>
          <a:xfrm>
            <a:off x="5100638" y="2257429"/>
            <a:ext cx="6977062" cy="4208339"/>
          </a:xfrm>
          <a:prstGeom prst="flowChartConnector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DB6222-581A-4535-82FC-F2A1FB1926D0}"/>
              </a:ext>
            </a:extLst>
          </p:cNvPr>
          <p:cNvGrpSpPr/>
          <p:nvPr/>
        </p:nvGrpSpPr>
        <p:grpSpPr>
          <a:xfrm>
            <a:off x="1968543" y="5494443"/>
            <a:ext cx="3575008" cy="900000"/>
            <a:chOff x="2197150" y="5065813"/>
            <a:chExt cx="3932179" cy="900000"/>
          </a:xfrm>
        </p:grpSpPr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D1DCCE9E-C86A-4659-947E-9FC172FAC397}"/>
                </a:ext>
              </a:extLst>
            </p:cNvPr>
            <p:cNvSpPr/>
            <p:nvPr/>
          </p:nvSpPr>
          <p:spPr>
            <a:xfrm>
              <a:off x="2197150" y="5065813"/>
              <a:ext cx="3932179" cy="900000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B8B3E4D-17F6-46F7-95C2-540B8D63743C}"/>
                </a:ext>
              </a:extLst>
            </p:cNvPr>
            <p:cNvSpPr txBox="1"/>
            <p:nvPr/>
          </p:nvSpPr>
          <p:spPr>
            <a:xfrm>
              <a:off x="2307327" y="5176999"/>
              <a:ext cx="3683237" cy="707886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أحسنت</a:t>
              </a:r>
              <a:endParaRPr lang="ar-BH" sz="3200" b="1" kern="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A8D82001-FFB7-4F2A-AB98-20ED3FE43005}"/>
              </a:ext>
            </a:extLst>
          </p:cNvPr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18" name="Straight Connector 6">
              <a:extLst>
                <a:ext uri="{FF2B5EF4-FFF2-40B4-BE49-F238E27FC236}">
                  <a16:creationId xmlns:a16="http://schemas.microsoft.com/office/drawing/2014/main" id="{9B131746-123F-47AA-A4E0-21D3E431E592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7">
              <a:extLst>
                <a:ext uri="{FF2B5EF4-FFF2-40B4-BE49-F238E27FC236}">
                  <a16:creationId xmlns:a16="http://schemas.microsoft.com/office/drawing/2014/main" id="{4DC7631F-0531-4B7E-A95C-036E4DC638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       </a:t>
              </a:r>
              <a:r>
                <a:rPr lang="ar-SA" altLang="ar-JO" sz="2000" dirty="0">
                  <a:solidFill>
                    <a:srgbClr val="C0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ترتيب</a:t>
              </a:r>
              <a:r>
                <a:rPr lang="ar-SA" altLang="ar-JO" sz="2000" dirty="0">
                  <a:solidFill>
                    <a:srgbClr val="C0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الأعداد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66E897-EAF3-48BC-BC96-5E3BB831DD6B}"/>
              </a:ext>
            </a:extLst>
          </p:cNvPr>
          <p:cNvGrpSpPr/>
          <p:nvPr/>
        </p:nvGrpSpPr>
        <p:grpSpPr>
          <a:xfrm>
            <a:off x="197195" y="199673"/>
            <a:ext cx="11797610" cy="700172"/>
            <a:chOff x="185502" y="207655"/>
            <a:chExt cx="11797610" cy="70017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6B87B52-460C-4523-AF53-B0240119C62B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36BAA47C-A378-44CD-A199-4038B99474B2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5764B6D-E1AA-46C7-87A5-FBDDC456DE3E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ADB85409-C54D-40BE-BDD0-5B1E9D90AC0C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4" name="Round Diagonal Corner Rectangle 10">
              <a:extLst>
                <a:ext uri="{FF2B5EF4-FFF2-40B4-BE49-F238E27FC236}">
                  <a16:creationId xmlns:a16="http://schemas.microsoft.com/office/drawing/2014/main" id="{3DED73C4-C6E2-47A5-9BEF-B53B70D51FAF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642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 animBg="1"/>
      <p:bldP spid="1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:a16="http://schemas.microsoft.com/office/drawing/2014/main" id="{0218F6DD-76AC-426A-8058-695F26094A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9836380" y="392219"/>
            <a:ext cx="1736700" cy="481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:a16="http://schemas.microsoft.com/office/drawing/2014/main" id="{A81F7979-D3C8-4602-B124-B4553A4E78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436333" y="144223"/>
            <a:ext cx="1736700" cy="43284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91D89D11-C850-46CB-B11A-BF2918D7EE4F}"/>
              </a:ext>
            </a:extLst>
          </p:cNvPr>
          <p:cNvSpPr/>
          <p:nvPr/>
        </p:nvSpPr>
        <p:spPr>
          <a:xfrm>
            <a:off x="2173033" y="2801596"/>
            <a:ext cx="7156705" cy="3421779"/>
          </a:xfrm>
          <a:prstGeom prst="wedgeRectCallout">
            <a:avLst>
              <a:gd name="adj1" fmla="val -52167"/>
              <a:gd name="adj2" fmla="val -68838"/>
            </a:avLst>
          </a:prstGeom>
          <a:pattFill prst="pct80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 w="38100"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تعلمنا اليوم</a:t>
            </a:r>
          </a:p>
          <a:p>
            <a:pPr algn="ctr"/>
            <a:endParaRPr lang="ar-SA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ترتيب الأعداد ضمن عشرات الألوف 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باستعمال 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</a:p>
          <a:p>
            <a:pPr algn="ctr"/>
            <a:endParaRPr lang="ar-SA" sz="2800" b="1" dirty="0">
              <a:solidFill>
                <a:srgbClr val="FF006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rgbClr val="FF00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 الأعداد</a:t>
            </a:r>
          </a:p>
          <a:p>
            <a:pPr algn="ctr"/>
            <a:endParaRPr lang="ar-SA" sz="2800" dirty="0">
              <a:solidFill>
                <a:srgbClr val="FF006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rgbClr val="FF00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جدول المنازل </a:t>
            </a:r>
            <a:endParaRPr lang="ar-BH" sz="2800" dirty="0">
              <a:solidFill>
                <a:srgbClr val="FF006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CFB6BBE6-1B42-437C-AB58-2C68A116891F}"/>
              </a:ext>
            </a:extLst>
          </p:cNvPr>
          <p:cNvSpPr/>
          <p:nvPr/>
        </p:nvSpPr>
        <p:spPr>
          <a:xfrm>
            <a:off x="5799054" y="392219"/>
            <a:ext cx="3530684" cy="1153756"/>
          </a:xfrm>
          <a:prstGeom prst="wedgeRectCallout">
            <a:avLst>
              <a:gd name="adj1" fmla="val 64763"/>
              <a:gd name="adj2" fmla="val 99387"/>
            </a:avLst>
          </a:prstGeom>
          <a:pattFill prst="pct80">
            <a:fgClr>
              <a:srgbClr val="FFCCCC"/>
            </a:fgClr>
            <a:bgClr>
              <a:schemeClr val="bg1"/>
            </a:bgClr>
          </a:patt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تذكر لي يا صديقي،</a:t>
            </a:r>
          </a:p>
          <a:p>
            <a:pPr algn="ctr"/>
            <a:r>
              <a:rPr lang="ar-SA" sz="2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ماذا تعلمنا اليوم؟ </a:t>
            </a:r>
            <a:endParaRPr lang="ar-BH" sz="24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C7286552-97A8-4859-938E-D9AF448D212A}"/>
              </a:ext>
            </a:extLst>
          </p:cNvPr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12" name="Straight Connector 6">
              <a:extLst>
                <a:ext uri="{FF2B5EF4-FFF2-40B4-BE49-F238E27FC236}">
                  <a16:creationId xmlns:a16="http://schemas.microsoft.com/office/drawing/2014/main" id="{07357885-571F-49B1-99A2-34B48A14E1C3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0038294C-0252-4900-A1ED-7ECB5C500C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       </a:t>
              </a:r>
              <a:r>
                <a:rPr lang="ar-SA" altLang="ar-JO" sz="2000" dirty="0">
                  <a:solidFill>
                    <a:srgbClr val="C0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ترتيب</a:t>
              </a:r>
              <a:r>
                <a:rPr lang="ar-SA" altLang="ar-JO" sz="2000" dirty="0">
                  <a:solidFill>
                    <a:srgbClr val="C0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الأعداد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48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C1CFA1-B0B6-4B5C-973B-FC020645061D}"/>
              </a:ext>
            </a:extLst>
          </p:cNvPr>
          <p:cNvSpPr/>
          <p:nvPr/>
        </p:nvSpPr>
        <p:spPr>
          <a:xfrm>
            <a:off x="1979942" y="2487705"/>
            <a:ext cx="8123321" cy="1976719"/>
          </a:xfrm>
          <a:prstGeom prst="roundRect">
            <a:avLst/>
          </a:prstGeom>
          <a:pattFill prst="pct60">
            <a:fgClr>
              <a:srgbClr val="FFFFCC"/>
            </a:fgClr>
            <a:bgClr>
              <a:schemeClr val="bg1"/>
            </a:bgClr>
          </a:patt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0"/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الاستفادة يمكنك الرجوع لكتاب </a:t>
            </a:r>
          </a:p>
          <a:p>
            <a:pPr algn="ctr"/>
            <a:endParaRPr lang="ar-SA" sz="1600" b="1" dirty="0">
              <a:ln w="0"/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600" b="1" dirty="0">
                <a:ln w="0"/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الطالب لحل تمارين الدرس صفحة 28-29</a:t>
            </a:r>
          </a:p>
        </p:txBody>
      </p:sp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:a16="http://schemas.microsoft.com/office/drawing/2014/main" id="{F33A191C-234C-48A7-8B5F-CCA99174AFF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-1" y="941106"/>
            <a:ext cx="1881969" cy="4920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SAKEEN~1\AppData\Local\Temp\Rar$DIa20840.10391\hello.png">
            <a:extLst>
              <a:ext uri="{FF2B5EF4-FFF2-40B4-BE49-F238E27FC236}">
                <a16:creationId xmlns:a16="http://schemas.microsoft.com/office/drawing/2014/main" id="{CC35001E-300F-4BD9-BB81-CC4845F5444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201237" y="686825"/>
            <a:ext cx="1736700" cy="51751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CEBBAD9-7275-44BD-9E24-B4A2EC05E1BD}"/>
              </a:ext>
            </a:extLst>
          </p:cNvPr>
          <p:cNvSpPr/>
          <p:nvPr/>
        </p:nvSpPr>
        <p:spPr>
          <a:xfrm>
            <a:off x="1438974" y="381481"/>
            <a:ext cx="3310767" cy="1262605"/>
          </a:xfrm>
          <a:prstGeom prst="cloudCallout">
            <a:avLst>
              <a:gd name="adj1" fmla="val -44763"/>
              <a:gd name="adj2" fmla="val 11696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الطالب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B87246BE-59EE-4838-8B20-568D7A14128A}"/>
              </a:ext>
            </a:extLst>
          </p:cNvPr>
          <p:cNvSpPr/>
          <p:nvPr/>
        </p:nvSpPr>
        <p:spPr>
          <a:xfrm>
            <a:off x="6939643" y="381480"/>
            <a:ext cx="3590414" cy="1262605"/>
          </a:xfrm>
          <a:prstGeom prst="cloudCallout">
            <a:avLst>
              <a:gd name="adj1" fmla="val 44148"/>
              <a:gd name="adj2" fmla="val 96124"/>
            </a:avLst>
          </a:prstGeom>
          <a:solidFill>
            <a:srgbClr val="FFCC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عزيزتي الطالبة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E87DBC40-44FB-4B01-B98F-D03A78A5F0E4}"/>
              </a:ext>
            </a:extLst>
          </p:cNvPr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18" name="Straight Connector 6">
              <a:extLst>
                <a:ext uri="{FF2B5EF4-FFF2-40B4-BE49-F238E27FC236}">
                  <a16:creationId xmlns:a16="http://schemas.microsoft.com/office/drawing/2014/main" id="{68529C22-8EC5-4218-A204-282B7D6AD26E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6E7E8812-5611-43F6-B6F5-D141F52C4F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       </a:t>
              </a:r>
              <a:r>
                <a:rPr lang="ar-SA" altLang="ar-JO" sz="2000" dirty="0">
                  <a:solidFill>
                    <a:srgbClr val="C0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ترتيب</a:t>
              </a:r>
              <a:r>
                <a:rPr lang="ar-SA" altLang="ar-JO" sz="2000" dirty="0">
                  <a:solidFill>
                    <a:srgbClr val="C0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الأعداد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14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1F14274-7136-4A87-B049-5DA36A148AF6}"/>
              </a:ext>
            </a:extLst>
          </p:cNvPr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ED962ED-748A-485A-A8F2-69AC1CF8DCBE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2A7A73F-8BBE-4E27-AD62-489ECE562E43}"/>
                  </a:ext>
                </a:extLst>
              </p:cNvPr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C00000"/>
                  </a:solidFill>
                </a:endParaRPr>
              </a:p>
            </p:txBody>
          </p:sp>
          <p:sp>
            <p:nvSpPr>
              <p:cNvPr id="14" name="Rounded Rectangle 8">
                <a:extLst>
                  <a:ext uri="{FF2B5EF4-FFF2-40B4-BE49-F238E27FC236}">
                    <a16:creationId xmlns:a16="http://schemas.microsoft.com/office/drawing/2014/main" id="{5C8F7D65-EF7F-455E-A7C3-60CAA01C081B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E443F65-F996-49F4-871B-97C0DA056B7D}"/>
                </a:ext>
              </a:extLst>
            </p:cNvPr>
            <p:cNvSpPr/>
            <p:nvPr/>
          </p:nvSpPr>
          <p:spPr>
            <a:xfrm>
              <a:off x="4800585" y="2770006"/>
              <a:ext cx="267092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34AD40D9-F655-44CB-9C15-281D4DB5D4D7}"/>
              </a:ext>
            </a:extLst>
          </p:cNvPr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19" name="Straight Connector 6">
              <a:extLst>
                <a:ext uri="{FF2B5EF4-FFF2-40B4-BE49-F238E27FC236}">
                  <a16:creationId xmlns:a16="http://schemas.microsoft.com/office/drawing/2014/main" id="{68C83B7C-5BBB-46CA-A736-5B550127643E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2D6067D8-F343-4AAE-B7E0-48A466D949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       </a:t>
              </a:r>
              <a:r>
                <a:rPr lang="ar-SA" altLang="ar-JO" sz="2000" dirty="0">
                  <a:solidFill>
                    <a:srgbClr val="C0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ترتيب</a:t>
              </a:r>
              <a:r>
                <a:rPr lang="ar-SA" altLang="ar-JO" sz="2000" dirty="0">
                  <a:solidFill>
                    <a:srgbClr val="C0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الأعداد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3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0"/>
            <a:ext cx="1646183" cy="12680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139080-F1FB-4331-81C2-A8B70495BDB4}"/>
              </a:ext>
            </a:extLst>
          </p:cNvPr>
          <p:cNvSpPr/>
          <p:nvPr/>
        </p:nvSpPr>
        <p:spPr>
          <a:xfrm>
            <a:off x="5186363" y="2020888"/>
            <a:ext cx="65725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8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سنتعلّمُ </a:t>
            </a:r>
            <a:r>
              <a:rPr lang="ar-BH" sz="4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هذا الدرس </a:t>
            </a:r>
          </a:p>
          <a:p>
            <a:pPr algn="ctr"/>
            <a:endParaRPr lang="ar-BH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40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ترتيب الأعداد ضمن عشرات الألوف مستعمل</a:t>
            </a:r>
            <a:r>
              <a:rPr lang="ar-BH" sz="40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40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</a:p>
          <a:p>
            <a:pPr algn="ctr"/>
            <a:endParaRPr lang="ar-SA" sz="4000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40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خط الأعداد وجدول المنازل</a:t>
            </a:r>
            <a:r>
              <a:rPr lang="ar-BH" sz="40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40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ctr"/>
            <a:endParaRPr lang="ar-SA" sz="4000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70" y="1939592"/>
            <a:ext cx="3836002" cy="4204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1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15DCCB1-F909-4D96-962F-EAC0EDF224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8584029"/>
              </p:ext>
            </p:extLst>
          </p:nvPr>
        </p:nvGraphicFramePr>
        <p:xfrm>
          <a:off x="601371" y="1846287"/>
          <a:ext cx="10395364" cy="3465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1ED39D-F7BB-4D99-A0E8-3EAC09C5FA93}"/>
              </a:ext>
            </a:extLst>
          </p:cNvPr>
          <p:cNvSpPr/>
          <p:nvPr/>
        </p:nvSpPr>
        <p:spPr>
          <a:xfrm>
            <a:off x="1800677" y="392219"/>
            <a:ext cx="8432800" cy="1136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لترتيب الأعداد ضمن عشرات الألوف سنستعمل: </a:t>
            </a:r>
            <a:endParaRPr lang="ar-BH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14D08B-CA00-4744-A38C-54C3694A37EC}"/>
              </a:ext>
            </a:extLst>
          </p:cNvPr>
          <p:cNvSpPr/>
          <p:nvPr/>
        </p:nvSpPr>
        <p:spPr>
          <a:xfrm>
            <a:off x="8215076" y="2090062"/>
            <a:ext cx="2600562" cy="798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87D1A8-374C-4A63-9399-C7A91758CE32}"/>
              </a:ext>
            </a:extLst>
          </p:cNvPr>
          <p:cNvSpPr/>
          <p:nvPr/>
        </p:nvSpPr>
        <p:spPr>
          <a:xfrm>
            <a:off x="8215076" y="3265714"/>
            <a:ext cx="2600562" cy="2046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5D5C1B-5A28-4FA0-BE28-647A1CB0AF7F}"/>
              </a:ext>
            </a:extLst>
          </p:cNvPr>
          <p:cNvSpPr/>
          <p:nvPr/>
        </p:nvSpPr>
        <p:spPr>
          <a:xfrm>
            <a:off x="7342420" y="2090061"/>
            <a:ext cx="2557014" cy="929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 الأعداد</a:t>
            </a:r>
            <a:endParaRPr lang="ar-BH" sz="4000" b="1" dirty="0">
              <a:solidFill>
                <a:schemeClr val="accent6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B8D299-9C47-4B83-9B5B-8D6B2A6887C4}"/>
              </a:ext>
            </a:extLst>
          </p:cNvPr>
          <p:cNvSpPr/>
          <p:nvPr/>
        </p:nvSpPr>
        <p:spPr>
          <a:xfrm>
            <a:off x="4470400" y="3265714"/>
            <a:ext cx="2946400" cy="2046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1BE323-D4F8-4512-9524-C501694AB6E9}"/>
              </a:ext>
            </a:extLst>
          </p:cNvPr>
          <p:cNvSpPr/>
          <p:nvPr/>
        </p:nvSpPr>
        <p:spPr>
          <a:xfrm>
            <a:off x="1857829" y="2090061"/>
            <a:ext cx="2557014" cy="996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المنازل</a:t>
            </a:r>
            <a:endParaRPr lang="ar-BH" sz="36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9DEF11-897A-4D4B-BFAD-0D84B527D6B8}"/>
              </a:ext>
            </a:extLst>
          </p:cNvPr>
          <p:cNvSpPr/>
          <p:nvPr/>
        </p:nvSpPr>
        <p:spPr>
          <a:xfrm>
            <a:off x="892634" y="3429000"/>
            <a:ext cx="2946400" cy="1655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id="{D7874D1A-CB6E-4430-91C7-E752634B8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858221"/>
              </p:ext>
            </p:extLst>
          </p:nvPr>
        </p:nvGraphicFramePr>
        <p:xfrm>
          <a:off x="1443031" y="3486061"/>
          <a:ext cx="3518005" cy="1254394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892828">
                  <a:extLst>
                    <a:ext uri="{9D8B030D-6E8A-4147-A177-3AD203B41FA5}">
                      <a16:colId xmlns:a16="http://schemas.microsoft.com/office/drawing/2014/main" val="2512204473"/>
                    </a:ext>
                  </a:extLst>
                </a:gridCol>
                <a:gridCol w="875059">
                  <a:extLst>
                    <a:ext uri="{9D8B030D-6E8A-4147-A177-3AD203B41FA5}">
                      <a16:colId xmlns:a16="http://schemas.microsoft.com/office/drawing/2014/main" val="419832121"/>
                    </a:ext>
                  </a:extLst>
                </a:gridCol>
                <a:gridCol w="875059">
                  <a:extLst>
                    <a:ext uri="{9D8B030D-6E8A-4147-A177-3AD203B41FA5}">
                      <a16:colId xmlns:a16="http://schemas.microsoft.com/office/drawing/2014/main" val="922596221"/>
                    </a:ext>
                  </a:extLst>
                </a:gridCol>
                <a:gridCol w="875059">
                  <a:extLst>
                    <a:ext uri="{9D8B030D-6E8A-4147-A177-3AD203B41FA5}">
                      <a16:colId xmlns:a16="http://schemas.microsoft.com/office/drawing/2014/main" val="282918877"/>
                    </a:ext>
                  </a:extLst>
                </a:gridCol>
              </a:tblGrid>
              <a:tr h="584104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solidFill>
                            <a:schemeClr val="tx1"/>
                          </a:solidFill>
                        </a:rPr>
                        <a:t>آحاد</a:t>
                      </a:r>
                      <a:endParaRPr lang="ar-BH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solidFill>
                            <a:schemeClr val="tx1"/>
                          </a:solidFill>
                        </a:rPr>
                        <a:t>عشرات</a:t>
                      </a:r>
                      <a:endParaRPr lang="ar-BH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solidFill>
                            <a:schemeClr val="tx1"/>
                          </a:solidFill>
                        </a:rPr>
                        <a:t>مئات</a:t>
                      </a:r>
                      <a:endParaRPr lang="ar-BH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solidFill>
                            <a:schemeClr val="tx1"/>
                          </a:solidFill>
                        </a:rPr>
                        <a:t>ألوف</a:t>
                      </a:r>
                      <a:endParaRPr lang="ar-BH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389490"/>
                  </a:ext>
                </a:extLst>
              </a:tr>
              <a:tr h="670290">
                <a:tc>
                  <a:txBody>
                    <a:bodyPr/>
                    <a:lstStyle/>
                    <a:p>
                      <a:pPr algn="ctr" rtl="1"/>
                      <a:endParaRPr lang="ar-BH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886629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C71E10B6-25F2-4D01-9D2D-A77506AC9B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7"/>
          <a:stretch/>
        </p:blipFill>
        <p:spPr>
          <a:xfrm>
            <a:off x="6800850" y="3757611"/>
            <a:ext cx="3843338" cy="982844"/>
          </a:xfrm>
          <a:prstGeom prst="rect">
            <a:avLst/>
          </a:prstGeom>
        </p:spPr>
      </p:pic>
      <p:grpSp>
        <p:nvGrpSpPr>
          <p:cNvPr id="19" name="Group 4">
            <a:extLst>
              <a:ext uri="{FF2B5EF4-FFF2-40B4-BE49-F238E27FC236}">
                <a16:creationId xmlns:a16="http://schemas.microsoft.com/office/drawing/2014/main" id="{D0B29B53-331B-4872-8621-1B88E0E60A29}"/>
              </a:ext>
            </a:extLst>
          </p:cNvPr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20" name="Straight Connector 6">
              <a:extLst>
                <a:ext uri="{FF2B5EF4-FFF2-40B4-BE49-F238E27FC236}">
                  <a16:creationId xmlns:a16="http://schemas.microsoft.com/office/drawing/2014/main" id="{19F57F68-F344-43E8-961B-1F057FAFE725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7">
              <a:extLst>
                <a:ext uri="{FF2B5EF4-FFF2-40B4-BE49-F238E27FC236}">
                  <a16:creationId xmlns:a16="http://schemas.microsoft.com/office/drawing/2014/main" id="{69451E1F-7B96-4EF2-852E-1826A92D6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       </a:t>
              </a:r>
              <a:r>
                <a:rPr lang="ar-SA" altLang="ar-JO" sz="2000" dirty="0">
                  <a:solidFill>
                    <a:srgbClr val="C0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ترتيب</a:t>
              </a:r>
              <a:r>
                <a:rPr lang="ar-SA" altLang="ar-JO" sz="2000" dirty="0">
                  <a:solidFill>
                    <a:srgbClr val="C0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الأعداد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68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/>
      <p:bldP spid="11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0B8B0E-1F31-4F0A-B571-3B33B9C93AD0}"/>
              </a:ext>
            </a:extLst>
          </p:cNvPr>
          <p:cNvSpPr/>
          <p:nvPr/>
        </p:nvSpPr>
        <p:spPr>
          <a:xfrm>
            <a:off x="4236720" y="1229294"/>
            <a:ext cx="7774303" cy="7563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لمعرفة أي الحيتان أقصر؟ وأي منهم أطول؟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نستعمل </a:t>
            </a: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مقارنة الأعداد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لمساعدتنا  على ترتيبها 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CF7109-86AA-4A06-8A37-D8E3E5A577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t="47389" r="8799" b="7618"/>
          <a:stretch/>
        </p:blipFill>
        <p:spPr>
          <a:xfrm>
            <a:off x="9858375" y="157169"/>
            <a:ext cx="2152648" cy="685788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3B2DE5F-AD27-41F1-8E51-A998AE908425}"/>
              </a:ext>
            </a:extLst>
          </p:cNvPr>
          <p:cNvSpPr/>
          <p:nvPr/>
        </p:nvSpPr>
        <p:spPr>
          <a:xfrm>
            <a:off x="3157324" y="85032"/>
            <a:ext cx="6629626" cy="1018858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يبين الشكل المجاور أطوال ثلاثة أنواع من الحيتان. 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أيهما أقصر ؟       وأيهما أطو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9" name="Picture 18" descr="A picture containing plane, airplane, jet, air&#10;&#10;Description automatically generated">
            <a:extLst>
              <a:ext uri="{FF2B5EF4-FFF2-40B4-BE49-F238E27FC236}">
                <a16:creationId xmlns:a16="http://schemas.microsoft.com/office/drawing/2014/main" id="{8529803B-399F-41AF-B2A3-52D6A736AE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18935" r="10803" b="18919"/>
          <a:stretch/>
        </p:blipFill>
        <p:spPr>
          <a:xfrm>
            <a:off x="75975" y="35828"/>
            <a:ext cx="3667350" cy="168436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3BEE0CF-7E82-4B9A-AADF-E9B19E0DA7D9}"/>
              </a:ext>
            </a:extLst>
          </p:cNvPr>
          <p:cNvSpPr/>
          <p:nvPr/>
        </p:nvSpPr>
        <p:spPr>
          <a:xfrm>
            <a:off x="6734183" y="542923"/>
            <a:ext cx="1681157" cy="53289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065128A-7202-4782-B182-6A20EED2FD29}"/>
              </a:ext>
            </a:extLst>
          </p:cNvPr>
          <p:cNvSpPr/>
          <p:nvPr/>
        </p:nvSpPr>
        <p:spPr>
          <a:xfrm>
            <a:off x="4712971" y="508627"/>
            <a:ext cx="1681156" cy="52670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5D91BFC-ECF3-4433-B3AE-68BE136DAA8A}"/>
              </a:ext>
            </a:extLst>
          </p:cNvPr>
          <p:cNvSpPr/>
          <p:nvPr/>
        </p:nvSpPr>
        <p:spPr>
          <a:xfrm>
            <a:off x="1867896" y="2113214"/>
            <a:ext cx="10158368" cy="7563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أرتب أطوال الحيتان من الأصغر إلى الأكبر، باستعمال  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 الأعداد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،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جدول المنازل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D70204-76B3-4CA8-86B4-8B38128CD87D}"/>
              </a:ext>
            </a:extLst>
          </p:cNvPr>
          <p:cNvGrpSpPr/>
          <p:nvPr/>
        </p:nvGrpSpPr>
        <p:grpSpPr>
          <a:xfrm>
            <a:off x="2090264" y="3182491"/>
            <a:ext cx="9256170" cy="1288029"/>
            <a:chOff x="2090264" y="3182491"/>
            <a:chExt cx="9256170" cy="1288029"/>
          </a:xfrm>
        </p:grpSpPr>
        <p:pic>
          <p:nvPicPr>
            <p:cNvPr id="24" name="Picture 2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D3FFBC1-2D90-486A-ABDB-D43F91B62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64" t="40748" r="15032" b="10489"/>
            <a:stretch/>
          </p:blipFill>
          <p:spPr>
            <a:xfrm>
              <a:off x="2090264" y="3287194"/>
              <a:ext cx="9256170" cy="1183326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DAA3E20-9BF7-4A94-A8DA-1F3FAEA3A0F7}"/>
                </a:ext>
              </a:extLst>
            </p:cNvPr>
            <p:cNvSpPr/>
            <p:nvPr/>
          </p:nvSpPr>
          <p:spPr>
            <a:xfrm>
              <a:off x="2938532" y="3182491"/>
              <a:ext cx="863410" cy="3860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31F4BD9-BF0B-4EE2-8CE1-9C338A328FCA}"/>
                </a:ext>
              </a:extLst>
            </p:cNvPr>
            <p:cNvSpPr/>
            <p:nvPr/>
          </p:nvSpPr>
          <p:spPr>
            <a:xfrm>
              <a:off x="8371779" y="3196777"/>
              <a:ext cx="863410" cy="3860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E4F7740-DB02-4C50-A293-CE08B7211AC2}"/>
                </a:ext>
              </a:extLst>
            </p:cNvPr>
            <p:cNvSpPr/>
            <p:nvPr/>
          </p:nvSpPr>
          <p:spPr>
            <a:xfrm>
              <a:off x="9493414" y="3186327"/>
              <a:ext cx="863410" cy="3860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09B466C-0913-45D8-B7EE-6CEAE03FF2EB}"/>
              </a:ext>
            </a:extLst>
          </p:cNvPr>
          <p:cNvSpPr/>
          <p:nvPr/>
        </p:nvSpPr>
        <p:spPr>
          <a:xfrm>
            <a:off x="2792363" y="2988526"/>
            <a:ext cx="1155748" cy="563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914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EF46F67-44F5-4C2D-BCAD-9955E1876F31}"/>
              </a:ext>
            </a:extLst>
          </p:cNvPr>
          <p:cNvSpPr/>
          <p:nvPr/>
        </p:nvSpPr>
        <p:spPr>
          <a:xfrm>
            <a:off x="8115298" y="3071078"/>
            <a:ext cx="1155749" cy="563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1372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1E32C0-C88B-4F9E-9DBC-38FDA39A83ED}"/>
              </a:ext>
            </a:extLst>
          </p:cNvPr>
          <p:cNvSpPr/>
          <p:nvPr/>
        </p:nvSpPr>
        <p:spPr>
          <a:xfrm>
            <a:off x="9581013" y="3084329"/>
            <a:ext cx="1155749" cy="563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1463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AF770A8-1ECC-44C1-BD0A-8D7596E10246}"/>
              </a:ext>
            </a:extLst>
          </p:cNvPr>
          <p:cNvSpPr/>
          <p:nvPr/>
        </p:nvSpPr>
        <p:spPr>
          <a:xfrm>
            <a:off x="2044544" y="4780214"/>
            <a:ext cx="9936000" cy="7563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بالنظر إلى خط الأعداد ، الأحظ أن 914 &lt; 1372 &lt;  1463</a:t>
            </a:r>
            <a:endParaRPr lang="ar-BH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EFBE7B6-8AEF-460E-BF27-C784E592482E}"/>
              </a:ext>
            </a:extLst>
          </p:cNvPr>
          <p:cNvSpPr/>
          <p:nvPr/>
        </p:nvSpPr>
        <p:spPr>
          <a:xfrm>
            <a:off x="-1" y="2944934"/>
            <a:ext cx="1867897" cy="623556"/>
          </a:xfrm>
          <a:prstGeom prst="wedgeRoundRectCallout">
            <a:avLst>
              <a:gd name="adj1" fmla="val 63559"/>
              <a:gd name="adj2" fmla="val 118713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لليسار تصغر الأعداد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89B7A4FE-4880-41E3-B622-EAA6E9F6E854}"/>
              </a:ext>
            </a:extLst>
          </p:cNvPr>
          <p:cNvSpPr/>
          <p:nvPr/>
        </p:nvSpPr>
        <p:spPr>
          <a:xfrm>
            <a:off x="10156463" y="4309056"/>
            <a:ext cx="1867897" cy="623556"/>
          </a:xfrm>
          <a:prstGeom prst="wedgeRoundRectCallout">
            <a:avLst>
              <a:gd name="adj1" fmla="val -897"/>
              <a:gd name="adj2" fmla="val -159908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لليمين  تكبر الأعداد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AAAA814C-FDFD-4636-8FB6-F875A514C4D4}"/>
              </a:ext>
            </a:extLst>
          </p:cNvPr>
          <p:cNvSpPr/>
          <p:nvPr/>
        </p:nvSpPr>
        <p:spPr>
          <a:xfrm>
            <a:off x="614363" y="5479172"/>
            <a:ext cx="4586287" cy="902030"/>
          </a:xfrm>
          <a:prstGeom prst="leftArrow">
            <a:avLst>
              <a:gd name="adj1" fmla="val 50000"/>
              <a:gd name="adj2" fmla="val 45417"/>
            </a:avLst>
          </a:prstGeom>
          <a:solidFill>
            <a:srgbClr val="FFFFC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دعونا نتعلم الترتيب باستعمال جدول المنازل </a:t>
            </a:r>
            <a:endParaRPr lang="ar-BH" sz="2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82D88074-3051-4022-AD4B-C21759BC0F54}"/>
              </a:ext>
            </a:extLst>
          </p:cNvPr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26" name="Straight Connector 6">
              <a:extLst>
                <a:ext uri="{FF2B5EF4-FFF2-40B4-BE49-F238E27FC236}">
                  <a16:creationId xmlns:a16="http://schemas.microsoft.com/office/drawing/2014/main" id="{04D8989C-8B64-4A6C-A0B1-C637DDDCF468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7">
              <a:extLst>
                <a:ext uri="{FF2B5EF4-FFF2-40B4-BE49-F238E27FC236}">
                  <a16:creationId xmlns:a16="http://schemas.microsoft.com/office/drawing/2014/main" id="{1CA17F6C-873C-4F2D-8D27-478F420BD6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       </a:t>
              </a:r>
              <a:r>
                <a:rPr lang="ar-SA" altLang="ar-JO" sz="2000" dirty="0">
                  <a:solidFill>
                    <a:srgbClr val="C0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ترتيب</a:t>
              </a:r>
              <a:r>
                <a:rPr lang="ar-SA" altLang="ar-JO" sz="2000" dirty="0">
                  <a:solidFill>
                    <a:srgbClr val="C0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الأعداد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" grpId="0" animBg="1"/>
      <p:bldP spid="21" grpId="0" animBg="1"/>
      <p:bldP spid="22" grpId="0" animBg="1"/>
      <p:bldP spid="8" grpId="0" animBg="1"/>
      <p:bldP spid="27" grpId="0" animBg="1"/>
      <p:bldP spid="28" grpId="0" animBg="1"/>
      <p:bldP spid="36" grpId="0" animBg="1"/>
      <p:bldP spid="12" grpId="0" animBg="1"/>
      <p:bldP spid="3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8F9801-1AB0-4C71-8C26-94D9C2950062}"/>
              </a:ext>
            </a:extLst>
          </p:cNvPr>
          <p:cNvSpPr/>
          <p:nvPr/>
        </p:nvSpPr>
        <p:spPr>
          <a:xfrm>
            <a:off x="5799053" y="426030"/>
            <a:ext cx="5869070" cy="7563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ا: الحل باستعمال جدول المنازل 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38B0A6-9E58-420C-8CC2-5C21591540E7}"/>
              </a:ext>
            </a:extLst>
          </p:cNvPr>
          <p:cNvSpPr/>
          <p:nvPr/>
        </p:nvSpPr>
        <p:spPr>
          <a:xfrm>
            <a:off x="8733588" y="1396235"/>
            <a:ext cx="3347503" cy="7563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أكتب الأعداد في جدول المنازل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C4DAF36D-FB67-4F2A-B460-742CFE302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166752"/>
              </p:ext>
            </p:extLst>
          </p:nvPr>
        </p:nvGraphicFramePr>
        <p:xfrm>
          <a:off x="4039736" y="2498517"/>
          <a:ext cx="4514364" cy="2255128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145694">
                  <a:extLst>
                    <a:ext uri="{9D8B030D-6E8A-4147-A177-3AD203B41FA5}">
                      <a16:colId xmlns:a16="http://schemas.microsoft.com/office/drawing/2014/main" val="2512204473"/>
                    </a:ext>
                  </a:extLst>
                </a:gridCol>
                <a:gridCol w="1122890">
                  <a:extLst>
                    <a:ext uri="{9D8B030D-6E8A-4147-A177-3AD203B41FA5}">
                      <a16:colId xmlns:a16="http://schemas.microsoft.com/office/drawing/2014/main" val="419832121"/>
                    </a:ext>
                  </a:extLst>
                </a:gridCol>
                <a:gridCol w="1122890">
                  <a:extLst>
                    <a:ext uri="{9D8B030D-6E8A-4147-A177-3AD203B41FA5}">
                      <a16:colId xmlns:a16="http://schemas.microsoft.com/office/drawing/2014/main" val="282918877"/>
                    </a:ext>
                  </a:extLst>
                </a:gridCol>
                <a:gridCol w="1122890">
                  <a:extLst>
                    <a:ext uri="{9D8B030D-6E8A-4147-A177-3AD203B41FA5}">
                      <a16:colId xmlns:a16="http://schemas.microsoft.com/office/drawing/2014/main" val="1646919902"/>
                    </a:ext>
                  </a:extLst>
                </a:gridCol>
              </a:tblGrid>
              <a:tr h="56378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آحاد</a:t>
                      </a:r>
                      <a:endParaRPr lang="ar-BH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عشرات</a:t>
                      </a:r>
                      <a:endParaRPr lang="ar-BH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مئات</a:t>
                      </a:r>
                      <a:endParaRPr lang="ar-BH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ألوف</a:t>
                      </a:r>
                      <a:endParaRPr lang="ar-BH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389490"/>
                  </a:ext>
                </a:extLst>
              </a:tr>
              <a:tr h="563782"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886629"/>
                  </a:ext>
                </a:extLst>
              </a:tr>
              <a:tr h="563782"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444949"/>
                  </a:ext>
                </a:extLst>
              </a:tr>
              <a:tr h="563782"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45441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735FAF3-AEE1-4469-86BE-EDDC4C06473E}"/>
              </a:ext>
            </a:extLst>
          </p:cNvPr>
          <p:cNvSpPr/>
          <p:nvPr/>
        </p:nvSpPr>
        <p:spPr>
          <a:xfrm>
            <a:off x="9921921" y="2361063"/>
            <a:ext cx="1446663" cy="64143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914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E7340A-F12F-4121-A01B-F4DBFC4A4CC3}"/>
              </a:ext>
            </a:extLst>
          </p:cNvPr>
          <p:cNvSpPr/>
          <p:nvPr/>
        </p:nvSpPr>
        <p:spPr>
          <a:xfrm>
            <a:off x="9951489" y="3127615"/>
            <a:ext cx="1446663" cy="64143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1463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3781F-1F06-45EE-BBF4-6B9C10196213}"/>
              </a:ext>
            </a:extLst>
          </p:cNvPr>
          <p:cNvSpPr/>
          <p:nvPr/>
        </p:nvSpPr>
        <p:spPr>
          <a:xfrm>
            <a:off x="9965137" y="3891889"/>
            <a:ext cx="1446663" cy="64143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1372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7CB163-3863-47C9-879F-43179FAF12C3}"/>
              </a:ext>
            </a:extLst>
          </p:cNvPr>
          <p:cNvSpPr/>
          <p:nvPr/>
        </p:nvSpPr>
        <p:spPr>
          <a:xfrm>
            <a:off x="5336275" y="3127615"/>
            <a:ext cx="773373" cy="39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E70C80-59B1-441D-A1F5-532C8A9D3877}"/>
              </a:ext>
            </a:extLst>
          </p:cNvPr>
          <p:cNvSpPr/>
          <p:nvPr/>
        </p:nvSpPr>
        <p:spPr>
          <a:xfrm>
            <a:off x="6471315" y="3157183"/>
            <a:ext cx="773373" cy="39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54FD68-4E01-4121-8088-4ECEC366F5C2}"/>
              </a:ext>
            </a:extLst>
          </p:cNvPr>
          <p:cNvSpPr/>
          <p:nvPr/>
        </p:nvSpPr>
        <p:spPr>
          <a:xfrm>
            <a:off x="7576785" y="3157183"/>
            <a:ext cx="773373" cy="39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D4AE0F-BA05-4870-9CAA-DE26EC08F4EC}"/>
              </a:ext>
            </a:extLst>
          </p:cNvPr>
          <p:cNvSpPr/>
          <p:nvPr/>
        </p:nvSpPr>
        <p:spPr>
          <a:xfrm>
            <a:off x="4180753" y="3719023"/>
            <a:ext cx="773373" cy="39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B76C9F-5406-47D9-A4AD-6BC3D95A0DC7}"/>
              </a:ext>
            </a:extLst>
          </p:cNvPr>
          <p:cNvSpPr/>
          <p:nvPr/>
        </p:nvSpPr>
        <p:spPr>
          <a:xfrm>
            <a:off x="5302151" y="3734943"/>
            <a:ext cx="773373" cy="39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7E122C-7F07-4748-9974-CCFD34C5A7A0}"/>
              </a:ext>
            </a:extLst>
          </p:cNvPr>
          <p:cNvSpPr/>
          <p:nvPr/>
        </p:nvSpPr>
        <p:spPr>
          <a:xfrm>
            <a:off x="6520979" y="3697022"/>
            <a:ext cx="773373" cy="39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859E08-EBD5-44C3-9A2E-52109FBF6FF8}"/>
              </a:ext>
            </a:extLst>
          </p:cNvPr>
          <p:cNvSpPr/>
          <p:nvPr/>
        </p:nvSpPr>
        <p:spPr>
          <a:xfrm>
            <a:off x="7613184" y="3739489"/>
            <a:ext cx="773373" cy="39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0179AD5-6014-4101-8F0C-807C2A538F81}"/>
              </a:ext>
            </a:extLst>
          </p:cNvPr>
          <p:cNvSpPr/>
          <p:nvPr/>
        </p:nvSpPr>
        <p:spPr>
          <a:xfrm>
            <a:off x="4176222" y="4274029"/>
            <a:ext cx="773373" cy="39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937BE29-E89D-4B40-8661-991D89C6BE01}"/>
              </a:ext>
            </a:extLst>
          </p:cNvPr>
          <p:cNvSpPr/>
          <p:nvPr/>
        </p:nvSpPr>
        <p:spPr>
          <a:xfrm>
            <a:off x="5324915" y="4276301"/>
            <a:ext cx="773373" cy="39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A5D89C5-A275-48A8-B653-B9E1B61DE98A}"/>
              </a:ext>
            </a:extLst>
          </p:cNvPr>
          <p:cNvSpPr/>
          <p:nvPr/>
        </p:nvSpPr>
        <p:spPr>
          <a:xfrm>
            <a:off x="6375792" y="4289949"/>
            <a:ext cx="773373" cy="39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00EBEF-BCE0-47EC-8DEF-783AEF434917}"/>
              </a:ext>
            </a:extLst>
          </p:cNvPr>
          <p:cNvSpPr/>
          <p:nvPr/>
        </p:nvSpPr>
        <p:spPr>
          <a:xfrm>
            <a:off x="7699647" y="4317245"/>
            <a:ext cx="773373" cy="39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EABF8F8-B765-4638-AF0F-8A19A3E0B3A3}"/>
              </a:ext>
            </a:extLst>
          </p:cNvPr>
          <p:cNvSpPr/>
          <p:nvPr/>
        </p:nvSpPr>
        <p:spPr>
          <a:xfrm>
            <a:off x="1058092" y="1510105"/>
            <a:ext cx="3118130" cy="7563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أقارن مبتدئ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من اليسار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Callout: Right Arrow 29">
            <a:extLst>
              <a:ext uri="{FF2B5EF4-FFF2-40B4-BE49-F238E27FC236}">
                <a16:creationId xmlns:a16="http://schemas.microsoft.com/office/drawing/2014/main" id="{41AE416C-B939-400D-9EB0-EEE68BFD43F7}"/>
              </a:ext>
            </a:extLst>
          </p:cNvPr>
          <p:cNvSpPr/>
          <p:nvPr/>
        </p:nvSpPr>
        <p:spPr>
          <a:xfrm>
            <a:off x="-9608" y="2991815"/>
            <a:ext cx="4514364" cy="65865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538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 ألف  &lt;  1 ألف 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Callout: Up Arrow 30">
            <a:extLst>
              <a:ext uri="{FF2B5EF4-FFF2-40B4-BE49-F238E27FC236}">
                <a16:creationId xmlns:a16="http://schemas.microsoft.com/office/drawing/2014/main" id="{AEBB3BBC-6EFB-41E1-8BAE-E1E8185D3EA6}"/>
              </a:ext>
            </a:extLst>
          </p:cNvPr>
          <p:cNvSpPr/>
          <p:nvPr/>
        </p:nvSpPr>
        <p:spPr>
          <a:xfrm>
            <a:off x="757835" y="3719024"/>
            <a:ext cx="2394797" cy="1139578"/>
          </a:xfrm>
          <a:prstGeom prst="upArrowCallout">
            <a:avLst>
              <a:gd name="adj1" fmla="val 14150"/>
              <a:gd name="adj2" fmla="val 19814"/>
              <a:gd name="adj3" fmla="val 25000"/>
              <a:gd name="adj4" fmla="val 64977"/>
            </a:avLst>
          </a:prstGeom>
          <a:solidFill>
            <a:srgbClr val="FFDD7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 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914 أصغر الأعداد 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Callout: Up Arrow 32">
            <a:extLst>
              <a:ext uri="{FF2B5EF4-FFF2-40B4-BE49-F238E27FC236}">
                <a16:creationId xmlns:a16="http://schemas.microsoft.com/office/drawing/2014/main" id="{68CF742A-C51E-40B6-BBD2-AE7783110F5A}"/>
              </a:ext>
            </a:extLst>
          </p:cNvPr>
          <p:cNvSpPr/>
          <p:nvPr/>
        </p:nvSpPr>
        <p:spPr>
          <a:xfrm>
            <a:off x="4767592" y="4600054"/>
            <a:ext cx="2394797" cy="974204"/>
          </a:xfrm>
          <a:prstGeom prst="upArrowCallout">
            <a:avLst>
              <a:gd name="adj1" fmla="val 22198"/>
              <a:gd name="adj2" fmla="val 25000"/>
              <a:gd name="adj3" fmla="val 25000"/>
              <a:gd name="adj4" fmla="val 6497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مئات  &gt;  3 مئات 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Callout: Up Arrow 33">
            <a:extLst>
              <a:ext uri="{FF2B5EF4-FFF2-40B4-BE49-F238E27FC236}">
                <a16:creationId xmlns:a16="http://schemas.microsoft.com/office/drawing/2014/main" id="{03C4CF0D-B6F0-4DE5-B8CB-D08BF5D1AEB3}"/>
              </a:ext>
            </a:extLst>
          </p:cNvPr>
          <p:cNvSpPr/>
          <p:nvPr/>
        </p:nvSpPr>
        <p:spPr>
          <a:xfrm>
            <a:off x="2538485" y="5248847"/>
            <a:ext cx="3426506" cy="1151949"/>
          </a:xfrm>
          <a:prstGeom prst="upArrowCallout">
            <a:avLst>
              <a:gd name="adj1" fmla="val 14150"/>
              <a:gd name="adj2" fmla="val 19814"/>
              <a:gd name="adj3" fmla="val 25000"/>
              <a:gd name="adj4" fmla="val 64977"/>
            </a:avLst>
          </a:prstGeom>
          <a:solidFill>
            <a:srgbClr val="FFDD7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 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1463 أكبر من 1372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Scroll: Horizontal 34">
            <a:extLst>
              <a:ext uri="{FF2B5EF4-FFF2-40B4-BE49-F238E27FC236}">
                <a16:creationId xmlns:a16="http://schemas.microsoft.com/office/drawing/2014/main" id="{DC565281-C92E-450A-8316-59DA68FCB523}"/>
              </a:ext>
            </a:extLst>
          </p:cNvPr>
          <p:cNvSpPr/>
          <p:nvPr/>
        </p:nvSpPr>
        <p:spPr>
          <a:xfrm>
            <a:off x="8194098" y="4753645"/>
            <a:ext cx="3886993" cy="727529"/>
          </a:xfrm>
          <a:prstGeom prst="horizontalScroll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إذن: 914 &lt;  1372  &lt;  1463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Scroll: Horizontal 35">
            <a:extLst>
              <a:ext uri="{FF2B5EF4-FFF2-40B4-BE49-F238E27FC236}">
                <a16:creationId xmlns:a16="http://schemas.microsoft.com/office/drawing/2014/main" id="{DB35E8A9-E707-4BAF-8023-804F63F54D81}"/>
              </a:ext>
            </a:extLst>
          </p:cNvPr>
          <p:cNvSpPr/>
          <p:nvPr/>
        </p:nvSpPr>
        <p:spPr>
          <a:xfrm>
            <a:off x="6096000" y="5655697"/>
            <a:ext cx="5987364" cy="727529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 أن الحوت القاتل هو الأقصر، والحوت الرمادي هو الأطول 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7" name="Picture 36" descr="A picture containing plane, airplane, jet, air&#10;&#10;Description automatically generated">
            <a:extLst>
              <a:ext uri="{FF2B5EF4-FFF2-40B4-BE49-F238E27FC236}">
                <a16:creationId xmlns:a16="http://schemas.microsoft.com/office/drawing/2014/main" id="{F4B7C31C-5060-4D2B-A4A1-6DF307EB02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18935" r="10803" b="18919"/>
          <a:stretch/>
        </p:blipFill>
        <p:spPr>
          <a:xfrm>
            <a:off x="461487" y="153495"/>
            <a:ext cx="4514364" cy="1250318"/>
          </a:xfrm>
          <a:prstGeom prst="rect">
            <a:avLst/>
          </a:prstGeom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08F0DDA8-46EF-449D-B28A-09784F3845B3}"/>
              </a:ext>
            </a:extLst>
          </p:cNvPr>
          <p:cNvSpPr/>
          <p:nvPr/>
        </p:nvSpPr>
        <p:spPr>
          <a:xfrm>
            <a:off x="5342428" y="3645538"/>
            <a:ext cx="675943" cy="503437"/>
          </a:xfrm>
          <a:prstGeom prst="flowChartConnector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D10F2DCD-1990-4E27-833F-7A2E6038F199}"/>
              </a:ext>
            </a:extLst>
          </p:cNvPr>
          <p:cNvSpPr/>
          <p:nvPr/>
        </p:nvSpPr>
        <p:spPr>
          <a:xfrm>
            <a:off x="5337660" y="4183714"/>
            <a:ext cx="675943" cy="503437"/>
          </a:xfrm>
          <a:prstGeom prst="flowChartConnector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8" name="Group 4">
            <a:extLst>
              <a:ext uri="{FF2B5EF4-FFF2-40B4-BE49-F238E27FC236}">
                <a16:creationId xmlns:a16="http://schemas.microsoft.com/office/drawing/2014/main" id="{0D427C97-BBEE-41B7-8C2A-D24593D44EE1}"/>
              </a:ext>
            </a:extLst>
          </p:cNvPr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39" name="Straight Connector 6">
              <a:extLst>
                <a:ext uri="{FF2B5EF4-FFF2-40B4-BE49-F238E27FC236}">
                  <a16:creationId xmlns:a16="http://schemas.microsoft.com/office/drawing/2014/main" id="{1BDB5B25-4D51-44B3-AC3B-3657B1AF5B7E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7">
              <a:extLst>
                <a:ext uri="{FF2B5EF4-FFF2-40B4-BE49-F238E27FC236}">
                  <a16:creationId xmlns:a16="http://schemas.microsoft.com/office/drawing/2014/main" id="{3D158EF6-4BC5-442C-BDC7-DC5D4EED5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           </a:t>
              </a:r>
              <a:r>
                <a:rPr lang="ar-SA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ترتيب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الأعداد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537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/>
      <p:bldP spid="2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D20C8EC-F31A-4223-A6DD-ED77E84BE6C0}"/>
              </a:ext>
            </a:extLst>
          </p:cNvPr>
          <p:cNvSpPr/>
          <p:nvPr/>
        </p:nvSpPr>
        <p:spPr>
          <a:xfrm>
            <a:off x="4779878" y="170430"/>
            <a:ext cx="4039300" cy="1787740"/>
          </a:xfrm>
          <a:prstGeom prst="wedgeRectCallout">
            <a:avLst>
              <a:gd name="adj1" fmla="val -71067"/>
              <a:gd name="adj2" fmla="val 29216"/>
            </a:avLst>
          </a:prstGeom>
          <a:solidFill>
            <a:srgbClr val="C7F8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تبين القائمة المجاورة المسافات التي تقطعها</a:t>
            </a:r>
          </a:p>
          <a:p>
            <a:pPr algn="ctr"/>
            <a:endParaRPr lang="ar-SA" sz="2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الحيتان بحثاً عن الطعام في موسم الهجرة.</a:t>
            </a:r>
          </a:p>
          <a:p>
            <a:pPr algn="ctr"/>
            <a:endParaRPr lang="ar-SA" sz="2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أرتب هذه المسافات من الأكبر  إلى الأصغر </a:t>
            </a: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A2E5AC29-7837-4879-9B10-6AADA58CB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593767"/>
              </p:ext>
            </p:extLst>
          </p:nvPr>
        </p:nvGraphicFramePr>
        <p:xfrm>
          <a:off x="5256108" y="3142445"/>
          <a:ext cx="3681830" cy="2480816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631065">
                  <a:extLst>
                    <a:ext uri="{9D8B030D-6E8A-4147-A177-3AD203B41FA5}">
                      <a16:colId xmlns:a16="http://schemas.microsoft.com/office/drawing/2014/main" val="2512204473"/>
                    </a:ext>
                  </a:extLst>
                </a:gridCol>
                <a:gridCol w="720353">
                  <a:extLst>
                    <a:ext uri="{9D8B030D-6E8A-4147-A177-3AD203B41FA5}">
                      <a16:colId xmlns:a16="http://schemas.microsoft.com/office/drawing/2014/main" val="419832121"/>
                    </a:ext>
                  </a:extLst>
                </a:gridCol>
                <a:gridCol w="776804">
                  <a:extLst>
                    <a:ext uri="{9D8B030D-6E8A-4147-A177-3AD203B41FA5}">
                      <a16:colId xmlns:a16="http://schemas.microsoft.com/office/drawing/2014/main" val="282918877"/>
                    </a:ext>
                  </a:extLst>
                </a:gridCol>
                <a:gridCol w="776804">
                  <a:extLst>
                    <a:ext uri="{9D8B030D-6E8A-4147-A177-3AD203B41FA5}">
                      <a16:colId xmlns:a16="http://schemas.microsoft.com/office/drawing/2014/main" val="1209701063"/>
                    </a:ext>
                  </a:extLst>
                </a:gridCol>
                <a:gridCol w="776804">
                  <a:extLst>
                    <a:ext uri="{9D8B030D-6E8A-4147-A177-3AD203B41FA5}">
                      <a16:colId xmlns:a16="http://schemas.microsoft.com/office/drawing/2014/main" val="529974104"/>
                    </a:ext>
                  </a:extLst>
                </a:gridCol>
              </a:tblGrid>
              <a:tr h="708338">
                <a:tc>
                  <a:txBody>
                    <a:bodyPr/>
                    <a:lstStyle/>
                    <a:p>
                      <a:pPr algn="ctr" rtl="1"/>
                      <a:r>
                        <a:rPr lang="ar-BH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آ</a:t>
                      </a:r>
                      <a:r>
                        <a:rPr lang="ar-SA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حاد</a:t>
                      </a:r>
                      <a:endParaRPr lang="ar-BH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عشرات</a:t>
                      </a:r>
                      <a:endParaRPr lang="ar-BH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مئات</a:t>
                      </a:r>
                      <a:endParaRPr lang="ar-BH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ألوف</a:t>
                      </a:r>
                      <a:endParaRPr lang="ar-BH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عشرات الألوف</a:t>
                      </a:r>
                      <a:endParaRPr lang="ar-BH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389490"/>
                  </a:ext>
                </a:extLst>
              </a:tr>
              <a:tr h="590826"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886629"/>
                  </a:ext>
                </a:extLst>
              </a:tr>
              <a:tr h="590826"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444949"/>
                  </a:ext>
                </a:extLst>
              </a:tr>
              <a:tr h="590826"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53770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F7C5667D-7F6B-40D7-A579-87AD91FBE3A7}"/>
              </a:ext>
            </a:extLst>
          </p:cNvPr>
          <p:cNvSpPr/>
          <p:nvPr/>
        </p:nvSpPr>
        <p:spPr>
          <a:xfrm>
            <a:off x="6025950" y="5077017"/>
            <a:ext cx="758461" cy="432260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190671-44EB-419E-ACCC-763E30111C5C}"/>
              </a:ext>
            </a:extLst>
          </p:cNvPr>
          <p:cNvSpPr/>
          <p:nvPr/>
        </p:nvSpPr>
        <p:spPr>
          <a:xfrm>
            <a:off x="8342005" y="3922728"/>
            <a:ext cx="565265" cy="391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1C4475-C394-4945-B7F9-220E991B4D6F}"/>
              </a:ext>
            </a:extLst>
          </p:cNvPr>
          <p:cNvSpPr/>
          <p:nvPr/>
        </p:nvSpPr>
        <p:spPr>
          <a:xfrm>
            <a:off x="6950560" y="3912624"/>
            <a:ext cx="565265" cy="391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59589D-995A-4F39-AE7B-52ED67157DBD}"/>
              </a:ext>
            </a:extLst>
          </p:cNvPr>
          <p:cNvSpPr/>
          <p:nvPr/>
        </p:nvSpPr>
        <p:spPr>
          <a:xfrm>
            <a:off x="7696334" y="3944903"/>
            <a:ext cx="565265" cy="391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6A14B3-1FDF-4CBC-91D2-9BD972FC47F7}"/>
              </a:ext>
            </a:extLst>
          </p:cNvPr>
          <p:cNvSpPr/>
          <p:nvPr/>
        </p:nvSpPr>
        <p:spPr>
          <a:xfrm>
            <a:off x="6910953" y="4533811"/>
            <a:ext cx="565265" cy="391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BCA3C4-D92F-4116-9E53-915D73CE760C}"/>
              </a:ext>
            </a:extLst>
          </p:cNvPr>
          <p:cNvSpPr/>
          <p:nvPr/>
        </p:nvSpPr>
        <p:spPr>
          <a:xfrm>
            <a:off x="7647580" y="4507074"/>
            <a:ext cx="565265" cy="391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ADAC14-83C5-477A-8B99-C09E11306113}"/>
              </a:ext>
            </a:extLst>
          </p:cNvPr>
          <p:cNvSpPr/>
          <p:nvPr/>
        </p:nvSpPr>
        <p:spPr>
          <a:xfrm>
            <a:off x="8326831" y="4509848"/>
            <a:ext cx="565265" cy="391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8B11098-1C4C-45BE-9E10-316EB296E43F}"/>
              </a:ext>
            </a:extLst>
          </p:cNvPr>
          <p:cNvSpPr/>
          <p:nvPr/>
        </p:nvSpPr>
        <p:spPr>
          <a:xfrm>
            <a:off x="9365252" y="3237174"/>
            <a:ext cx="2230116" cy="1028652"/>
          </a:xfrm>
          <a:prstGeom prst="roundRect">
            <a:avLst/>
          </a:prstGeom>
          <a:solidFill>
            <a:srgbClr val="FFD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أتذكر</a:t>
            </a:r>
            <a:r>
              <a:rPr lang="ar-SA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للمقارنة أبدأ بالمنزلة ذات القيمة الأكبر </a:t>
            </a:r>
            <a:endParaRPr lang="ar-BH" sz="20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26E4B9DF-2106-49E9-B0AB-263A7A5011C0}"/>
              </a:ext>
            </a:extLst>
          </p:cNvPr>
          <p:cNvSpPr/>
          <p:nvPr/>
        </p:nvSpPr>
        <p:spPr>
          <a:xfrm>
            <a:off x="1199594" y="5414378"/>
            <a:ext cx="2923339" cy="528052"/>
          </a:xfrm>
          <a:prstGeom prst="wedgeRectCallout">
            <a:avLst>
              <a:gd name="adj1" fmla="val 87909"/>
              <a:gd name="adj2" fmla="val -201721"/>
            </a:avLst>
          </a:prstGeom>
          <a:solidFill>
            <a:srgbClr val="FFFFCC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19308 هو العدد الأكبر </a:t>
            </a:r>
            <a:endParaRPr lang="ar-BH" sz="2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2" name="Picture 31" descr="C:\Users\SAKEEN~1\AppData\Local\Temp\Rar$DIa20840.10391\hello.png">
            <a:extLst>
              <a:ext uri="{FF2B5EF4-FFF2-40B4-BE49-F238E27FC236}">
                <a16:creationId xmlns:a16="http://schemas.microsoft.com/office/drawing/2014/main" id="{D37CDB5E-636F-4F58-9AE5-BDE1EE738B9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442346" y="763110"/>
            <a:ext cx="1495843" cy="28943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3">
            <a:extLst>
              <a:ext uri="{FF2B5EF4-FFF2-40B4-BE49-F238E27FC236}">
                <a16:creationId xmlns:a16="http://schemas.microsoft.com/office/drawing/2014/main" id="{C22C2B7F-0D7B-49C8-AE28-2BEBE53DB5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667310"/>
              </p:ext>
            </p:extLst>
          </p:nvPr>
        </p:nvGraphicFramePr>
        <p:xfrm>
          <a:off x="590686" y="392219"/>
          <a:ext cx="3223088" cy="2043906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611544">
                  <a:extLst>
                    <a:ext uri="{9D8B030D-6E8A-4147-A177-3AD203B41FA5}">
                      <a16:colId xmlns:a16="http://schemas.microsoft.com/office/drawing/2014/main" val="1444281863"/>
                    </a:ext>
                  </a:extLst>
                </a:gridCol>
                <a:gridCol w="1611544">
                  <a:extLst>
                    <a:ext uri="{9D8B030D-6E8A-4147-A177-3AD203B41FA5}">
                      <a16:colId xmlns:a16="http://schemas.microsoft.com/office/drawing/2014/main" val="2523262120"/>
                    </a:ext>
                  </a:extLst>
                </a:gridCol>
              </a:tblGrid>
              <a:tr h="52079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الحوت</a:t>
                      </a:r>
                      <a:endParaRPr lang="ar-BH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المسافة بالكيلومترات</a:t>
                      </a:r>
                      <a:endParaRPr lang="ar-BH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589097"/>
                  </a:ext>
                </a:extLst>
              </a:tr>
              <a:tr h="44762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الأحدب</a:t>
                      </a:r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5631</a:t>
                      </a:r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7139569"/>
                  </a:ext>
                </a:extLst>
              </a:tr>
              <a:tr h="44762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الرمادي</a:t>
                      </a:r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19308</a:t>
                      </a:r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4943581"/>
                  </a:ext>
                </a:extLst>
              </a:tr>
              <a:tr h="44762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القاتل</a:t>
                      </a:r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1448</a:t>
                      </a:r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5510336"/>
                  </a:ext>
                </a:extLst>
              </a:tr>
            </a:tbl>
          </a:graphicData>
        </a:graphic>
      </p:graphicFrame>
      <p:sp>
        <p:nvSpPr>
          <p:cNvPr id="34" name="Oval 33">
            <a:extLst>
              <a:ext uri="{FF2B5EF4-FFF2-40B4-BE49-F238E27FC236}">
                <a16:creationId xmlns:a16="http://schemas.microsoft.com/office/drawing/2014/main" id="{67133E38-35DB-4494-A6B3-F67B7C0CB765}"/>
              </a:ext>
            </a:extLst>
          </p:cNvPr>
          <p:cNvSpPr/>
          <p:nvPr/>
        </p:nvSpPr>
        <p:spPr>
          <a:xfrm>
            <a:off x="6054570" y="3906473"/>
            <a:ext cx="758461" cy="432260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76D2F0B2-E5B3-49B7-803B-1CD6BA8A8CEF}"/>
              </a:ext>
            </a:extLst>
          </p:cNvPr>
          <p:cNvSpPr/>
          <p:nvPr/>
        </p:nvSpPr>
        <p:spPr>
          <a:xfrm>
            <a:off x="4857550" y="2276602"/>
            <a:ext cx="5556538" cy="682873"/>
          </a:xfrm>
          <a:prstGeom prst="wedgeRoundRectCallout">
            <a:avLst>
              <a:gd name="adj1" fmla="val 50367"/>
              <a:gd name="adj2" fmla="val -110642"/>
              <a:gd name="adj3" fmla="val 16667"/>
            </a:avLst>
          </a:prstGeom>
          <a:solidFill>
            <a:srgbClr val="FFD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جدول المنازل، لأقارن بين المسافات مبتدئ</a:t>
            </a: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من اليسار </a:t>
            </a: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EB29908-ACB6-4423-9C3A-B385A27999FA}"/>
              </a:ext>
            </a:extLst>
          </p:cNvPr>
          <p:cNvSpPr/>
          <p:nvPr/>
        </p:nvSpPr>
        <p:spPr>
          <a:xfrm>
            <a:off x="6162805" y="4528664"/>
            <a:ext cx="565265" cy="391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F619B0D-A283-471D-BAE0-9EE33B7E92F8}"/>
              </a:ext>
            </a:extLst>
          </p:cNvPr>
          <p:cNvSpPr/>
          <p:nvPr/>
        </p:nvSpPr>
        <p:spPr>
          <a:xfrm>
            <a:off x="6134898" y="3934086"/>
            <a:ext cx="565265" cy="391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3BA1C1A-9C36-410F-9A5B-0C0D54B38353}"/>
              </a:ext>
            </a:extLst>
          </p:cNvPr>
          <p:cNvSpPr/>
          <p:nvPr/>
        </p:nvSpPr>
        <p:spPr>
          <a:xfrm>
            <a:off x="5387925" y="4526516"/>
            <a:ext cx="565265" cy="391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A79DBE0-9C41-41ED-919C-9F35DE47EC7D}"/>
              </a:ext>
            </a:extLst>
          </p:cNvPr>
          <p:cNvSpPr/>
          <p:nvPr/>
        </p:nvSpPr>
        <p:spPr>
          <a:xfrm>
            <a:off x="8311804" y="5177403"/>
            <a:ext cx="565265" cy="391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1166B8F-B560-48C0-A049-CAB3071EF1B8}"/>
              </a:ext>
            </a:extLst>
          </p:cNvPr>
          <p:cNvSpPr/>
          <p:nvPr/>
        </p:nvSpPr>
        <p:spPr>
          <a:xfrm>
            <a:off x="7684069" y="5135993"/>
            <a:ext cx="565265" cy="391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EF819F8-82B8-40B5-AD68-B78857C81D44}"/>
              </a:ext>
            </a:extLst>
          </p:cNvPr>
          <p:cNvSpPr/>
          <p:nvPr/>
        </p:nvSpPr>
        <p:spPr>
          <a:xfrm>
            <a:off x="6922070" y="5133845"/>
            <a:ext cx="565265" cy="391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B6EC47E-AB92-4010-A3DC-1A7400F6DA5A}"/>
              </a:ext>
            </a:extLst>
          </p:cNvPr>
          <p:cNvSpPr/>
          <p:nvPr/>
        </p:nvSpPr>
        <p:spPr>
          <a:xfrm>
            <a:off x="6158516" y="5116799"/>
            <a:ext cx="565265" cy="391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hought Bubble: Cloud 23">
            <a:extLst>
              <a:ext uri="{FF2B5EF4-FFF2-40B4-BE49-F238E27FC236}">
                <a16:creationId xmlns:a16="http://schemas.microsoft.com/office/drawing/2014/main" id="{DFD8CA9A-6E89-46DA-8016-5844FF486F38}"/>
              </a:ext>
            </a:extLst>
          </p:cNvPr>
          <p:cNvSpPr/>
          <p:nvPr/>
        </p:nvSpPr>
        <p:spPr>
          <a:xfrm>
            <a:off x="0" y="2959476"/>
            <a:ext cx="4531015" cy="2043906"/>
          </a:xfrm>
          <a:prstGeom prst="cloudCallout">
            <a:avLst>
              <a:gd name="adj1" fmla="val 66288"/>
              <a:gd name="adj2" fmla="val 6642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بما أن 5 آلاف </a:t>
            </a:r>
            <a:r>
              <a:rPr lang="ar-SA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أكبر</a:t>
            </a:r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 1 ألف فالعدد 5631 </a:t>
            </a:r>
            <a:r>
              <a:rPr lang="ar-SA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أكبر </a:t>
            </a:r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العدد 1448 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 أن 5631 </a:t>
            </a:r>
            <a:r>
              <a:rPr lang="ar-SA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&gt;</a:t>
            </a:r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1448</a:t>
            </a: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9BB9603-F92F-4044-8603-96ABD3626B29}"/>
              </a:ext>
            </a:extLst>
          </p:cNvPr>
          <p:cNvSpPr/>
          <p:nvPr/>
        </p:nvSpPr>
        <p:spPr>
          <a:xfrm>
            <a:off x="4330700" y="5778499"/>
            <a:ext cx="7708900" cy="529357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 الأعداد مرتبة من الأكبر إلى الأصغر كالأتي: 19308  ،  5631  ،  1448</a:t>
            </a:r>
            <a:endParaRPr lang="ar-BH" sz="2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0" name="Group 4">
            <a:extLst>
              <a:ext uri="{FF2B5EF4-FFF2-40B4-BE49-F238E27FC236}">
                <a16:creationId xmlns:a16="http://schemas.microsoft.com/office/drawing/2014/main" id="{170816ED-22BB-406A-A275-996462201797}"/>
              </a:ext>
            </a:extLst>
          </p:cNvPr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31" name="Straight Connector 6">
              <a:extLst>
                <a:ext uri="{FF2B5EF4-FFF2-40B4-BE49-F238E27FC236}">
                  <a16:creationId xmlns:a16="http://schemas.microsoft.com/office/drawing/2014/main" id="{81541DE8-D41A-444B-B4B7-C1DBD8553A1E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61C316A4-3B01-4D25-8321-2366467DB3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       </a:t>
              </a:r>
              <a:r>
                <a:rPr lang="ar-SA" altLang="ar-JO" sz="2000" dirty="0">
                  <a:solidFill>
                    <a:srgbClr val="C0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ترتيب</a:t>
              </a:r>
              <a:r>
                <a:rPr lang="ar-SA" altLang="ar-JO" sz="2000" dirty="0">
                  <a:solidFill>
                    <a:srgbClr val="C0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الأعداد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0C463A1-2392-431E-B678-AB8DFA83B4B7}"/>
              </a:ext>
            </a:extLst>
          </p:cNvPr>
          <p:cNvGrpSpPr/>
          <p:nvPr/>
        </p:nvGrpSpPr>
        <p:grpSpPr>
          <a:xfrm>
            <a:off x="8892096" y="86578"/>
            <a:ext cx="3226296" cy="753008"/>
            <a:chOff x="8022040" y="2587484"/>
            <a:chExt cx="3226296" cy="75300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8D41FE7-7387-493B-BDD5-D94BED32B671}"/>
                </a:ext>
              </a:extLst>
            </p:cNvPr>
            <p:cNvGrpSpPr/>
            <p:nvPr/>
          </p:nvGrpSpPr>
          <p:grpSpPr>
            <a:xfrm>
              <a:off x="8022040" y="2666489"/>
              <a:ext cx="2859626" cy="591344"/>
              <a:chOff x="4709160" y="5656329"/>
              <a:chExt cx="2859626" cy="591344"/>
            </a:xfrm>
          </p:grpSpPr>
          <p:sp>
            <p:nvSpPr>
              <p:cNvPr id="45" name="Rectangle: Rounded Corners 14">
                <a:extLst>
                  <a:ext uri="{FF2B5EF4-FFF2-40B4-BE49-F238E27FC236}">
                    <a16:creationId xmlns:a16="http://schemas.microsoft.com/office/drawing/2014/main" id="{E90BBA4A-C826-4AFB-90F3-5F378D780BF1}"/>
                  </a:ext>
                </a:extLst>
              </p:cNvPr>
              <p:cNvSpPr/>
              <p:nvPr/>
            </p:nvSpPr>
            <p:spPr>
              <a:xfrm>
                <a:off x="4709160" y="5656329"/>
                <a:ext cx="2859626" cy="591344"/>
              </a:xfrm>
              <a:prstGeom prst="roundRect">
                <a:avLst>
                  <a:gd name="adj" fmla="val 44721"/>
                </a:avLst>
              </a:prstGeom>
              <a:gradFill>
                <a:gsLst>
                  <a:gs pos="59500">
                    <a:srgbClr val="43599D"/>
                  </a:gs>
                  <a:gs pos="45000">
                    <a:srgbClr val="43599D"/>
                  </a:gs>
                  <a:gs pos="83000">
                    <a:srgbClr val="43599D"/>
                  </a:gs>
                  <a:gs pos="100000">
                    <a:srgbClr val="43599D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D239CF9-379C-4A6B-89EC-4EF899773C1D}"/>
                  </a:ext>
                </a:extLst>
              </p:cNvPr>
              <p:cNvSpPr txBox="1"/>
              <p:nvPr/>
            </p:nvSpPr>
            <p:spPr>
              <a:xfrm>
                <a:off x="6526344" y="5739106"/>
                <a:ext cx="607859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2400" dirty="0">
                    <a:ln>
                      <a:solidFill>
                        <a:schemeClr val="bg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a:rPr>
                  <a:t>مثالٌ</a:t>
                </a:r>
                <a:endParaRPr lang="ar-BH" sz="2600" dirty="0">
                  <a:ln>
                    <a:solidFill>
                      <a:schemeClr val="bg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51DE0C-7736-44C1-874B-84545EC38F40}"/>
                  </a:ext>
                </a:extLst>
              </p:cNvPr>
              <p:cNvSpPr txBox="1"/>
              <p:nvPr/>
            </p:nvSpPr>
            <p:spPr>
              <a:xfrm>
                <a:off x="4816444" y="5720433"/>
                <a:ext cx="177375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BH" sz="2400" b="1" dirty="0">
                    <a:ln w="6600">
                      <a:solidFill>
                        <a:srgbClr val="EF860F"/>
                      </a:solidFill>
                      <a:prstDash val="solid"/>
                    </a:ln>
                    <a:solidFill>
                      <a:srgbClr val="F2932A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</a:rPr>
                  <a:t>مِن واقِعِ الحَياةِ </a:t>
                </a:r>
              </a:p>
            </p:txBody>
          </p:sp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6CF17F6-1D43-4E59-8429-AC046C516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92336" y="2587484"/>
              <a:ext cx="756000" cy="753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09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6" grpId="0" animBg="1"/>
      <p:bldP spid="34" grpId="0" animBg="1"/>
      <p:bldP spid="22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:a16="http://schemas.microsoft.com/office/drawing/2014/main" id="{E94686C1-57BF-45AB-9704-405B38C175E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9"/>
          <a:stretch/>
        </p:blipFill>
        <p:spPr bwMode="auto">
          <a:xfrm>
            <a:off x="11135594" y="646360"/>
            <a:ext cx="1056406" cy="21504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80ACEBC9-B056-447E-B2A3-4B8875C499F0}"/>
              </a:ext>
            </a:extLst>
          </p:cNvPr>
          <p:cNvSpPr/>
          <p:nvPr/>
        </p:nvSpPr>
        <p:spPr>
          <a:xfrm>
            <a:off x="1291318" y="853440"/>
            <a:ext cx="7979091" cy="796412"/>
          </a:xfrm>
          <a:prstGeom prst="verticalScroll">
            <a:avLst>
              <a:gd name="adj" fmla="val 10476"/>
            </a:avLst>
          </a:prstGeom>
          <a:ln w="57150"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أرتب الأعداد الآتية من الأصغر إلى الأكب</a:t>
            </a:r>
            <a:r>
              <a:rPr lang="ar-BH" sz="36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A" sz="36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endParaRPr lang="ar-BH" sz="3600" b="1" dirty="0">
              <a:solidFill>
                <a:schemeClr val="accent6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309BBD8-7FF8-4C5E-88F0-1B4E079702BD}"/>
              </a:ext>
            </a:extLst>
          </p:cNvPr>
          <p:cNvSpPr/>
          <p:nvPr/>
        </p:nvSpPr>
        <p:spPr>
          <a:xfrm>
            <a:off x="1246585" y="2001023"/>
            <a:ext cx="8251740" cy="1229258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202  ،   2202   ،   220</a:t>
            </a:r>
            <a:endParaRPr lang="ar-BH" sz="6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26347640-D675-48A1-8CB5-A85127E8A7EB}"/>
              </a:ext>
            </a:extLst>
          </p:cNvPr>
          <p:cNvSpPr/>
          <p:nvPr/>
        </p:nvSpPr>
        <p:spPr>
          <a:xfrm>
            <a:off x="9796100" y="3196907"/>
            <a:ext cx="2209164" cy="3147406"/>
          </a:xfrm>
          <a:prstGeom prst="wedgeRectCallout">
            <a:avLst>
              <a:gd name="adj1" fmla="val 30380"/>
              <a:gd name="adj2" fmla="val -69785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SA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علينا أن لا ننسى خطوات المقارنة: </a:t>
            </a:r>
          </a:p>
          <a:p>
            <a:pPr algn="ctr"/>
            <a:endParaRPr lang="ar-SA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ترتيب الأعداد بحسب القيم المنزلية لأرقامها.</a:t>
            </a:r>
          </a:p>
          <a:p>
            <a:pPr algn="ctr"/>
            <a:endParaRPr lang="ar-SA" sz="2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للمقارنة أبدأ بالمنزلة ذات القيمة الأكبر.</a:t>
            </a:r>
          </a:p>
          <a:p>
            <a:pPr algn="ctr"/>
            <a:endParaRPr lang="ar-SA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EAAE519-9283-4702-872E-DEAA6354CD4E}"/>
              </a:ext>
            </a:extLst>
          </p:cNvPr>
          <p:cNvGrpSpPr/>
          <p:nvPr/>
        </p:nvGrpSpPr>
        <p:grpSpPr>
          <a:xfrm>
            <a:off x="1291318" y="5140084"/>
            <a:ext cx="7344305" cy="1085845"/>
            <a:chOff x="2912973" y="5162757"/>
            <a:chExt cx="5630926" cy="1085845"/>
          </a:xfrm>
        </p:grpSpPr>
        <p:sp>
          <p:nvSpPr>
            <p:cNvPr id="32" name="Google Shape;401;p20">
              <a:extLst>
                <a:ext uri="{FF2B5EF4-FFF2-40B4-BE49-F238E27FC236}">
                  <a16:creationId xmlns:a16="http://schemas.microsoft.com/office/drawing/2014/main" id="{47C6008C-B436-4708-A15B-EB77BA2908F7}"/>
                </a:ext>
              </a:extLst>
            </p:cNvPr>
            <p:cNvSpPr/>
            <p:nvPr/>
          </p:nvSpPr>
          <p:spPr>
            <a:xfrm>
              <a:off x="2912973" y="5162757"/>
              <a:ext cx="5630926" cy="1085845"/>
            </a:xfrm>
            <a:prstGeom prst="flowChartTerminator">
              <a:avLst/>
            </a:prstGeom>
            <a:solidFill>
              <a:srgbClr val="CCFF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endParaRPr>
            </a:p>
          </p:txBody>
        </p:sp>
        <p:sp>
          <p:nvSpPr>
            <p:cNvPr id="33" name="Google Shape;402;p20">
              <a:extLst>
                <a:ext uri="{FF2B5EF4-FFF2-40B4-BE49-F238E27FC236}">
                  <a16:creationId xmlns:a16="http://schemas.microsoft.com/office/drawing/2014/main" id="{8F1F5AAB-129A-467C-80D8-B012D6C25E41}"/>
                </a:ext>
              </a:extLst>
            </p:cNvPr>
            <p:cNvSpPr/>
            <p:nvPr/>
          </p:nvSpPr>
          <p:spPr>
            <a:xfrm>
              <a:off x="3330816" y="5425129"/>
              <a:ext cx="4516191" cy="561099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BH" sz="2800" b="1" dirty="0">
                  <a:solidFill>
                    <a:srgbClr val="002060"/>
                  </a:solidFill>
                  <a:latin typeface="Sakkal Majalla" panose="02000000000000000000" pitchFamily="2" charset="-78"/>
                  <a:ea typeface="Calibri"/>
                  <a:cs typeface="Sakkal Majalla" panose="02000000000000000000" pitchFamily="2" charset="-78"/>
                  <a:sym typeface="Calibri"/>
                </a:rPr>
                <a:t>أجب عن التدريب في ورقة خارجية، ثم تأكد من إجابتك. </a:t>
              </a:r>
              <a:endParaRPr sz="2800" b="1" dirty="0">
                <a:solidFill>
                  <a:srgbClr val="002060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endParaRP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37F236E-97CC-4BF8-B8C0-7623F0B983AA}"/>
              </a:ext>
            </a:extLst>
          </p:cNvPr>
          <p:cNvSpPr/>
          <p:nvPr/>
        </p:nvSpPr>
        <p:spPr>
          <a:xfrm>
            <a:off x="1235695" y="3541352"/>
            <a:ext cx="8251740" cy="12292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202  ،   220   ،   2202</a:t>
            </a:r>
            <a:endParaRPr lang="ar-BH" sz="6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52BF87CE-7D7A-4761-95B1-EE996BAC81BE}"/>
              </a:ext>
            </a:extLst>
          </p:cNvPr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16" name="Straight Connector 6">
              <a:extLst>
                <a:ext uri="{FF2B5EF4-FFF2-40B4-BE49-F238E27FC236}">
                  <a16:creationId xmlns:a16="http://schemas.microsoft.com/office/drawing/2014/main" id="{3EC3829C-7C30-464A-AAAE-57F41B98293D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5DB64BCE-3BC2-4455-AA5E-7E2F107D5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       </a:t>
              </a:r>
              <a:r>
                <a:rPr lang="ar-SA" altLang="ar-JO" sz="2000" dirty="0">
                  <a:solidFill>
                    <a:srgbClr val="C0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ترتيب</a:t>
              </a:r>
              <a:r>
                <a:rPr lang="ar-SA" altLang="ar-JO" sz="2000" dirty="0">
                  <a:solidFill>
                    <a:srgbClr val="C0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الأعداد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43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8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:a16="http://schemas.microsoft.com/office/drawing/2014/main" id="{E94686C1-57BF-45AB-9704-405B38C175E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9"/>
          <a:stretch/>
        </p:blipFill>
        <p:spPr bwMode="auto">
          <a:xfrm>
            <a:off x="11041952" y="1293040"/>
            <a:ext cx="1056406" cy="29030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80ACEBC9-B056-447E-B2A3-4B8875C499F0}"/>
              </a:ext>
            </a:extLst>
          </p:cNvPr>
          <p:cNvSpPr/>
          <p:nvPr/>
        </p:nvSpPr>
        <p:spPr>
          <a:xfrm>
            <a:off x="1967096" y="914400"/>
            <a:ext cx="8217031" cy="783563"/>
          </a:xfrm>
          <a:prstGeom prst="verticalScroll">
            <a:avLst>
              <a:gd name="adj" fmla="val 10476"/>
            </a:avLst>
          </a:prstGeom>
          <a:ln w="57150"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أرتب الأعداد الآتية من الأصغر إلى الأكبر : </a:t>
            </a:r>
            <a:endParaRPr lang="ar-BH" sz="3600" b="1" dirty="0">
              <a:solidFill>
                <a:schemeClr val="accent6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309BBD8-7FF8-4C5E-88F0-1B4E079702BD}"/>
              </a:ext>
            </a:extLst>
          </p:cNvPr>
          <p:cNvSpPr/>
          <p:nvPr/>
        </p:nvSpPr>
        <p:spPr>
          <a:xfrm>
            <a:off x="1932387" y="2001023"/>
            <a:ext cx="8251740" cy="1229258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1234  ،   998   ،   2134</a:t>
            </a:r>
            <a:endParaRPr lang="ar-BH" sz="6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EAAE519-9283-4702-872E-DEAA6354CD4E}"/>
              </a:ext>
            </a:extLst>
          </p:cNvPr>
          <p:cNvGrpSpPr/>
          <p:nvPr/>
        </p:nvGrpSpPr>
        <p:grpSpPr>
          <a:xfrm>
            <a:off x="2587520" y="5113770"/>
            <a:ext cx="7344305" cy="1085845"/>
            <a:chOff x="2912973" y="5162757"/>
            <a:chExt cx="5630926" cy="1085845"/>
          </a:xfrm>
        </p:grpSpPr>
        <p:sp>
          <p:nvSpPr>
            <p:cNvPr id="32" name="Google Shape;401;p20">
              <a:extLst>
                <a:ext uri="{FF2B5EF4-FFF2-40B4-BE49-F238E27FC236}">
                  <a16:creationId xmlns:a16="http://schemas.microsoft.com/office/drawing/2014/main" id="{47C6008C-B436-4708-A15B-EB77BA2908F7}"/>
                </a:ext>
              </a:extLst>
            </p:cNvPr>
            <p:cNvSpPr/>
            <p:nvPr/>
          </p:nvSpPr>
          <p:spPr>
            <a:xfrm>
              <a:off x="2912973" y="5162757"/>
              <a:ext cx="5630926" cy="1085845"/>
            </a:xfrm>
            <a:prstGeom prst="flowChartTerminator">
              <a:avLst/>
            </a:prstGeom>
            <a:solidFill>
              <a:srgbClr val="CCFF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endParaRPr>
            </a:p>
          </p:txBody>
        </p:sp>
        <p:sp>
          <p:nvSpPr>
            <p:cNvPr id="33" name="Google Shape;402;p20">
              <a:extLst>
                <a:ext uri="{FF2B5EF4-FFF2-40B4-BE49-F238E27FC236}">
                  <a16:creationId xmlns:a16="http://schemas.microsoft.com/office/drawing/2014/main" id="{8F1F5AAB-129A-467C-80D8-B012D6C25E41}"/>
                </a:ext>
              </a:extLst>
            </p:cNvPr>
            <p:cNvSpPr/>
            <p:nvPr/>
          </p:nvSpPr>
          <p:spPr>
            <a:xfrm>
              <a:off x="2991962" y="5324270"/>
              <a:ext cx="5460977" cy="79162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BH" sz="2800" b="1" dirty="0">
                  <a:solidFill>
                    <a:srgbClr val="002060"/>
                  </a:solidFill>
                  <a:latin typeface="Sakkal Majalla" panose="02000000000000000000" pitchFamily="2" charset="-78"/>
                  <a:ea typeface="Calibri"/>
                  <a:cs typeface="Sakkal Majalla" panose="02000000000000000000" pitchFamily="2" charset="-78"/>
                  <a:sym typeface="Calibri"/>
                </a:rPr>
                <a:t>أجب عن التدريب في ورقة خارجية، ثم تأكد من إجابتك </a:t>
              </a:r>
              <a:endParaRPr sz="2800" b="1" dirty="0">
                <a:solidFill>
                  <a:srgbClr val="002060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endParaRP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37F236E-97CC-4BF8-B8C0-7623F0B983AA}"/>
              </a:ext>
            </a:extLst>
          </p:cNvPr>
          <p:cNvSpPr/>
          <p:nvPr/>
        </p:nvSpPr>
        <p:spPr>
          <a:xfrm>
            <a:off x="1967096" y="3581452"/>
            <a:ext cx="8251740" cy="12292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998  ،   1234   ،   2134</a:t>
            </a:r>
            <a:endParaRPr lang="ar-BH" sz="6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9F6D1ADA-7958-4611-9C10-48AC9085386F}"/>
              </a:ext>
            </a:extLst>
          </p:cNvPr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14" name="Straight Connector 6">
              <a:extLst>
                <a:ext uri="{FF2B5EF4-FFF2-40B4-BE49-F238E27FC236}">
                  <a16:creationId xmlns:a16="http://schemas.microsoft.com/office/drawing/2014/main" id="{2E7993CE-0230-4EF1-A8EA-BCE1E5768318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A8BBFDF5-9E6C-4405-92AD-61E6307A29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       </a:t>
              </a:r>
              <a:r>
                <a:rPr lang="ar-SA" altLang="ar-JO" sz="2000" dirty="0">
                  <a:solidFill>
                    <a:srgbClr val="C0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ترتيب</a:t>
              </a:r>
              <a:r>
                <a:rPr lang="ar-SA" altLang="ar-JO" sz="2000" dirty="0">
                  <a:solidFill>
                    <a:srgbClr val="C0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الأعداد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C6A1A1-E065-43F0-BE67-65CB3CE29581}"/>
              </a:ext>
            </a:extLst>
          </p:cNvPr>
          <p:cNvGrpSpPr/>
          <p:nvPr/>
        </p:nvGrpSpPr>
        <p:grpSpPr>
          <a:xfrm>
            <a:off x="197195" y="130998"/>
            <a:ext cx="11797610" cy="700172"/>
            <a:chOff x="185502" y="207655"/>
            <a:chExt cx="11797610" cy="70017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0BC5B36-8066-4F23-80E1-BDAFB0FE8E03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E28F258F-84D7-4E24-ADAE-31DECD0840B8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3D8AFE-69CE-4253-8D13-9388DC7941D1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A6CA8E90-25CC-4BB3-B006-0AC2ECF66FBA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9" name="Round Diagonal Corner Rectangle 10">
              <a:extLst>
                <a:ext uri="{FF2B5EF4-FFF2-40B4-BE49-F238E27FC236}">
                  <a16:creationId xmlns:a16="http://schemas.microsoft.com/office/drawing/2014/main" id="{962E4FC9-3273-442C-99DA-475384333203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007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80ACEBC9-B056-447E-B2A3-4B8875C499F0}"/>
              </a:ext>
            </a:extLst>
          </p:cNvPr>
          <p:cNvSpPr/>
          <p:nvPr/>
        </p:nvSpPr>
        <p:spPr>
          <a:xfrm>
            <a:off x="1967096" y="863435"/>
            <a:ext cx="8251739" cy="986057"/>
          </a:xfrm>
          <a:prstGeom prst="verticalScroll">
            <a:avLst>
              <a:gd name="adj" fmla="val 10476"/>
            </a:avLst>
          </a:prstGeom>
          <a:solidFill>
            <a:srgbClr val="FFFFCC"/>
          </a:solidFill>
          <a:ln w="57150">
            <a:solidFill>
              <a:srgbClr val="0099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99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أرتب الأعداد الآتية من الأكبر إلى الأصغر : </a:t>
            </a:r>
            <a:endParaRPr lang="ar-BH" sz="3600" b="1" dirty="0">
              <a:solidFill>
                <a:srgbClr val="009999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309BBD8-7FF8-4C5E-88F0-1B4E079702BD}"/>
              </a:ext>
            </a:extLst>
          </p:cNvPr>
          <p:cNvSpPr/>
          <p:nvPr/>
        </p:nvSpPr>
        <p:spPr>
          <a:xfrm>
            <a:off x="1932387" y="2001023"/>
            <a:ext cx="8251740" cy="122925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231  ،   136   ،   178</a:t>
            </a:r>
            <a:endParaRPr lang="ar-BH" sz="6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EAAE519-9283-4702-872E-DEAA6354CD4E}"/>
              </a:ext>
            </a:extLst>
          </p:cNvPr>
          <p:cNvGrpSpPr/>
          <p:nvPr/>
        </p:nvGrpSpPr>
        <p:grpSpPr>
          <a:xfrm>
            <a:off x="2495441" y="5113770"/>
            <a:ext cx="7344305" cy="1085845"/>
            <a:chOff x="2912973" y="5162757"/>
            <a:chExt cx="5630926" cy="1085845"/>
          </a:xfrm>
          <a:solidFill>
            <a:srgbClr val="FFCCCC"/>
          </a:solidFill>
        </p:grpSpPr>
        <p:sp>
          <p:nvSpPr>
            <p:cNvPr id="32" name="Google Shape;401;p20">
              <a:extLst>
                <a:ext uri="{FF2B5EF4-FFF2-40B4-BE49-F238E27FC236}">
                  <a16:creationId xmlns:a16="http://schemas.microsoft.com/office/drawing/2014/main" id="{47C6008C-B436-4708-A15B-EB77BA2908F7}"/>
                </a:ext>
              </a:extLst>
            </p:cNvPr>
            <p:cNvSpPr/>
            <p:nvPr/>
          </p:nvSpPr>
          <p:spPr>
            <a:xfrm>
              <a:off x="2912973" y="5162757"/>
              <a:ext cx="5630926" cy="1085845"/>
            </a:xfrm>
            <a:prstGeom prst="flowChartTerminator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endParaRPr>
            </a:p>
          </p:txBody>
        </p:sp>
        <p:sp>
          <p:nvSpPr>
            <p:cNvPr id="33" name="Google Shape;402;p20">
              <a:extLst>
                <a:ext uri="{FF2B5EF4-FFF2-40B4-BE49-F238E27FC236}">
                  <a16:creationId xmlns:a16="http://schemas.microsoft.com/office/drawing/2014/main" id="{8F1F5AAB-129A-467C-80D8-B012D6C25E41}"/>
                </a:ext>
              </a:extLst>
            </p:cNvPr>
            <p:cNvSpPr/>
            <p:nvPr/>
          </p:nvSpPr>
          <p:spPr>
            <a:xfrm>
              <a:off x="3523576" y="5350486"/>
              <a:ext cx="4613878" cy="73290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BH" sz="2800" b="1" dirty="0">
                  <a:solidFill>
                    <a:srgbClr val="002060"/>
                  </a:solidFill>
                  <a:latin typeface="Sakkal Majalla" panose="02000000000000000000" pitchFamily="2" charset="-78"/>
                  <a:ea typeface="Calibri"/>
                  <a:cs typeface="Sakkal Majalla" panose="02000000000000000000" pitchFamily="2" charset="-78"/>
                  <a:sym typeface="Calibri"/>
                </a:rPr>
                <a:t>أجب عن التدريب في ورقة خارجية، ثم تأكد من إجابتك </a:t>
              </a:r>
              <a:endParaRPr sz="2800" b="1" dirty="0">
                <a:solidFill>
                  <a:srgbClr val="002060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endParaRP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37F236E-97CC-4BF8-B8C0-7623F0B983AA}"/>
              </a:ext>
            </a:extLst>
          </p:cNvPr>
          <p:cNvSpPr/>
          <p:nvPr/>
        </p:nvSpPr>
        <p:spPr>
          <a:xfrm>
            <a:off x="1967096" y="3581452"/>
            <a:ext cx="8251740" cy="12292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231  ،   178   ،   136</a:t>
            </a:r>
            <a:endParaRPr lang="ar-BH" sz="6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 descr="C:\Users\SAKEEN~1\AppData\Local\Temp\Rar$DIa20840.10391\hello.png">
            <a:extLst>
              <a:ext uri="{FF2B5EF4-FFF2-40B4-BE49-F238E27FC236}">
                <a16:creationId xmlns:a16="http://schemas.microsoft.com/office/drawing/2014/main" id="{28CEB5AF-4117-4849-8A1B-0EDA4F706EE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-57413" y="21721"/>
            <a:ext cx="1736700" cy="47889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4">
            <a:extLst>
              <a:ext uri="{FF2B5EF4-FFF2-40B4-BE49-F238E27FC236}">
                <a16:creationId xmlns:a16="http://schemas.microsoft.com/office/drawing/2014/main" id="{FF72F635-1C98-4640-9DB3-06BF9253BDAF}"/>
              </a:ext>
            </a:extLst>
          </p:cNvPr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16" name="Straight Connector 6">
              <a:extLst>
                <a:ext uri="{FF2B5EF4-FFF2-40B4-BE49-F238E27FC236}">
                  <a16:creationId xmlns:a16="http://schemas.microsoft.com/office/drawing/2014/main" id="{4D370FE9-DD2D-43F6-BEA8-8ECDF2707937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84F2ACDB-BF26-4CFA-B415-356B35384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       </a:t>
              </a:r>
              <a:r>
                <a:rPr lang="ar-SA" altLang="ar-JO" sz="2000" dirty="0">
                  <a:solidFill>
                    <a:srgbClr val="C0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ترتيب</a:t>
              </a:r>
              <a:r>
                <a:rPr lang="ar-SA" altLang="ar-JO" sz="2000" dirty="0">
                  <a:solidFill>
                    <a:srgbClr val="C0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الأعداد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D0DEDC-7E71-4289-8980-149A20BEB9D1}"/>
              </a:ext>
            </a:extLst>
          </p:cNvPr>
          <p:cNvGrpSpPr/>
          <p:nvPr/>
        </p:nvGrpSpPr>
        <p:grpSpPr>
          <a:xfrm>
            <a:off x="197195" y="130998"/>
            <a:ext cx="11797610" cy="700172"/>
            <a:chOff x="185502" y="207655"/>
            <a:chExt cx="11797610" cy="70017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F58F0BF-6DC9-4C62-90CF-BF4DA0318F55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7BB96CCA-1520-475A-9675-AAEA363EA09F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CE4882-DD1B-4CD5-8BFC-465B899F33D0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2B6C4817-C970-4CAA-9E37-91751FE4FE1F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0" name="Round Diagonal Corner Rectangle 10">
              <a:extLst>
                <a:ext uri="{FF2B5EF4-FFF2-40B4-BE49-F238E27FC236}">
                  <a16:creationId xmlns:a16="http://schemas.microsoft.com/office/drawing/2014/main" id="{DECC09E5-53DC-4088-981F-6C292083DD7B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812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34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</TotalTime>
  <Words>719</Words>
  <Application>Microsoft Office PowerPoint</Application>
  <PresentationFormat>Widescreen</PresentationFormat>
  <Paragraphs>174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Yu Gothic UI Semilight</vt:lpstr>
      <vt:lpstr>Arial</vt:lpstr>
      <vt:lpstr>Calibri</vt:lpstr>
      <vt:lpstr>Calibri Light</vt:lpstr>
      <vt:lpstr>Sakkal Majalla</vt:lpstr>
      <vt:lpstr>Times New Roman</vt:lpstr>
      <vt:lpstr>Traditional Arabic</vt:lpstr>
      <vt:lpstr>نسق Office</vt:lpstr>
      <vt:lpstr>رياضيات الصف الثالث الابتدائي – الجزء الأول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السادس – الفصل الثاني</dc:title>
  <dc:creator>ALAA F</dc:creator>
  <cp:lastModifiedBy>user</cp:lastModifiedBy>
  <cp:revision>308</cp:revision>
  <dcterms:created xsi:type="dcterms:W3CDTF">2020-03-03T06:21:53Z</dcterms:created>
  <dcterms:modified xsi:type="dcterms:W3CDTF">2020-07-26T06:36:55Z</dcterms:modified>
</cp:coreProperties>
</file>