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351" r:id="rId4"/>
    <p:sldId id="371" r:id="rId5"/>
    <p:sldId id="366" r:id="rId6"/>
    <p:sldId id="372" r:id="rId7"/>
    <p:sldId id="373" r:id="rId8"/>
    <p:sldId id="312" r:id="rId9"/>
    <p:sldId id="355" r:id="rId10"/>
    <p:sldId id="357" r:id="rId11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B2B3C7-4792-4280-94AA-10DD3A773C9E}">
          <p14:sldIdLst>
            <p14:sldId id="256"/>
            <p14:sldId id="258"/>
            <p14:sldId id="351"/>
            <p14:sldId id="371"/>
            <p14:sldId id="366"/>
            <p14:sldId id="372"/>
            <p14:sldId id="373"/>
          </p14:sldIdLst>
        </p14:section>
        <p14:section name="Untitled Section" id="{89BFF00F-E535-48D6-BC35-E4793DAC5BCD}">
          <p14:sldIdLst/>
        </p14:section>
        <p14:section name="Untitled Section" id="{C1862C4A-4081-40D7-85AF-4011F2043171}">
          <p14:sldIdLst>
            <p14:sldId id="312"/>
            <p14:sldId id="355"/>
            <p14:sldId id="3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99"/>
    <a:srgbClr val="D4F8F7"/>
    <a:srgbClr val="FF0066"/>
    <a:srgbClr val="138380"/>
    <a:srgbClr val="E1FBFA"/>
    <a:srgbClr val="C4F6F5"/>
    <a:srgbClr val="1BBDB9"/>
    <a:srgbClr val="F1FDF8"/>
    <a:srgbClr val="E2F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309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10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865C7222-BE46-47AE-95B8-234879786216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32B9BAC-BBBE-4B89-9335-B02335F8A7B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0174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06/12/1441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3513" y="0"/>
            <a:ext cx="1223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3999" y="2112471"/>
            <a:ext cx="9144000" cy="1403616"/>
          </a:xfrm>
        </p:spPr>
        <p:txBody>
          <a:bodyPr>
            <a:normAutofit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ثالث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الابتدائي – الجزء ال</a:t>
            </a:r>
            <a:r>
              <a:rPr lang="ar-S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أول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1523999" y="3429000"/>
            <a:ext cx="9144000" cy="1785258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(6 – 7): القسمة مع الصفر 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على الواحد</a:t>
            </a:r>
          </a:p>
          <a:p>
            <a:endParaRPr lang="ar-BH" sz="1400" b="1" dirty="0">
              <a:solidFill>
                <a:srgbClr val="0000FF"/>
              </a:solidFill>
              <a:cs typeface="+mn-cs"/>
            </a:endParaRPr>
          </a:p>
          <a:p>
            <a:r>
              <a:rPr lang="ar-BH" sz="24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162)</a:t>
            </a:r>
          </a:p>
          <a:p>
            <a:endParaRPr lang="ar-BH" sz="3600" b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و على الواحد-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1F14274-7136-4A87-B049-5DA36A148AF6}"/>
              </a:ext>
            </a:extLst>
          </p:cNvPr>
          <p:cNvGrpSpPr/>
          <p:nvPr/>
        </p:nvGrpSpPr>
        <p:grpSpPr>
          <a:xfrm>
            <a:off x="3601313" y="949538"/>
            <a:ext cx="5076000" cy="5040000"/>
            <a:chOff x="3601313" y="949538"/>
            <a:chExt cx="5076000" cy="50400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ED962ED-748A-485A-A8F2-69AC1CF8DCBE}"/>
                </a:ext>
              </a:extLst>
            </p:cNvPr>
            <p:cNvGrpSpPr/>
            <p:nvPr/>
          </p:nvGrpSpPr>
          <p:grpSpPr>
            <a:xfrm>
              <a:off x="3601313" y="949538"/>
              <a:ext cx="5076000" cy="5040000"/>
              <a:chOff x="3601313" y="949538"/>
              <a:chExt cx="5076000" cy="5040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xmlns="" id="{E2A7A73F-8BBE-4E27-AD62-489ECE562E43}"/>
                  </a:ext>
                </a:extLst>
              </p:cNvPr>
              <p:cNvSpPr/>
              <p:nvPr/>
            </p:nvSpPr>
            <p:spPr>
              <a:xfrm>
                <a:off x="3618871" y="949538"/>
                <a:ext cx="5040000" cy="50400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/>
              </a:p>
            </p:txBody>
          </p:sp>
          <p:sp>
            <p:nvSpPr>
              <p:cNvPr id="14" name="Rounded Rectangle 8">
                <a:extLst>
                  <a:ext uri="{FF2B5EF4-FFF2-40B4-BE49-F238E27FC236}">
                    <a16:creationId xmlns:a16="http://schemas.microsoft.com/office/drawing/2014/main" xmlns="" id="{5C8F7D65-EF7F-455E-A7C3-60CAA01C081B}"/>
                  </a:ext>
                </a:extLst>
              </p:cNvPr>
              <p:cNvSpPr/>
              <p:nvPr/>
            </p:nvSpPr>
            <p:spPr>
              <a:xfrm>
                <a:off x="3601313" y="2986747"/>
                <a:ext cx="5076000" cy="972000"/>
              </a:xfrm>
              <a:prstGeom prst="roundRect">
                <a:avLst>
                  <a:gd name="adj" fmla="val 37760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E443F65-F996-49F4-871B-97C0DA056B7D}"/>
                </a:ext>
              </a:extLst>
            </p:cNvPr>
            <p:cNvSpPr/>
            <p:nvPr/>
          </p:nvSpPr>
          <p:spPr>
            <a:xfrm>
              <a:off x="4752495" y="2770006"/>
              <a:ext cx="2719014" cy="1234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ar-BH" sz="5400" b="1" dirty="0">
                  <a:solidFill>
                    <a:srgbClr val="EE7125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انتهى الدرس</a:t>
              </a:r>
              <a:endParaRPr lang="en-US" sz="5400" b="1" dirty="0">
                <a:solidFill>
                  <a:srgbClr val="EE7125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3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87" y="0"/>
            <a:ext cx="1646183" cy="1268068"/>
          </a:xfrm>
          <a:prstGeom prst="rect">
            <a:avLst/>
          </a:prstGeom>
        </p:spPr>
      </p:pic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6" t="9992" r="51310" b="15472"/>
          <a:stretch/>
        </p:blipFill>
        <p:spPr bwMode="auto">
          <a:xfrm>
            <a:off x="696036" y="1658195"/>
            <a:ext cx="2167719" cy="41284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Hexagon 1"/>
          <p:cNvSpPr/>
          <p:nvPr/>
        </p:nvSpPr>
        <p:spPr>
          <a:xfrm>
            <a:off x="3683716" y="559551"/>
            <a:ext cx="4858603" cy="2197289"/>
          </a:xfrm>
          <a:prstGeom prst="hexagon">
            <a:avLst/>
          </a:prstGeom>
          <a:solidFill>
            <a:srgbClr val="FEFACA"/>
          </a:solidFill>
          <a:ln>
            <a:solidFill>
              <a:srgbClr val="D9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" name="Rectangle 2"/>
          <p:cNvSpPr/>
          <p:nvPr/>
        </p:nvSpPr>
        <p:spPr>
          <a:xfrm>
            <a:off x="4246330" y="688699"/>
            <a:ext cx="3712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60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سنتعلم في هذا الدرس </a:t>
            </a:r>
          </a:p>
        </p:txBody>
      </p:sp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512" r="5706" b="13952"/>
          <a:stretch/>
        </p:blipFill>
        <p:spPr bwMode="auto">
          <a:xfrm>
            <a:off x="9720262" y="1844209"/>
            <a:ext cx="2166937" cy="3997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Hexagon 11"/>
          <p:cNvSpPr/>
          <p:nvPr/>
        </p:nvSpPr>
        <p:spPr>
          <a:xfrm>
            <a:off x="3225149" y="2838728"/>
            <a:ext cx="5775736" cy="2789562"/>
          </a:xfrm>
          <a:prstGeom prst="hexagon">
            <a:avLst/>
          </a:prstGeom>
          <a:solidFill>
            <a:srgbClr val="FEFACA"/>
          </a:solidFill>
          <a:ln>
            <a:solidFill>
              <a:srgbClr val="D9CA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 flipH="1">
            <a:off x="3786391" y="3178996"/>
            <a:ext cx="46532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800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أقسم مع الصفر وعلى الواحد باستعمال قواعد القسمة.</a:t>
            </a:r>
            <a:endParaRPr lang="ar-SA" sz="4800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019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و على الواحد-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073A59A-BC2B-4A99-A30F-E945D7EFCE34}"/>
              </a:ext>
            </a:extLst>
          </p:cNvPr>
          <p:cNvGrpSpPr/>
          <p:nvPr/>
        </p:nvGrpSpPr>
        <p:grpSpPr>
          <a:xfrm>
            <a:off x="9813073" y="157291"/>
            <a:ext cx="2231685" cy="700133"/>
            <a:chOff x="5013056" y="4895503"/>
            <a:chExt cx="2712121" cy="700133"/>
          </a:xfrm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xmlns="" id="{5506909E-048B-40E0-A11E-55761A8C3EC6}"/>
                </a:ext>
              </a:extLst>
            </p:cNvPr>
            <p:cNvSpPr/>
            <p:nvPr/>
          </p:nvSpPr>
          <p:spPr>
            <a:xfrm>
              <a:off x="5013056" y="4965438"/>
              <a:ext cx="2616069" cy="540000"/>
            </a:xfrm>
            <a:prstGeom prst="roundRect">
              <a:avLst>
                <a:gd name="adj" fmla="val 47298"/>
              </a:avLst>
            </a:prstGeom>
            <a:gradFill flip="none" rotWithShape="1">
              <a:gsLst>
                <a:gs pos="59500">
                  <a:srgbClr val="43599D"/>
                </a:gs>
                <a:gs pos="45000">
                  <a:srgbClr val="43599D"/>
                </a:gs>
                <a:gs pos="83000">
                  <a:srgbClr val="43599D"/>
                </a:gs>
                <a:gs pos="100000">
                  <a:srgbClr val="43599D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FB827BAD-5EEC-4BE3-902A-97A25977F386}"/>
                </a:ext>
              </a:extLst>
            </p:cNvPr>
            <p:cNvSpPr txBox="1"/>
            <p:nvPr/>
          </p:nvSpPr>
          <p:spPr>
            <a:xfrm>
              <a:off x="5624379" y="4949305"/>
              <a:ext cx="1184832" cy="64633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BH" sz="3600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أسْتَعِدُّ</a:t>
              </a:r>
              <a:endParaRPr lang="ar-BH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xmlns="" id="{5F56FEBD-213E-48AA-BEBC-800B7F34BBBB}"/>
                </a:ext>
              </a:extLst>
            </p:cNvPr>
            <p:cNvSpPr/>
            <p:nvPr/>
          </p:nvSpPr>
          <p:spPr>
            <a:xfrm rot="16200000">
              <a:off x="7076927" y="4931252"/>
              <a:ext cx="684000" cy="612501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EF860F"/>
                </a:solidFill>
              </a:endParaRPr>
            </a:p>
          </p:txBody>
        </p:sp>
      </p:grpSp>
      <p:pic>
        <p:nvPicPr>
          <p:cNvPr id="27" name="Picture 2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6165" r="6263" b="5667"/>
          <a:stretch/>
        </p:blipFill>
        <p:spPr>
          <a:xfrm>
            <a:off x="48872" y="88320"/>
            <a:ext cx="2162894" cy="1538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5" name="Group 64"/>
          <p:cNvGrpSpPr/>
          <p:nvPr/>
        </p:nvGrpSpPr>
        <p:grpSpPr>
          <a:xfrm>
            <a:off x="5381016" y="1484312"/>
            <a:ext cx="5797118" cy="980921"/>
            <a:chOff x="5841242" y="1068067"/>
            <a:chExt cx="6124479" cy="980921"/>
          </a:xfrm>
        </p:grpSpPr>
        <p:sp>
          <p:nvSpPr>
            <p:cNvPr id="66" name="Flowchart: Terminator 65"/>
            <p:cNvSpPr/>
            <p:nvPr/>
          </p:nvSpPr>
          <p:spPr>
            <a:xfrm>
              <a:off x="5841242" y="1068067"/>
              <a:ext cx="6124479" cy="938154"/>
            </a:xfrm>
            <a:prstGeom prst="flowChartTerminator">
              <a:avLst/>
            </a:prstGeom>
            <a:solidFill>
              <a:srgbClr val="ECF2F1"/>
            </a:solidFill>
            <a:ln>
              <a:solidFill>
                <a:srgbClr val="659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73399" y="1094881"/>
              <a:ext cx="59377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800" b="1" dirty="0">
                  <a:solidFill>
                    <a:srgbClr val="517772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هناك قواعد يمكنني أن أستعملها عندما يكون المقسوم عليه  0  أو  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2953144" y="137545"/>
            <a:ext cx="6546053" cy="1003558"/>
            <a:chOff x="2702257" y="211093"/>
            <a:chExt cx="6546053" cy="1003558"/>
          </a:xfrm>
        </p:grpSpPr>
        <p:sp>
          <p:nvSpPr>
            <p:cNvPr id="72" name="Rounded Rectangle 71"/>
            <p:cNvSpPr/>
            <p:nvPr/>
          </p:nvSpPr>
          <p:spPr>
            <a:xfrm>
              <a:off x="2702257" y="211093"/>
              <a:ext cx="6546053" cy="1003558"/>
            </a:xfrm>
            <a:prstGeom prst="roundRect">
              <a:avLst/>
            </a:prstGeom>
            <a:solidFill>
              <a:srgbClr val="EAE5EB"/>
            </a:solidFill>
            <a:ln>
              <a:solidFill>
                <a:srgbClr val="715B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43315" y="211093"/>
              <a:ext cx="5937729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ar-BH" sz="2800" b="1" dirty="0">
                  <a:solidFill>
                    <a:srgbClr val="5F4C64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عندي 3 لعب، و أريد أن أحفظها في صندوق يتسع لــــــ 3 لعب. كم صندوقًا أحتاج؟</a:t>
              </a:r>
            </a:p>
          </p:txBody>
        </p:sp>
      </p:grpSp>
      <p:sp>
        <p:nvSpPr>
          <p:cNvPr id="75" name="Flowchart: Terminator 74"/>
          <p:cNvSpPr/>
          <p:nvPr/>
        </p:nvSpPr>
        <p:spPr>
          <a:xfrm>
            <a:off x="1065532" y="1527079"/>
            <a:ext cx="4187632" cy="938154"/>
          </a:xfrm>
          <a:prstGeom prst="flowChartTerminator">
            <a:avLst/>
          </a:prstGeom>
          <a:solidFill>
            <a:srgbClr val="ECF2F1"/>
          </a:solidFill>
          <a:ln>
            <a:solidFill>
              <a:srgbClr val="659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6" name="Rectangle 75"/>
          <p:cNvSpPr/>
          <p:nvPr/>
        </p:nvSpPr>
        <p:spPr>
          <a:xfrm>
            <a:off x="1502254" y="1554375"/>
            <a:ext cx="33099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800" b="1" dirty="0">
                <a:solidFill>
                  <a:srgbClr val="51777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كم صندوقًا أحتاج لحفظ 3 لعب؟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25589" y="2557942"/>
            <a:ext cx="10524869" cy="1213478"/>
          </a:xfrm>
          <a:prstGeom prst="roundRect">
            <a:avLst/>
          </a:prstGeom>
          <a:solidFill>
            <a:srgbClr val="FEE8FC"/>
          </a:solidFill>
          <a:ln>
            <a:solidFill>
              <a:srgbClr val="9F0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79" name="Rectangle 78"/>
          <p:cNvSpPr/>
          <p:nvPr/>
        </p:nvSpPr>
        <p:spPr>
          <a:xfrm>
            <a:off x="889531" y="2714513"/>
            <a:ext cx="104055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8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بما أنه يمكنني أن أضع كل 3 لعب في صندوق واحد، أستعمل قطع العد، </a:t>
            </a:r>
            <a:endParaRPr lang="en-US" sz="2800" b="1" dirty="0">
              <a:solidFill>
                <a:srgbClr val="9F099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/>
            <a:r>
              <a:rPr lang="ar-BH" sz="28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 أكون مجموعات متساوية في كل منها 3 قطع </a:t>
            </a:r>
          </a:p>
        </p:txBody>
      </p:sp>
      <p:sp>
        <p:nvSpPr>
          <p:cNvPr id="68" name="Hexagon 67"/>
          <p:cNvSpPr/>
          <p:nvPr/>
        </p:nvSpPr>
        <p:spPr>
          <a:xfrm>
            <a:off x="900752" y="4039733"/>
            <a:ext cx="3780430" cy="1228299"/>
          </a:xfrm>
          <a:prstGeom prst="hexagon">
            <a:avLst/>
          </a:prstGeom>
          <a:solidFill>
            <a:srgbClr val="FFF8E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83" name="Elbow Connector 82"/>
          <p:cNvCxnSpPr/>
          <p:nvPr/>
        </p:nvCxnSpPr>
        <p:spPr>
          <a:xfrm rot="10800000" flipV="1">
            <a:off x="1774209" y="4421869"/>
            <a:ext cx="1951630" cy="585055"/>
          </a:xfrm>
          <a:prstGeom prst="bentConnector3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2959612" y="4421869"/>
            <a:ext cx="401833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151393" y="4360453"/>
            <a:ext cx="392032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3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864948" y="3889608"/>
            <a:ext cx="509275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9" name="Hexagon 88"/>
          <p:cNvSpPr/>
          <p:nvPr/>
        </p:nvSpPr>
        <p:spPr>
          <a:xfrm>
            <a:off x="880279" y="5390866"/>
            <a:ext cx="3780430" cy="967188"/>
          </a:xfrm>
          <a:prstGeom prst="hexagon">
            <a:avLst/>
          </a:prstGeom>
          <a:solidFill>
            <a:srgbClr val="FFF8E1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1138007" y="5499905"/>
            <a:ext cx="2989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800" b="1" dirty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  ÷  3  =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743890" y="5421220"/>
            <a:ext cx="4443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800" b="1" dirty="0"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lang="ar-BH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2" name="Left Arrow 91"/>
          <p:cNvSpPr/>
          <p:nvPr/>
        </p:nvSpPr>
        <p:spPr>
          <a:xfrm>
            <a:off x="5308980" y="4039733"/>
            <a:ext cx="5982070" cy="2291169"/>
          </a:xfrm>
          <a:prstGeom prst="leftArrow">
            <a:avLst>
              <a:gd name="adj1" fmla="val 73620"/>
              <a:gd name="adj2" fmla="val 46064"/>
            </a:avLst>
          </a:prstGeom>
          <a:solidFill>
            <a:srgbClr val="FFF1C5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3" name="Oval 92"/>
          <p:cNvSpPr/>
          <p:nvPr/>
        </p:nvSpPr>
        <p:spPr>
          <a:xfrm>
            <a:off x="10385951" y="4421869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4" name="Oval 93"/>
          <p:cNvSpPr/>
          <p:nvPr/>
        </p:nvSpPr>
        <p:spPr>
          <a:xfrm>
            <a:off x="9772157" y="4775812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95" name="Oval 94"/>
          <p:cNvSpPr/>
          <p:nvPr/>
        </p:nvSpPr>
        <p:spPr>
          <a:xfrm>
            <a:off x="10385951" y="5293524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97" name="Straight Arrow Connector 96"/>
          <p:cNvCxnSpPr/>
          <p:nvPr/>
        </p:nvCxnSpPr>
        <p:spPr>
          <a:xfrm flipH="1">
            <a:off x="8297840" y="5099047"/>
            <a:ext cx="1405719" cy="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: Rounded Corners 97"/>
          <p:cNvSpPr/>
          <p:nvPr/>
        </p:nvSpPr>
        <p:spPr>
          <a:xfrm>
            <a:off x="5950425" y="4626586"/>
            <a:ext cx="2306472" cy="962877"/>
          </a:xfrm>
          <a:prstGeom prst="roundRect">
            <a:avLst>
              <a:gd name="adj" fmla="val 18106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2" name="Oval 101"/>
          <p:cNvSpPr/>
          <p:nvPr/>
        </p:nvSpPr>
        <p:spPr>
          <a:xfrm>
            <a:off x="7491880" y="4763769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3" name="Oval 102"/>
          <p:cNvSpPr/>
          <p:nvPr/>
        </p:nvSpPr>
        <p:spPr>
          <a:xfrm>
            <a:off x="6769670" y="4763769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4" name="Oval 103"/>
          <p:cNvSpPr/>
          <p:nvPr/>
        </p:nvSpPr>
        <p:spPr>
          <a:xfrm>
            <a:off x="6047460" y="4763769"/>
            <a:ext cx="690586" cy="646470"/>
          </a:xfrm>
          <a:prstGeom prst="ellipse">
            <a:avLst/>
          </a:prstGeom>
          <a:solidFill>
            <a:srgbClr val="FF37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37E2E43C-008B-4562-9F35-5CE30CBB8FAF}"/>
              </a:ext>
            </a:extLst>
          </p:cNvPr>
          <p:cNvSpPr/>
          <p:nvPr/>
        </p:nvSpPr>
        <p:spPr>
          <a:xfrm>
            <a:off x="6150387" y="5569565"/>
            <a:ext cx="4326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2800" b="1" dirty="0">
                <a:solidFill>
                  <a:srgbClr val="9F099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توجد مجموعة واحدة بها 3 قطع</a:t>
            </a:r>
          </a:p>
        </p:txBody>
      </p:sp>
    </p:spTree>
    <p:extLst>
      <p:ext uri="{BB962C8B-B14F-4D97-AF65-F5344CB8AC3E}">
        <p14:creationId xmlns:p14="http://schemas.microsoft.com/office/powerpoint/2010/main" val="1050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64" grpId="0" animBg="1"/>
      <p:bldP spid="79" grpId="0"/>
      <p:bldP spid="68" grpId="0" animBg="1"/>
      <p:bldP spid="85" grpId="0"/>
      <p:bldP spid="86" grpId="0"/>
      <p:bldP spid="88" grpId="0"/>
      <p:bldP spid="89" grpId="0" animBg="1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8" grpId="0" animBg="1"/>
      <p:bldP spid="102" grpId="0" animBg="1"/>
      <p:bldP spid="103" grpId="0" animBg="1"/>
      <p:bldP spid="104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30319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و على الواحد- 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6" name="Quad Arrow Callout 5"/>
          <p:cNvSpPr/>
          <p:nvPr/>
        </p:nvSpPr>
        <p:spPr>
          <a:xfrm>
            <a:off x="4675010" y="1890299"/>
            <a:ext cx="2910308" cy="2766241"/>
          </a:xfrm>
          <a:prstGeom prst="quadArrowCallout">
            <a:avLst>
              <a:gd name="adj1" fmla="val 10005"/>
              <a:gd name="adj2" fmla="val 17294"/>
              <a:gd name="adj3" fmla="val 17035"/>
              <a:gd name="adj4" fmla="val 5274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قواعد</a:t>
            </a:r>
          </a:p>
          <a:p>
            <a:pPr algn="ctr"/>
            <a:r>
              <a:rPr lang="ar-BH" sz="4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القسمة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3985" y="4682550"/>
            <a:ext cx="3880513" cy="17155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( 4) لا يمكن القسمة على الصفر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7F7554C-237A-4D50-83D6-970CEDA3909A}"/>
              </a:ext>
            </a:extLst>
          </p:cNvPr>
          <p:cNvGrpSpPr/>
          <p:nvPr/>
        </p:nvGrpSpPr>
        <p:grpSpPr>
          <a:xfrm>
            <a:off x="179695" y="2292824"/>
            <a:ext cx="3880513" cy="2033515"/>
            <a:chOff x="179695" y="2292824"/>
            <a:chExt cx="3880513" cy="2033515"/>
          </a:xfrm>
        </p:grpSpPr>
        <p:sp>
          <p:nvSpPr>
            <p:cNvPr id="12" name="Rectangle 11"/>
            <p:cNvSpPr/>
            <p:nvPr/>
          </p:nvSpPr>
          <p:spPr>
            <a:xfrm>
              <a:off x="179695" y="2292824"/>
              <a:ext cx="3880513" cy="20335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(  3  )  عند قسمة العدد  0  على أي عدد</a:t>
              </a:r>
              <a:endParaRPr lang="en-US" sz="2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( عدا الصفر ) يكون الناتج صفرًا </a:t>
              </a:r>
            </a:p>
            <a:p>
              <a:endParaRPr lang="ar-BH" sz="2400" b="1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r>
                <a:rPr lang="ar-BH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مثال:  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0  ÷  4  = 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0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أو</a:t>
              </a:r>
              <a:endPara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96195" y="2993740"/>
              <a:ext cx="975814" cy="927055"/>
              <a:chOff x="1082518" y="2997825"/>
              <a:chExt cx="975814" cy="927055"/>
            </a:xfrm>
          </p:grpSpPr>
          <p:cxnSp>
            <p:nvCxnSpPr>
              <p:cNvPr id="18" name="Elbow Connector 17"/>
              <p:cNvCxnSpPr/>
              <p:nvPr/>
            </p:nvCxnSpPr>
            <p:spPr>
              <a:xfrm rot="10800000" flipV="1">
                <a:off x="1082518" y="3442798"/>
                <a:ext cx="975814" cy="333954"/>
              </a:xfrm>
              <a:prstGeom prst="bentConnector3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1768871" y="3370882"/>
                <a:ext cx="2009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SA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0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243814" y="3366797"/>
                <a:ext cx="1960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12795" y="2997825"/>
                <a:ext cx="254637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0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736979" y="3853527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531446" y="3853527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325913" y="3853527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120380" y="3853527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38C2F92-6B7E-459A-BACD-31CAB8A46820}"/>
              </a:ext>
            </a:extLst>
          </p:cNvPr>
          <p:cNvGrpSpPr/>
          <p:nvPr/>
        </p:nvGrpSpPr>
        <p:grpSpPr>
          <a:xfrm>
            <a:off x="4173985" y="68239"/>
            <a:ext cx="3880513" cy="1781115"/>
            <a:chOff x="4173985" y="68239"/>
            <a:chExt cx="3880513" cy="1781115"/>
          </a:xfrm>
        </p:grpSpPr>
        <p:sp>
          <p:nvSpPr>
            <p:cNvPr id="15" name="Rectangle 14"/>
            <p:cNvSpPr/>
            <p:nvPr/>
          </p:nvSpPr>
          <p:spPr>
            <a:xfrm>
              <a:off x="4173985" y="68239"/>
              <a:ext cx="3880513" cy="178111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(  2  ) عند قسمة أي عدد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ع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لى 1 يكون ناتج القسمة يساوي العدد المقسوم نفسه</a:t>
              </a:r>
            </a:p>
            <a:p>
              <a:endParaRPr lang="ar-BH" sz="24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r>
                <a:rPr lang="ar-BH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مثال: 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  4  ÷  1  =  4  </a:t>
              </a:r>
              <a:r>
                <a:rPr lang="ar-SA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أ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و</a:t>
              </a:r>
              <a:endParaRPr lang="ar-BH" sz="2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endParaRPr lang="ar-BH" sz="24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068528" y="609734"/>
              <a:ext cx="975814" cy="927055"/>
              <a:chOff x="1082518" y="2997825"/>
              <a:chExt cx="975814" cy="927055"/>
            </a:xfrm>
          </p:grpSpPr>
          <p:cxnSp>
            <p:nvCxnSpPr>
              <p:cNvPr id="28" name="Elbow Connector 27"/>
              <p:cNvCxnSpPr/>
              <p:nvPr/>
            </p:nvCxnSpPr>
            <p:spPr>
              <a:xfrm rot="10800000" flipV="1">
                <a:off x="1082518" y="3442798"/>
                <a:ext cx="975814" cy="333954"/>
              </a:xfrm>
              <a:prstGeom prst="bentConnector3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/>
              <p:cNvSpPr/>
              <p:nvPr/>
            </p:nvSpPr>
            <p:spPr>
              <a:xfrm>
                <a:off x="1726007" y="3370882"/>
                <a:ext cx="2009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243814" y="3366797"/>
                <a:ext cx="1960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712795" y="2997825"/>
                <a:ext cx="254637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5054880" y="1450816"/>
              <a:ext cx="2233024" cy="371242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9" name="Oval 8"/>
            <p:cNvSpPr/>
            <p:nvPr/>
          </p:nvSpPr>
          <p:spPr>
            <a:xfrm>
              <a:off x="5265714" y="1491760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2" name="Oval 31"/>
            <p:cNvSpPr/>
            <p:nvPr/>
          </p:nvSpPr>
          <p:spPr>
            <a:xfrm>
              <a:off x="5783312" y="1491760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3" name="Oval 32"/>
            <p:cNvSpPr/>
            <p:nvPr/>
          </p:nvSpPr>
          <p:spPr>
            <a:xfrm>
              <a:off x="6300910" y="1491760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34" name="Oval 33"/>
            <p:cNvSpPr/>
            <p:nvPr/>
          </p:nvSpPr>
          <p:spPr>
            <a:xfrm>
              <a:off x="6818508" y="1491760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0186724-5A86-4651-978E-38889C5AF91D}"/>
              </a:ext>
            </a:extLst>
          </p:cNvPr>
          <p:cNvGrpSpPr/>
          <p:nvPr/>
        </p:nvGrpSpPr>
        <p:grpSpPr>
          <a:xfrm>
            <a:off x="8243247" y="2292824"/>
            <a:ext cx="3880513" cy="1966247"/>
            <a:chOff x="8243247" y="2292824"/>
            <a:chExt cx="3880513" cy="1966247"/>
          </a:xfrm>
        </p:grpSpPr>
        <p:sp>
          <p:nvSpPr>
            <p:cNvPr id="11" name="Rectangle 10"/>
            <p:cNvSpPr/>
            <p:nvPr/>
          </p:nvSpPr>
          <p:spPr>
            <a:xfrm>
              <a:off x="8243247" y="2292824"/>
              <a:ext cx="3880513" cy="196624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(  1  )  عند قسمة أي عدد ( عدا الصفر ) على نفسه يكون الناتج 1</a:t>
              </a:r>
            </a:p>
            <a:p>
              <a:endParaRPr lang="ar-BH" sz="24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  <a:p>
              <a:r>
                <a:rPr lang="ar-BH" sz="24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rPr>
                <a:t>مثال:  </a:t>
              </a:r>
              <a:r>
                <a:rPr lang="ar-BH" sz="2400" b="1" dirty="0">
                  <a:solidFill>
                    <a:schemeClr val="accent6">
                      <a:lumMod val="50000"/>
                    </a:schemeClr>
                  </a:solidFill>
                  <a:latin typeface="Sakkal Majalla" pitchFamily="2" charset="-78"/>
                  <a:cs typeface="Sakkal Majalla" pitchFamily="2" charset="-78"/>
                </a:rPr>
                <a:t>4  ÷  4  =  1  أو</a:t>
              </a:r>
            </a:p>
            <a:p>
              <a:endParaRPr lang="ar-BH" sz="2400" dirty="0">
                <a:solidFill>
                  <a:schemeClr val="accent6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162774" y="2926472"/>
              <a:ext cx="975814" cy="927055"/>
              <a:chOff x="1082518" y="2997825"/>
              <a:chExt cx="975814" cy="927055"/>
            </a:xfrm>
          </p:grpSpPr>
          <p:cxnSp>
            <p:nvCxnSpPr>
              <p:cNvPr id="37" name="Elbow Connector 36"/>
              <p:cNvCxnSpPr/>
              <p:nvPr/>
            </p:nvCxnSpPr>
            <p:spPr>
              <a:xfrm rot="10800000" flipV="1">
                <a:off x="1082518" y="3442798"/>
                <a:ext cx="975814" cy="333954"/>
              </a:xfrm>
              <a:prstGeom prst="bentConnector3">
                <a:avLst/>
              </a:prstGeom>
              <a:ln w="381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1726007" y="3370882"/>
                <a:ext cx="2009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243814" y="3366797"/>
                <a:ext cx="196016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4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712795" y="2997825"/>
                <a:ext cx="254637" cy="55399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ar-BH" sz="3000" dirty="0">
                    <a:ln w="10160">
                      <a:noFill/>
                      <a:prstDash val="solid"/>
                    </a:ln>
                    <a:solidFill>
                      <a:schemeClr val="accent6">
                        <a:lumMod val="50000"/>
                      </a:schemeClr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  <a:endParaRPr lang="ar-BH" sz="3000" dirty="0">
                  <a:ln w="10160">
                    <a:noFill/>
                    <a:prstDash val="solid"/>
                  </a:ln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8836590" y="3772668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9631057" y="3772668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425524" y="3772668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1219991" y="3772668"/>
              <a:ext cx="506835" cy="405544"/>
            </a:xfrm>
            <a:prstGeom prst="roundRect">
              <a:avLst/>
            </a:prstGeom>
            <a:solidFill>
              <a:srgbClr val="63C8E7"/>
            </a:solidFill>
            <a:ln>
              <a:solidFill>
                <a:srgbClr val="63C8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6" name="Oval 45"/>
            <p:cNvSpPr/>
            <p:nvPr/>
          </p:nvSpPr>
          <p:spPr>
            <a:xfrm>
              <a:off x="8929881" y="3835703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7" name="Oval 46"/>
            <p:cNvSpPr/>
            <p:nvPr/>
          </p:nvSpPr>
          <p:spPr>
            <a:xfrm>
              <a:off x="11313282" y="3835703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8" name="Oval 47"/>
            <p:cNvSpPr/>
            <p:nvPr/>
          </p:nvSpPr>
          <p:spPr>
            <a:xfrm>
              <a:off x="10518815" y="3835703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49" name="Oval 48"/>
            <p:cNvSpPr/>
            <p:nvPr/>
          </p:nvSpPr>
          <p:spPr>
            <a:xfrm>
              <a:off x="9724348" y="3835703"/>
              <a:ext cx="320251" cy="289354"/>
            </a:xfrm>
            <a:prstGeom prst="ellipse">
              <a:avLst/>
            </a:prstGeom>
            <a:solidFill>
              <a:srgbClr val="DDE848"/>
            </a:solidFill>
            <a:ln>
              <a:solidFill>
                <a:srgbClr val="DDE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16527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 و على الواحد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1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93" t="9992" r="5773" b="15472"/>
          <a:stretch/>
        </p:blipFill>
        <p:spPr bwMode="auto">
          <a:xfrm>
            <a:off x="10044164" y="1710066"/>
            <a:ext cx="1871604" cy="4207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Picture 33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" t="12732" r="50152" b="12732"/>
          <a:stretch/>
        </p:blipFill>
        <p:spPr bwMode="auto">
          <a:xfrm>
            <a:off x="-41807" y="2996753"/>
            <a:ext cx="2082572" cy="389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3674641" y="510867"/>
            <a:ext cx="5735573" cy="914614"/>
            <a:chOff x="5837322" y="900847"/>
            <a:chExt cx="5735573" cy="914614"/>
          </a:xfrm>
        </p:grpSpPr>
        <p:sp>
          <p:nvSpPr>
            <p:cNvPr id="6" name="Cross 5"/>
            <p:cNvSpPr/>
            <p:nvPr/>
          </p:nvSpPr>
          <p:spPr>
            <a:xfrm>
              <a:off x="5837322" y="900847"/>
              <a:ext cx="5735573" cy="914614"/>
            </a:xfrm>
            <a:prstGeom prst="plus">
              <a:avLst>
                <a:gd name="adj" fmla="val 21296"/>
              </a:avLst>
            </a:prstGeom>
            <a:solidFill>
              <a:srgbClr val="E2FAF1"/>
            </a:solidFill>
            <a:ln>
              <a:solidFill>
                <a:srgbClr val="21B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 sz="20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925971" y="1034988"/>
              <a:ext cx="367437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4400" b="1" dirty="0">
                  <a:ln w="1905"/>
                  <a:solidFill>
                    <a:srgbClr val="17835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أوجد ناتج القسمة:</a:t>
              </a:r>
              <a:endParaRPr lang="en-US" sz="4400" b="1" dirty="0">
                <a:ln w="1905"/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0435" y="734557"/>
            <a:ext cx="2124635" cy="2640377"/>
            <a:chOff x="349624" y="1272322"/>
            <a:chExt cx="2124635" cy="2640377"/>
          </a:xfrm>
        </p:grpSpPr>
        <p:sp>
          <p:nvSpPr>
            <p:cNvPr id="7" name="Cross 6"/>
            <p:cNvSpPr/>
            <p:nvPr/>
          </p:nvSpPr>
          <p:spPr>
            <a:xfrm>
              <a:off x="349624" y="1272322"/>
              <a:ext cx="2124635" cy="2554545"/>
            </a:xfrm>
            <a:prstGeom prst="plus">
              <a:avLst>
                <a:gd name="adj" fmla="val 18038"/>
              </a:avLst>
            </a:prstGeom>
            <a:solidFill>
              <a:srgbClr val="E2FAF1"/>
            </a:solidFill>
            <a:ln>
              <a:solidFill>
                <a:srgbClr val="21BD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77" y="1358154"/>
              <a:ext cx="1856096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dirty="0">
                  <a:ln w="1905">
                    <a:noFill/>
                  </a:ln>
                  <a:solidFill>
                    <a:srgbClr val="17835A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dirty="0">
                <a:ln w="1905">
                  <a:noFill/>
                </a:ln>
                <a:solidFill>
                  <a:srgbClr val="17835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Plaque 7"/>
          <p:cNvSpPr/>
          <p:nvPr/>
        </p:nvSpPr>
        <p:spPr>
          <a:xfrm>
            <a:off x="3808904" y="2212290"/>
            <a:ext cx="5925400" cy="1676502"/>
          </a:xfrm>
          <a:prstGeom prst="plaque">
            <a:avLst/>
          </a:prstGeom>
          <a:solidFill>
            <a:srgbClr val="F1FDF8"/>
          </a:solidFill>
          <a:ln>
            <a:solidFill>
              <a:srgbClr val="21B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Plaque 35"/>
          <p:cNvSpPr/>
          <p:nvPr/>
        </p:nvSpPr>
        <p:spPr>
          <a:xfrm>
            <a:off x="3808904" y="4294857"/>
            <a:ext cx="5925400" cy="1676502"/>
          </a:xfrm>
          <a:prstGeom prst="plaque">
            <a:avLst/>
          </a:prstGeom>
          <a:solidFill>
            <a:srgbClr val="F1FDF8"/>
          </a:solidFill>
          <a:ln>
            <a:solidFill>
              <a:srgbClr val="21B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5113556" y="2646660"/>
            <a:ext cx="2989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 ÷  1  =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113556" y="2608919"/>
            <a:ext cx="510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endParaRPr lang="ar-BH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1A139080-F1FB-4331-81C2-A8B70495BDB4}"/>
              </a:ext>
            </a:extLst>
          </p:cNvPr>
          <p:cNvSpPr/>
          <p:nvPr/>
        </p:nvSpPr>
        <p:spPr>
          <a:xfrm>
            <a:off x="5113556" y="4617663"/>
            <a:ext cx="29893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  ÷  7  = 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13556" y="4538675"/>
            <a:ext cx="5100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6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0</a:t>
            </a:r>
            <a:endParaRPr lang="ar-BH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xmlns="" id="{21D57DB1-8BAD-4C14-A15D-813F44E8A0E2}"/>
              </a:ext>
            </a:extLst>
          </p:cNvPr>
          <p:cNvSpPr/>
          <p:nvPr/>
        </p:nvSpPr>
        <p:spPr>
          <a:xfrm>
            <a:off x="1830942" y="5462422"/>
            <a:ext cx="1668102" cy="770791"/>
          </a:xfrm>
          <a:prstGeom prst="wedgeEllipseCallout">
            <a:avLst>
              <a:gd name="adj1" fmla="val -64403"/>
              <a:gd name="adj2" fmla="val -1135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5303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/>
      <p:bldP spid="38" grpId="0"/>
      <p:bldP spid="40" grpId="0"/>
      <p:bldP spid="41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 و على الواحد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155844" y="4879331"/>
                <a:ext cx="1523801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 2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9992" r="5773" b="15472"/>
          <a:stretch/>
        </p:blipFill>
        <p:spPr bwMode="auto">
          <a:xfrm>
            <a:off x="197195" y="3356667"/>
            <a:ext cx="2838759" cy="28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ross 5"/>
          <p:cNvSpPr/>
          <p:nvPr/>
        </p:nvSpPr>
        <p:spPr>
          <a:xfrm>
            <a:off x="3674641" y="510867"/>
            <a:ext cx="5735573" cy="914614"/>
          </a:xfrm>
          <a:prstGeom prst="plus">
            <a:avLst>
              <a:gd name="adj" fmla="val 21296"/>
            </a:avLst>
          </a:prstGeom>
          <a:solidFill>
            <a:srgbClr val="D4F8F7"/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sz="2000"/>
          </a:p>
        </p:txBody>
      </p:sp>
      <p:sp>
        <p:nvSpPr>
          <p:cNvPr id="25" name="Rectangle 24"/>
          <p:cNvSpPr/>
          <p:nvPr/>
        </p:nvSpPr>
        <p:spPr>
          <a:xfrm>
            <a:off x="4763290" y="645008"/>
            <a:ext cx="36743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1905"/>
                <a:solidFill>
                  <a:srgbClr val="1383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rPr>
              <a:t>أوجد ناتج القسمة:</a:t>
            </a:r>
            <a:endParaRPr lang="en-US" sz="4400" b="1" dirty="0">
              <a:ln w="1905"/>
              <a:solidFill>
                <a:srgbClr val="13838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3574" y="859287"/>
            <a:ext cx="2124635" cy="2640377"/>
            <a:chOff x="349624" y="1272322"/>
            <a:chExt cx="2124635" cy="2640377"/>
          </a:xfrm>
        </p:grpSpPr>
        <p:sp>
          <p:nvSpPr>
            <p:cNvPr id="7" name="Cross 6"/>
            <p:cNvSpPr/>
            <p:nvPr/>
          </p:nvSpPr>
          <p:spPr>
            <a:xfrm>
              <a:off x="349624" y="1272322"/>
              <a:ext cx="2124635" cy="2554545"/>
            </a:xfrm>
            <a:prstGeom prst="plus">
              <a:avLst>
                <a:gd name="adj" fmla="val 18038"/>
              </a:avLst>
            </a:prstGeom>
            <a:solidFill>
              <a:srgbClr val="D4F8F7"/>
            </a:solidFill>
            <a:ln>
              <a:solidFill>
                <a:srgbClr val="1383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77" y="1358154"/>
              <a:ext cx="1856096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dirty="0">
                  <a:ln w="1905">
                    <a:noFill/>
                  </a:ln>
                  <a:solidFill>
                    <a:srgbClr val="13838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dirty="0">
                <a:ln w="1905">
                  <a:noFill/>
                </a:ln>
                <a:solidFill>
                  <a:srgbClr val="1383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Plaque 7"/>
          <p:cNvSpPr/>
          <p:nvPr/>
        </p:nvSpPr>
        <p:spPr>
          <a:xfrm>
            <a:off x="5017440" y="2126905"/>
            <a:ext cx="5925400" cy="1676502"/>
          </a:xfrm>
          <a:prstGeom prst="plaque">
            <a:avLst/>
          </a:prstGeom>
          <a:solidFill>
            <a:srgbClr val="E1FBFA"/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36" name="Plaque 35"/>
          <p:cNvSpPr/>
          <p:nvPr/>
        </p:nvSpPr>
        <p:spPr>
          <a:xfrm>
            <a:off x="5069541" y="4208255"/>
            <a:ext cx="5925400" cy="1676502"/>
          </a:xfrm>
          <a:prstGeom prst="plaque">
            <a:avLst/>
          </a:prstGeom>
          <a:solidFill>
            <a:srgbClr val="E1FBFA"/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cxnSp>
        <p:nvCxnSpPr>
          <p:cNvPr id="26" name="Elbow Connector 25"/>
          <p:cNvCxnSpPr/>
          <p:nvPr/>
        </p:nvCxnSpPr>
        <p:spPr>
          <a:xfrm rot="10800000" flipV="1">
            <a:off x="6650884" y="2878141"/>
            <a:ext cx="2759330" cy="615991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616662" y="2878140"/>
            <a:ext cx="40107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85501" y="2882951"/>
            <a:ext cx="40107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551322" y="2265601"/>
            <a:ext cx="401072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9</a:t>
            </a:r>
            <a:endParaRPr lang="ar-BH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cxnSp>
        <p:nvCxnSpPr>
          <p:cNvPr id="31" name="Elbow Connector 30"/>
          <p:cNvCxnSpPr/>
          <p:nvPr/>
        </p:nvCxnSpPr>
        <p:spPr>
          <a:xfrm rot="10800000" flipV="1">
            <a:off x="6600475" y="4909679"/>
            <a:ext cx="2759330" cy="615991"/>
          </a:xfrm>
          <a:prstGeom prst="bentConnector3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566253" y="4909678"/>
            <a:ext cx="40107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35092" y="4914489"/>
            <a:ext cx="401071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Sakkal Majalla" pitchFamily="2" charset="-78"/>
                <a:cs typeface="Sakkal Majalla" pitchFamily="2" charset="-78"/>
              </a:rPr>
              <a:t>7</a:t>
            </a:r>
            <a:endParaRPr lang="ar-BH" sz="4000" b="1" dirty="0">
              <a:ln w="10160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515201" y="4325715"/>
            <a:ext cx="401072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BH" sz="4000" b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</a:t>
            </a:r>
            <a:endParaRPr lang="ar-BH" sz="40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xmlns="" id="{A0CD3FB1-64DA-46BE-9A7F-BCED867F2F8A}"/>
              </a:ext>
            </a:extLst>
          </p:cNvPr>
          <p:cNvSpPr/>
          <p:nvPr/>
        </p:nvSpPr>
        <p:spPr>
          <a:xfrm>
            <a:off x="2657458" y="5644813"/>
            <a:ext cx="2578969" cy="770791"/>
          </a:xfrm>
          <a:prstGeom prst="wedgeEllipseCallout">
            <a:avLst>
              <a:gd name="adj1" fmla="val -98840"/>
              <a:gd name="adj2" fmla="val -162874"/>
            </a:avLst>
          </a:prstGeom>
          <a:solidFill>
            <a:srgbClr val="FFD1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رائع</a:t>
            </a:r>
            <a:endParaRPr lang="ar-BH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189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/>
      <p:bldP spid="8" grpId="0" animBg="1"/>
      <p:bldP spid="36" grpId="0" animBg="1"/>
      <p:bldP spid="28" grpId="0"/>
      <p:bldP spid="29" grpId="0"/>
      <p:bldP spid="30" grpId="0"/>
      <p:bldP spid="32" grpId="0"/>
      <p:bldP spid="35" grpId="0"/>
      <p:bldP spid="39" grpId="0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 و على الواحد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5109508-8112-44F1-8670-43AA2BD90688}"/>
              </a:ext>
            </a:extLst>
          </p:cNvPr>
          <p:cNvGrpSpPr/>
          <p:nvPr/>
        </p:nvGrpSpPr>
        <p:grpSpPr>
          <a:xfrm>
            <a:off x="197195" y="85369"/>
            <a:ext cx="11797610" cy="700172"/>
            <a:chOff x="185502" y="207655"/>
            <a:chExt cx="11797610" cy="7001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936C24D-0AB1-4ED2-9106-A343A54F0ABC}"/>
                </a:ext>
              </a:extLst>
            </p:cNvPr>
            <p:cNvGrpSpPr/>
            <p:nvPr/>
          </p:nvGrpSpPr>
          <p:grpSpPr>
            <a:xfrm>
              <a:off x="9751427" y="207655"/>
              <a:ext cx="2231685" cy="700172"/>
              <a:chOff x="5013056" y="4879331"/>
              <a:chExt cx="2712121" cy="700172"/>
            </a:xfrm>
          </p:grpSpPr>
          <p:sp>
            <p:nvSpPr>
              <p:cNvPr id="19" name="Rectangle: Rounded Corners 34">
                <a:extLst>
                  <a:ext uri="{FF2B5EF4-FFF2-40B4-BE49-F238E27FC236}">
                    <a16:creationId xmlns:a16="http://schemas.microsoft.com/office/drawing/2014/main" xmlns="" id="{CF1AED76-9E0A-4B43-A333-D7C4DC7ECEAD}"/>
                  </a:ext>
                </a:extLst>
              </p:cNvPr>
              <p:cNvSpPr/>
              <p:nvPr/>
            </p:nvSpPr>
            <p:spPr>
              <a:xfrm>
                <a:off x="5013056" y="4965438"/>
                <a:ext cx="2616069" cy="540000"/>
              </a:xfrm>
              <a:prstGeom prst="roundRect">
                <a:avLst>
                  <a:gd name="adj" fmla="val 47298"/>
                </a:avLst>
              </a:prstGeom>
              <a:gradFill flip="none" rotWithShape="1">
                <a:gsLst>
                  <a:gs pos="59500">
                    <a:srgbClr val="C00000"/>
                  </a:gs>
                  <a:gs pos="45000">
                    <a:srgbClr val="C00000"/>
                  </a:gs>
                  <a:gs pos="83000">
                    <a:srgbClr val="C00000"/>
                  </a:gs>
                  <a:gs pos="100000">
                    <a:srgbClr val="C00000"/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53E830A-AE6E-41B2-BEC3-67892BE48614}"/>
                  </a:ext>
                </a:extLst>
              </p:cNvPr>
              <p:cNvSpPr txBox="1"/>
              <p:nvPr/>
            </p:nvSpPr>
            <p:spPr>
              <a:xfrm>
                <a:off x="5479227" y="4879331"/>
                <a:ext cx="1200418" cy="646331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BH" sz="3600" dirty="0">
                    <a:ln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تدريب</a:t>
                </a:r>
                <a:endParaRPr lang="ar-BH" sz="2400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xmlns="" id="{6DDC7F3C-DB0D-4DB3-A298-A14117935629}"/>
                  </a:ext>
                </a:extLst>
              </p:cNvPr>
              <p:cNvSpPr/>
              <p:nvPr/>
            </p:nvSpPr>
            <p:spPr>
              <a:xfrm rot="16200000">
                <a:off x="7076927" y="4931252"/>
                <a:ext cx="684000" cy="612501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BH">
                  <a:solidFill>
                    <a:srgbClr val="EF860F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  <p:sp>
          <p:nvSpPr>
            <p:cNvPr id="18" name="Round Diagonal Corner Rectangle 10">
              <a:extLst>
                <a:ext uri="{FF2B5EF4-FFF2-40B4-BE49-F238E27FC236}">
                  <a16:creationId xmlns:a16="http://schemas.microsoft.com/office/drawing/2014/main" xmlns="" id="{275A8604-930B-4D7C-BDEC-47E0DD93E4B0}"/>
                </a:ext>
              </a:extLst>
            </p:cNvPr>
            <p:cNvSpPr/>
            <p:nvPr/>
          </p:nvSpPr>
          <p:spPr>
            <a:xfrm>
              <a:off x="185502" y="207655"/>
              <a:ext cx="1908000" cy="64918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EE7125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BH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الزمن: </a:t>
              </a:r>
              <a:r>
                <a:rPr lang="ar-SA" sz="24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دقيقة</a:t>
              </a:r>
              <a:endParaRPr lang="ar-BH" sz="2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3" name="Picture 32" descr="C:\Users\SAKEEN~1\AppData\Local\Temp\Rar$DIa20840.10391\hello.png">
            <a:extLst>
              <a:ext uri="{FF2B5EF4-FFF2-40B4-BE49-F238E27FC236}">
                <a16:creationId xmlns:a16="http://schemas.microsoft.com/office/drawing/2014/main" xmlns="" id="{29013EF4-1E50-4532-AF5D-4881C1465E3D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9" t="9992" r="5773" b="15472"/>
          <a:stretch/>
        </p:blipFill>
        <p:spPr bwMode="auto">
          <a:xfrm>
            <a:off x="197195" y="3356667"/>
            <a:ext cx="2838759" cy="280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473574" y="859287"/>
            <a:ext cx="2124635" cy="2640377"/>
            <a:chOff x="349624" y="1272322"/>
            <a:chExt cx="2124635" cy="2640377"/>
          </a:xfrm>
        </p:grpSpPr>
        <p:sp>
          <p:nvSpPr>
            <p:cNvPr id="7" name="Cross 6"/>
            <p:cNvSpPr/>
            <p:nvPr/>
          </p:nvSpPr>
          <p:spPr>
            <a:xfrm>
              <a:off x="349624" y="1272322"/>
              <a:ext cx="2124635" cy="2554545"/>
            </a:xfrm>
            <a:prstGeom prst="plus">
              <a:avLst>
                <a:gd name="adj" fmla="val 18038"/>
              </a:avLst>
            </a:prstGeom>
            <a:solidFill>
              <a:srgbClr val="D4F8F7"/>
            </a:solidFill>
            <a:ln>
              <a:solidFill>
                <a:srgbClr val="1383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77" y="1358154"/>
              <a:ext cx="1856096" cy="25545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r-BH" sz="3200" dirty="0">
                  <a:ln w="1905">
                    <a:noFill/>
                  </a:ln>
                  <a:solidFill>
                    <a:srgbClr val="13838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akkal Majalla" pitchFamily="2" charset="-78"/>
                  <a:cs typeface="Sakkal Majalla" pitchFamily="2" charset="-78"/>
                </a:rPr>
                <a:t>أجب عن التدريب في ورقة خارجية، ثم تأكد من الإجابة</a:t>
              </a:r>
              <a:endParaRPr lang="en-US" sz="3200" dirty="0">
                <a:ln w="1905">
                  <a:noFill/>
                </a:ln>
                <a:solidFill>
                  <a:srgbClr val="13838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kkal Majalla" pitchFamily="2" charset="-78"/>
                <a:cs typeface="Sakkal Majalla" pitchFamily="2" charset="-78"/>
              </a:endParaRPr>
            </a:p>
          </p:txBody>
        </p:sp>
      </p:grpSp>
      <p:sp>
        <p:nvSpPr>
          <p:cNvPr id="8" name="Plaque 7"/>
          <p:cNvSpPr/>
          <p:nvPr/>
        </p:nvSpPr>
        <p:spPr>
          <a:xfrm>
            <a:off x="3457575" y="940084"/>
            <a:ext cx="7358063" cy="1985067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1383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حضر 6 أشخاص إلى القاعة وكانت هناك 6 مقاعد شاغرة. فما عدد المقاعد التي سيحصل</a:t>
            </a:r>
          </a:p>
          <a:p>
            <a:pPr algn="ctr"/>
            <a:r>
              <a:rPr lang="ar-SA" sz="3600" b="1" dirty="0">
                <a:solidFill>
                  <a:srgbClr val="1383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عليها كل شخص؟</a:t>
            </a:r>
            <a:endParaRPr lang="ar-BH" sz="3600" b="1" dirty="0">
              <a:solidFill>
                <a:srgbClr val="1383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Plaque 33">
            <a:extLst>
              <a:ext uri="{FF2B5EF4-FFF2-40B4-BE49-F238E27FC236}">
                <a16:creationId xmlns:a16="http://schemas.microsoft.com/office/drawing/2014/main" xmlns="" id="{247503D3-2FEB-4652-BAAE-85E9D29746FB}"/>
              </a:ext>
            </a:extLst>
          </p:cNvPr>
          <p:cNvSpPr/>
          <p:nvPr/>
        </p:nvSpPr>
        <p:spPr>
          <a:xfrm>
            <a:off x="3457575" y="3121324"/>
            <a:ext cx="7358063" cy="1985067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138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1383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  ÷  6  =  1</a:t>
            </a:r>
          </a:p>
          <a:p>
            <a:pPr algn="ctr"/>
            <a:endParaRPr lang="ar-SA" sz="3600" b="1" dirty="0">
              <a:solidFill>
                <a:srgbClr val="1383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3600" b="1" dirty="0">
                <a:solidFill>
                  <a:srgbClr val="13838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إذن، كل شخص يحصل على مقعد واحد</a:t>
            </a:r>
            <a:endParaRPr lang="ar-BH" sz="3600" b="1" dirty="0">
              <a:solidFill>
                <a:srgbClr val="13838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C6BDF23B-2120-46AD-ABB1-2421B744B430}"/>
              </a:ext>
            </a:extLst>
          </p:cNvPr>
          <p:cNvSpPr/>
          <p:nvPr/>
        </p:nvSpPr>
        <p:spPr>
          <a:xfrm>
            <a:off x="3629025" y="5386388"/>
            <a:ext cx="3028950" cy="770791"/>
          </a:xfrm>
          <a:prstGeom prst="wedgeEllipseCallout">
            <a:avLst>
              <a:gd name="adj1" fmla="val -75078"/>
              <a:gd name="adj2" fmla="val -139544"/>
            </a:avLst>
          </a:prstGeom>
          <a:solidFill>
            <a:srgbClr val="D4F8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ممتاز</a:t>
            </a:r>
            <a:endParaRPr lang="ar-BH" b="1" dirty="0">
              <a:solidFill>
                <a:srgbClr val="FF006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48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76"/>
            <a:ext cx="9936000" cy="400110"/>
            <a:chOff x="1108361" y="6522840"/>
            <a:chExt cx="9936000" cy="467737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و على الواحد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10" name="Picture 9" descr="C:\Users\SAKEEN~1\AppData\Local\Temp\Rar$DIa20840.10391\hello.png">
            <a:extLst>
              <a:ext uri="{FF2B5EF4-FFF2-40B4-BE49-F238E27FC236}">
                <a16:creationId xmlns:a16="http://schemas.microsoft.com/office/drawing/2014/main" xmlns="" id="{0218F6DD-76AC-426A-8058-695F26094AF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10455300" y="2278860"/>
            <a:ext cx="1736700" cy="4817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SAKEEN~1\AppData\Local\Temp\Rar$DIa20840.10391\hello.png">
            <a:extLst>
              <a:ext uri="{FF2B5EF4-FFF2-40B4-BE49-F238E27FC236}">
                <a16:creationId xmlns:a16="http://schemas.microsoft.com/office/drawing/2014/main" xmlns="" id="{A81F7979-D3C8-4602-B124-B4553A4E78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 b="15791"/>
          <a:stretch/>
        </p:blipFill>
        <p:spPr bwMode="auto">
          <a:xfrm>
            <a:off x="-8689" y="3109512"/>
            <a:ext cx="1933456" cy="36449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7-Point Star 1"/>
          <p:cNvSpPr/>
          <p:nvPr/>
        </p:nvSpPr>
        <p:spPr>
          <a:xfrm>
            <a:off x="6167594" y="1978925"/>
            <a:ext cx="4491307" cy="4162568"/>
          </a:xfrm>
          <a:prstGeom prst="star7">
            <a:avLst/>
          </a:prstGeom>
          <a:solidFill>
            <a:srgbClr val="FEEEFE"/>
          </a:solidFill>
          <a:ln>
            <a:solidFill>
              <a:srgbClr val="CD11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2" name="Rectangle 11"/>
          <p:cNvSpPr/>
          <p:nvPr/>
        </p:nvSpPr>
        <p:spPr>
          <a:xfrm>
            <a:off x="6748218" y="3241279"/>
            <a:ext cx="3330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هل تذكر لي يا </a:t>
            </a:r>
            <a:r>
              <a:rPr lang="ar-BH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أخي</a:t>
            </a:r>
          </a:p>
          <a:p>
            <a:pPr algn="ctr"/>
            <a:r>
              <a:rPr lang="ar-SA" sz="4400" b="1" dirty="0">
                <a:solidFill>
                  <a:srgbClr val="AA0EAA"/>
                </a:solidFill>
                <a:latin typeface="Sakkal Majalla" pitchFamily="2" charset="-78"/>
                <a:cs typeface="Sakkal Majalla" pitchFamily="2" charset="-78"/>
              </a:rPr>
              <a:t> ماذا تعلمنا اليوم؟ </a:t>
            </a:r>
            <a:endParaRPr lang="ar-BH" sz="4400" b="1" dirty="0">
              <a:solidFill>
                <a:srgbClr val="AA0EAA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1199594" y="266901"/>
            <a:ext cx="5522770" cy="4817938"/>
          </a:xfrm>
          <a:prstGeom prst="star7">
            <a:avLst/>
          </a:prstGeom>
          <a:solidFill>
            <a:srgbClr val="EDF3FD"/>
          </a:solidFill>
          <a:ln>
            <a:solidFill>
              <a:srgbClr val="155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5" name="Rectangle 14"/>
          <p:cNvSpPr/>
          <p:nvPr/>
        </p:nvSpPr>
        <p:spPr>
          <a:xfrm>
            <a:off x="1828277" y="1146890"/>
            <a:ext cx="426116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تعلمنا اليوم</a:t>
            </a:r>
          </a:p>
          <a:p>
            <a:pPr algn="ctr"/>
            <a:r>
              <a:rPr lang="ar-BH" sz="4400" b="1" dirty="0">
                <a:solidFill>
                  <a:srgbClr val="1555C9"/>
                </a:solidFill>
                <a:latin typeface="Sakkal Majalla" pitchFamily="2" charset="-78"/>
                <a:cs typeface="Sakkal Majalla" pitchFamily="2" charset="-78"/>
              </a:rPr>
              <a:t>إيجاد ناتج القسمة مع الصفر  وعلى الواحد باستعمال قواعد القسمة.</a:t>
            </a:r>
            <a:endParaRPr lang="ar-SA" sz="44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  <a:p>
            <a:pPr algn="ctr"/>
            <a:endParaRPr lang="ar-BH" sz="4400" b="1" dirty="0">
              <a:solidFill>
                <a:srgbClr val="1555C9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48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1199594" y="6465787"/>
            <a:ext cx="9936000" cy="400110"/>
            <a:chOff x="1108361" y="6522840"/>
            <a:chExt cx="9936000" cy="467736"/>
          </a:xfrm>
        </p:grpSpPr>
        <p:cxnSp>
          <p:nvCxnSpPr>
            <p:cNvPr id="4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7"/>
            <p:cNvSpPr txBox="1">
              <a:spLocks noChangeArrowheads="1"/>
            </p:cNvSpPr>
            <p:nvPr/>
          </p:nvSpPr>
          <p:spPr bwMode="auto">
            <a:xfrm>
              <a:off x="1108361" y="6522840"/>
              <a:ext cx="9795347" cy="467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r>
                <a:rPr lang="ar-SA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                                                     </a:t>
              </a:r>
              <a:r>
                <a:rPr lang="ar-BH" sz="2000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القسمة مع الصفر  و على الواحد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الصف </a:t>
              </a:r>
              <a:r>
                <a:rPr lang="ar-SA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الثالث</a:t>
              </a:r>
              <a:r>
                <a:rPr lang="ar-BH" sz="20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6" name="Picture 5" descr="C:\Users\SAKEEN~1\AppData\Local\Temp\Rar$DIa20840.10391\hello.png">
            <a:extLst>
              <a:ext uri="{FF2B5EF4-FFF2-40B4-BE49-F238E27FC236}">
                <a16:creationId xmlns:a16="http://schemas.microsoft.com/office/drawing/2014/main" xmlns="" id="{F33A191C-234C-48A7-8B5F-CCA99174AF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 bwMode="auto">
          <a:xfrm>
            <a:off x="0" y="950273"/>
            <a:ext cx="2388358" cy="54367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SAKEEN~1\AppData\Local\Temp\Rar$DIa20840.10391\hello.png">
            <a:extLst>
              <a:ext uri="{FF2B5EF4-FFF2-40B4-BE49-F238E27FC236}">
                <a16:creationId xmlns:a16="http://schemas.microsoft.com/office/drawing/2014/main" xmlns="" id="{CC35001E-300F-4BD9-BB81-CC4845F5444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0" r="1"/>
          <a:stretch/>
        </p:blipFill>
        <p:spPr bwMode="auto">
          <a:xfrm>
            <a:off x="9744501" y="950273"/>
            <a:ext cx="2384772" cy="54367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2915539" y="1706384"/>
            <a:ext cx="637797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C00000"/>
                </a:solidFill>
                <a:latin typeface="Sakkal Majalla" pitchFamily="2" charset="-78"/>
                <a:cs typeface="Sakkal Majalla" pitchFamily="2" charset="-78"/>
              </a:rPr>
              <a:t>عزيزي الطالب  ...  عزيزتي الطالبة</a:t>
            </a:r>
          </a:p>
          <a:p>
            <a:pPr lvl="0" algn="ctr"/>
            <a:endParaRPr lang="ar-BH" sz="2400" b="1" dirty="0">
              <a:ln w="0">
                <a:noFill/>
              </a:ln>
              <a:solidFill>
                <a:srgbClr val="60476B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BH" sz="4400" b="1" dirty="0">
                <a:ln w="0">
                  <a:noFill/>
                </a:ln>
                <a:solidFill>
                  <a:srgbClr val="60476B"/>
                </a:solidFill>
                <a:latin typeface="Sakkal Majalla" pitchFamily="2" charset="-78"/>
                <a:cs typeface="Sakkal Majalla" pitchFamily="2" charset="-78"/>
              </a:rPr>
              <a:t> ل</a:t>
            </a:r>
            <a:r>
              <a:rPr lang="ar-SA" sz="4400" b="1" dirty="0">
                <a:ln w="0">
                  <a:noFill/>
                </a:ln>
                <a:solidFill>
                  <a:srgbClr val="60476B"/>
                </a:solidFill>
                <a:latin typeface="Sakkal Majalla" pitchFamily="2" charset="-78"/>
                <a:cs typeface="Sakkal Majalla" pitchFamily="2" charset="-78"/>
              </a:rPr>
              <a:t>مزيد من الاستفادة يمكنك الرجوع لكتاب الطالب </a:t>
            </a:r>
          </a:p>
          <a:p>
            <a:pPr lvl="0" algn="ctr"/>
            <a:endParaRPr lang="ar-SA" sz="1600" b="1" dirty="0">
              <a:ln w="0">
                <a:noFill/>
              </a:ln>
              <a:solidFill>
                <a:srgbClr val="60476B"/>
              </a:solidFill>
              <a:latin typeface="Sakkal Majalla" pitchFamily="2" charset="-78"/>
              <a:cs typeface="Sakkal Majalla" pitchFamily="2" charset="-78"/>
            </a:endParaRPr>
          </a:p>
          <a:p>
            <a:pPr lvl="0" algn="ctr"/>
            <a:r>
              <a:rPr lang="ar-SA" sz="4400" b="1" dirty="0">
                <a:ln w="0">
                  <a:noFill/>
                </a:ln>
                <a:solidFill>
                  <a:srgbClr val="60476B"/>
                </a:solidFill>
                <a:latin typeface="Sakkal Majalla" pitchFamily="2" charset="-78"/>
                <a:cs typeface="Sakkal Majalla" pitchFamily="2" charset="-78"/>
              </a:rPr>
              <a:t>لحل تمارين الدرس صفحة </a:t>
            </a:r>
            <a:r>
              <a:rPr lang="ar-BH" sz="4400" b="1" dirty="0">
                <a:ln w="0">
                  <a:noFill/>
                </a:ln>
                <a:solidFill>
                  <a:srgbClr val="60476B"/>
                </a:solidFill>
                <a:latin typeface="Sakkal Majalla" pitchFamily="2" charset="-78"/>
                <a:cs typeface="Sakkal Majalla" pitchFamily="2" charset="-78"/>
              </a:rPr>
              <a:t>163</a:t>
            </a:r>
            <a:endParaRPr lang="ar-SA" sz="4400" b="1" dirty="0">
              <a:ln w="0">
                <a:noFill/>
              </a:ln>
              <a:solidFill>
                <a:srgbClr val="60476B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43201" y="112614"/>
            <a:ext cx="6858000" cy="6206159"/>
            <a:chOff x="2743201" y="112614"/>
            <a:chExt cx="6858000" cy="6206159"/>
          </a:xfrm>
        </p:grpSpPr>
        <p:sp>
          <p:nvSpPr>
            <p:cNvPr id="2" name="Flowchart: Connector 1"/>
            <p:cNvSpPr/>
            <p:nvPr/>
          </p:nvSpPr>
          <p:spPr>
            <a:xfrm>
              <a:off x="2978604" y="112614"/>
              <a:ext cx="6377979" cy="6206159"/>
            </a:xfrm>
            <a:prstGeom prst="flowChartConnector">
              <a:avLst/>
            </a:prstGeom>
            <a:noFill/>
            <a:ln>
              <a:solidFill>
                <a:srgbClr val="6047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  <p:sp>
          <p:nvSpPr>
            <p:cNvPr id="8" name="Oval 7"/>
            <p:cNvSpPr/>
            <p:nvPr/>
          </p:nvSpPr>
          <p:spPr>
            <a:xfrm>
              <a:off x="2743201" y="268941"/>
              <a:ext cx="6858000" cy="5943600"/>
            </a:xfrm>
            <a:prstGeom prst="ellipse">
              <a:avLst/>
            </a:prstGeom>
            <a:noFill/>
            <a:ln>
              <a:solidFill>
                <a:srgbClr val="5F4C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/>
            </a:p>
          </p:txBody>
        </p:sp>
      </p:grpSp>
    </p:spTree>
    <p:extLst>
      <p:ext uri="{BB962C8B-B14F-4D97-AF65-F5344CB8AC3E}">
        <p14:creationId xmlns:p14="http://schemas.microsoft.com/office/powerpoint/2010/main" val="397141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4550</TotalTime>
  <Words>474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Traditional Arabic</vt:lpstr>
      <vt:lpstr>Yu Gothic UI Semilight</vt:lpstr>
      <vt:lpstr>نسق Office</vt:lpstr>
      <vt:lpstr>رياضيات الصف الثالث الابتدائي – الجزء الأول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Mohamed Salameh Mfadi Alsalimeh</cp:lastModifiedBy>
  <cp:revision>700</cp:revision>
  <dcterms:created xsi:type="dcterms:W3CDTF">2020-03-03T06:21:53Z</dcterms:created>
  <dcterms:modified xsi:type="dcterms:W3CDTF">2020-07-26T08:58:01Z</dcterms:modified>
</cp:coreProperties>
</file>