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9"/>
  </p:notesMasterIdLst>
  <p:sldIdLst>
    <p:sldId id="256" r:id="rId2"/>
    <p:sldId id="332" r:id="rId3"/>
    <p:sldId id="347" r:id="rId4"/>
    <p:sldId id="349" r:id="rId5"/>
    <p:sldId id="418" r:id="rId6"/>
    <p:sldId id="351" r:id="rId7"/>
    <p:sldId id="350" r:id="rId8"/>
    <p:sldId id="352" r:id="rId9"/>
    <p:sldId id="419" r:id="rId10"/>
    <p:sldId id="420" r:id="rId11"/>
    <p:sldId id="356" r:id="rId12"/>
    <p:sldId id="415" r:id="rId13"/>
    <p:sldId id="334" r:id="rId14"/>
    <p:sldId id="357" r:id="rId15"/>
    <p:sldId id="335" r:id="rId16"/>
    <p:sldId id="421" r:id="rId17"/>
    <p:sldId id="417"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أمل الدوسري" initials="أمل" lastIdx="1" clrIdx="0">
    <p:extLst>
      <p:ext uri="{19B8F6BF-5375-455C-9EA6-DF929625EA0E}">
        <p15:presenceInfo xmlns:p15="http://schemas.microsoft.com/office/powerpoint/2012/main" userId="أمل الدوسري"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00B0F0"/>
    <a:srgbClr val="FFFFE7"/>
    <a:srgbClr val="FFFF99"/>
    <a:srgbClr val="A6F4D6"/>
    <a:srgbClr val="C40859"/>
    <a:srgbClr val="0065B0"/>
    <a:srgbClr val="CCFF66"/>
    <a:srgbClr val="E46E2C"/>
    <a:srgbClr val="BFD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88" autoAdjust="0"/>
    <p:restoredTop sz="94660"/>
  </p:normalViewPr>
  <p:slideViewPr>
    <p:cSldViewPr>
      <p:cViewPr varScale="1">
        <p:scale>
          <a:sx n="68" d="100"/>
          <a:sy n="68" d="100"/>
        </p:scale>
        <p:origin x="738" y="60"/>
      </p:cViewPr>
      <p:guideLst>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9FE6EE4-0427-446A-A8D9-6AF55A202810}" type="datetimeFigureOut">
              <a:rPr lang="en-US" smtClean="0"/>
              <a:t>12/23/2020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B15666C-1B94-46C4-A895-B74E6487A598}" type="slidenum">
              <a:rPr lang="en-US" smtClean="0"/>
              <a:t>‹#›</a:t>
            </a:fld>
            <a:endParaRPr lang="en-US"/>
          </a:p>
        </p:txBody>
      </p:sp>
    </p:spTree>
    <p:extLst>
      <p:ext uri="{BB962C8B-B14F-4D97-AF65-F5344CB8AC3E}">
        <p14:creationId xmlns:p14="http://schemas.microsoft.com/office/powerpoint/2010/main" val="3291278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عنصر نائب لصورة الشريحة 1">
            <a:extLst>
              <a:ext uri="{FF2B5EF4-FFF2-40B4-BE49-F238E27FC236}">
                <a16:creationId xmlns:a16="http://schemas.microsoft.com/office/drawing/2014/main" id="{0FD21092-5093-458C-BC7B-51317359FD51}"/>
              </a:ext>
            </a:extLst>
          </p:cNvPr>
          <p:cNvSpPr>
            <a:spLocks noGrp="1" noRot="1" noChangeAspect="1" noChangeArrowheads="1" noTextEdit="1"/>
          </p:cNvSpPr>
          <p:nvPr>
            <p:ph type="sldImg"/>
          </p:nvPr>
        </p:nvSpPr>
        <p:spPr>
          <a:ln/>
        </p:spPr>
      </p:sp>
      <p:sp>
        <p:nvSpPr>
          <p:cNvPr id="18435" name="عنصر نائب للملاحظات 2">
            <a:extLst>
              <a:ext uri="{FF2B5EF4-FFF2-40B4-BE49-F238E27FC236}">
                <a16:creationId xmlns:a16="http://schemas.microsoft.com/office/drawing/2014/main" id="{6F9D6C11-696E-4963-AEF2-683F8593C9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6" name="عنصر نائب لرقم الشريحة 3">
            <a:extLst>
              <a:ext uri="{FF2B5EF4-FFF2-40B4-BE49-F238E27FC236}">
                <a16:creationId xmlns:a16="http://schemas.microsoft.com/office/drawing/2014/main" id="{D37924F8-0F49-4FAC-9127-F6E0F2E7E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E8ABEF-7DE5-4019-97F6-BB2C5F57C75C}" type="slidenum">
              <a:rPr lang="en-US" altLang="en-US" smtClean="0"/>
              <a:pPr/>
              <a:t>13</a:t>
            </a:fld>
            <a:endParaRPr lang="en-US" altLang="en-US"/>
          </a:p>
        </p:txBody>
      </p:sp>
    </p:spTree>
    <p:extLst>
      <p:ext uri="{BB962C8B-B14F-4D97-AF65-F5344CB8AC3E}">
        <p14:creationId xmlns:p14="http://schemas.microsoft.com/office/powerpoint/2010/main" val="327874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عنصر نائب لصورة الشريحة 1">
            <a:extLst>
              <a:ext uri="{FF2B5EF4-FFF2-40B4-BE49-F238E27FC236}">
                <a16:creationId xmlns:a16="http://schemas.microsoft.com/office/drawing/2014/main" id="{2DB95F09-60A9-4D86-A3C5-CD365B584BFC}"/>
              </a:ext>
            </a:extLst>
          </p:cNvPr>
          <p:cNvSpPr>
            <a:spLocks noGrp="1" noRot="1" noChangeAspect="1" noChangeArrowheads="1" noTextEdit="1"/>
          </p:cNvSpPr>
          <p:nvPr>
            <p:ph type="sldImg"/>
          </p:nvPr>
        </p:nvSpPr>
        <p:spPr>
          <a:ln/>
        </p:spPr>
      </p:sp>
      <p:sp>
        <p:nvSpPr>
          <p:cNvPr id="20483" name="عنصر نائب للملاحظات 2">
            <a:extLst>
              <a:ext uri="{FF2B5EF4-FFF2-40B4-BE49-F238E27FC236}">
                <a16:creationId xmlns:a16="http://schemas.microsoft.com/office/drawing/2014/main" id="{2BB6FF86-958A-49A0-AAD4-C2977A815C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484" name="عنصر نائب لرقم الشريحة 3">
            <a:extLst>
              <a:ext uri="{FF2B5EF4-FFF2-40B4-BE49-F238E27FC236}">
                <a16:creationId xmlns:a16="http://schemas.microsoft.com/office/drawing/2014/main" id="{2E34FEFF-6DB1-499A-99EB-7A72B81815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45DB02-B79E-4144-91DF-A2ACE99E20E4}" type="slidenum">
              <a:rPr lang="en-US" altLang="en-US" smtClean="0"/>
              <a:pPr/>
              <a:t>14</a:t>
            </a:fld>
            <a:endParaRPr lang="en-US" altLang="en-US"/>
          </a:p>
        </p:txBody>
      </p:sp>
    </p:spTree>
    <p:extLst>
      <p:ext uri="{BB962C8B-B14F-4D97-AF65-F5344CB8AC3E}">
        <p14:creationId xmlns:p14="http://schemas.microsoft.com/office/powerpoint/2010/main" val="44248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C4C6AFD-BC05-4C38-8312-B702CEEC0D08}"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75C3E-8D8F-494A-AEC4-B82719833492}" type="slidenum">
              <a:rPr lang="en-US" smtClean="0"/>
              <a:t>‹#›</a:t>
            </a:fld>
            <a:endParaRPr lang="en-US"/>
          </a:p>
        </p:txBody>
      </p:sp>
    </p:spTree>
    <p:extLst>
      <p:ext uri="{BB962C8B-B14F-4D97-AF65-F5344CB8AC3E}">
        <p14:creationId xmlns:p14="http://schemas.microsoft.com/office/powerpoint/2010/main" val="2350138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4C6AFD-BC05-4C38-8312-B702CEEC0D08}"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75C3E-8D8F-494A-AEC4-B82719833492}" type="slidenum">
              <a:rPr lang="en-US" smtClean="0"/>
              <a:t>‹#›</a:t>
            </a:fld>
            <a:endParaRPr lang="en-US"/>
          </a:p>
        </p:txBody>
      </p:sp>
    </p:spTree>
    <p:extLst>
      <p:ext uri="{BB962C8B-B14F-4D97-AF65-F5344CB8AC3E}">
        <p14:creationId xmlns:p14="http://schemas.microsoft.com/office/powerpoint/2010/main" val="1597811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4C6AFD-BC05-4C38-8312-B702CEEC0D08}"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75C3E-8D8F-494A-AEC4-B82719833492}" type="slidenum">
              <a:rPr lang="en-US" smtClean="0"/>
              <a:t>‹#›</a:t>
            </a:fld>
            <a:endParaRPr lang="en-US"/>
          </a:p>
        </p:txBody>
      </p:sp>
    </p:spTree>
    <p:extLst>
      <p:ext uri="{BB962C8B-B14F-4D97-AF65-F5344CB8AC3E}">
        <p14:creationId xmlns:p14="http://schemas.microsoft.com/office/powerpoint/2010/main" val="137230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4C6AFD-BC05-4C38-8312-B702CEEC0D08}"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75C3E-8D8F-494A-AEC4-B82719833492}" type="slidenum">
              <a:rPr lang="en-US" smtClean="0"/>
              <a:t>‹#›</a:t>
            </a:fld>
            <a:endParaRPr lang="en-US"/>
          </a:p>
        </p:txBody>
      </p:sp>
    </p:spTree>
    <p:extLst>
      <p:ext uri="{BB962C8B-B14F-4D97-AF65-F5344CB8AC3E}">
        <p14:creationId xmlns:p14="http://schemas.microsoft.com/office/powerpoint/2010/main" val="296842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4C6AFD-BC05-4C38-8312-B702CEEC0D08}"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75C3E-8D8F-494A-AEC4-B82719833492}" type="slidenum">
              <a:rPr lang="en-US" smtClean="0"/>
              <a:t>‹#›</a:t>
            </a:fld>
            <a:endParaRPr lang="en-US"/>
          </a:p>
        </p:txBody>
      </p:sp>
    </p:spTree>
    <p:extLst>
      <p:ext uri="{BB962C8B-B14F-4D97-AF65-F5344CB8AC3E}">
        <p14:creationId xmlns:p14="http://schemas.microsoft.com/office/powerpoint/2010/main" val="2680661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4C6AFD-BC05-4C38-8312-B702CEEC0D08}"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75C3E-8D8F-494A-AEC4-B82719833492}" type="slidenum">
              <a:rPr lang="en-US" smtClean="0"/>
              <a:t>‹#›</a:t>
            </a:fld>
            <a:endParaRPr lang="en-US"/>
          </a:p>
        </p:txBody>
      </p:sp>
    </p:spTree>
    <p:extLst>
      <p:ext uri="{BB962C8B-B14F-4D97-AF65-F5344CB8AC3E}">
        <p14:creationId xmlns:p14="http://schemas.microsoft.com/office/powerpoint/2010/main" val="272010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4C6AFD-BC05-4C38-8312-B702CEEC0D08}" type="datetimeFigureOut">
              <a:rPr lang="en-US" smtClean="0"/>
              <a:t>12/23/2020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75C3E-8D8F-494A-AEC4-B82719833492}" type="slidenum">
              <a:rPr lang="en-US" smtClean="0"/>
              <a:t>‹#›</a:t>
            </a:fld>
            <a:endParaRPr lang="en-US"/>
          </a:p>
        </p:txBody>
      </p:sp>
    </p:spTree>
    <p:extLst>
      <p:ext uri="{BB962C8B-B14F-4D97-AF65-F5344CB8AC3E}">
        <p14:creationId xmlns:p14="http://schemas.microsoft.com/office/powerpoint/2010/main" val="4129731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4C6AFD-BC05-4C38-8312-B702CEEC0D08}" type="datetimeFigureOut">
              <a:rPr lang="en-US" smtClean="0"/>
              <a:t>12/23/2020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75C3E-8D8F-494A-AEC4-B82719833492}" type="slidenum">
              <a:rPr lang="en-US" smtClean="0"/>
              <a:t>‹#›</a:t>
            </a:fld>
            <a:endParaRPr lang="en-US"/>
          </a:p>
        </p:txBody>
      </p:sp>
    </p:spTree>
    <p:extLst>
      <p:ext uri="{BB962C8B-B14F-4D97-AF65-F5344CB8AC3E}">
        <p14:creationId xmlns:p14="http://schemas.microsoft.com/office/powerpoint/2010/main" val="3671551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4C6AFD-BC05-4C38-8312-B702CEEC0D08}" type="datetimeFigureOut">
              <a:rPr lang="en-US" smtClean="0"/>
              <a:t>12/23/2020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75C3E-8D8F-494A-AEC4-B82719833492}" type="slidenum">
              <a:rPr lang="en-US" smtClean="0"/>
              <a:t>‹#›</a:t>
            </a:fld>
            <a:endParaRPr lang="en-US"/>
          </a:p>
        </p:txBody>
      </p:sp>
    </p:spTree>
    <p:extLst>
      <p:ext uri="{BB962C8B-B14F-4D97-AF65-F5344CB8AC3E}">
        <p14:creationId xmlns:p14="http://schemas.microsoft.com/office/powerpoint/2010/main" val="283274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C4C6AFD-BC05-4C38-8312-B702CEEC0D08}"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75C3E-8D8F-494A-AEC4-B82719833492}" type="slidenum">
              <a:rPr lang="en-US" smtClean="0"/>
              <a:t>‹#›</a:t>
            </a:fld>
            <a:endParaRPr lang="en-US"/>
          </a:p>
        </p:txBody>
      </p:sp>
    </p:spTree>
    <p:extLst>
      <p:ext uri="{BB962C8B-B14F-4D97-AF65-F5344CB8AC3E}">
        <p14:creationId xmlns:p14="http://schemas.microsoft.com/office/powerpoint/2010/main" val="171145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C4C6AFD-BC05-4C38-8312-B702CEEC0D08}"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75C3E-8D8F-494A-AEC4-B82719833492}" type="slidenum">
              <a:rPr lang="en-US" smtClean="0"/>
              <a:t>‹#›</a:t>
            </a:fld>
            <a:endParaRPr lang="en-US"/>
          </a:p>
        </p:txBody>
      </p:sp>
    </p:spTree>
    <p:extLst>
      <p:ext uri="{BB962C8B-B14F-4D97-AF65-F5344CB8AC3E}">
        <p14:creationId xmlns:p14="http://schemas.microsoft.com/office/powerpoint/2010/main" val="506542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C4C6AFD-BC05-4C38-8312-B702CEEC0D08}" type="datetimeFigureOut">
              <a:rPr lang="en-US" smtClean="0"/>
              <a:t>12/23/2020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75C3E-8D8F-494A-AEC4-B82719833492}" type="slidenum">
              <a:rPr lang="en-US" smtClean="0"/>
              <a:t>‹#›</a:t>
            </a:fld>
            <a:endParaRPr lang="en-US"/>
          </a:p>
        </p:txBody>
      </p:sp>
    </p:spTree>
    <p:extLst>
      <p:ext uri="{BB962C8B-B14F-4D97-AF65-F5344CB8AC3E}">
        <p14:creationId xmlns:p14="http://schemas.microsoft.com/office/powerpoint/2010/main" val="2055202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0.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audio" Target="../media/audio1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2.wav"/><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audio" Target="../media/audio15.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6.wav"/><Relationship Id="rId1" Type="http://schemas.openxmlformats.org/officeDocument/2006/relationships/slideLayout" Target="../slideLayouts/slideLayout4.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7.wav"/><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7.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audio" Target="../media/audio9.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l="6723" t="25076" r="6723" b="21638"/>
          <a:stretch/>
        </p:blipFill>
        <p:spPr>
          <a:xfrm>
            <a:off x="1524000" y="304800"/>
            <a:ext cx="9144000" cy="1509205"/>
          </a:xfrm>
          <a:prstGeom prst="rect">
            <a:avLst/>
          </a:prstGeom>
        </p:spPr>
      </p:pic>
      <p:sp>
        <p:nvSpPr>
          <p:cNvPr id="6" name="Rectangle 5">
            <a:extLst>
              <a:ext uri="{FF2B5EF4-FFF2-40B4-BE49-F238E27FC236}">
                <a16:creationId xmlns:a16="http://schemas.microsoft.com/office/drawing/2014/main" id="{717A7844-5C42-4F69-A544-CCD6670B3E3C}"/>
              </a:ext>
            </a:extLst>
          </p:cNvPr>
          <p:cNvSpPr/>
          <p:nvPr/>
        </p:nvSpPr>
        <p:spPr>
          <a:xfrm>
            <a:off x="3397983" y="2362200"/>
            <a:ext cx="5396029" cy="1938992"/>
          </a:xfrm>
          <a:prstGeom prst="rect">
            <a:avLst/>
          </a:prstGeom>
          <a:noFill/>
          <a:ln>
            <a:noFill/>
          </a:ln>
          <a:scene3d>
            <a:camera prst="orthographicFront"/>
            <a:lightRig rig="threePt" dir="t"/>
          </a:scene3d>
          <a:sp3d contourW="12700">
            <a:contourClr>
              <a:schemeClr val="accent6">
                <a:lumMod val="60000"/>
                <a:lumOff val="40000"/>
              </a:schemeClr>
            </a:contourClr>
          </a:sp3d>
        </p:spPr>
        <p:txBody>
          <a:bodyPr wrap="none" lIns="91440" tIns="45720" rIns="91440" bIns="45720">
            <a:spAutoFit/>
          </a:bodyPr>
          <a:lstStyle/>
          <a:p>
            <a:pPr algn="ctr"/>
            <a:r>
              <a:rPr lang="ar-BH" sz="6000"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صُوَرٌ من إيذاء المشركين</a:t>
            </a:r>
            <a:endParaRPr lang="en-US" sz="6000"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a:p>
            <a:pPr algn="ctr"/>
            <a:r>
              <a:rPr lang="ar-BH" sz="6000"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 للنبيِّ ﷺ والصحابة </a:t>
            </a:r>
          </a:p>
        </p:txBody>
      </p:sp>
      <p:sp>
        <p:nvSpPr>
          <p:cNvPr id="5" name="Rectangle 4">
            <a:extLst>
              <a:ext uri="{FF2B5EF4-FFF2-40B4-BE49-F238E27FC236}">
                <a16:creationId xmlns:a16="http://schemas.microsoft.com/office/drawing/2014/main" id="{521FC120-807C-42B3-9DB1-83839AC44EB8}"/>
              </a:ext>
            </a:extLst>
          </p:cNvPr>
          <p:cNvSpPr/>
          <p:nvPr/>
        </p:nvSpPr>
        <p:spPr>
          <a:xfrm>
            <a:off x="4455165" y="4419600"/>
            <a:ext cx="3281668" cy="2031325"/>
          </a:xfrm>
          <a:prstGeom prst="rect">
            <a:avLst/>
          </a:prstGeom>
          <a:noFill/>
          <a:ln>
            <a:noFill/>
          </a:ln>
        </p:spPr>
        <p:txBody>
          <a:bodyPr wrap="none" lIns="91440" tIns="45720" rIns="91440" bIns="45720">
            <a:spAutoFit/>
          </a:bodyPr>
          <a:lstStyle/>
          <a:p>
            <a:pPr algn="ctr">
              <a:lnSpc>
                <a:spcPct val="150000"/>
              </a:lnSpc>
            </a:pP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التربية الإسلامية/ الجزء الأول </a:t>
            </a:r>
          </a:p>
          <a:p>
            <a:pPr algn="ctr">
              <a:lnSpc>
                <a:spcPct val="150000"/>
              </a:lnSpc>
            </a:pPr>
            <a:r>
              <a:rPr lang="ar-SA" sz="2800" b="1" dirty="0">
                <a:ln w="0"/>
                <a:solidFill>
                  <a:srgbClr val="00B0F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a:t>
            </a:r>
            <a:r>
              <a:rPr lang="ar-BH" sz="2800" b="1" dirty="0">
                <a:ln w="0"/>
                <a:solidFill>
                  <a:srgbClr val="00B0F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لصف الثالث الابتدائي</a:t>
            </a:r>
          </a:p>
          <a:p>
            <a:pPr algn="ctr">
              <a:lnSpc>
                <a:spcPct val="150000"/>
              </a:lnSpc>
            </a:pPr>
            <a:r>
              <a:rPr lang="ar-BH" sz="2800" b="1" dirty="0">
                <a:ln w="0"/>
                <a:solidFill>
                  <a:srgbClr val="00206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الفصل الدراسي الأول </a:t>
            </a:r>
            <a:endParaRPr lang="ar-BH" sz="3200" b="1" dirty="0">
              <a:ln w="0"/>
              <a:solidFill>
                <a:srgbClr val="00B0F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2554572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HARMS 001.wav"/>
                                        </p:tgtEl>
                                      </p:cMediaNode>
                                    </p:audio>
                                  </p:sub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2250"/>
                                        <p:tgtEl>
                                          <p:spTgt spid="6"/>
                                        </p:tgtEl>
                                      </p:cBhvr>
                                    </p:animEffect>
                                  </p:childTnLst>
                                </p:cTn>
                              </p:par>
                            </p:childTnLst>
                          </p:cTn>
                        </p:par>
                        <p:par>
                          <p:cTn id="12" fill="hold">
                            <p:stCondLst>
                              <p:cond delay="275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8FCFF"/>
              </a:clrFrom>
              <a:clrTo>
                <a:srgbClr val="F8FCFF">
                  <a:alpha val="0"/>
                </a:srgbClr>
              </a:clrTo>
            </a:clrChange>
            <a:extLst>
              <a:ext uri="{28A0092B-C50C-407E-A947-70E740481C1C}">
                <a14:useLocalDpi xmlns:a14="http://schemas.microsoft.com/office/drawing/2010/main" val="0"/>
              </a:ext>
            </a:extLst>
          </a:blip>
          <a:srcRect t="9766"/>
          <a:stretch/>
        </p:blipFill>
        <p:spPr>
          <a:xfrm>
            <a:off x="157620" y="1776458"/>
            <a:ext cx="7467600" cy="4678102"/>
          </a:xfrm>
          <a:prstGeom prst="rect">
            <a:avLst/>
          </a:prstGeom>
        </p:spPr>
      </p:pic>
      <p:sp>
        <p:nvSpPr>
          <p:cNvPr id="12" name="Rounded Rectangle 6">
            <a:extLst>
              <a:ext uri="{FF2B5EF4-FFF2-40B4-BE49-F238E27FC236}">
                <a16:creationId xmlns:a16="http://schemas.microsoft.com/office/drawing/2014/main" id="{DE0B7590-E1F9-4B16-B259-ABDDF9769F75}"/>
              </a:ext>
            </a:extLst>
          </p:cNvPr>
          <p:cNvSpPr/>
          <p:nvPr/>
        </p:nvSpPr>
        <p:spPr>
          <a:xfrm>
            <a:off x="5849207" y="422333"/>
            <a:ext cx="6097211" cy="851297"/>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BH" altLang="en-US" sz="4400" b="1" u="sng" dirty="0">
                <a:solidFill>
                  <a:schemeClr val="accent5">
                    <a:lumMod val="75000"/>
                  </a:schemeClr>
                </a:solidFill>
              </a:rPr>
              <a:t>(2) تعذيب بلال رَضِيَ اللهُ عنه:</a:t>
            </a:r>
            <a:endParaRPr lang="ar-BH" sz="4400" b="1" dirty="0">
              <a:ln w="0"/>
              <a:solidFill>
                <a:schemeClr val="tx1"/>
              </a:solidFill>
              <a:effectLst>
                <a:outerShdw blurRad="38100" dist="25400" dir="5400000" algn="ctr" rotWithShape="0">
                  <a:srgbClr val="6E747A">
                    <a:alpha val="43000"/>
                  </a:srgbClr>
                </a:outerShdw>
              </a:effectLst>
            </a:endParaRPr>
          </a:p>
        </p:txBody>
      </p:sp>
      <p:sp>
        <p:nvSpPr>
          <p:cNvPr id="17" name="TextBox 6">
            <a:extLst>
              <a:ext uri="{FF2B5EF4-FFF2-40B4-BE49-F238E27FC236}">
                <a16:creationId xmlns:a16="http://schemas.microsoft.com/office/drawing/2014/main" id="{7C35AC98-9537-4AC8-B542-CDCAF45FE43A}"/>
              </a:ext>
            </a:extLst>
          </p:cNvPr>
          <p:cNvSpPr txBox="1">
            <a:spLocks noChangeArrowheads="1"/>
          </p:cNvSpPr>
          <p:nvPr/>
        </p:nvSpPr>
        <p:spPr bwMode="auto">
          <a:xfrm>
            <a:off x="4875756" y="1321496"/>
            <a:ext cx="7251527" cy="4078039"/>
          </a:xfrm>
          <a:prstGeom prst="rect">
            <a:avLst/>
          </a:prstGeom>
          <a:noFill/>
          <a:ln>
            <a:noFill/>
          </a:ln>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457200" indent="-457200" algn="just" eaLnBrk="1" hangingPunct="1">
              <a:lnSpc>
                <a:spcPct val="100000"/>
              </a:lnSpc>
              <a:spcBef>
                <a:spcPct val="0"/>
              </a:spcBef>
              <a:buFont typeface="Wingdings" pitchFamily="2" charset="2"/>
              <a:buChar char="v"/>
              <a:defRPr/>
            </a:pPr>
            <a:r>
              <a:rPr lang="ar-BH" altLang="en-US" sz="3000" b="1" dirty="0">
                <a:cs typeface="+mj-cs"/>
              </a:rPr>
              <a:t>كانَ أُميَّةُ بنُ خلفٍ يُخرجُ بلالَ بن رباحٍ رضي الله عنه،</a:t>
            </a:r>
            <a:r>
              <a:rPr lang="ar-BH" altLang="en-US" sz="3200" b="1" dirty="0">
                <a:cs typeface="+mj-cs"/>
              </a:rPr>
              <a:t> في حرِّ الظهيرة، ويُلقيهِ على ظهره في صحراءِ مكةَ، ويضعُ على صدره صخرةً كبيرةً،</a:t>
            </a:r>
          </a:p>
          <a:p>
            <a:pPr algn="just" eaLnBrk="1" hangingPunct="1">
              <a:lnSpc>
                <a:spcPct val="100000"/>
              </a:lnSpc>
              <a:spcBef>
                <a:spcPct val="0"/>
              </a:spcBef>
              <a:buNone/>
              <a:defRPr/>
            </a:pPr>
            <a:r>
              <a:rPr lang="ar-BH" altLang="en-US" sz="3200" b="1" dirty="0">
                <a:cs typeface="+mj-cs"/>
              </a:rPr>
              <a:t>    ويقولُ له: ستظلُّ هكذا حتى تكفُرَ بمحمد،</a:t>
            </a:r>
          </a:p>
          <a:p>
            <a:pPr algn="just" eaLnBrk="1" hangingPunct="1">
              <a:lnSpc>
                <a:spcPct val="100000"/>
              </a:lnSpc>
              <a:spcBef>
                <a:spcPct val="0"/>
              </a:spcBef>
              <a:buNone/>
              <a:defRPr/>
            </a:pPr>
            <a:r>
              <a:rPr lang="ar-BH" altLang="en-US" sz="3200" b="1" dirty="0">
                <a:cs typeface="+mj-cs"/>
              </a:rPr>
              <a:t>    وتُؤمنَ باللاتِ والعُزَّى.</a:t>
            </a:r>
          </a:p>
          <a:p>
            <a:pPr algn="just" eaLnBrk="1" hangingPunct="1">
              <a:lnSpc>
                <a:spcPct val="100000"/>
              </a:lnSpc>
              <a:spcBef>
                <a:spcPct val="0"/>
              </a:spcBef>
              <a:buNone/>
              <a:defRPr/>
            </a:pPr>
            <a:r>
              <a:rPr lang="ar-BH" altLang="en-US" sz="3200" b="1" dirty="0">
                <a:cs typeface="+mj-cs"/>
              </a:rPr>
              <a:t>    فيصبرُ بلالٌ رضي الله عنه على الأذى،</a:t>
            </a:r>
          </a:p>
          <a:p>
            <a:pPr algn="just" eaLnBrk="1" hangingPunct="1">
              <a:lnSpc>
                <a:spcPct val="100000"/>
              </a:lnSpc>
              <a:spcBef>
                <a:spcPct val="0"/>
              </a:spcBef>
              <a:buNone/>
              <a:defRPr/>
            </a:pPr>
            <a:r>
              <a:rPr lang="ar-BH" altLang="en-US" sz="3200" b="1" dirty="0">
                <a:cs typeface="+mj-cs"/>
              </a:rPr>
              <a:t>	ويتحمَّلُ في سبيل الله،</a:t>
            </a:r>
          </a:p>
          <a:p>
            <a:pPr marL="457200" indent="-457200" algn="ctr" eaLnBrk="1" hangingPunct="1">
              <a:lnSpc>
                <a:spcPct val="100000"/>
              </a:lnSpc>
              <a:spcBef>
                <a:spcPct val="0"/>
              </a:spcBef>
              <a:buFont typeface="Wingdings" pitchFamily="2" charset="2"/>
              <a:buChar char="v"/>
              <a:defRPr/>
            </a:pPr>
            <a:r>
              <a:rPr lang="ar-BH" altLang="en-US" sz="3500" b="1" dirty="0">
                <a:solidFill>
                  <a:srgbClr val="CC00FF"/>
                </a:solidFill>
                <a:latin typeface="+mn-lt"/>
              </a:rPr>
              <a:t>ويُردِّدُ: "أحدٌ أحد".</a:t>
            </a:r>
          </a:p>
        </p:txBody>
      </p:sp>
      <p:sp>
        <p:nvSpPr>
          <p:cNvPr id="6"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4177315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HARMS 010.wav"/>
                                        </p:tgtEl>
                                      </p:cMediaNode>
                                    </p:audio>
                                  </p:subTnLst>
                                </p:cTn>
                              </p:par>
                            </p:childTnLst>
                          </p:cTn>
                        </p:par>
                        <p:par>
                          <p:cTn id="8" fill="hold">
                            <p:stCondLst>
                              <p:cond delay="30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3500"/>
                            </p:stCondLst>
                            <p:childTnLst>
                              <p:par>
                                <p:cTn id="14" presetID="2" presetClass="entr" presetSubtype="8" fill="hold" nodeType="afterEffect">
                                  <p:stCondLst>
                                    <p:cond delay="4000"/>
                                  </p:stCondLst>
                                  <p:childTnLst>
                                    <p:set>
                                      <p:cBhvr>
                                        <p:cTn id="15" dur="1" fill="hold">
                                          <p:stCondLst>
                                            <p:cond delay="0"/>
                                          </p:stCondLst>
                                        </p:cTn>
                                        <p:tgtEl>
                                          <p:spTgt spid="17">
                                            <p:txEl>
                                              <p:pRg st="0" end="0"/>
                                            </p:txEl>
                                          </p:spTgt>
                                        </p:tgtEl>
                                        <p:attrNameLst>
                                          <p:attrName>style.visibility</p:attrName>
                                        </p:attrNameLst>
                                      </p:cBhvr>
                                      <p:to>
                                        <p:strVal val="visible"/>
                                      </p:to>
                                    </p:set>
                                    <p:anim calcmode="lin" valueType="num">
                                      <p:cBhvr additive="base">
                                        <p:cTn id="16" dur="10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8500"/>
                            </p:stCondLst>
                            <p:childTnLst>
                              <p:par>
                                <p:cTn id="19" presetID="2" presetClass="entr" presetSubtype="8" fill="hold" nodeType="afterEffect">
                                  <p:stCondLst>
                                    <p:cond delay="250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additive="base">
                                        <p:cTn id="21" dur="10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par>
                          <p:cTn id="23" fill="hold">
                            <p:stCondLst>
                              <p:cond delay="12000"/>
                            </p:stCondLst>
                            <p:childTnLst>
                              <p:par>
                                <p:cTn id="24" presetID="2" presetClass="entr" presetSubtype="8" fill="hold" nodeType="afterEffect">
                                  <p:stCondLst>
                                    <p:cond delay="3500"/>
                                  </p:stCondLst>
                                  <p:childTnLst>
                                    <p:set>
                                      <p:cBhvr>
                                        <p:cTn id="25" dur="1" fill="hold">
                                          <p:stCondLst>
                                            <p:cond delay="0"/>
                                          </p:stCondLst>
                                        </p:cTn>
                                        <p:tgtEl>
                                          <p:spTgt spid="17">
                                            <p:txEl>
                                              <p:pRg st="2" end="2"/>
                                            </p:txEl>
                                          </p:spTgt>
                                        </p:tgtEl>
                                        <p:attrNameLst>
                                          <p:attrName>style.visibility</p:attrName>
                                        </p:attrNameLst>
                                      </p:cBhvr>
                                      <p:to>
                                        <p:strVal val="visible"/>
                                      </p:to>
                                    </p:set>
                                    <p:anim calcmode="lin" valueType="num">
                                      <p:cBhvr additive="base">
                                        <p:cTn id="26" dur="10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7" dur="10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par>
                          <p:cTn id="28" fill="hold">
                            <p:stCondLst>
                              <p:cond delay="16500"/>
                            </p:stCondLst>
                            <p:childTnLst>
                              <p:par>
                                <p:cTn id="29" presetID="2" presetClass="entr" presetSubtype="8" fill="hold" nodeType="afterEffect">
                                  <p:stCondLst>
                                    <p:cond delay="3500"/>
                                  </p:stCondLst>
                                  <p:childTnLst>
                                    <p:set>
                                      <p:cBhvr>
                                        <p:cTn id="30" dur="1" fill="hold">
                                          <p:stCondLst>
                                            <p:cond delay="0"/>
                                          </p:stCondLst>
                                        </p:cTn>
                                        <p:tgtEl>
                                          <p:spTgt spid="17">
                                            <p:txEl>
                                              <p:pRg st="3" end="3"/>
                                            </p:txEl>
                                          </p:spTgt>
                                        </p:tgtEl>
                                        <p:attrNameLst>
                                          <p:attrName>style.visibility</p:attrName>
                                        </p:attrNameLst>
                                      </p:cBhvr>
                                      <p:to>
                                        <p:strVal val="visible"/>
                                      </p:to>
                                    </p:set>
                                    <p:anim calcmode="lin" valueType="num">
                                      <p:cBhvr additive="base">
                                        <p:cTn id="31" dur="10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7">
                                            <p:txEl>
                                              <p:pRg st="3" end="3"/>
                                            </p:txEl>
                                          </p:spTgt>
                                        </p:tgtEl>
                                        <p:attrNameLst>
                                          <p:attrName>ppt_y</p:attrName>
                                        </p:attrNameLst>
                                      </p:cBhvr>
                                      <p:tavLst>
                                        <p:tav tm="0">
                                          <p:val>
                                            <p:strVal val="#ppt_y"/>
                                          </p:val>
                                        </p:tav>
                                        <p:tav tm="100000">
                                          <p:val>
                                            <p:strVal val="#ppt_y"/>
                                          </p:val>
                                        </p:tav>
                                      </p:tavLst>
                                    </p:anim>
                                  </p:childTnLst>
                                </p:cTn>
                              </p:par>
                            </p:childTnLst>
                          </p:cTn>
                        </p:par>
                        <p:par>
                          <p:cTn id="33" fill="hold">
                            <p:stCondLst>
                              <p:cond delay="21000"/>
                            </p:stCondLst>
                            <p:childTnLst>
                              <p:par>
                                <p:cTn id="34" presetID="2" presetClass="entr" presetSubtype="8" fill="hold" nodeType="afterEffect">
                                  <p:stCondLst>
                                    <p:cond delay="2500"/>
                                  </p:stCondLst>
                                  <p:childTnLst>
                                    <p:set>
                                      <p:cBhvr>
                                        <p:cTn id="35" dur="1" fill="hold">
                                          <p:stCondLst>
                                            <p:cond delay="0"/>
                                          </p:stCondLst>
                                        </p:cTn>
                                        <p:tgtEl>
                                          <p:spTgt spid="17">
                                            <p:txEl>
                                              <p:pRg st="4" end="4"/>
                                            </p:txEl>
                                          </p:spTgt>
                                        </p:tgtEl>
                                        <p:attrNameLst>
                                          <p:attrName>style.visibility</p:attrName>
                                        </p:attrNameLst>
                                      </p:cBhvr>
                                      <p:to>
                                        <p:strVal val="visible"/>
                                      </p:to>
                                    </p:set>
                                    <p:anim calcmode="lin" valueType="num">
                                      <p:cBhvr additive="base">
                                        <p:cTn id="36" dur="10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par>
                          <p:cTn id="38" fill="hold">
                            <p:stCondLst>
                              <p:cond delay="24500"/>
                            </p:stCondLst>
                            <p:childTnLst>
                              <p:par>
                                <p:cTn id="39" presetID="2" presetClass="entr" presetSubtype="8" fill="hold" nodeType="afterEffect">
                                  <p:stCondLst>
                                    <p:cond delay="1500"/>
                                  </p:stCondLst>
                                  <p:childTnLst>
                                    <p:set>
                                      <p:cBhvr>
                                        <p:cTn id="40" dur="1" fill="hold">
                                          <p:stCondLst>
                                            <p:cond delay="0"/>
                                          </p:stCondLst>
                                        </p:cTn>
                                        <p:tgtEl>
                                          <p:spTgt spid="17">
                                            <p:txEl>
                                              <p:pRg st="5" end="5"/>
                                            </p:txEl>
                                          </p:spTgt>
                                        </p:tgtEl>
                                        <p:attrNameLst>
                                          <p:attrName>style.visibility</p:attrName>
                                        </p:attrNameLst>
                                      </p:cBhvr>
                                      <p:to>
                                        <p:strVal val="visible"/>
                                      </p:to>
                                    </p:set>
                                    <p:anim calcmode="lin" valueType="num">
                                      <p:cBhvr additive="base">
                                        <p:cTn id="41" dur="1000" fill="hold"/>
                                        <p:tgtEl>
                                          <p:spTgt spid="17">
                                            <p:txEl>
                                              <p:pRg st="5" end="5"/>
                                            </p:txEl>
                                          </p:spTgt>
                                        </p:tgtEl>
                                        <p:attrNameLst>
                                          <p:attrName>ppt_x</p:attrName>
                                        </p:attrNameLst>
                                      </p:cBhvr>
                                      <p:tavLst>
                                        <p:tav tm="0">
                                          <p:val>
                                            <p:strVal val="0-#ppt_w/2"/>
                                          </p:val>
                                        </p:tav>
                                        <p:tav tm="100000">
                                          <p:val>
                                            <p:strVal val="#ppt_x"/>
                                          </p:val>
                                        </p:tav>
                                      </p:tavLst>
                                    </p:anim>
                                    <p:anim calcmode="lin" valueType="num">
                                      <p:cBhvr additive="base">
                                        <p:cTn id="42" dur="1000" fill="hold"/>
                                        <p:tgtEl>
                                          <p:spTgt spid="1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6">
            <a:extLst>
              <a:ext uri="{FF2B5EF4-FFF2-40B4-BE49-F238E27FC236}">
                <a16:creationId xmlns:a16="http://schemas.microsoft.com/office/drawing/2014/main" id="{DE0B7590-E1F9-4B16-B259-ABDDF9769F75}"/>
              </a:ext>
            </a:extLst>
          </p:cNvPr>
          <p:cNvSpPr/>
          <p:nvPr/>
        </p:nvSpPr>
        <p:spPr>
          <a:xfrm>
            <a:off x="4572001" y="1143000"/>
            <a:ext cx="7374418" cy="851297"/>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571500" indent="-571500" algn="ctr" rtl="1">
              <a:buFont typeface="Wingdings" pitchFamily="2" charset="2"/>
              <a:buChar char="v"/>
              <a:defRPr/>
            </a:pPr>
            <a:r>
              <a:rPr lang="ar-BH" altLang="en-US" sz="4400" b="1" dirty="0">
                <a:solidFill>
                  <a:schemeClr val="accent5">
                    <a:lumMod val="75000"/>
                  </a:schemeClr>
                </a:solidFill>
              </a:rPr>
              <a:t>(3)</a:t>
            </a:r>
            <a:r>
              <a:rPr lang="ar-BH" altLang="en-US" sz="4400" b="1" u="sng" dirty="0">
                <a:solidFill>
                  <a:schemeClr val="accent5">
                    <a:lumMod val="75000"/>
                  </a:schemeClr>
                </a:solidFill>
              </a:rPr>
              <a:t> تعذيب زِنِّيرَة رَضِيَ اللهُ عنها:</a:t>
            </a:r>
            <a:endParaRPr lang="ar-BH" sz="4400" b="1" dirty="0">
              <a:ln w="0"/>
              <a:solidFill>
                <a:schemeClr val="tx1"/>
              </a:solidFill>
              <a:effectLst>
                <a:outerShdw blurRad="38100" dist="25400" dir="5400000" algn="ctr" rotWithShape="0">
                  <a:srgbClr val="6E747A">
                    <a:alpha val="43000"/>
                  </a:srgbClr>
                </a:outerShdw>
              </a:effectLst>
            </a:endParaRPr>
          </a:p>
        </p:txBody>
      </p:sp>
      <p:sp>
        <p:nvSpPr>
          <p:cNvPr id="10" name="TextBox 6">
            <a:extLst>
              <a:ext uri="{FF2B5EF4-FFF2-40B4-BE49-F238E27FC236}">
                <a16:creationId xmlns:a16="http://schemas.microsoft.com/office/drawing/2014/main" id="{7C35AC98-9537-4AC8-B542-CDCAF45FE43A}"/>
              </a:ext>
            </a:extLst>
          </p:cNvPr>
          <p:cNvSpPr txBox="1">
            <a:spLocks noChangeArrowheads="1"/>
          </p:cNvSpPr>
          <p:nvPr/>
        </p:nvSpPr>
        <p:spPr bwMode="auto">
          <a:xfrm>
            <a:off x="838200" y="2362200"/>
            <a:ext cx="10574818" cy="3554819"/>
          </a:xfrm>
          <a:prstGeom prst="rect">
            <a:avLst/>
          </a:prstGeom>
          <a:noFill/>
          <a:ln>
            <a:noFill/>
          </a:ln>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defRPr/>
            </a:pPr>
            <a:r>
              <a:rPr lang="ar-BH" altLang="en-US" sz="4500" b="1" dirty="0">
                <a:solidFill>
                  <a:srgbClr val="002060"/>
                </a:solidFill>
                <a:cs typeface="+mj-cs"/>
              </a:rPr>
              <a:t>عذَّبَ المشركونَ امرأةً يُقالُ لها </a:t>
            </a:r>
            <a:r>
              <a:rPr lang="ar-BH" altLang="en-US" sz="4500" b="1" u="sng" dirty="0">
                <a:solidFill>
                  <a:srgbClr val="CC00FF"/>
                </a:solidFill>
                <a:cs typeface="+mj-cs"/>
              </a:rPr>
              <a:t>( زِنِّيرَة )</a:t>
            </a:r>
            <a:r>
              <a:rPr lang="ar-BH" altLang="en-US" sz="4500" b="1" dirty="0">
                <a:solidFill>
                  <a:srgbClr val="CC00FF"/>
                </a:solidFill>
                <a:cs typeface="+mj-cs"/>
              </a:rPr>
              <a:t> </a:t>
            </a:r>
            <a:r>
              <a:rPr lang="ar-BH" altLang="en-US" sz="4500" b="1" dirty="0">
                <a:solidFill>
                  <a:srgbClr val="002060"/>
                </a:solidFill>
                <a:cs typeface="+mj-cs"/>
              </a:rPr>
              <a:t>عذابًا شديدًا،</a:t>
            </a:r>
            <a:r>
              <a:rPr lang="en-US" altLang="en-US" sz="4500" b="1" dirty="0">
                <a:solidFill>
                  <a:srgbClr val="002060"/>
                </a:solidFill>
                <a:cs typeface="+mj-cs"/>
              </a:rPr>
              <a:t> </a:t>
            </a:r>
            <a:r>
              <a:rPr lang="ar-BH" altLang="en-US" sz="4500" b="1" dirty="0">
                <a:solidFill>
                  <a:srgbClr val="002060"/>
                </a:solidFill>
                <a:cs typeface="+mj-cs"/>
              </a:rPr>
              <a:t>حتى فقدت بصرَها، فلم يزدها ذلك إلا إيمانًا بدين الإسلام.</a:t>
            </a:r>
          </a:p>
          <a:p>
            <a:pPr algn="just">
              <a:lnSpc>
                <a:spcPct val="100000"/>
              </a:lnSpc>
              <a:spcBef>
                <a:spcPct val="0"/>
              </a:spcBef>
              <a:buNone/>
              <a:defRPr/>
            </a:pPr>
            <a:r>
              <a:rPr lang="ar-BH" altLang="en-US" sz="4500" b="1" dirty="0">
                <a:solidFill>
                  <a:srgbClr val="002060"/>
                </a:solidFill>
                <a:cs typeface="+mj-cs"/>
              </a:rPr>
              <a:t>فقالَ المشركونَ:</a:t>
            </a:r>
            <a:r>
              <a:rPr lang="en-US" altLang="en-US" sz="4500" b="1" dirty="0">
                <a:solidFill>
                  <a:srgbClr val="002060"/>
                </a:solidFill>
                <a:cs typeface="+mj-cs"/>
              </a:rPr>
              <a:t> </a:t>
            </a:r>
            <a:r>
              <a:rPr lang="ar-BH" altLang="en-US" sz="4500" b="1" dirty="0">
                <a:solidFill>
                  <a:srgbClr val="002060"/>
                </a:solidFill>
                <a:cs typeface="+mj-cs"/>
              </a:rPr>
              <a:t>عَمَتها اللاتُ والعُزَّى.</a:t>
            </a:r>
            <a:endParaRPr lang="en-US" altLang="en-US" sz="4500" b="1" dirty="0">
              <a:solidFill>
                <a:srgbClr val="002060"/>
              </a:solidFill>
              <a:cs typeface="+mj-cs"/>
            </a:endParaRPr>
          </a:p>
          <a:p>
            <a:pPr algn="just">
              <a:lnSpc>
                <a:spcPct val="100000"/>
              </a:lnSpc>
              <a:spcBef>
                <a:spcPct val="0"/>
              </a:spcBef>
              <a:buNone/>
              <a:defRPr/>
            </a:pPr>
            <a:r>
              <a:rPr lang="en-US" altLang="en-US" sz="4500" b="1" dirty="0">
                <a:solidFill>
                  <a:srgbClr val="002060"/>
                </a:solidFill>
                <a:cs typeface="+mj-cs"/>
              </a:rPr>
              <a:t> </a:t>
            </a:r>
            <a:r>
              <a:rPr lang="ar-BH" altLang="en-US" sz="4500" b="1" dirty="0">
                <a:solidFill>
                  <a:srgbClr val="002060"/>
                </a:solidFill>
                <a:cs typeface="+mj-cs"/>
              </a:rPr>
              <a:t>فقالت: كذبوا... وما ينفعُ اللاتُ والعُزَّى، ولا يضرَّان.</a:t>
            </a:r>
            <a:endParaRPr lang="en-US" altLang="en-US" sz="4500" b="1" dirty="0">
              <a:solidFill>
                <a:srgbClr val="002060"/>
              </a:solidFill>
              <a:cs typeface="+mj-cs"/>
            </a:endParaRPr>
          </a:p>
          <a:p>
            <a:pPr marL="457200" indent="-457200" algn="ctr">
              <a:lnSpc>
                <a:spcPct val="100000"/>
              </a:lnSpc>
              <a:spcBef>
                <a:spcPct val="0"/>
              </a:spcBef>
              <a:buFont typeface="Wingdings" pitchFamily="2" charset="2"/>
              <a:buChar char="v"/>
              <a:defRPr/>
            </a:pPr>
            <a:r>
              <a:rPr lang="en-US" altLang="en-US" sz="4500" b="1" dirty="0">
                <a:solidFill>
                  <a:srgbClr val="CC00FF"/>
                </a:solidFill>
                <a:cs typeface="+mj-cs"/>
              </a:rPr>
              <a:t> </a:t>
            </a:r>
            <a:r>
              <a:rPr lang="ar-BH" altLang="en-US" sz="4500" b="1" dirty="0">
                <a:solidFill>
                  <a:srgbClr val="CC00FF"/>
                </a:solidFill>
                <a:cs typeface="+mj-cs"/>
              </a:rPr>
              <a:t>فردّ اللهُ بصرَها.</a:t>
            </a:r>
            <a:endParaRPr lang="ar-BH" altLang="en-US" sz="4500" b="1" dirty="0">
              <a:solidFill>
                <a:srgbClr val="CC00FF"/>
              </a:solidFill>
              <a:latin typeface="+mn-lt"/>
              <a:cs typeface="+mj-cs"/>
            </a:endParaRPr>
          </a:p>
        </p:txBody>
      </p:sp>
      <p:sp>
        <p:nvSpPr>
          <p:cNvPr id="5"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HARMS 012.wav"/>
                                        </p:tgtEl>
                                      </p:cMediaNode>
                                    </p:audio>
                                  </p:subTnLst>
                                </p:cTn>
                              </p:par>
                            </p:childTnLst>
                          </p:cTn>
                        </p:par>
                        <p:par>
                          <p:cTn id="8" fill="hold">
                            <p:stCondLst>
                              <p:cond delay="3000"/>
                            </p:stCondLst>
                            <p:childTnLst>
                              <p:par>
                                <p:cTn id="9" presetID="2" presetClass="entr" presetSubtype="8" fill="hold" nodeType="afterEffect">
                                  <p:stCondLst>
                                    <p:cond delay="200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6000"/>
                            </p:stCondLst>
                            <p:childTnLst>
                              <p:par>
                                <p:cTn id="14" presetID="2" presetClass="entr" presetSubtype="8" fill="hold" nodeType="afterEffect">
                                  <p:stCondLst>
                                    <p:cond delay="2000"/>
                                  </p:stCondLst>
                                  <p:childTnLst>
                                    <p:set>
                                      <p:cBhvr>
                                        <p:cTn id="15" dur="1" fill="hold">
                                          <p:stCondLst>
                                            <p:cond delay="0"/>
                                          </p:stCondLst>
                                        </p:cTn>
                                        <p:tgtEl>
                                          <p:spTgt spid="10">
                                            <p:txEl>
                                              <p:pRg st="1" end="1"/>
                                            </p:txEl>
                                          </p:spTgt>
                                        </p:tgtEl>
                                        <p:attrNameLst>
                                          <p:attrName>style.visibility</p:attrName>
                                        </p:attrNameLst>
                                      </p:cBhvr>
                                      <p:to>
                                        <p:strVal val="visible"/>
                                      </p:to>
                                    </p:set>
                                    <p:anim calcmode="lin" valueType="num">
                                      <p:cBhvr additive="base">
                                        <p:cTn id="16" dur="10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9000"/>
                            </p:stCondLst>
                            <p:childTnLst>
                              <p:par>
                                <p:cTn id="19" presetID="2" presetClass="entr" presetSubtype="8" fill="hold" nodeType="afterEffect">
                                  <p:stCondLst>
                                    <p:cond delay="200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additive="base">
                                        <p:cTn id="21" dur="20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2" dur="20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3000"/>
                            </p:stCondLst>
                            <p:childTnLst>
                              <p:par>
                                <p:cTn id="24" presetID="2" presetClass="entr" presetSubtype="8" fill="hold" nodeType="afterEffect">
                                  <p:stCondLst>
                                    <p:cond delay="250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20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7" dur="20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7" name="مجموعة 12">
            <a:extLst>
              <a:ext uri="{FF2B5EF4-FFF2-40B4-BE49-F238E27FC236}">
                <a16:creationId xmlns:a16="http://schemas.microsoft.com/office/drawing/2014/main" id="{FB09A2AE-F3A3-4536-B32F-75D626DF234A}"/>
              </a:ext>
            </a:extLst>
          </p:cNvPr>
          <p:cNvGrpSpPr>
            <a:grpSpLocks/>
          </p:cNvGrpSpPr>
          <p:nvPr/>
        </p:nvGrpSpPr>
        <p:grpSpPr bwMode="auto">
          <a:xfrm>
            <a:off x="294165" y="1725686"/>
            <a:ext cx="9726612" cy="4141714"/>
            <a:chOff x="182563" y="-239286"/>
            <a:chExt cx="8781925" cy="10880639"/>
          </a:xfrm>
          <a:solidFill>
            <a:schemeClr val="accent4">
              <a:lumMod val="40000"/>
              <a:lumOff val="60000"/>
            </a:schemeClr>
          </a:solidFill>
        </p:grpSpPr>
        <p:sp>
          <p:nvSpPr>
            <p:cNvPr id="16" name="Rounded Rectangle 18">
              <a:extLst>
                <a:ext uri="{FF2B5EF4-FFF2-40B4-BE49-F238E27FC236}">
                  <a16:creationId xmlns:a16="http://schemas.microsoft.com/office/drawing/2014/main" id="{A46F5FA1-8E1B-4746-ACAA-FBB6B5BB95F1}"/>
                </a:ext>
              </a:extLst>
            </p:cNvPr>
            <p:cNvSpPr/>
            <p:nvPr/>
          </p:nvSpPr>
          <p:spPr bwMode="auto">
            <a:xfrm>
              <a:off x="182563" y="-239286"/>
              <a:ext cx="8781925" cy="10880639"/>
            </a:xfrm>
            <a:prstGeom prst="roundRect">
              <a:avLst/>
            </a:prstGeom>
            <a:grpFill/>
            <a:ln w="9525" cap="flat" cmpd="sng" algn="ctr">
              <a:noFill/>
              <a:prstDash val="solid"/>
              <a:round/>
              <a:headEnd type="none" w="med" len="med"/>
              <a:tailEnd type="none" w="med" len="med"/>
            </a:ln>
            <a:effectLst/>
          </p:spPr>
          <p:txBody>
            <a:bodyPr wrap="none" anchor="ctr"/>
            <a:lstStyle/>
            <a:p>
              <a:pPr algn="ctr" rtl="1" eaLnBrk="1" hangingPunct="1">
                <a:defRPr/>
              </a:pPr>
              <a:endParaRPr lang="ar-BH" altLang="en-US" sz="3200" b="1" dirty="0"/>
            </a:p>
            <a:p>
              <a:pPr algn="ctr" rtl="1" eaLnBrk="1" hangingPunct="1">
                <a:defRPr/>
              </a:pPr>
              <a:endParaRPr lang="ar-BH" altLang="en-US" sz="3200" b="1" dirty="0"/>
            </a:p>
            <a:p>
              <a:pPr algn="ctr" rtl="1" eaLnBrk="1" hangingPunct="1">
                <a:defRPr/>
              </a:pPr>
              <a:endParaRPr lang="ar-BH" altLang="en-US" sz="3200" b="1" dirty="0"/>
            </a:p>
            <a:p>
              <a:pPr algn="ctr" rtl="1" eaLnBrk="1" hangingPunct="1">
                <a:defRPr/>
              </a:pPr>
              <a:r>
                <a:rPr lang="ar-BH" altLang="en-US" sz="3200" b="1" dirty="0"/>
                <a:t> </a:t>
              </a:r>
            </a:p>
          </p:txBody>
        </p:sp>
        <p:sp>
          <p:nvSpPr>
            <p:cNvPr id="17" name="TextBox 6">
              <a:extLst>
                <a:ext uri="{FF2B5EF4-FFF2-40B4-BE49-F238E27FC236}">
                  <a16:creationId xmlns:a16="http://schemas.microsoft.com/office/drawing/2014/main" id="{81DE7FCF-13E9-41D1-B839-E554E6168709}"/>
                </a:ext>
              </a:extLst>
            </p:cNvPr>
            <p:cNvSpPr txBox="1">
              <a:spLocks noChangeArrowheads="1"/>
            </p:cNvSpPr>
            <p:nvPr/>
          </p:nvSpPr>
          <p:spPr bwMode="auto">
            <a:xfrm>
              <a:off x="370303" y="604786"/>
              <a:ext cx="8496179" cy="2829944"/>
            </a:xfrm>
            <a:prstGeom prst="rect">
              <a:avLst/>
            </a:prstGeom>
            <a:solidFill>
              <a:schemeClr val="bg2">
                <a:lumMod val="90000"/>
              </a:schemeClr>
            </a:solidFill>
            <a:ln>
              <a:noFill/>
            </a:ln>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defRPr/>
              </a:pPr>
              <a:r>
                <a:rPr lang="ar-BH" altLang="en-US" sz="3200" b="1" dirty="0">
                  <a:cs typeface="+mj-cs"/>
                </a:rPr>
                <a:t>أولًا: صَبَرَ النبي ﷺ على أذى المشركين استجابة لأمر الله تعالى:  </a:t>
              </a:r>
              <a:r>
                <a:rPr lang="ar-BH" altLang="en-US" sz="3200" b="1" dirty="0">
                  <a:solidFill>
                    <a:srgbClr val="FF0000"/>
                  </a:solidFill>
                  <a:cs typeface="+mj-cs"/>
                </a:rPr>
                <a:t>{وَاصْبِرْ عَلَى مَا يَقُولُونَ وَاهْجُرْهُمْ هَجْرًا جَمِيلا}.</a:t>
              </a:r>
              <a:endParaRPr lang="ar-BH" altLang="en-US" sz="1800" b="1" dirty="0">
                <a:solidFill>
                  <a:srgbClr val="FF0000"/>
                </a:solidFill>
              </a:endParaRPr>
            </a:p>
          </p:txBody>
        </p:sp>
      </p:grpSp>
      <p:sp>
        <p:nvSpPr>
          <p:cNvPr id="15" name="TextBox 6">
            <a:extLst>
              <a:ext uri="{FF2B5EF4-FFF2-40B4-BE49-F238E27FC236}">
                <a16:creationId xmlns:a16="http://schemas.microsoft.com/office/drawing/2014/main" id="{A30E04B0-976B-499B-A460-52295B968B42}"/>
              </a:ext>
            </a:extLst>
          </p:cNvPr>
          <p:cNvSpPr txBox="1">
            <a:spLocks noChangeArrowheads="1"/>
          </p:cNvSpPr>
          <p:nvPr/>
        </p:nvSpPr>
        <p:spPr bwMode="auto">
          <a:xfrm>
            <a:off x="452407" y="3257934"/>
            <a:ext cx="9410128" cy="1077218"/>
          </a:xfrm>
          <a:prstGeom prst="rect">
            <a:avLst/>
          </a:prstGeom>
          <a:solidFill>
            <a:schemeClr val="accent6">
              <a:lumMod val="40000"/>
              <a:lumOff val="60000"/>
            </a:schemeClr>
          </a:solidFill>
          <a:ln>
            <a:noFill/>
          </a:ln>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defRPr/>
            </a:pPr>
            <a:r>
              <a:rPr lang="ar-BH" altLang="en-US" sz="3200" b="1" dirty="0">
                <a:cs typeface="+mj-cs"/>
              </a:rPr>
              <a:t>ثانيًا: صَبْرُ الصحابة رضي الله عنهم على إيذاء المشركين لهم، دليلٌ على قوَّة إيمانهم وثباتهم على الحقّ. </a:t>
            </a:r>
          </a:p>
        </p:txBody>
      </p:sp>
      <p:sp>
        <p:nvSpPr>
          <p:cNvPr id="18" name="TextBox 6">
            <a:extLst>
              <a:ext uri="{FF2B5EF4-FFF2-40B4-BE49-F238E27FC236}">
                <a16:creationId xmlns:a16="http://schemas.microsoft.com/office/drawing/2014/main" id="{AFCB51C1-3F1F-4BE9-B3A8-4503D1E7AEAE}"/>
              </a:ext>
            </a:extLst>
          </p:cNvPr>
          <p:cNvSpPr txBox="1">
            <a:spLocks noChangeArrowheads="1"/>
          </p:cNvSpPr>
          <p:nvPr/>
        </p:nvSpPr>
        <p:spPr bwMode="auto">
          <a:xfrm>
            <a:off x="529718" y="4572000"/>
            <a:ext cx="9410128" cy="1077218"/>
          </a:xfrm>
          <a:prstGeom prst="rect">
            <a:avLst/>
          </a:prstGeom>
          <a:solidFill>
            <a:schemeClr val="accent1">
              <a:lumMod val="40000"/>
              <a:lumOff val="60000"/>
            </a:schemeClr>
          </a:solidFill>
          <a:ln>
            <a:noFill/>
          </a:ln>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defRPr/>
            </a:pPr>
            <a:r>
              <a:rPr lang="ar-BH" altLang="en-US" sz="3200" b="1" dirty="0">
                <a:cs typeface="+mj-cs"/>
              </a:rPr>
              <a:t>ثالثًا: يجب على المسلم أن يقتدي بالرسول ﷺ والصحابة رضي الله عنهم، في الصَّبر والثَّبات على الحقِّ. </a:t>
            </a:r>
          </a:p>
        </p:txBody>
      </p:sp>
      <p:grpSp>
        <p:nvGrpSpPr>
          <p:cNvPr id="3" name="مجموعة 2">
            <a:extLst>
              <a:ext uri="{FF2B5EF4-FFF2-40B4-BE49-F238E27FC236}">
                <a16:creationId xmlns:a16="http://schemas.microsoft.com/office/drawing/2014/main" id="{E8EDC9AA-8C0E-4E2C-BB2D-E35B6FEA13F8}"/>
              </a:ext>
            </a:extLst>
          </p:cNvPr>
          <p:cNvGrpSpPr/>
          <p:nvPr/>
        </p:nvGrpSpPr>
        <p:grpSpPr>
          <a:xfrm>
            <a:off x="8230076" y="196190"/>
            <a:ext cx="3581401" cy="3546957"/>
            <a:chOff x="10020777" y="533400"/>
            <a:chExt cx="2018823" cy="1449737"/>
          </a:xfrm>
        </p:grpSpPr>
        <p:pic>
          <p:nvPicPr>
            <p:cNvPr id="9" name="Picture 11">
              <a:extLst>
                <a:ext uri="{FF2B5EF4-FFF2-40B4-BE49-F238E27FC236}">
                  <a16:creationId xmlns:a16="http://schemas.microsoft.com/office/drawing/2014/main" id="{E10296B8-2E22-41B4-980A-2D099DED4C6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8164" b="67145" l="45345" r="66967">
                          <a14:foregroundMark x1="62913" y1="65423" x2="62913" y2="65423"/>
                          <a14:foregroundMark x1="57357" y1="38164" x2="57357" y2="38164"/>
                          <a14:foregroundMark x1="54655" y1="39742" x2="54655" y2="39742"/>
                          <a14:foregroundMark x1="51802" y1="40459" x2="51802" y2="40459"/>
                          <a14:foregroundMark x1="45495" y1="54232" x2="45495" y2="54232"/>
                          <a14:foregroundMark x1="55405" y1="60976" x2="55405" y2="60976"/>
                          <a14:foregroundMark x1="59760" y1="57819" x2="59760" y2="57819"/>
                          <a14:foregroundMark x1="64114" y1="60402" x2="64114" y2="60402"/>
                          <a14:foregroundMark x1="49850" y1="62554" x2="49850" y2="62554"/>
                          <a14:foregroundMark x1="47147" y1="58393" x2="47147" y2="58393"/>
                          <a14:foregroundMark x1="49099" y1="63845" x2="49099" y2="63845"/>
                          <a14:foregroundMark x1="52252" y1="65854" x2="52252" y2="65854"/>
                          <a14:foregroundMark x1="58859" y1="67145" x2="58859" y2="67145"/>
                          <a14:foregroundMark x1="62012" y1="40172" x2="62012" y2="40172"/>
                          <a14:foregroundMark x1="58559" y1="40172" x2="58559" y2="40172"/>
                          <a14:foregroundMark x1="49850" y1="43615" x2="49850" y2="43615"/>
                          <a14:foregroundMark x1="50300" y1="41750" x2="50300" y2="4175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43053" t="36262" r="30294" b="30667"/>
            <a:stretch/>
          </p:blipFill>
          <p:spPr>
            <a:xfrm>
              <a:off x="11087577" y="533400"/>
              <a:ext cx="952023" cy="1449737"/>
            </a:xfrm>
            <a:prstGeom prst="rect">
              <a:avLst/>
            </a:prstGeom>
          </p:spPr>
        </p:pic>
        <p:grpSp>
          <p:nvGrpSpPr>
            <p:cNvPr id="10" name="مجموعة 9">
              <a:extLst>
                <a:ext uri="{FF2B5EF4-FFF2-40B4-BE49-F238E27FC236}">
                  <a16:creationId xmlns:a16="http://schemas.microsoft.com/office/drawing/2014/main" id="{057E849E-20DC-4B15-AB88-F6AF67C3B7BC}"/>
                </a:ext>
              </a:extLst>
            </p:cNvPr>
            <p:cNvGrpSpPr/>
            <p:nvPr/>
          </p:nvGrpSpPr>
          <p:grpSpPr>
            <a:xfrm>
              <a:off x="10020777" y="685800"/>
              <a:ext cx="952023" cy="695801"/>
              <a:chOff x="5282308" y="113294"/>
              <a:chExt cx="2325309" cy="1051833"/>
            </a:xfrm>
          </p:grpSpPr>
          <p:sp>
            <p:nvSpPr>
              <p:cNvPr id="11" name="Oval Callout 7">
                <a:extLst>
                  <a:ext uri="{FF2B5EF4-FFF2-40B4-BE49-F238E27FC236}">
                    <a16:creationId xmlns:a16="http://schemas.microsoft.com/office/drawing/2014/main" id="{ABECA40A-38E0-4277-BBC4-CFB787760A24}"/>
                  </a:ext>
                </a:extLst>
              </p:cNvPr>
              <p:cNvSpPr/>
              <p:nvPr/>
            </p:nvSpPr>
            <p:spPr bwMode="auto">
              <a:xfrm rot="583966">
                <a:off x="5391288" y="113294"/>
                <a:ext cx="2107348" cy="609833"/>
              </a:xfrm>
              <a:prstGeom prst="wedgeEllipseCallout">
                <a:avLst>
                  <a:gd name="adj1" fmla="val 79756"/>
                  <a:gd name="adj2" fmla="val 4605"/>
                </a:avLst>
              </a:prstGeom>
              <a:solidFill>
                <a:srgbClr val="CBF9CC"/>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C06243C3-3554-4EA7-89DD-E7000B3E1FCA}"/>
                  </a:ext>
                </a:extLst>
              </p:cNvPr>
              <p:cNvSpPr txBox="1"/>
              <p:nvPr/>
            </p:nvSpPr>
            <p:spPr>
              <a:xfrm>
                <a:off x="5282308" y="281128"/>
                <a:ext cx="2325309" cy="883999"/>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rtl="1"/>
                <a:r>
                  <a:rPr lang="ar-BH" sz="3200" b="1" dirty="0">
                    <a:ln/>
                  </a:rPr>
                  <a:t>أتعلم</a:t>
                </a:r>
                <a:endParaRPr lang="en-US" sz="3200" b="1" dirty="0">
                  <a:ln/>
                </a:endParaRPr>
              </a:p>
            </p:txBody>
          </p:sp>
        </p:grpSp>
      </p:grpSp>
      <p:sp>
        <p:nvSpPr>
          <p:cNvPr id="13"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17899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HARMS 013.wav"/>
                                        </p:tgtEl>
                                      </p:cMediaNode>
                                    </p:audio>
                                  </p:subTnLst>
                                </p:cTn>
                              </p:par>
                            </p:childTnLst>
                          </p:cTn>
                        </p:par>
                        <p:par>
                          <p:cTn id="8" fill="hold">
                            <p:stCondLst>
                              <p:cond delay="2000"/>
                            </p:stCondLst>
                            <p:childTnLst>
                              <p:par>
                                <p:cTn id="9" presetID="42" presetClass="entr" presetSubtype="0" fill="hold" nodeType="afterEffect">
                                  <p:stCondLst>
                                    <p:cond delay="2000"/>
                                  </p:stCondLst>
                                  <p:childTnLst>
                                    <p:set>
                                      <p:cBhvr>
                                        <p:cTn id="10" dur="1" fill="hold">
                                          <p:stCondLst>
                                            <p:cond delay="0"/>
                                          </p:stCondLst>
                                        </p:cTn>
                                        <p:tgtEl>
                                          <p:spTgt spid="13317"/>
                                        </p:tgtEl>
                                        <p:attrNameLst>
                                          <p:attrName>style.visibility</p:attrName>
                                        </p:attrNameLst>
                                      </p:cBhvr>
                                      <p:to>
                                        <p:strVal val="visible"/>
                                      </p:to>
                                    </p:set>
                                    <p:animEffect transition="in" filter="fade">
                                      <p:cBhvr>
                                        <p:cTn id="11" dur="2000"/>
                                        <p:tgtEl>
                                          <p:spTgt spid="13317"/>
                                        </p:tgtEl>
                                      </p:cBhvr>
                                    </p:animEffect>
                                    <p:anim calcmode="lin" valueType="num">
                                      <p:cBhvr>
                                        <p:cTn id="12" dur="2000" fill="hold"/>
                                        <p:tgtEl>
                                          <p:spTgt spid="13317"/>
                                        </p:tgtEl>
                                        <p:attrNameLst>
                                          <p:attrName>ppt_x</p:attrName>
                                        </p:attrNameLst>
                                      </p:cBhvr>
                                      <p:tavLst>
                                        <p:tav tm="0">
                                          <p:val>
                                            <p:strVal val="#ppt_x"/>
                                          </p:val>
                                        </p:tav>
                                        <p:tav tm="100000">
                                          <p:val>
                                            <p:strVal val="#ppt_x"/>
                                          </p:val>
                                        </p:tav>
                                      </p:tavLst>
                                    </p:anim>
                                    <p:anim calcmode="lin" valueType="num">
                                      <p:cBhvr>
                                        <p:cTn id="13" dur="2000" fill="hold"/>
                                        <p:tgtEl>
                                          <p:spTgt spid="13317"/>
                                        </p:tgtEl>
                                        <p:attrNameLst>
                                          <p:attrName>ppt_y</p:attrName>
                                        </p:attrNameLst>
                                      </p:cBhvr>
                                      <p:tavLst>
                                        <p:tav tm="0">
                                          <p:val>
                                            <p:strVal val="#ppt_y+.1"/>
                                          </p:val>
                                        </p:tav>
                                        <p:tav tm="100000">
                                          <p:val>
                                            <p:strVal val="#ppt_y"/>
                                          </p:val>
                                        </p:tav>
                                      </p:tavLst>
                                    </p:anim>
                                  </p:childTnLst>
                                </p:cTn>
                              </p:par>
                            </p:childTnLst>
                          </p:cTn>
                        </p:par>
                        <p:par>
                          <p:cTn id="14" fill="hold">
                            <p:stCondLst>
                              <p:cond delay="6000"/>
                            </p:stCondLst>
                            <p:childTnLst>
                              <p:par>
                                <p:cTn id="15" presetID="42" presetClass="entr" presetSubtype="0" fill="hold" grpId="0" nodeType="afterEffect">
                                  <p:stCondLst>
                                    <p:cond delay="1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anim calcmode="lin" valueType="num">
                                      <p:cBhvr>
                                        <p:cTn id="18" dur="2000" fill="hold"/>
                                        <p:tgtEl>
                                          <p:spTgt spid="15"/>
                                        </p:tgtEl>
                                        <p:attrNameLst>
                                          <p:attrName>ppt_x</p:attrName>
                                        </p:attrNameLst>
                                      </p:cBhvr>
                                      <p:tavLst>
                                        <p:tav tm="0">
                                          <p:val>
                                            <p:strVal val="#ppt_x"/>
                                          </p:val>
                                        </p:tav>
                                        <p:tav tm="100000">
                                          <p:val>
                                            <p:strVal val="#ppt_x"/>
                                          </p:val>
                                        </p:tav>
                                      </p:tavLst>
                                    </p:anim>
                                    <p:anim calcmode="lin" valueType="num">
                                      <p:cBhvr>
                                        <p:cTn id="19" dur="2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9000"/>
                            </p:stCondLst>
                            <p:childTnLst>
                              <p:par>
                                <p:cTn id="21" presetID="42" presetClass="entr" presetSubtype="0" fill="hold" grpId="0" nodeType="afterEffect">
                                  <p:stCondLst>
                                    <p:cond delay="9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anim calcmode="lin" valueType="num">
                                      <p:cBhvr>
                                        <p:cTn id="24" dur="2000" fill="hold"/>
                                        <p:tgtEl>
                                          <p:spTgt spid="18"/>
                                        </p:tgtEl>
                                        <p:attrNameLst>
                                          <p:attrName>ppt_x</p:attrName>
                                        </p:attrNameLst>
                                      </p:cBhvr>
                                      <p:tavLst>
                                        <p:tav tm="0">
                                          <p:val>
                                            <p:strVal val="#ppt_x"/>
                                          </p:val>
                                        </p:tav>
                                        <p:tav tm="100000">
                                          <p:val>
                                            <p:strVal val="#ppt_x"/>
                                          </p:val>
                                        </p:tav>
                                      </p:tavLst>
                                    </p:anim>
                                    <p:anim calcmode="lin" valueType="num">
                                      <p:cBhvr>
                                        <p:cTn id="25"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2E45848-664A-4FF0-830B-3439C1B7C968}"/>
              </a:ext>
            </a:extLst>
          </p:cNvPr>
          <p:cNvSpPr/>
          <p:nvPr/>
        </p:nvSpPr>
        <p:spPr bwMode="auto">
          <a:xfrm>
            <a:off x="9525000" y="2063749"/>
            <a:ext cx="1008062" cy="603250"/>
          </a:xfrm>
          <a:prstGeom prst="roundRect">
            <a:avLst/>
          </a:prstGeom>
          <a:solidFill>
            <a:schemeClr val="accent4">
              <a:lumMod val="40000"/>
              <a:lumOff val="60000"/>
            </a:schemeClr>
          </a:solidFill>
          <a:ln w="9525" cap="flat" cmpd="sng" algn="ctr">
            <a:noFill/>
            <a:prstDash val="solid"/>
            <a:round/>
            <a:headEnd type="none" w="med" len="med"/>
            <a:tailEnd type="none" w="med" len="med"/>
          </a:ln>
          <a:effectLst/>
        </p:spPr>
        <p:txBody>
          <a:bodyPr wrap="none" anchor="ctr"/>
          <a:lstStyle/>
          <a:p>
            <a:pPr algn="ctr">
              <a:defRPr/>
            </a:pPr>
            <a:r>
              <a:rPr lang="ar-BH" sz="3200" b="1" dirty="0"/>
              <a:t>الخير</a:t>
            </a:r>
            <a:endParaRPr lang="en-US" sz="3600" b="1" dirty="0">
              <a:latin typeface="Arial" charset="0"/>
            </a:endParaRPr>
          </a:p>
        </p:txBody>
      </p:sp>
      <p:sp>
        <p:nvSpPr>
          <p:cNvPr id="8" name="Rounded Rectangle 7">
            <a:extLst>
              <a:ext uri="{FF2B5EF4-FFF2-40B4-BE49-F238E27FC236}">
                <a16:creationId xmlns:a16="http://schemas.microsoft.com/office/drawing/2014/main" id="{9FDFAF92-DF6E-4AE0-A433-9EB98B19E81F}"/>
              </a:ext>
            </a:extLst>
          </p:cNvPr>
          <p:cNvSpPr/>
          <p:nvPr/>
        </p:nvSpPr>
        <p:spPr bwMode="auto">
          <a:xfrm>
            <a:off x="7920037" y="2073275"/>
            <a:ext cx="1223963" cy="593725"/>
          </a:xfrm>
          <a:prstGeom prst="roundRect">
            <a:avLst/>
          </a:prstGeom>
          <a:solidFill>
            <a:schemeClr val="accent4">
              <a:lumMod val="40000"/>
              <a:lumOff val="60000"/>
            </a:schemeClr>
          </a:solidFill>
          <a:ln w="9525" cap="flat" cmpd="sng" algn="ctr">
            <a:noFill/>
            <a:prstDash val="solid"/>
            <a:round/>
            <a:headEnd type="none" w="med" len="med"/>
            <a:tailEnd type="none" w="med" len="med"/>
          </a:ln>
          <a:effectLst/>
        </p:spPr>
        <p:txBody>
          <a:bodyPr wrap="none" anchor="ctr"/>
          <a:lstStyle/>
          <a:p>
            <a:pPr algn="ctr">
              <a:defRPr/>
            </a:pPr>
            <a:r>
              <a:rPr lang="ar-BH" sz="3200" b="1" dirty="0"/>
              <a:t>إيمانهم</a:t>
            </a:r>
            <a:endParaRPr lang="en-US" sz="3600" b="1" dirty="0">
              <a:latin typeface="Arial" charset="0"/>
            </a:endParaRPr>
          </a:p>
        </p:txBody>
      </p:sp>
      <p:sp>
        <p:nvSpPr>
          <p:cNvPr id="10" name="Rounded Rectangle 9">
            <a:extLst>
              <a:ext uri="{FF2B5EF4-FFF2-40B4-BE49-F238E27FC236}">
                <a16:creationId xmlns:a16="http://schemas.microsoft.com/office/drawing/2014/main" id="{A7D35425-C345-4928-BAE7-A1755702F4F8}"/>
              </a:ext>
            </a:extLst>
          </p:cNvPr>
          <p:cNvSpPr/>
          <p:nvPr/>
        </p:nvSpPr>
        <p:spPr bwMode="auto">
          <a:xfrm>
            <a:off x="2822575" y="2063749"/>
            <a:ext cx="1368425" cy="603250"/>
          </a:xfrm>
          <a:prstGeom prst="roundRect">
            <a:avLst/>
          </a:prstGeom>
          <a:solidFill>
            <a:schemeClr val="accent4">
              <a:lumMod val="40000"/>
              <a:lumOff val="60000"/>
            </a:schemeClr>
          </a:solidFill>
          <a:ln w="9525" cap="flat" cmpd="sng" algn="ctr">
            <a:noFill/>
            <a:prstDash val="solid"/>
            <a:round/>
            <a:headEnd type="none" w="med" len="med"/>
            <a:tailEnd type="none" w="med" len="med"/>
          </a:ln>
          <a:effectLst/>
        </p:spPr>
        <p:txBody>
          <a:bodyPr wrap="none" anchor="ctr"/>
          <a:lstStyle/>
          <a:p>
            <a:pPr algn="ctr">
              <a:defRPr/>
            </a:pPr>
            <a:r>
              <a:rPr lang="ar-BH" sz="3200" b="1" dirty="0"/>
              <a:t>الجهرية</a:t>
            </a:r>
            <a:endParaRPr lang="en-US" sz="3600" b="1" dirty="0">
              <a:latin typeface="Arial" charset="0"/>
            </a:endParaRPr>
          </a:p>
        </p:txBody>
      </p:sp>
      <p:sp>
        <p:nvSpPr>
          <p:cNvPr id="12" name="Rounded Rectangle 11">
            <a:extLst>
              <a:ext uri="{FF2B5EF4-FFF2-40B4-BE49-F238E27FC236}">
                <a16:creationId xmlns:a16="http://schemas.microsoft.com/office/drawing/2014/main" id="{B348B77A-72EF-456E-B3D4-3D3B7238B377}"/>
              </a:ext>
            </a:extLst>
          </p:cNvPr>
          <p:cNvSpPr/>
          <p:nvPr/>
        </p:nvSpPr>
        <p:spPr bwMode="auto">
          <a:xfrm>
            <a:off x="4716463" y="2073275"/>
            <a:ext cx="1150937" cy="593725"/>
          </a:xfrm>
          <a:prstGeom prst="roundRect">
            <a:avLst/>
          </a:prstGeom>
          <a:solidFill>
            <a:schemeClr val="accent4">
              <a:lumMod val="40000"/>
              <a:lumOff val="60000"/>
            </a:schemeClr>
          </a:solidFill>
          <a:ln w="9525" cap="flat" cmpd="sng" algn="ctr">
            <a:noFill/>
            <a:prstDash val="solid"/>
            <a:round/>
            <a:headEnd type="none" w="med" len="med"/>
            <a:tailEnd type="none" w="med" len="med"/>
          </a:ln>
          <a:effectLst/>
        </p:spPr>
        <p:txBody>
          <a:bodyPr wrap="none" anchor="ctr"/>
          <a:lstStyle/>
          <a:p>
            <a:pPr algn="ctr" eaLnBrk="1" hangingPunct="1">
              <a:defRPr/>
            </a:pPr>
            <a:r>
              <a:rPr lang="ar-BH" sz="3200" b="1" dirty="0">
                <a:latin typeface="Arial" charset="0"/>
              </a:rPr>
              <a:t>ثلاثة</a:t>
            </a:r>
            <a:endParaRPr lang="en-US" sz="3600" b="1" dirty="0">
              <a:latin typeface="Arial" charset="0"/>
            </a:endParaRPr>
          </a:p>
        </p:txBody>
      </p:sp>
      <p:sp>
        <p:nvSpPr>
          <p:cNvPr id="13" name="Rounded Rectangle 12">
            <a:extLst>
              <a:ext uri="{FF2B5EF4-FFF2-40B4-BE49-F238E27FC236}">
                <a16:creationId xmlns:a16="http://schemas.microsoft.com/office/drawing/2014/main" id="{D5FAD7FE-B3D7-49DC-A525-D2D759017659}"/>
              </a:ext>
            </a:extLst>
          </p:cNvPr>
          <p:cNvSpPr/>
          <p:nvPr/>
        </p:nvSpPr>
        <p:spPr bwMode="auto">
          <a:xfrm>
            <a:off x="6318250" y="2073275"/>
            <a:ext cx="1225550" cy="593725"/>
          </a:xfrm>
          <a:prstGeom prst="roundRect">
            <a:avLst/>
          </a:prstGeom>
          <a:solidFill>
            <a:schemeClr val="accent4">
              <a:lumMod val="40000"/>
              <a:lumOff val="60000"/>
            </a:schemeClr>
          </a:solidFill>
          <a:ln w="9525" cap="flat" cmpd="sng" algn="ctr">
            <a:noFill/>
            <a:prstDash val="solid"/>
            <a:round/>
            <a:headEnd type="none" w="med" len="med"/>
            <a:tailEnd type="none" w="med" len="med"/>
          </a:ln>
          <a:effectLst/>
        </p:spPr>
        <p:txBody>
          <a:bodyPr wrap="none" anchor="ctr"/>
          <a:lstStyle/>
          <a:p>
            <a:pPr algn="ctr">
              <a:defRPr/>
            </a:pPr>
            <a:r>
              <a:rPr lang="ar-BH" sz="3200" b="1" dirty="0"/>
              <a:t>سريَّة</a:t>
            </a:r>
            <a:endParaRPr lang="ar-SA" sz="3200" b="1" dirty="0"/>
          </a:p>
        </p:txBody>
      </p:sp>
      <p:sp>
        <p:nvSpPr>
          <p:cNvPr id="14" name="TextBox 13">
            <a:extLst>
              <a:ext uri="{FF2B5EF4-FFF2-40B4-BE49-F238E27FC236}">
                <a16:creationId xmlns:a16="http://schemas.microsoft.com/office/drawing/2014/main" id="{4D3CF1F3-9FC9-41ED-AE61-E496245B3CA2}"/>
              </a:ext>
            </a:extLst>
          </p:cNvPr>
          <p:cNvSpPr txBox="1"/>
          <p:nvPr/>
        </p:nvSpPr>
        <p:spPr>
          <a:xfrm>
            <a:off x="228600" y="2928042"/>
            <a:ext cx="11277601" cy="3323987"/>
          </a:xfrm>
          <a:prstGeom prst="rect">
            <a:avLst/>
          </a:prstGeom>
          <a:noFill/>
        </p:spPr>
        <p:txBody>
          <a:bodyPr wrap="square">
            <a:spAutoFit/>
          </a:bodyPr>
          <a:lstStyle/>
          <a:p>
            <a:pPr marL="662850" indent="-514350" algn="r" rtl="1">
              <a:lnSpc>
                <a:spcPct val="150000"/>
              </a:lnSpc>
              <a:buAutoNum type="arabicParenBoth"/>
              <a:defRPr/>
            </a:pPr>
            <a:r>
              <a:rPr lang="ar-BH" sz="2800" b="1" dirty="0"/>
              <a:t>كانت الدعوةُ إلى الإسلام في بدايتها دعوةً .......... </a:t>
            </a:r>
          </a:p>
          <a:p>
            <a:pPr marL="148500" algn="r" rtl="1">
              <a:lnSpc>
                <a:spcPct val="150000"/>
              </a:lnSpc>
              <a:defRPr/>
            </a:pPr>
            <a:r>
              <a:rPr lang="ar-BH" sz="2800" b="1" dirty="0"/>
              <a:t>(2) استمرت الدعوة السريَّة في مكة  ............ أعوام.</a:t>
            </a:r>
          </a:p>
          <a:p>
            <a:pPr marL="148500" algn="r" rtl="1">
              <a:lnSpc>
                <a:spcPct val="150000"/>
              </a:lnSpc>
              <a:defRPr/>
            </a:pPr>
            <a:r>
              <a:rPr lang="ar-BH" sz="2800" b="1" dirty="0"/>
              <a:t>(3) المسلمُ يقتدي بالرسول ﷺ فيدعو إلى ..............</a:t>
            </a:r>
          </a:p>
          <a:p>
            <a:pPr marL="148500" algn="r" rtl="1">
              <a:lnSpc>
                <a:spcPct val="150000"/>
              </a:lnSpc>
              <a:defRPr/>
            </a:pPr>
            <a:r>
              <a:rPr lang="ar-BH" sz="2800" b="1" dirty="0"/>
              <a:t>(4) قوله تعالى: {فَاصْدَعْ بِمَا تُؤْمَرُ وَأَعْرِضْ عَنِ الْمُشْرِكِينَ} يُشير إلى بداية الدعوة .............</a:t>
            </a:r>
          </a:p>
          <a:p>
            <a:pPr marL="148500" algn="r" rtl="1">
              <a:lnSpc>
                <a:spcPct val="150000"/>
              </a:lnSpc>
              <a:defRPr/>
            </a:pPr>
            <a:r>
              <a:rPr lang="ar-BH" sz="2800" b="1" dirty="0"/>
              <a:t>(5) صبرُ الصحابة رضي الله عنهم على إيذاء المشركين لهم دليلٌ على قوة ...........</a:t>
            </a:r>
          </a:p>
        </p:txBody>
      </p:sp>
      <p:sp>
        <p:nvSpPr>
          <p:cNvPr id="3" name="Rectangle 2">
            <a:extLst>
              <a:ext uri="{FF2B5EF4-FFF2-40B4-BE49-F238E27FC236}">
                <a16:creationId xmlns:a16="http://schemas.microsoft.com/office/drawing/2014/main" id="{E63B1A30-A924-4093-AC44-E966BC528EA8}"/>
              </a:ext>
            </a:extLst>
          </p:cNvPr>
          <p:cNvSpPr/>
          <p:nvPr/>
        </p:nvSpPr>
        <p:spPr>
          <a:xfrm>
            <a:off x="990601" y="1143000"/>
            <a:ext cx="10287000" cy="646113"/>
          </a:xfrm>
          <a:prstGeom prst="rect">
            <a:avLst/>
          </a:prstGeom>
          <a:solidFill>
            <a:schemeClr val="accent6">
              <a:lumMod val="20000"/>
              <a:lumOff val="80000"/>
            </a:schemeClr>
          </a:solidFill>
        </p:spPr>
        <p:txBody>
          <a:bodyPr wrap="square">
            <a:spAutoFit/>
          </a:bodyPr>
          <a:lstStyle/>
          <a:p>
            <a:pPr algn="just" rtl="1">
              <a:defRPr/>
            </a:pPr>
            <a:r>
              <a:rPr lang="ar-SA" sz="3600" b="1" dirty="0"/>
              <a:t>أختارُ الكلمةَ المناسبةَ مما يأتي لأملأ الفراغ بالعبارات:</a:t>
            </a:r>
            <a:endParaRPr lang="en-US" sz="3600" b="1" dirty="0"/>
          </a:p>
        </p:txBody>
      </p:sp>
      <p:sp>
        <p:nvSpPr>
          <p:cNvPr id="19" name="Rounded Rectangle 18">
            <a:extLst>
              <a:ext uri="{FF2B5EF4-FFF2-40B4-BE49-F238E27FC236}">
                <a16:creationId xmlns:a16="http://schemas.microsoft.com/office/drawing/2014/main" id="{559D5412-6E2C-4ACA-B56F-C38CE32180BB}"/>
              </a:ext>
            </a:extLst>
          </p:cNvPr>
          <p:cNvSpPr/>
          <p:nvPr/>
        </p:nvSpPr>
        <p:spPr bwMode="auto">
          <a:xfrm>
            <a:off x="4953000" y="2928042"/>
            <a:ext cx="1017587" cy="577158"/>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wrap="none" anchor="ctr"/>
          <a:lstStyle/>
          <a:p>
            <a:pPr algn="ctr">
              <a:defRPr/>
            </a:pPr>
            <a:r>
              <a:rPr lang="ar-BH" sz="2800" b="1" dirty="0">
                <a:solidFill>
                  <a:srgbClr val="CC00FF"/>
                </a:solidFill>
              </a:rPr>
              <a:t>سريَّة</a:t>
            </a:r>
            <a:endParaRPr lang="en-US" sz="2800" b="1" dirty="0">
              <a:solidFill>
                <a:srgbClr val="CC00FF"/>
              </a:solidFill>
            </a:endParaRPr>
          </a:p>
        </p:txBody>
      </p:sp>
      <p:sp>
        <p:nvSpPr>
          <p:cNvPr id="20" name="Rounded Rectangle 19">
            <a:extLst>
              <a:ext uri="{FF2B5EF4-FFF2-40B4-BE49-F238E27FC236}">
                <a16:creationId xmlns:a16="http://schemas.microsoft.com/office/drawing/2014/main" id="{D7AF33AC-1815-4AB0-8FA3-72E6D1F2EF03}"/>
              </a:ext>
            </a:extLst>
          </p:cNvPr>
          <p:cNvSpPr/>
          <p:nvPr/>
        </p:nvSpPr>
        <p:spPr bwMode="auto">
          <a:xfrm>
            <a:off x="5179377" y="4416969"/>
            <a:ext cx="1376045" cy="446087"/>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wrap="none" anchor="ctr"/>
          <a:lstStyle/>
          <a:p>
            <a:pPr algn="ctr">
              <a:defRPr/>
            </a:pPr>
            <a:r>
              <a:rPr lang="ar-BH" sz="2800" b="1" dirty="0">
                <a:solidFill>
                  <a:srgbClr val="CC00FF"/>
                </a:solidFill>
              </a:rPr>
              <a:t>الخير</a:t>
            </a:r>
            <a:endParaRPr lang="en-US" sz="2800" b="1" dirty="0">
              <a:solidFill>
                <a:srgbClr val="CC00FF"/>
              </a:solidFill>
            </a:endParaRPr>
          </a:p>
        </p:txBody>
      </p:sp>
      <p:sp>
        <p:nvSpPr>
          <p:cNvPr id="22" name="Rounded Rectangle 21">
            <a:extLst>
              <a:ext uri="{FF2B5EF4-FFF2-40B4-BE49-F238E27FC236}">
                <a16:creationId xmlns:a16="http://schemas.microsoft.com/office/drawing/2014/main" id="{6C090844-21E4-42F3-ADD9-2C5D65339AFD}"/>
              </a:ext>
            </a:extLst>
          </p:cNvPr>
          <p:cNvSpPr/>
          <p:nvPr/>
        </p:nvSpPr>
        <p:spPr bwMode="auto">
          <a:xfrm>
            <a:off x="1783611" y="5626274"/>
            <a:ext cx="936625" cy="504825"/>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wrap="none" anchor="ctr"/>
          <a:lstStyle/>
          <a:p>
            <a:pPr algn="ctr">
              <a:defRPr/>
            </a:pPr>
            <a:r>
              <a:rPr lang="ar-BH" sz="2800" b="1" dirty="0">
                <a:solidFill>
                  <a:srgbClr val="CC00FF"/>
                </a:solidFill>
              </a:rPr>
              <a:t>إيمانهم</a:t>
            </a:r>
            <a:endParaRPr lang="en-US" sz="2800" b="1" dirty="0">
              <a:solidFill>
                <a:srgbClr val="CC00FF"/>
              </a:solidFill>
            </a:endParaRPr>
          </a:p>
        </p:txBody>
      </p:sp>
      <p:sp>
        <p:nvSpPr>
          <p:cNvPr id="23" name="Rounded Rectangle 22">
            <a:extLst>
              <a:ext uri="{FF2B5EF4-FFF2-40B4-BE49-F238E27FC236}">
                <a16:creationId xmlns:a16="http://schemas.microsoft.com/office/drawing/2014/main" id="{A8649FD0-BAB2-4CFF-8621-310BC00D359F}"/>
              </a:ext>
            </a:extLst>
          </p:cNvPr>
          <p:cNvSpPr/>
          <p:nvPr/>
        </p:nvSpPr>
        <p:spPr bwMode="auto">
          <a:xfrm>
            <a:off x="590552" y="5030962"/>
            <a:ext cx="1152525" cy="49530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wrap="none" anchor="ctr"/>
          <a:lstStyle/>
          <a:p>
            <a:pPr algn="ctr">
              <a:defRPr/>
            </a:pPr>
            <a:r>
              <a:rPr lang="ar-BH" sz="2800" b="1" dirty="0">
                <a:solidFill>
                  <a:srgbClr val="CC00FF"/>
                </a:solidFill>
              </a:rPr>
              <a:t>الجهرية</a:t>
            </a:r>
            <a:endParaRPr lang="en-US" sz="2800" b="1" dirty="0">
              <a:solidFill>
                <a:srgbClr val="CC00FF"/>
              </a:solidFill>
            </a:endParaRPr>
          </a:p>
        </p:txBody>
      </p:sp>
      <p:sp>
        <p:nvSpPr>
          <p:cNvPr id="24" name="Rounded Rectangle 18">
            <a:extLst>
              <a:ext uri="{FF2B5EF4-FFF2-40B4-BE49-F238E27FC236}">
                <a16:creationId xmlns:a16="http://schemas.microsoft.com/office/drawing/2014/main" id="{8B71B6F4-C53D-4A11-9CC9-4465473D0A78}"/>
              </a:ext>
            </a:extLst>
          </p:cNvPr>
          <p:cNvSpPr/>
          <p:nvPr/>
        </p:nvSpPr>
        <p:spPr bwMode="auto">
          <a:xfrm>
            <a:off x="5747968" y="3693591"/>
            <a:ext cx="1250950" cy="534987"/>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wrap="none" anchor="ctr"/>
          <a:lstStyle/>
          <a:p>
            <a:pPr algn="ctr">
              <a:defRPr/>
            </a:pPr>
            <a:r>
              <a:rPr lang="ar-BH" sz="2800" b="1" dirty="0">
                <a:solidFill>
                  <a:srgbClr val="CC00FF"/>
                </a:solidFill>
              </a:rPr>
              <a:t>ثلاثة</a:t>
            </a:r>
            <a:endParaRPr lang="en-US" sz="2800" b="1" dirty="0">
              <a:solidFill>
                <a:srgbClr val="CC00FF"/>
              </a:solidFill>
            </a:endParaRPr>
          </a:p>
        </p:txBody>
      </p:sp>
      <p:sp>
        <p:nvSpPr>
          <p:cNvPr id="25" name="Rounded Rectangle 10">
            <a:extLst>
              <a:ext uri="{FF2B5EF4-FFF2-40B4-BE49-F238E27FC236}">
                <a16:creationId xmlns:a16="http://schemas.microsoft.com/office/drawing/2014/main" id="{ACD8430C-04AE-4344-B93A-08BB465F7677}"/>
              </a:ext>
            </a:extLst>
          </p:cNvPr>
          <p:cNvSpPr/>
          <p:nvPr/>
        </p:nvSpPr>
        <p:spPr>
          <a:xfrm>
            <a:off x="8420902" y="161181"/>
            <a:ext cx="2824164" cy="851297"/>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BH" sz="4400" b="1" dirty="0">
                <a:solidFill>
                  <a:schemeClr val="tx1"/>
                </a:solidFill>
                <a:latin typeface="Arial" charset="0"/>
              </a:rPr>
              <a:t>الأنشطة</a:t>
            </a:r>
            <a:endParaRPr lang="en-US" sz="4400" b="1" dirty="0">
              <a:solidFill>
                <a:schemeClr val="tx1"/>
              </a:solidFill>
              <a:latin typeface="Arial" charset="0"/>
            </a:endParaRPr>
          </a:p>
        </p:txBody>
      </p:sp>
      <p:sp>
        <p:nvSpPr>
          <p:cNvPr id="16"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30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HARMS 014.wav"/>
                                        </p:tgtEl>
                                      </p:cMediaNode>
                                    </p:audio>
                                  </p:subTnLst>
                                </p:cTn>
                              </p:par>
                            </p:childTnLst>
                          </p:cTn>
                        </p:par>
                        <p:par>
                          <p:cTn id="8" fill="hold">
                            <p:stCondLst>
                              <p:cond delay="3000"/>
                            </p:stCondLst>
                            <p:childTnLst>
                              <p:par>
                                <p:cTn id="9" presetID="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000" fill="hold"/>
                                        <p:tgtEl>
                                          <p:spTgt spid="3"/>
                                        </p:tgtEl>
                                        <p:attrNameLst>
                                          <p:attrName>ppt_x</p:attrName>
                                        </p:attrNameLst>
                                      </p:cBhvr>
                                      <p:tavLst>
                                        <p:tav tm="0">
                                          <p:val>
                                            <p:strVal val="0-#ppt_w/2"/>
                                          </p:val>
                                        </p:tav>
                                        <p:tav tm="100000">
                                          <p:val>
                                            <p:strVal val="#ppt_x"/>
                                          </p:val>
                                        </p:tav>
                                      </p:tavLst>
                                    </p:anim>
                                    <p:anim calcmode="lin" valueType="num">
                                      <p:cBhvr additive="base">
                                        <p:cTn id="12" dur="3000" fill="hold"/>
                                        <p:tgtEl>
                                          <p:spTgt spid="3"/>
                                        </p:tgtEl>
                                        <p:attrNameLst>
                                          <p:attrName>ppt_y</p:attrName>
                                        </p:attrNameLst>
                                      </p:cBhvr>
                                      <p:tavLst>
                                        <p:tav tm="0">
                                          <p:val>
                                            <p:strVal val="#ppt_y"/>
                                          </p:val>
                                        </p:tav>
                                        <p:tav tm="100000">
                                          <p:val>
                                            <p:strVal val="#ppt_y"/>
                                          </p:val>
                                        </p:tav>
                                      </p:tavLst>
                                    </p:anim>
                                  </p:childTnLst>
                                </p:cTn>
                              </p:par>
                              <p:par>
                                <p:cTn id="13" presetID="31" presetClass="entr" presetSubtype="0" fill="hold" grpId="0" nodeType="withEffect">
                                  <p:stCondLst>
                                    <p:cond delay="150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31" presetClass="entr" presetSubtype="0" fill="hold" grpId="0" nodeType="withEffect">
                                  <p:stCondLst>
                                    <p:cond delay="150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par>
                                <p:cTn id="25" presetID="31" presetClass="entr" presetSubtype="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par>
                                <p:cTn id="31" presetID="31" presetClass="entr" presetSubtype="0" fill="hold" grpId="0" nodeType="withEffect">
                                  <p:stCondLst>
                                    <p:cond delay="15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par>
                                <p:cTn id="37" presetID="31" presetClass="entr" presetSubtype="0" fill="hold" grpId="0" nodeType="withEffect">
                                  <p:stCondLst>
                                    <p:cond delay="15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par>
                          <p:cTn id="43" fill="hold" nodeType="withGroup">
                            <p:stCondLst>
                              <p:cond delay="6500"/>
                            </p:stCondLst>
                            <p:childTnLst>
                              <p:par>
                                <p:cTn id="44" presetID="42" presetClass="entr" presetSubtype="0" fill="hold" grpId="0" nodeType="afterEffect">
                                  <p:stCondLst>
                                    <p:cond delay="400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000"/>
                                        <p:tgtEl>
                                          <p:spTgt spid="14"/>
                                        </p:tgtEl>
                                      </p:cBhvr>
                                    </p:animEffect>
                                    <p:anim calcmode="lin" valueType="num">
                                      <p:cBhvr>
                                        <p:cTn id="47" dur="2000" fill="hold"/>
                                        <p:tgtEl>
                                          <p:spTgt spid="14"/>
                                        </p:tgtEl>
                                        <p:attrNameLst>
                                          <p:attrName>ppt_x</p:attrName>
                                        </p:attrNameLst>
                                      </p:cBhvr>
                                      <p:tavLst>
                                        <p:tav tm="0">
                                          <p:val>
                                            <p:strVal val="#ppt_x"/>
                                          </p:val>
                                        </p:tav>
                                        <p:tav tm="100000">
                                          <p:val>
                                            <p:strVal val="#ppt_x"/>
                                          </p:val>
                                        </p:tav>
                                      </p:tavLst>
                                    </p:anim>
                                    <p:anim calcmode="lin" valueType="num">
                                      <p:cBhvr>
                                        <p:cTn id="48" dur="2000" fill="hold"/>
                                        <p:tgtEl>
                                          <p:spTgt spid="14"/>
                                        </p:tgtEl>
                                        <p:attrNameLst>
                                          <p:attrName>ppt_y</p:attrName>
                                        </p:attrNameLst>
                                      </p:cBhvr>
                                      <p:tavLst>
                                        <p:tav tm="0">
                                          <p:val>
                                            <p:strVal val="#ppt_y+.1"/>
                                          </p:val>
                                        </p:tav>
                                        <p:tav tm="100000">
                                          <p:val>
                                            <p:strVal val="#ppt_y"/>
                                          </p:val>
                                        </p:tav>
                                      </p:tavLst>
                                    </p:anim>
                                  </p:childTnLst>
                                </p:cTn>
                              </p:par>
                            </p:childTnLst>
                          </p:cTn>
                        </p:par>
                        <p:par>
                          <p:cTn id="49" fill="hold" nodeType="withGroup">
                            <p:stCondLst>
                              <p:cond delay="12500"/>
                            </p:stCondLst>
                            <p:childTnLst>
                              <p:par>
                                <p:cTn id="50" presetID="2" presetClass="entr" presetSubtype="8" fill="hold" nodeType="after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 calcmode="lin" valueType="num">
                                      <p:cBhvr additive="base">
                                        <p:cTn id="52" dur="20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53" dur="2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54" fill="hold">
                            <p:stCondLst>
                              <p:cond delay="14500"/>
                            </p:stCondLst>
                            <p:childTnLst>
                              <p:par>
                                <p:cTn id="55" presetID="26" presetClass="entr" presetSubtype="0" fill="hold" grpId="0" nodeType="afterEffect">
                                  <p:stCondLst>
                                    <p:cond delay="270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80">
                                          <p:stCondLst>
                                            <p:cond delay="0"/>
                                          </p:stCondLst>
                                        </p:cTn>
                                        <p:tgtEl>
                                          <p:spTgt spid="19"/>
                                        </p:tgtEl>
                                      </p:cBhvr>
                                    </p:animEffect>
                                    <p:anim calcmode="lin" valueType="num">
                                      <p:cBhvr>
                                        <p:cTn id="5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3" dur="26">
                                          <p:stCondLst>
                                            <p:cond delay="650"/>
                                          </p:stCondLst>
                                        </p:cTn>
                                        <p:tgtEl>
                                          <p:spTgt spid="19"/>
                                        </p:tgtEl>
                                      </p:cBhvr>
                                      <p:to x="100000" y="60000"/>
                                    </p:animScale>
                                    <p:animScale>
                                      <p:cBhvr>
                                        <p:cTn id="64" dur="166" decel="50000">
                                          <p:stCondLst>
                                            <p:cond delay="676"/>
                                          </p:stCondLst>
                                        </p:cTn>
                                        <p:tgtEl>
                                          <p:spTgt spid="19"/>
                                        </p:tgtEl>
                                      </p:cBhvr>
                                      <p:to x="100000" y="100000"/>
                                    </p:animScale>
                                    <p:animScale>
                                      <p:cBhvr>
                                        <p:cTn id="65" dur="26">
                                          <p:stCondLst>
                                            <p:cond delay="1312"/>
                                          </p:stCondLst>
                                        </p:cTn>
                                        <p:tgtEl>
                                          <p:spTgt spid="19"/>
                                        </p:tgtEl>
                                      </p:cBhvr>
                                      <p:to x="100000" y="80000"/>
                                    </p:animScale>
                                    <p:animScale>
                                      <p:cBhvr>
                                        <p:cTn id="66" dur="166" decel="50000">
                                          <p:stCondLst>
                                            <p:cond delay="1338"/>
                                          </p:stCondLst>
                                        </p:cTn>
                                        <p:tgtEl>
                                          <p:spTgt spid="19"/>
                                        </p:tgtEl>
                                      </p:cBhvr>
                                      <p:to x="100000" y="100000"/>
                                    </p:animScale>
                                    <p:animScale>
                                      <p:cBhvr>
                                        <p:cTn id="67" dur="26">
                                          <p:stCondLst>
                                            <p:cond delay="1642"/>
                                          </p:stCondLst>
                                        </p:cTn>
                                        <p:tgtEl>
                                          <p:spTgt spid="19"/>
                                        </p:tgtEl>
                                      </p:cBhvr>
                                      <p:to x="100000" y="90000"/>
                                    </p:animScale>
                                    <p:animScale>
                                      <p:cBhvr>
                                        <p:cTn id="68" dur="166" decel="50000">
                                          <p:stCondLst>
                                            <p:cond delay="1668"/>
                                          </p:stCondLst>
                                        </p:cTn>
                                        <p:tgtEl>
                                          <p:spTgt spid="19"/>
                                        </p:tgtEl>
                                      </p:cBhvr>
                                      <p:to x="100000" y="100000"/>
                                    </p:animScale>
                                    <p:animScale>
                                      <p:cBhvr>
                                        <p:cTn id="69" dur="26">
                                          <p:stCondLst>
                                            <p:cond delay="1808"/>
                                          </p:stCondLst>
                                        </p:cTn>
                                        <p:tgtEl>
                                          <p:spTgt spid="19"/>
                                        </p:tgtEl>
                                      </p:cBhvr>
                                      <p:to x="100000" y="95000"/>
                                    </p:animScale>
                                    <p:animScale>
                                      <p:cBhvr>
                                        <p:cTn id="70" dur="166" decel="50000">
                                          <p:stCondLst>
                                            <p:cond delay="1834"/>
                                          </p:stCondLst>
                                        </p:cTn>
                                        <p:tgtEl>
                                          <p:spTgt spid="19"/>
                                        </p:tgtEl>
                                      </p:cBhvr>
                                      <p:to x="100000" y="100000"/>
                                    </p:animScale>
                                  </p:childTnLst>
                                </p:cTn>
                              </p:par>
                            </p:childTnLst>
                          </p:cTn>
                        </p:par>
                        <p:par>
                          <p:cTn id="71" fill="hold">
                            <p:stCondLst>
                              <p:cond delay="19200"/>
                            </p:stCondLst>
                            <p:childTnLst>
                              <p:par>
                                <p:cTn id="72" presetID="2" presetClass="entr" presetSubtype="8" fill="hold" nodeType="afterEffect">
                                  <p:stCondLst>
                                    <p:cond delay="0"/>
                                  </p:stCondLst>
                                  <p:childTnLst>
                                    <p:set>
                                      <p:cBhvr>
                                        <p:cTn id="73" dur="1" fill="hold">
                                          <p:stCondLst>
                                            <p:cond delay="0"/>
                                          </p:stCondLst>
                                        </p:cTn>
                                        <p:tgtEl>
                                          <p:spTgt spid="14">
                                            <p:txEl>
                                              <p:pRg st="1" end="1"/>
                                            </p:txEl>
                                          </p:spTgt>
                                        </p:tgtEl>
                                        <p:attrNameLst>
                                          <p:attrName>style.visibility</p:attrName>
                                        </p:attrNameLst>
                                      </p:cBhvr>
                                      <p:to>
                                        <p:strVal val="visible"/>
                                      </p:to>
                                    </p:set>
                                    <p:anim calcmode="lin" valueType="num">
                                      <p:cBhvr additive="base">
                                        <p:cTn id="74" dur="20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75" dur="20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par>
                          <p:cTn id="76" fill="hold">
                            <p:stCondLst>
                              <p:cond delay="21200"/>
                            </p:stCondLst>
                            <p:childTnLst>
                              <p:par>
                                <p:cTn id="77" presetID="26" presetClass="entr" presetSubtype="0" fill="hold" grpId="0" nodeType="afterEffect">
                                  <p:stCondLst>
                                    <p:cond delay="270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580">
                                          <p:stCondLst>
                                            <p:cond delay="0"/>
                                          </p:stCondLst>
                                        </p:cTn>
                                        <p:tgtEl>
                                          <p:spTgt spid="24"/>
                                        </p:tgtEl>
                                      </p:cBhvr>
                                    </p:animEffect>
                                    <p:anim calcmode="lin" valueType="num">
                                      <p:cBhvr>
                                        <p:cTn id="8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5" dur="26">
                                          <p:stCondLst>
                                            <p:cond delay="650"/>
                                          </p:stCondLst>
                                        </p:cTn>
                                        <p:tgtEl>
                                          <p:spTgt spid="24"/>
                                        </p:tgtEl>
                                      </p:cBhvr>
                                      <p:to x="100000" y="60000"/>
                                    </p:animScale>
                                    <p:animScale>
                                      <p:cBhvr>
                                        <p:cTn id="86" dur="166" decel="50000">
                                          <p:stCondLst>
                                            <p:cond delay="676"/>
                                          </p:stCondLst>
                                        </p:cTn>
                                        <p:tgtEl>
                                          <p:spTgt spid="24"/>
                                        </p:tgtEl>
                                      </p:cBhvr>
                                      <p:to x="100000" y="100000"/>
                                    </p:animScale>
                                    <p:animScale>
                                      <p:cBhvr>
                                        <p:cTn id="87" dur="26">
                                          <p:stCondLst>
                                            <p:cond delay="1312"/>
                                          </p:stCondLst>
                                        </p:cTn>
                                        <p:tgtEl>
                                          <p:spTgt spid="24"/>
                                        </p:tgtEl>
                                      </p:cBhvr>
                                      <p:to x="100000" y="80000"/>
                                    </p:animScale>
                                    <p:animScale>
                                      <p:cBhvr>
                                        <p:cTn id="88" dur="166" decel="50000">
                                          <p:stCondLst>
                                            <p:cond delay="1338"/>
                                          </p:stCondLst>
                                        </p:cTn>
                                        <p:tgtEl>
                                          <p:spTgt spid="24"/>
                                        </p:tgtEl>
                                      </p:cBhvr>
                                      <p:to x="100000" y="100000"/>
                                    </p:animScale>
                                    <p:animScale>
                                      <p:cBhvr>
                                        <p:cTn id="89" dur="26">
                                          <p:stCondLst>
                                            <p:cond delay="1642"/>
                                          </p:stCondLst>
                                        </p:cTn>
                                        <p:tgtEl>
                                          <p:spTgt spid="24"/>
                                        </p:tgtEl>
                                      </p:cBhvr>
                                      <p:to x="100000" y="90000"/>
                                    </p:animScale>
                                    <p:animScale>
                                      <p:cBhvr>
                                        <p:cTn id="90" dur="166" decel="50000">
                                          <p:stCondLst>
                                            <p:cond delay="1668"/>
                                          </p:stCondLst>
                                        </p:cTn>
                                        <p:tgtEl>
                                          <p:spTgt spid="24"/>
                                        </p:tgtEl>
                                      </p:cBhvr>
                                      <p:to x="100000" y="100000"/>
                                    </p:animScale>
                                    <p:animScale>
                                      <p:cBhvr>
                                        <p:cTn id="91" dur="26">
                                          <p:stCondLst>
                                            <p:cond delay="1808"/>
                                          </p:stCondLst>
                                        </p:cTn>
                                        <p:tgtEl>
                                          <p:spTgt spid="24"/>
                                        </p:tgtEl>
                                      </p:cBhvr>
                                      <p:to x="100000" y="95000"/>
                                    </p:animScale>
                                    <p:animScale>
                                      <p:cBhvr>
                                        <p:cTn id="92" dur="166" decel="50000">
                                          <p:stCondLst>
                                            <p:cond delay="1834"/>
                                          </p:stCondLst>
                                        </p:cTn>
                                        <p:tgtEl>
                                          <p:spTgt spid="24"/>
                                        </p:tgtEl>
                                      </p:cBhvr>
                                      <p:to x="100000" y="100000"/>
                                    </p:animScale>
                                  </p:childTnLst>
                                </p:cTn>
                              </p:par>
                            </p:childTnLst>
                          </p:cTn>
                        </p:par>
                        <p:par>
                          <p:cTn id="93" fill="hold">
                            <p:stCondLst>
                              <p:cond delay="25900"/>
                            </p:stCondLst>
                            <p:childTnLst>
                              <p:par>
                                <p:cTn id="94" presetID="2" presetClass="entr" presetSubtype="8" fill="hold" nodeType="afterEffect">
                                  <p:stCondLst>
                                    <p:cond delay="0"/>
                                  </p:stCondLst>
                                  <p:childTnLst>
                                    <p:set>
                                      <p:cBhvr>
                                        <p:cTn id="95" dur="1" fill="hold">
                                          <p:stCondLst>
                                            <p:cond delay="0"/>
                                          </p:stCondLst>
                                        </p:cTn>
                                        <p:tgtEl>
                                          <p:spTgt spid="14">
                                            <p:txEl>
                                              <p:pRg st="2" end="2"/>
                                            </p:txEl>
                                          </p:spTgt>
                                        </p:tgtEl>
                                        <p:attrNameLst>
                                          <p:attrName>style.visibility</p:attrName>
                                        </p:attrNameLst>
                                      </p:cBhvr>
                                      <p:to>
                                        <p:strVal val="visible"/>
                                      </p:to>
                                    </p:set>
                                    <p:anim calcmode="lin" valueType="num">
                                      <p:cBhvr additive="base">
                                        <p:cTn id="96" dur="20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97" dur="20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par>
                          <p:cTn id="98" fill="hold">
                            <p:stCondLst>
                              <p:cond delay="27900"/>
                            </p:stCondLst>
                            <p:childTnLst>
                              <p:par>
                                <p:cTn id="99" presetID="26" presetClass="entr" presetSubtype="0" fill="hold" grpId="0" nodeType="afterEffect">
                                  <p:stCondLst>
                                    <p:cond delay="5500"/>
                                  </p:stCondLst>
                                  <p:childTnLst>
                                    <p:set>
                                      <p:cBhvr>
                                        <p:cTn id="100" dur="1" fill="hold">
                                          <p:stCondLst>
                                            <p:cond delay="0"/>
                                          </p:stCondLst>
                                        </p:cTn>
                                        <p:tgtEl>
                                          <p:spTgt spid="20"/>
                                        </p:tgtEl>
                                        <p:attrNameLst>
                                          <p:attrName>style.visibility</p:attrName>
                                        </p:attrNameLst>
                                      </p:cBhvr>
                                      <p:to>
                                        <p:strVal val="visible"/>
                                      </p:to>
                                    </p:set>
                                    <p:animEffect transition="in" filter="wipe(down)">
                                      <p:cBhvr>
                                        <p:cTn id="101" dur="580">
                                          <p:stCondLst>
                                            <p:cond delay="0"/>
                                          </p:stCondLst>
                                        </p:cTn>
                                        <p:tgtEl>
                                          <p:spTgt spid="20"/>
                                        </p:tgtEl>
                                      </p:cBhvr>
                                    </p:animEffect>
                                    <p:anim calcmode="lin" valueType="num">
                                      <p:cBhvr>
                                        <p:cTn id="10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07" dur="26">
                                          <p:stCondLst>
                                            <p:cond delay="650"/>
                                          </p:stCondLst>
                                        </p:cTn>
                                        <p:tgtEl>
                                          <p:spTgt spid="20"/>
                                        </p:tgtEl>
                                      </p:cBhvr>
                                      <p:to x="100000" y="60000"/>
                                    </p:animScale>
                                    <p:animScale>
                                      <p:cBhvr>
                                        <p:cTn id="108" dur="166" decel="50000">
                                          <p:stCondLst>
                                            <p:cond delay="676"/>
                                          </p:stCondLst>
                                        </p:cTn>
                                        <p:tgtEl>
                                          <p:spTgt spid="20"/>
                                        </p:tgtEl>
                                      </p:cBhvr>
                                      <p:to x="100000" y="100000"/>
                                    </p:animScale>
                                    <p:animScale>
                                      <p:cBhvr>
                                        <p:cTn id="109" dur="26">
                                          <p:stCondLst>
                                            <p:cond delay="1312"/>
                                          </p:stCondLst>
                                        </p:cTn>
                                        <p:tgtEl>
                                          <p:spTgt spid="20"/>
                                        </p:tgtEl>
                                      </p:cBhvr>
                                      <p:to x="100000" y="80000"/>
                                    </p:animScale>
                                    <p:animScale>
                                      <p:cBhvr>
                                        <p:cTn id="110" dur="166" decel="50000">
                                          <p:stCondLst>
                                            <p:cond delay="1338"/>
                                          </p:stCondLst>
                                        </p:cTn>
                                        <p:tgtEl>
                                          <p:spTgt spid="20"/>
                                        </p:tgtEl>
                                      </p:cBhvr>
                                      <p:to x="100000" y="100000"/>
                                    </p:animScale>
                                    <p:animScale>
                                      <p:cBhvr>
                                        <p:cTn id="111" dur="26">
                                          <p:stCondLst>
                                            <p:cond delay="1642"/>
                                          </p:stCondLst>
                                        </p:cTn>
                                        <p:tgtEl>
                                          <p:spTgt spid="20"/>
                                        </p:tgtEl>
                                      </p:cBhvr>
                                      <p:to x="100000" y="90000"/>
                                    </p:animScale>
                                    <p:animScale>
                                      <p:cBhvr>
                                        <p:cTn id="112" dur="166" decel="50000">
                                          <p:stCondLst>
                                            <p:cond delay="1668"/>
                                          </p:stCondLst>
                                        </p:cTn>
                                        <p:tgtEl>
                                          <p:spTgt spid="20"/>
                                        </p:tgtEl>
                                      </p:cBhvr>
                                      <p:to x="100000" y="100000"/>
                                    </p:animScale>
                                    <p:animScale>
                                      <p:cBhvr>
                                        <p:cTn id="113" dur="26">
                                          <p:stCondLst>
                                            <p:cond delay="1808"/>
                                          </p:stCondLst>
                                        </p:cTn>
                                        <p:tgtEl>
                                          <p:spTgt spid="20"/>
                                        </p:tgtEl>
                                      </p:cBhvr>
                                      <p:to x="100000" y="95000"/>
                                    </p:animScale>
                                    <p:animScale>
                                      <p:cBhvr>
                                        <p:cTn id="114" dur="166" decel="50000">
                                          <p:stCondLst>
                                            <p:cond delay="1834"/>
                                          </p:stCondLst>
                                        </p:cTn>
                                        <p:tgtEl>
                                          <p:spTgt spid="20"/>
                                        </p:tgtEl>
                                      </p:cBhvr>
                                      <p:to x="100000" y="100000"/>
                                    </p:animScale>
                                  </p:childTnLst>
                                </p:cTn>
                              </p:par>
                            </p:childTnLst>
                          </p:cTn>
                        </p:par>
                        <p:par>
                          <p:cTn id="115" fill="hold">
                            <p:stCondLst>
                              <p:cond delay="35400"/>
                            </p:stCondLst>
                            <p:childTnLst>
                              <p:par>
                                <p:cTn id="116" presetID="2" presetClass="entr" presetSubtype="8" fill="hold" nodeType="afterEffect">
                                  <p:stCondLst>
                                    <p:cond delay="2500"/>
                                  </p:stCondLst>
                                  <p:childTnLst>
                                    <p:set>
                                      <p:cBhvr>
                                        <p:cTn id="117" dur="1" fill="hold">
                                          <p:stCondLst>
                                            <p:cond delay="0"/>
                                          </p:stCondLst>
                                        </p:cTn>
                                        <p:tgtEl>
                                          <p:spTgt spid="14">
                                            <p:txEl>
                                              <p:pRg st="3" end="3"/>
                                            </p:txEl>
                                          </p:spTgt>
                                        </p:tgtEl>
                                        <p:attrNameLst>
                                          <p:attrName>style.visibility</p:attrName>
                                        </p:attrNameLst>
                                      </p:cBhvr>
                                      <p:to>
                                        <p:strVal val="visible"/>
                                      </p:to>
                                    </p:set>
                                    <p:anim calcmode="lin" valueType="num">
                                      <p:cBhvr additive="base">
                                        <p:cTn id="118" dur="20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119" dur="20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par>
                          <p:cTn id="120" fill="hold">
                            <p:stCondLst>
                              <p:cond delay="39900"/>
                            </p:stCondLst>
                            <p:childTnLst>
                              <p:par>
                                <p:cTn id="121" presetID="26" presetClass="entr" presetSubtype="0" fill="hold" grpId="0" nodeType="afterEffect">
                                  <p:stCondLst>
                                    <p:cond delay="5000"/>
                                  </p:stCondLst>
                                  <p:childTnLst>
                                    <p:set>
                                      <p:cBhvr>
                                        <p:cTn id="122" dur="1" fill="hold">
                                          <p:stCondLst>
                                            <p:cond delay="0"/>
                                          </p:stCondLst>
                                        </p:cTn>
                                        <p:tgtEl>
                                          <p:spTgt spid="23"/>
                                        </p:tgtEl>
                                        <p:attrNameLst>
                                          <p:attrName>style.visibility</p:attrName>
                                        </p:attrNameLst>
                                      </p:cBhvr>
                                      <p:to>
                                        <p:strVal val="visible"/>
                                      </p:to>
                                    </p:set>
                                    <p:animEffect transition="in" filter="wipe(down)">
                                      <p:cBhvr>
                                        <p:cTn id="123" dur="580">
                                          <p:stCondLst>
                                            <p:cond delay="0"/>
                                          </p:stCondLst>
                                        </p:cTn>
                                        <p:tgtEl>
                                          <p:spTgt spid="23"/>
                                        </p:tgtEl>
                                      </p:cBhvr>
                                    </p:animEffect>
                                    <p:anim calcmode="lin" valueType="num">
                                      <p:cBhvr>
                                        <p:cTn id="12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29" dur="26">
                                          <p:stCondLst>
                                            <p:cond delay="650"/>
                                          </p:stCondLst>
                                        </p:cTn>
                                        <p:tgtEl>
                                          <p:spTgt spid="23"/>
                                        </p:tgtEl>
                                      </p:cBhvr>
                                      <p:to x="100000" y="60000"/>
                                    </p:animScale>
                                    <p:animScale>
                                      <p:cBhvr>
                                        <p:cTn id="130" dur="166" decel="50000">
                                          <p:stCondLst>
                                            <p:cond delay="676"/>
                                          </p:stCondLst>
                                        </p:cTn>
                                        <p:tgtEl>
                                          <p:spTgt spid="23"/>
                                        </p:tgtEl>
                                      </p:cBhvr>
                                      <p:to x="100000" y="100000"/>
                                    </p:animScale>
                                    <p:animScale>
                                      <p:cBhvr>
                                        <p:cTn id="131" dur="26">
                                          <p:stCondLst>
                                            <p:cond delay="1312"/>
                                          </p:stCondLst>
                                        </p:cTn>
                                        <p:tgtEl>
                                          <p:spTgt spid="23"/>
                                        </p:tgtEl>
                                      </p:cBhvr>
                                      <p:to x="100000" y="80000"/>
                                    </p:animScale>
                                    <p:animScale>
                                      <p:cBhvr>
                                        <p:cTn id="132" dur="166" decel="50000">
                                          <p:stCondLst>
                                            <p:cond delay="1338"/>
                                          </p:stCondLst>
                                        </p:cTn>
                                        <p:tgtEl>
                                          <p:spTgt spid="23"/>
                                        </p:tgtEl>
                                      </p:cBhvr>
                                      <p:to x="100000" y="100000"/>
                                    </p:animScale>
                                    <p:animScale>
                                      <p:cBhvr>
                                        <p:cTn id="133" dur="26">
                                          <p:stCondLst>
                                            <p:cond delay="1642"/>
                                          </p:stCondLst>
                                        </p:cTn>
                                        <p:tgtEl>
                                          <p:spTgt spid="23"/>
                                        </p:tgtEl>
                                      </p:cBhvr>
                                      <p:to x="100000" y="90000"/>
                                    </p:animScale>
                                    <p:animScale>
                                      <p:cBhvr>
                                        <p:cTn id="134" dur="166" decel="50000">
                                          <p:stCondLst>
                                            <p:cond delay="1668"/>
                                          </p:stCondLst>
                                        </p:cTn>
                                        <p:tgtEl>
                                          <p:spTgt spid="23"/>
                                        </p:tgtEl>
                                      </p:cBhvr>
                                      <p:to x="100000" y="100000"/>
                                    </p:animScale>
                                    <p:animScale>
                                      <p:cBhvr>
                                        <p:cTn id="135" dur="26">
                                          <p:stCondLst>
                                            <p:cond delay="1808"/>
                                          </p:stCondLst>
                                        </p:cTn>
                                        <p:tgtEl>
                                          <p:spTgt spid="23"/>
                                        </p:tgtEl>
                                      </p:cBhvr>
                                      <p:to x="100000" y="95000"/>
                                    </p:animScale>
                                    <p:animScale>
                                      <p:cBhvr>
                                        <p:cTn id="136" dur="166" decel="50000">
                                          <p:stCondLst>
                                            <p:cond delay="1834"/>
                                          </p:stCondLst>
                                        </p:cTn>
                                        <p:tgtEl>
                                          <p:spTgt spid="23"/>
                                        </p:tgtEl>
                                      </p:cBhvr>
                                      <p:to x="100000" y="100000"/>
                                    </p:animScale>
                                  </p:childTnLst>
                                </p:cTn>
                              </p:par>
                            </p:childTnLst>
                          </p:cTn>
                        </p:par>
                        <p:par>
                          <p:cTn id="137" fill="hold">
                            <p:stCondLst>
                              <p:cond delay="46900"/>
                            </p:stCondLst>
                            <p:childTnLst>
                              <p:par>
                                <p:cTn id="138" presetID="2" presetClass="entr" presetSubtype="8" fill="hold" nodeType="afterEffect">
                                  <p:stCondLst>
                                    <p:cond delay="2500"/>
                                  </p:stCondLst>
                                  <p:childTnLst>
                                    <p:set>
                                      <p:cBhvr>
                                        <p:cTn id="139" dur="1" fill="hold">
                                          <p:stCondLst>
                                            <p:cond delay="0"/>
                                          </p:stCondLst>
                                        </p:cTn>
                                        <p:tgtEl>
                                          <p:spTgt spid="14">
                                            <p:txEl>
                                              <p:pRg st="4" end="4"/>
                                            </p:txEl>
                                          </p:spTgt>
                                        </p:tgtEl>
                                        <p:attrNameLst>
                                          <p:attrName>style.visibility</p:attrName>
                                        </p:attrNameLst>
                                      </p:cBhvr>
                                      <p:to>
                                        <p:strVal val="visible"/>
                                      </p:to>
                                    </p:set>
                                    <p:anim calcmode="lin" valueType="num">
                                      <p:cBhvr additive="base">
                                        <p:cTn id="140" dur="20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141" dur="20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par>
                          <p:cTn id="142" fill="hold">
                            <p:stCondLst>
                              <p:cond delay="51400"/>
                            </p:stCondLst>
                            <p:childTnLst>
                              <p:par>
                                <p:cTn id="143" presetID="26" presetClass="entr" presetSubtype="0" fill="hold" grpId="0" nodeType="afterEffect">
                                  <p:stCondLst>
                                    <p:cond delay="400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animBg="1"/>
      <p:bldP spid="13" grpId="0" animBg="1"/>
      <p:bldP spid="14" grpId="0"/>
      <p:bldP spid="3" grpId="0" animBg="1"/>
      <p:bldP spid="19" grpId="0" animBg="1"/>
      <p:bldP spid="20" grpId="0" animBg="1"/>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85616E-0D81-4C5D-92DE-628EDF73B607}"/>
              </a:ext>
            </a:extLst>
          </p:cNvPr>
          <p:cNvSpPr/>
          <p:nvPr/>
        </p:nvSpPr>
        <p:spPr>
          <a:xfrm>
            <a:off x="2552700" y="776655"/>
            <a:ext cx="7048500" cy="954107"/>
          </a:xfrm>
          <a:prstGeom prst="rect">
            <a:avLst/>
          </a:prstGeom>
          <a:solidFill>
            <a:schemeClr val="accent6">
              <a:lumMod val="20000"/>
              <a:lumOff val="80000"/>
            </a:schemeClr>
          </a:solidFill>
        </p:spPr>
        <p:txBody>
          <a:bodyPr wrap="square">
            <a:spAutoFit/>
          </a:bodyPr>
          <a:lstStyle/>
          <a:p>
            <a:pPr algn="ctr" rtl="1">
              <a:defRPr/>
            </a:pPr>
            <a:r>
              <a:rPr lang="ar-BH" sz="2800" b="1" dirty="0"/>
              <a:t>أ</a:t>
            </a:r>
            <a:r>
              <a:rPr lang="ar-SA" sz="2800" b="1" dirty="0"/>
              <a:t>ضعُ أمام كلّ</a:t>
            </a:r>
            <a:r>
              <a:rPr lang="ar-BH" sz="2800" b="1" dirty="0"/>
              <a:t>ِ</a:t>
            </a:r>
            <a:r>
              <a:rPr lang="ar-SA" sz="2800" b="1" dirty="0"/>
              <a:t> عبارة في العمود الأول</a:t>
            </a:r>
            <a:endParaRPr lang="ar-BH" sz="2800" b="1" dirty="0"/>
          </a:p>
          <a:p>
            <a:pPr algn="ctr" rtl="1">
              <a:defRPr/>
            </a:pPr>
            <a:r>
              <a:rPr lang="ar-SA" sz="2800" b="1" dirty="0"/>
              <a:t>رقم العبارة التي تناسبها من العمود الثاني فيما يأتي:</a:t>
            </a:r>
            <a:endParaRPr lang="en-US" sz="2800" b="1" dirty="0"/>
          </a:p>
        </p:txBody>
      </p:sp>
      <p:graphicFrame>
        <p:nvGraphicFramePr>
          <p:cNvPr id="20" name="Table 2">
            <a:extLst>
              <a:ext uri="{FF2B5EF4-FFF2-40B4-BE49-F238E27FC236}">
                <a16:creationId xmlns:a16="http://schemas.microsoft.com/office/drawing/2014/main" id="{ECE407FF-0C9F-4BCC-B35A-CAA63C4CDED1}"/>
              </a:ext>
            </a:extLst>
          </p:cNvPr>
          <p:cNvGraphicFramePr>
            <a:graphicFrameLocks noGrp="1"/>
          </p:cNvGraphicFramePr>
          <p:nvPr>
            <p:extLst>
              <p:ext uri="{D42A27DB-BD31-4B8C-83A1-F6EECF244321}">
                <p14:modId xmlns:p14="http://schemas.microsoft.com/office/powerpoint/2010/main" val="1558489300"/>
              </p:ext>
            </p:extLst>
          </p:nvPr>
        </p:nvGraphicFramePr>
        <p:xfrm>
          <a:off x="5791200" y="1956145"/>
          <a:ext cx="5943600" cy="3896618"/>
        </p:xfrm>
        <a:graphic>
          <a:graphicData uri="http://schemas.openxmlformats.org/drawingml/2006/table">
            <a:tbl>
              <a:tblPr firstRow="1" bandRow="1">
                <a:tableStyleId>{5A111915-BE36-4E01-A7E5-04B1672EAD32}</a:tableStyleId>
              </a:tblPr>
              <a:tblGrid>
                <a:gridCol w="5943600">
                  <a:extLst>
                    <a:ext uri="{9D8B030D-6E8A-4147-A177-3AD203B41FA5}">
                      <a16:colId xmlns:a16="http://schemas.microsoft.com/office/drawing/2014/main" val="20000"/>
                    </a:ext>
                  </a:extLst>
                </a:gridCol>
              </a:tblGrid>
              <a:tr h="645724">
                <a:tc>
                  <a:txBody>
                    <a:bodyPr/>
                    <a:lstStyle/>
                    <a:p>
                      <a:pPr algn="ctr" rtl="1"/>
                      <a:r>
                        <a:rPr lang="ar-SA" sz="2800" b="1" dirty="0">
                          <a:solidFill>
                            <a:schemeClr val="tx1"/>
                          </a:solidFill>
                        </a:rPr>
                        <a:t>العمود الأول</a:t>
                      </a:r>
                      <a:r>
                        <a:rPr lang="ar-SA" sz="2800" b="1" baseline="0" dirty="0">
                          <a:solidFill>
                            <a:schemeClr val="tx1"/>
                          </a:solidFill>
                        </a:rPr>
                        <a:t> </a:t>
                      </a:r>
                      <a:endParaRPr lang="en-US" sz="2800" b="1" dirty="0">
                        <a:solidFill>
                          <a:schemeClr val="tx1"/>
                        </a:solidFill>
                      </a:endParaRPr>
                    </a:p>
                  </a:txBody>
                  <a:tcPr marL="91452" marR="91452" marT="45729" marB="45729" anchor="ctr">
                    <a:solidFill>
                      <a:schemeClr val="accent4">
                        <a:lumMod val="60000"/>
                        <a:lumOff val="40000"/>
                      </a:schemeClr>
                    </a:solidFill>
                  </a:tcPr>
                </a:tc>
                <a:extLst>
                  <a:ext uri="{0D108BD9-81ED-4DB2-BD59-A6C34878D82A}">
                    <a16:rowId xmlns:a16="http://schemas.microsoft.com/office/drawing/2014/main" val="10000"/>
                  </a:ext>
                </a:extLst>
              </a:tr>
              <a:tr h="860523">
                <a:tc>
                  <a:txBody>
                    <a:bodyPr/>
                    <a:lstStyle/>
                    <a:p>
                      <a:pPr algn="ctr"/>
                      <a:r>
                        <a:rPr lang="ar-SA" sz="2800" b="1" dirty="0"/>
                        <a:t>(   </a:t>
                      </a:r>
                      <a:r>
                        <a:rPr lang="ar-SA" sz="2800" b="1" baseline="0" dirty="0"/>
                        <a:t>) </a:t>
                      </a:r>
                      <a:r>
                        <a:rPr lang="ar-BH" sz="2800" b="1" baseline="0" dirty="0"/>
                        <a:t>وَضَعَ </a:t>
                      </a:r>
                      <a:r>
                        <a:rPr lang="ar-BH" sz="2800" b="1" kern="1200" baseline="0" dirty="0">
                          <a:solidFill>
                            <a:schemeClr val="tx1"/>
                          </a:solidFill>
                          <a:latin typeface="+mn-lt"/>
                          <a:ea typeface="+mn-ea"/>
                          <a:cs typeface="+mn-cs"/>
                        </a:rPr>
                        <a:t>أَحَدُ مُشْرِكِي قريش </a:t>
                      </a:r>
                      <a:r>
                        <a:rPr lang="ar-BH" sz="2800" b="1" baseline="0" dirty="0"/>
                        <a:t>سَلى الجَزُور</a:t>
                      </a:r>
                      <a:endParaRPr lang="en-US" sz="2800" b="1" dirty="0"/>
                    </a:p>
                  </a:txBody>
                  <a:tcPr marL="91452" marR="91452" marT="45729" marB="45729" anchor="ctr">
                    <a:solidFill>
                      <a:schemeClr val="accent4">
                        <a:lumMod val="20000"/>
                        <a:lumOff val="80000"/>
                      </a:schemeClr>
                    </a:solidFill>
                  </a:tcPr>
                </a:tc>
                <a:extLst>
                  <a:ext uri="{0D108BD9-81ED-4DB2-BD59-A6C34878D82A}">
                    <a16:rowId xmlns:a16="http://schemas.microsoft.com/office/drawing/2014/main" val="10001"/>
                  </a:ext>
                </a:extLst>
              </a:tr>
              <a:tr h="960527">
                <a:tc>
                  <a:txBody>
                    <a:bodyPr/>
                    <a:lstStyle/>
                    <a:p>
                      <a:pPr algn="ctr"/>
                      <a:r>
                        <a:rPr kumimoji="0" lang="ar-SA" sz="2800" b="1" u="none" strike="noStrike" kern="1200" cap="none" spc="0" normalizeH="0" baseline="0" noProof="0" dirty="0">
                          <a:ln>
                            <a:noFill/>
                          </a:ln>
                          <a:effectLst/>
                          <a:uLnTx/>
                          <a:uFillTx/>
                        </a:rPr>
                        <a:t>(   ) </a:t>
                      </a:r>
                      <a:r>
                        <a:rPr kumimoji="0" lang="ar-BH" sz="2800" b="1" u="none" strike="noStrike" kern="1200" cap="none" spc="0" normalizeH="0" baseline="0" noProof="0" dirty="0">
                          <a:ln>
                            <a:noFill/>
                          </a:ln>
                          <a:effectLst/>
                          <a:uLnTx/>
                          <a:uFillTx/>
                        </a:rPr>
                        <a:t>حاولَ </a:t>
                      </a:r>
                      <a:r>
                        <a:rPr kumimoji="0" lang="ar-BH" sz="2800" b="1" u="none" strike="noStrike" kern="1200" cap="none" spc="0" normalizeH="0" baseline="0" dirty="0">
                          <a:ln>
                            <a:noFill/>
                          </a:ln>
                          <a:solidFill>
                            <a:schemeClr val="tx1"/>
                          </a:solidFill>
                          <a:effectLst/>
                          <a:uLnTx/>
                          <a:uFillTx/>
                          <a:latin typeface="+mn-lt"/>
                          <a:ea typeface="+mn-ea"/>
                          <a:cs typeface="+mn-cs"/>
                        </a:rPr>
                        <a:t>عُقبةُ بنُ أبي مُعيط </a:t>
                      </a:r>
                      <a:r>
                        <a:rPr kumimoji="0" lang="ar-BH" sz="2800" b="1" u="none" strike="noStrike" kern="1200" cap="none" spc="0" normalizeH="0" baseline="0" noProof="0" dirty="0">
                          <a:ln>
                            <a:noFill/>
                          </a:ln>
                          <a:solidFill>
                            <a:schemeClr val="tx1"/>
                          </a:solidFill>
                          <a:effectLst/>
                          <a:uLnTx/>
                          <a:uFillTx/>
                          <a:latin typeface="+mn-lt"/>
                          <a:ea typeface="+mn-ea"/>
                          <a:cs typeface="+mn-cs"/>
                        </a:rPr>
                        <a:t> </a:t>
                      </a:r>
                      <a:r>
                        <a:rPr kumimoji="0" lang="ar-BH" sz="2800" b="1" u="none" strike="noStrike" kern="1200" cap="none" spc="0" normalizeH="0" baseline="0" noProof="0" dirty="0">
                          <a:ln>
                            <a:noFill/>
                          </a:ln>
                          <a:effectLst/>
                          <a:uLnTx/>
                          <a:uFillTx/>
                        </a:rPr>
                        <a:t>خَنْقَ النبيِّ ﷺ</a:t>
                      </a:r>
                      <a:endParaRPr kumimoji="0" lang="ar-SA" sz="2800" b="1" i="0" u="none" strike="noStrike" kern="1200" cap="none" spc="0" normalizeH="0" baseline="0" noProof="0" dirty="0">
                        <a:ln>
                          <a:noFill/>
                        </a:ln>
                        <a:solidFill>
                          <a:srgbClr val="000000"/>
                        </a:solidFill>
                        <a:effectLst/>
                        <a:uLnTx/>
                        <a:uFillTx/>
                        <a:latin typeface="Arial" charset="0"/>
                        <a:ea typeface="+mn-ea"/>
                        <a:cs typeface="+mn-cs"/>
                      </a:endParaRPr>
                    </a:p>
                  </a:txBody>
                  <a:tcPr marL="91452" marR="91452" marT="45729" marB="45729" anchor="ctr">
                    <a:solidFill>
                      <a:schemeClr val="accent4">
                        <a:lumMod val="20000"/>
                        <a:lumOff val="80000"/>
                      </a:schemeClr>
                    </a:solidFill>
                  </a:tcPr>
                </a:tc>
                <a:extLst>
                  <a:ext uri="{0D108BD9-81ED-4DB2-BD59-A6C34878D82A}">
                    <a16:rowId xmlns:a16="http://schemas.microsoft.com/office/drawing/2014/main" val="10002"/>
                  </a:ext>
                </a:extLst>
              </a:tr>
              <a:tr h="645724">
                <a:tc>
                  <a:txBody>
                    <a:bodyPr/>
                    <a:lstStyle/>
                    <a:p>
                      <a:pPr algn="ctr"/>
                      <a:r>
                        <a:rPr kumimoji="0" lang="ar-SA" sz="2800" b="1" u="none" strike="noStrike" kern="1200" cap="none" spc="0" normalizeH="0" baseline="0" noProof="0" dirty="0">
                          <a:ln>
                            <a:noFill/>
                          </a:ln>
                          <a:effectLst/>
                          <a:uLnTx/>
                          <a:uFillTx/>
                        </a:rPr>
                        <a:t>(   ) </a:t>
                      </a:r>
                      <a:r>
                        <a:rPr kumimoji="0" lang="ar-BH" sz="2800" b="1" u="none" strike="noStrike" kern="1200" cap="none" spc="0" normalizeH="0" baseline="0" noProof="0" dirty="0">
                          <a:ln>
                            <a:noFill/>
                          </a:ln>
                          <a:effectLst/>
                          <a:uLnTx/>
                          <a:uFillTx/>
                        </a:rPr>
                        <a:t>عذَّب المشركون زنِّيرة</a:t>
                      </a:r>
                      <a:endParaRPr kumimoji="0" lang="ar-SA" sz="2800" b="1" i="0" u="none" strike="noStrike" kern="1200" cap="none" spc="0" normalizeH="0" baseline="0" noProof="0" dirty="0">
                        <a:ln>
                          <a:noFill/>
                        </a:ln>
                        <a:solidFill>
                          <a:srgbClr val="000000"/>
                        </a:solidFill>
                        <a:effectLst/>
                        <a:uLnTx/>
                        <a:uFillTx/>
                        <a:latin typeface="Arial" charset="0"/>
                        <a:ea typeface="+mn-ea"/>
                        <a:cs typeface="+mn-cs"/>
                      </a:endParaRPr>
                    </a:p>
                  </a:txBody>
                  <a:tcPr marL="91452" marR="91452" marT="45729" marB="45729" anchor="ctr">
                    <a:solidFill>
                      <a:schemeClr val="accent4">
                        <a:lumMod val="20000"/>
                        <a:lumOff val="80000"/>
                      </a:schemeClr>
                    </a:solidFill>
                  </a:tcPr>
                </a:tc>
                <a:extLst>
                  <a:ext uri="{0D108BD9-81ED-4DB2-BD59-A6C34878D82A}">
                    <a16:rowId xmlns:a16="http://schemas.microsoft.com/office/drawing/2014/main" val="10003"/>
                  </a:ext>
                </a:extLst>
              </a:tr>
              <a:tr h="784120">
                <a:tc>
                  <a:txBody>
                    <a:bodyPr/>
                    <a:lstStyle/>
                    <a:p>
                      <a:pPr algn="ctr"/>
                      <a:r>
                        <a:rPr kumimoji="0" lang="ar-SA" sz="2800" b="1" u="none" strike="noStrike" kern="1200" cap="none" spc="0" normalizeH="0" baseline="0" noProof="0" dirty="0">
                          <a:ln>
                            <a:noFill/>
                          </a:ln>
                          <a:effectLst/>
                          <a:uLnTx/>
                          <a:uFillTx/>
                        </a:rPr>
                        <a:t>(   ) </a:t>
                      </a:r>
                      <a:r>
                        <a:rPr kumimoji="0" lang="ar-BH" sz="2800" b="1" u="none" strike="noStrike" kern="1200" cap="none" spc="0" normalizeH="0" baseline="0" noProof="0" dirty="0">
                          <a:ln>
                            <a:noFill/>
                          </a:ln>
                          <a:effectLst/>
                          <a:uLnTx/>
                          <a:uFillTx/>
                        </a:rPr>
                        <a:t>قال الرسول ﷺ: صبرا يا آل ياسر</a:t>
                      </a:r>
                      <a:endParaRPr lang="en-US" sz="2800" b="1" dirty="0"/>
                    </a:p>
                  </a:txBody>
                  <a:tcPr marL="91452" marR="91452" marT="45729" marB="45729" anchor="ctr">
                    <a:solidFill>
                      <a:schemeClr val="accent4">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26" name="Table 3">
            <a:extLst>
              <a:ext uri="{FF2B5EF4-FFF2-40B4-BE49-F238E27FC236}">
                <a16:creationId xmlns:a16="http://schemas.microsoft.com/office/drawing/2014/main" id="{CFA1B894-1168-47E0-A9A2-7292AEFA3398}"/>
              </a:ext>
            </a:extLst>
          </p:cNvPr>
          <p:cNvGraphicFramePr>
            <a:graphicFrameLocks noGrp="1"/>
          </p:cNvGraphicFramePr>
          <p:nvPr>
            <p:extLst>
              <p:ext uri="{D42A27DB-BD31-4B8C-83A1-F6EECF244321}">
                <p14:modId xmlns:p14="http://schemas.microsoft.com/office/powerpoint/2010/main" val="4255324260"/>
              </p:ext>
            </p:extLst>
          </p:nvPr>
        </p:nvGraphicFramePr>
        <p:xfrm>
          <a:off x="381000" y="1943621"/>
          <a:ext cx="5257800" cy="3962401"/>
        </p:xfrm>
        <a:graphic>
          <a:graphicData uri="http://schemas.openxmlformats.org/drawingml/2006/table">
            <a:tbl>
              <a:tblPr firstRow="1" bandRow="1">
                <a:tableStyleId>{5A111915-BE36-4E01-A7E5-04B1672EAD32}</a:tableStyleId>
              </a:tblPr>
              <a:tblGrid>
                <a:gridCol w="5257800">
                  <a:extLst>
                    <a:ext uri="{9D8B030D-6E8A-4147-A177-3AD203B41FA5}">
                      <a16:colId xmlns:a16="http://schemas.microsoft.com/office/drawing/2014/main" val="20000"/>
                    </a:ext>
                  </a:extLst>
                </a:gridCol>
              </a:tblGrid>
              <a:tr h="683064">
                <a:tc>
                  <a:txBody>
                    <a:bodyPr/>
                    <a:lstStyle/>
                    <a:p>
                      <a:pPr algn="ctr" rtl="1"/>
                      <a:r>
                        <a:rPr lang="ar-SA" sz="2800" dirty="0">
                          <a:solidFill>
                            <a:schemeClr val="bg1"/>
                          </a:solidFill>
                        </a:rPr>
                        <a:t>العمود الثاني </a:t>
                      </a:r>
                      <a:endParaRPr lang="en-US" sz="2800" b="1" dirty="0">
                        <a:solidFill>
                          <a:schemeClr val="bg1"/>
                        </a:solidFill>
                      </a:endParaRPr>
                    </a:p>
                  </a:txBody>
                  <a:tcPr marL="91441" marR="91441" marT="45729" marB="45729" anchor="ctr">
                    <a:solidFill>
                      <a:schemeClr val="accent1">
                        <a:lumMod val="50000"/>
                      </a:schemeClr>
                    </a:solidFill>
                  </a:tcPr>
                </a:tc>
                <a:extLst>
                  <a:ext uri="{0D108BD9-81ED-4DB2-BD59-A6C34878D82A}">
                    <a16:rowId xmlns:a16="http://schemas.microsoft.com/office/drawing/2014/main" val="10000"/>
                  </a:ext>
                </a:extLst>
              </a:tr>
              <a:tr h="840937">
                <a:tc>
                  <a:txBody>
                    <a:bodyPr/>
                    <a:lstStyle/>
                    <a:p>
                      <a:pPr algn="ctr"/>
                      <a:r>
                        <a:rPr lang="ar-BH" sz="2800" b="1" dirty="0"/>
                        <a:t>(</a:t>
                      </a:r>
                      <a:r>
                        <a:rPr lang="ar-SA" sz="2800" b="1" dirty="0"/>
                        <a:t>1</a:t>
                      </a:r>
                      <a:r>
                        <a:rPr lang="ar-BH" sz="2800" b="1" dirty="0"/>
                        <a:t>) </a:t>
                      </a:r>
                      <a:r>
                        <a:rPr lang="ar-BH" sz="2800" b="1" baseline="0" dirty="0"/>
                        <a:t>فإنَّ موعدكم الجنة.</a:t>
                      </a:r>
                      <a:endParaRPr lang="en-US" sz="2800" b="1" dirty="0"/>
                    </a:p>
                  </a:txBody>
                  <a:tcPr marL="91441" marR="91441" marT="45729" marB="45729" anchor="ctr">
                    <a:solidFill>
                      <a:schemeClr val="accent1">
                        <a:lumMod val="20000"/>
                        <a:lumOff val="80000"/>
                      </a:schemeClr>
                    </a:solidFill>
                  </a:tcPr>
                </a:tc>
                <a:extLst>
                  <a:ext uri="{0D108BD9-81ED-4DB2-BD59-A6C34878D82A}">
                    <a16:rowId xmlns:a16="http://schemas.microsoft.com/office/drawing/2014/main" val="10001"/>
                  </a:ext>
                </a:extLst>
              </a:tr>
              <a:tr h="914400">
                <a:tc>
                  <a:txBody>
                    <a:bodyPr/>
                    <a:lstStyle/>
                    <a:p>
                      <a:pPr algn="ctr"/>
                      <a:r>
                        <a:rPr kumimoji="0" lang="ar-BH" sz="2800" b="1" u="none" strike="noStrike" kern="1200" cap="none" spc="0" normalizeH="0" baseline="0" noProof="0" dirty="0">
                          <a:ln>
                            <a:noFill/>
                          </a:ln>
                          <a:effectLst/>
                          <a:uLnTx/>
                          <a:uFillTx/>
                        </a:rPr>
                        <a:t>(</a:t>
                      </a:r>
                      <a:r>
                        <a:rPr kumimoji="0" lang="ar-SA" sz="2800" b="1" u="none" strike="noStrike" kern="1200" cap="none" spc="0" normalizeH="0" baseline="0" noProof="0" dirty="0">
                          <a:ln>
                            <a:noFill/>
                          </a:ln>
                          <a:effectLst/>
                          <a:uLnTx/>
                          <a:uFillTx/>
                        </a:rPr>
                        <a:t>2</a:t>
                      </a:r>
                      <a:r>
                        <a:rPr kumimoji="0" lang="ar-BH" sz="2800" b="1" u="none" strike="noStrike" kern="1200" cap="none" spc="0" normalizeH="0" baseline="0" noProof="0" dirty="0">
                          <a:ln>
                            <a:noFill/>
                          </a:ln>
                          <a:effectLst/>
                          <a:uLnTx/>
                          <a:uFillTx/>
                        </a:rPr>
                        <a:t>) بين كَتِفَي الرسول ﷺ</a:t>
                      </a:r>
                      <a:r>
                        <a:rPr kumimoji="0" lang="ar-SA" sz="2800" b="1" u="none" strike="noStrike" kern="1200" cap="none" spc="0" normalizeH="0" baseline="0" noProof="0" dirty="0">
                          <a:ln>
                            <a:noFill/>
                          </a:ln>
                          <a:effectLst/>
                          <a:uLnTx/>
                          <a:uFillTx/>
                        </a:rPr>
                        <a:t>.</a:t>
                      </a:r>
                      <a:endParaRPr lang="en-US" sz="2800" b="1" dirty="0"/>
                    </a:p>
                  </a:txBody>
                  <a:tcPr marL="91441" marR="91441" marT="45729" marB="45729" anchor="ctr">
                    <a:solidFill>
                      <a:schemeClr val="accent1">
                        <a:lumMod val="20000"/>
                        <a:lumOff val="80000"/>
                      </a:schemeClr>
                    </a:solidFill>
                  </a:tcPr>
                </a:tc>
                <a:extLst>
                  <a:ext uri="{0D108BD9-81ED-4DB2-BD59-A6C34878D82A}">
                    <a16:rowId xmlns:a16="http://schemas.microsoft.com/office/drawing/2014/main" val="10002"/>
                  </a:ext>
                </a:extLst>
              </a:tr>
              <a:tr h="662346">
                <a:tc>
                  <a:txBody>
                    <a:bodyPr/>
                    <a:lstStyle/>
                    <a:p>
                      <a:pPr algn="ctr"/>
                      <a:r>
                        <a:rPr kumimoji="0" lang="ar-BH" sz="2800" b="1" u="none" strike="noStrike" kern="1200" cap="none" spc="0" normalizeH="0" baseline="0" noProof="0" dirty="0">
                          <a:ln>
                            <a:noFill/>
                          </a:ln>
                          <a:effectLst/>
                          <a:uLnTx/>
                          <a:uFillTx/>
                        </a:rPr>
                        <a:t>(</a:t>
                      </a:r>
                      <a:r>
                        <a:rPr kumimoji="0" lang="ar-SA" sz="2800" b="1" u="none" strike="noStrike" kern="1200" cap="none" spc="0" normalizeH="0" baseline="0" noProof="0" dirty="0">
                          <a:ln>
                            <a:noFill/>
                          </a:ln>
                          <a:effectLst/>
                          <a:uLnTx/>
                          <a:uFillTx/>
                        </a:rPr>
                        <a:t>3</a:t>
                      </a:r>
                      <a:r>
                        <a:rPr kumimoji="0" lang="ar-BH" sz="2800" b="1" u="none" strike="noStrike" kern="1200" cap="none" spc="0" normalizeH="0" baseline="0" noProof="0" dirty="0">
                          <a:ln>
                            <a:noFill/>
                          </a:ln>
                          <a:effectLst/>
                          <a:uLnTx/>
                          <a:uFillTx/>
                        </a:rPr>
                        <a:t>) حتى عَمِيَت</a:t>
                      </a:r>
                      <a:r>
                        <a:rPr kumimoji="0" lang="ar-SA" sz="2800" b="1" u="none" strike="noStrike" kern="1200" cap="none" spc="0" normalizeH="0" baseline="0" noProof="0" dirty="0">
                          <a:ln>
                            <a:noFill/>
                          </a:ln>
                          <a:effectLst/>
                          <a:uLnTx/>
                          <a:uFillTx/>
                        </a:rPr>
                        <a:t>.</a:t>
                      </a:r>
                      <a:r>
                        <a:rPr kumimoji="0" lang="ar-BH" sz="2800" b="1" u="none" strike="noStrike" kern="1200" cap="none" spc="0" normalizeH="0" baseline="0" noProof="0" dirty="0">
                          <a:ln>
                            <a:noFill/>
                          </a:ln>
                          <a:effectLst/>
                          <a:uLnTx/>
                          <a:uFillTx/>
                        </a:rPr>
                        <a:t> </a:t>
                      </a:r>
                      <a:endParaRPr lang="en-US" sz="2800" b="1" dirty="0"/>
                    </a:p>
                  </a:txBody>
                  <a:tcPr marL="91441" marR="91441" marT="45729" marB="45729" anchor="ctr">
                    <a:solidFill>
                      <a:schemeClr val="accent1">
                        <a:lumMod val="20000"/>
                        <a:lumOff val="80000"/>
                      </a:schemeClr>
                    </a:solidFill>
                  </a:tcPr>
                </a:tc>
                <a:extLst>
                  <a:ext uri="{0D108BD9-81ED-4DB2-BD59-A6C34878D82A}">
                    <a16:rowId xmlns:a16="http://schemas.microsoft.com/office/drawing/2014/main" val="10003"/>
                  </a:ext>
                </a:extLst>
              </a:tr>
              <a:tr h="861654">
                <a:tc>
                  <a:txBody>
                    <a:bodyPr/>
                    <a:lstStyle/>
                    <a:p>
                      <a:pPr algn="ctr"/>
                      <a:r>
                        <a:rPr kumimoji="0" lang="ar-BH" sz="2800" b="1" u="none" strike="noStrike" kern="1200" cap="none" spc="0" normalizeH="0" baseline="0" noProof="0" dirty="0">
                          <a:ln>
                            <a:noFill/>
                          </a:ln>
                          <a:effectLst/>
                          <a:uLnTx/>
                          <a:uFillTx/>
                        </a:rPr>
                        <a:t>(</a:t>
                      </a:r>
                      <a:r>
                        <a:rPr kumimoji="0" lang="ar-SA" sz="2800" b="1" u="none" strike="noStrike" kern="1200" cap="none" spc="0" normalizeH="0" baseline="0" noProof="0" dirty="0">
                          <a:ln>
                            <a:noFill/>
                          </a:ln>
                          <a:effectLst/>
                          <a:uLnTx/>
                          <a:uFillTx/>
                        </a:rPr>
                        <a:t>4</a:t>
                      </a:r>
                      <a:r>
                        <a:rPr kumimoji="0" lang="ar-BH" sz="2800" b="1" u="none" strike="noStrike" kern="1200" cap="none" spc="0" normalizeH="0" baseline="0" noProof="0" dirty="0">
                          <a:ln>
                            <a:noFill/>
                          </a:ln>
                          <a:effectLst/>
                          <a:uLnTx/>
                          <a:uFillTx/>
                        </a:rPr>
                        <a:t>) فدافعَ عَنهُ أبوبكر رضي الله عنه</a:t>
                      </a:r>
                      <a:r>
                        <a:rPr kumimoji="0" lang="ar-SA" sz="2800" b="1" u="none" strike="noStrike" kern="1200" cap="none" spc="0" normalizeH="0" baseline="0" noProof="0" dirty="0">
                          <a:ln>
                            <a:noFill/>
                          </a:ln>
                          <a:effectLst/>
                          <a:uLnTx/>
                          <a:uFillTx/>
                        </a:rPr>
                        <a:t>.</a:t>
                      </a:r>
                      <a:endParaRPr kumimoji="0" lang="ar-BH" sz="2800" b="1" i="0" u="none" strike="noStrike" kern="1200" cap="none" spc="0" normalizeH="0" baseline="0" noProof="0" dirty="0">
                        <a:ln>
                          <a:noFill/>
                        </a:ln>
                        <a:solidFill>
                          <a:srgbClr val="000000"/>
                        </a:solidFill>
                        <a:effectLst/>
                        <a:uLnTx/>
                        <a:uFillTx/>
                        <a:latin typeface="Arial"/>
                        <a:ea typeface="+mn-ea"/>
                        <a:cs typeface="+mn-cs"/>
                      </a:endParaRPr>
                    </a:p>
                  </a:txBody>
                  <a:tcPr marL="91441" marR="91441" marT="45729" marB="45729"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27" name="TextBox 9">
            <a:extLst>
              <a:ext uri="{FF2B5EF4-FFF2-40B4-BE49-F238E27FC236}">
                <a16:creationId xmlns:a16="http://schemas.microsoft.com/office/drawing/2014/main" id="{9423E388-B298-42CC-BCA7-2616D968B25A}"/>
              </a:ext>
            </a:extLst>
          </p:cNvPr>
          <p:cNvSpPr txBox="1">
            <a:spLocks noChangeArrowheads="1"/>
          </p:cNvSpPr>
          <p:nvPr/>
        </p:nvSpPr>
        <p:spPr bwMode="auto">
          <a:xfrm>
            <a:off x="10714254" y="2711100"/>
            <a:ext cx="503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BH" altLang="en-US" sz="3600" b="1" dirty="0">
                <a:solidFill>
                  <a:srgbClr val="C00000"/>
                </a:solidFill>
              </a:rPr>
              <a:t>2</a:t>
            </a:r>
            <a:endParaRPr lang="en-US" altLang="en-US" sz="2000" b="1" dirty="0">
              <a:solidFill>
                <a:srgbClr val="C00000"/>
              </a:solidFill>
            </a:endParaRPr>
          </a:p>
        </p:txBody>
      </p:sp>
      <p:sp>
        <p:nvSpPr>
          <p:cNvPr id="28" name="TextBox 17">
            <a:extLst>
              <a:ext uri="{FF2B5EF4-FFF2-40B4-BE49-F238E27FC236}">
                <a16:creationId xmlns:a16="http://schemas.microsoft.com/office/drawing/2014/main" id="{65EBE683-5C24-4ADD-A78D-B0F3011C6A78}"/>
              </a:ext>
            </a:extLst>
          </p:cNvPr>
          <p:cNvSpPr txBox="1">
            <a:spLocks noChangeArrowheads="1"/>
          </p:cNvSpPr>
          <p:nvPr/>
        </p:nvSpPr>
        <p:spPr bwMode="auto">
          <a:xfrm>
            <a:off x="10765002" y="3638766"/>
            <a:ext cx="5572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BH" altLang="en-US" sz="3600" b="1" dirty="0">
                <a:solidFill>
                  <a:srgbClr val="C00000"/>
                </a:solidFill>
              </a:rPr>
              <a:t>4</a:t>
            </a:r>
            <a:endParaRPr lang="en-US" altLang="en-US" b="1" dirty="0">
              <a:solidFill>
                <a:srgbClr val="C00000"/>
              </a:solidFill>
            </a:endParaRPr>
          </a:p>
        </p:txBody>
      </p:sp>
      <p:sp>
        <p:nvSpPr>
          <p:cNvPr id="29" name="TextBox 14">
            <a:extLst>
              <a:ext uri="{FF2B5EF4-FFF2-40B4-BE49-F238E27FC236}">
                <a16:creationId xmlns:a16="http://schemas.microsoft.com/office/drawing/2014/main" id="{CDB32FE3-E60E-485C-809F-70E4348E0EA6}"/>
              </a:ext>
            </a:extLst>
          </p:cNvPr>
          <p:cNvSpPr txBox="1">
            <a:spLocks noChangeArrowheads="1"/>
          </p:cNvSpPr>
          <p:nvPr/>
        </p:nvSpPr>
        <p:spPr bwMode="auto">
          <a:xfrm>
            <a:off x="9802856" y="4492006"/>
            <a:ext cx="5572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BH" altLang="en-US" sz="3600" b="1" dirty="0">
                <a:solidFill>
                  <a:srgbClr val="C00000"/>
                </a:solidFill>
              </a:rPr>
              <a:t>3</a:t>
            </a:r>
            <a:endParaRPr lang="en-US" altLang="en-US" b="1" dirty="0">
              <a:solidFill>
                <a:srgbClr val="C00000"/>
              </a:solidFill>
            </a:endParaRPr>
          </a:p>
        </p:txBody>
      </p:sp>
      <p:sp>
        <p:nvSpPr>
          <p:cNvPr id="30" name="TextBox 18">
            <a:extLst>
              <a:ext uri="{FF2B5EF4-FFF2-40B4-BE49-F238E27FC236}">
                <a16:creationId xmlns:a16="http://schemas.microsoft.com/office/drawing/2014/main" id="{2641BD73-3889-48DF-A8C0-AB295A405D69}"/>
              </a:ext>
            </a:extLst>
          </p:cNvPr>
          <p:cNvSpPr txBox="1">
            <a:spLocks noChangeArrowheads="1"/>
          </p:cNvSpPr>
          <p:nvPr/>
        </p:nvSpPr>
        <p:spPr bwMode="auto">
          <a:xfrm>
            <a:off x="10421938" y="5149500"/>
            <a:ext cx="503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ar-BH" altLang="en-US" sz="3600" b="1" dirty="0">
                <a:solidFill>
                  <a:srgbClr val="C00000"/>
                </a:solidFill>
              </a:rPr>
              <a:t>1</a:t>
            </a:r>
            <a:endParaRPr lang="en-US" altLang="en-US" b="1" dirty="0">
              <a:solidFill>
                <a:srgbClr val="C00000"/>
              </a:solidFill>
            </a:endParaRPr>
          </a:p>
        </p:txBody>
      </p:sp>
      <p:sp>
        <p:nvSpPr>
          <p:cNvPr id="12" name="Rounded Rectangle 10">
            <a:extLst>
              <a:ext uri="{FF2B5EF4-FFF2-40B4-BE49-F238E27FC236}">
                <a16:creationId xmlns:a16="http://schemas.microsoft.com/office/drawing/2014/main" id="{ACD8430C-04AE-4344-B93A-08BB465F7677}"/>
              </a:ext>
            </a:extLst>
          </p:cNvPr>
          <p:cNvSpPr/>
          <p:nvPr/>
        </p:nvSpPr>
        <p:spPr>
          <a:xfrm>
            <a:off x="9053512" y="172839"/>
            <a:ext cx="2824164" cy="851297"/>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BH" sz="4400" b="1" dirty="0">
                <a:solidFill>
                  <a:schemeClr val="tx1"/>
                </a:solidFill>
                <a:latin typeface="Arial" charset="0"/>
              </a:rPr>
              <a:t>الأنشطة</a:t>
            </a:r>
            <a:endParaRPr lang="en-US" sz="4400" b="1" dirty="0">
              <a:solidFill>
                <a:schemeClr val="tx1"/>
              </a:solidFill>
              <a:latin typeface="Arial" charset="0"/>
            </a:endParaRPr>
          </a:p>
        </p:txBody>
      </p:sp>
      <p:sp>
        <p:nvSpPr>
          <p:cNvPr id="13"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HARMS 015.wav"/>
                                        </p:tgtEl>
                                      </p:cMediaNode>
                                    </p:audio>
                                  </p:subTnLst>
                                </p:cTn>
                              </p:par>
                            </p:childTnLst>
                          </p:cTn>
                        </p:par>
                        <p:par>
                          <p:cTn id="8" fill="hold">
                            <p:stCondLst>
                              <p:cond delay="3000"/>
                            </p:stCondLst>
                            <p:childTnLst>
                              <p:par>
                                <p:cTn id="9" presetID="26"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par>
                          <p:cTn id="25" fill="hold">
                            <p:stCondLst>
                              <p:cond delay="5500"/>
                            </p:stCondLst>
                            <p:childTnLst>
                              <p:par>
                                <p:cTn id="26" presetID="42" presetClass="entr" presetSubtype="0" fill="hold" nodeType="afterEffect">
                                  <p:stCondLst>
                                    <p:cond delay="15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anim calcmode="lin" valueType="num">
                                      <p:cBhvr>
                                        <p:cTn id="29" dur="2000" fill="hold"/>
                                        <p:tgtEl>
                                          <p:spTgt spid="20"/>
                                        </p:tgtEl>
                                        <p:attrNameLst>
                                          <p:attrName>ppt_x</p:attrName>
                                        </p:attrNameLst>
                                      </p:cBhvr>
                                      <p:tavLst>
                                        <p:tav tm="0">
                                          <p:val>
                                            <p:strVal val="#ppt_x"/>
                                          </p:val>
                                        </p:tav>
                                        <p:tav tm="100000">
                                          <p:val>
                                            <p:strVal val="#ppt_x"/>
                                          </p:val>
                                        </p:tav>
                                      </p:tavLst>
                                    </p:anim>
                                    <p:anim calcmode="lin" valueType="num">
                                      <p:cBhvr>
                                        <p:cTn id="30" dur="2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9000"/>
                            </p:stCondLst>
                            <p:childTnLst>
                              <p:par>
                                <p:cTn id="32" presetID="42" presetClass="entr" presetSubtype="0" fill="hold" nodeType="afterEffect">
                                  <p:stCondLst>
                                    <p:cond delay="5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2000"/>
                                        <p:tgtEl>
                                          <p:spTgt spid="26"/>
                                        </p:tgtEl>
                                      </p:cBhvr>
                                    </p:animEffect>
                                    <p:anim calcmode="lin" valueType="num">
                                      <p:cBhvr>
                                        <p:cTn id="35" dur="2000" fill="hold"/>
                                        <p:tgtEl>
                                          <p:spTgt spid="26"/>
                                        </p:tgtEl>
                                        <p:attrNameLst>
                                          <p:attrName>ppt_x</p:attrName>
                                        </p:attrNameLst>
                                      </p:cBhvr>
                                      <p:tavLst>
                                        <p:tav tm="0">
                                          <p:val>
                                            <p:strVal val="#ppt_x"/>
                                          </p:val>
                                        </p:tav>
                                        <p:tav tm="100000">
                                          <p:val>
                                            <p:strVal val="#ppt_x"/>
                                          </p:val>
                                        </p:tav>
                                      </p:tavLst>
                                    </p:anim>
                                    <p:anim calcmode="lin" valueType="num">
                                      <p:cBhvr>
                                        <p:cTn id="36" dur="2000" fill="hold"/>
                                        <p:tgtEl>
                                          <p:spTgt spid="26"/>
                                        </p:tgtEl>
                                        <p:attrNameLst>
                                          <p:attrName>ppt_y</p:attrName>
                                        </p:attrNameLst>
                                      </p:cBhvr>
                                      <p:tavLst>
                                        <p:tav tm="0">
                                          <p:val>
                                            <p:strVal val="#ppt_y+.1"/>
                                          </p:val>
                                        </p:tav>
                                        <p:tav tm="100000">
                                          <p:val>
                                            <p:strVal val="#ppt_y"/>
                                          </p:val>
                                        </p:tav>
                                      </p:tavLst>
                                    </p:anim>
                                  </p:childTnLst>
                                </p:cTn>
                              </p:par>
                            </p:childTnLst>
                          </p:cTn>
                        </p:par>
                        <p:par>
                          <p:cTn id="37" fill="hold">
                            <p:stCondLst>
                              <p:cond delay="11500"/>
                            </p:stCondLst>
                            <p:childTnLst>
                              <p:par>
                                <p:cTn id="38" presetID="53" presetClass="entr" presetSubtype="16" fill="hold" grpId="0" nodeType="afterEffect">
                                  <p:stCondLst>
                                    <p:cond delay="10000"/>
                                  </p:stCondLst>
                                  <p:childTnLst>
                                    <p:set>
                                      <p:cBhvr>
                                        <p:cTn id="39" dur="1" fill="hold">
                                          <p:stCondLst>
                                            <p:cond delay="0"/>
                                          </p:stCondLst>
                                        </p:cTn>
                                        <p:tgtEl>
                                          <p:spTgt spid="27"/>
                                        </p:tgtEl>
                                        <p:attrNameLst>
                                          <p:attrName>style.visibility</p:attrName>
                                        </p:attrNameLst>
                                      </p:cBhvr>
                                      <p:to>
                                        <p:strVal val="visible"/>
                                      </p:to>
                                    </p:set>
                                    <p:anim calcmode="lin" valueType="num">
                                      <p:cBhvr>
                                        <p:cTn id="40" dur="2000" fill="hold"/>
                                        <p:tgtEl>
                                          <p:spTgt spid="27"/>
                                        </p:tgtEl>
                                        <p:attrNameLst>
                                          <p:attrName>ppt_w</p:attrName>
                                        </p:attrNameLst>
                                      </p:cBhvr>
                                      <p:tavLst>
                                        <p:tav tm="0">
                                          <p:val>
                                            <p:fltVal val="0"/>
                                          </p:val>
                                        </p:tav>
                                        <p:tav tm="100000">
                                          <p:val>
                                            <p:strVal val="#ppt_w"/>
                                          </p:val>
                                        </p:tav>
                                      </p:tavLst>
                                    </p:anim>
                                    <p:anim calcmode="lin" valueType="num">
                                      <p:cBhvr>
                                        <p:cTn id="41" dur="2000" fill="hold"/>
                                        <p:tgtEl>
                                          <p:spTgt spid="27"/>
                                        </p:tgtEl>
                                        <p:attrNameLst>
                                          <p:attrName>ppt_h</p:attrName>
                                        </p:attrNameLst>
                                      </p:cBhvr>
                                      <p:tavLst>
                                        <p:tav tm="0">
                                          <p:val>
                                            <p:fltVal val="0"/>
                                          </p:val>
                                        </p:tav>
                                        <p:tav tm="100000">
                                          <p:val>
                                            <p:strVal val="#ppt_h"/>
                                          </p:val>
                                        </p:tav>
                                      </p:tavLst>
                                    </p:anim>
                                    <p:animEffect transition="in" filter="fade">
                                      <p:cBhvr>
                                        <p:cTn id="42" dur="2000"/>
                                        <p:tgtEl>
                                          <p:spTgt spid="27"/>
                                        </p:tgtEl>
                                      </p:cBhvr>
                                    </p:animEffect>
                                  </p:childTnLst>
                                </p:cTn>
                              </p:par>
                            </p:childTnLst>
                          </p:cTn>
                        </p:par>
                        <p:par>
                          <p:cTn id="43" fill="hold">
                            <p:stCondLst>
                              <p:cond delay="23500"/>
                            </p:stCondLst>
                            <p:childTnLst>
                              <p:par>
                                <p:cTn id="44" presetID="53" presetClass="entr" presetSubtype="16" fill="hold" grpId="0" nodeType="afterEffect">
                                  <p:stCondLst>
                                    <p:cond delay="12500"/>
                                  </p:stCondLst>
                                  <p:childTnLst>
                                    <p:set>
                                      <p:cBhvr>
                                        <p:cTn id="45" dur="1" fill="hold">
                                          <p:stCondLst>
                                            <p:cond delay="0"/>
                                          </p:stCondLst>
                                        </p:cTn>
                                        <p:tgtEl>
                                          <p:spTgt spid="28"/>
                                        </p:tgtEl>
                                        <p:attrNameLst>
                                          <p:attrName>style.visibility</p:attrName>
                                        </p:attrNameLst>
                                      </p:cBhvr>
                                      <p:to>
                                        <p:strVal val="visible"/>
                                      </p:to>
                                    </p:set>
                                    <p:anim calcmode="lin" valueType="num">
                                      <p:cBhvr>
                                        <p:cTn id="46" dur="2000" fill="hold"/>
                                        <p:tgtEl>
                                          <p:spTgt spid="28"/>
                                        </p:tgtEl>
                                        <p:attrNameLst>
                                          <p:attrName>ppt_w</p:attrName>
                                        </p:attrNameLst>
                                      </p:cBhvr>
                                      <p:tavLst>
                                        <p:tav tm="0">
                                          <p:val>
                                            <p:fltVal val="0"/>
                                          </p:val>
                                        </p:tav>
                                        <p:tav tm="100000">
                                          <p:val>
                                            <p:strVal val="#ppt_w"/>
                                          </p:val>
                                        </p:tav>
                                      </p:tavLst>
                                    </p:anim>
                                    <p:anim calcmode="lin" valueType="num">
                                      <p:cBhvr>
                                        <p:cTn id="47" dur="2000" fill="hold"/>
                                        <p:tgtEl>
                                          <p:spTgt spid="28"/>
                                        </p:tgtEl>
                                        <p:attrNameLst>
                                          <p:attrName>ppt_h</p:attrName>
                                        </p:attrNameLst>
                                      </p:cBhvr>
                                      <p:tavLst>
                                        <p:tav tm="0">
                                          <p:val>
                                            <p:fltVal val="0"/>
                                          </p:val>
                                        </p:tav>
                                        <p:tav tm="100000">
                                          <p:val>
                                            <p:strVal val="#ppt_h"/>
                                          </p:val>
                                        </p:tav>
                                      </p:tavLst>
                                    </p:anim>
                                    <p:animEffect transition="in" filter="fade">
                                      <p:cBhvr>
                                        <p:cTn id="48" dur="2000"/>
                                        <p:tgtEl>
                                          <p:spTgt spid="28"/>
                                        </p:tgtEl>
                                      </p:cBhvr>
                                    </p:animEffect>
                                  </p:childTnLst>
                                </p:cTn>
                              </p:par>
                            </p:childTnLst>
                          </p:cTn>
                        </p:par>
                        <p:par>
                          <p:cTn id="49" fill="hold">
                            <p:stCondLst>
                              <p:cond delay="38000"/>
                            </p:stCondLst>
                            <p:childTnLst>
                              <p:par>
                                <p:cTn id="50" presetID="53" presetClass="entr" presetSubtype="16" fill="hold" grpId="0" nodeType="afterEffect">
                                  <p:stCondLst>
                                    <p:cond delay="7500"/>
                                  </p:stCondLst>
                                  <p:childTnLst>
                                    <p:set>
                                      <p:cBhvr>
                                        <p:cTn id="51" dur="1" fill="hold">
                                          <p:stCondLst>
                                            <p:cond delay="0"/>
                                          </p:stCondLst>
                                        </p:cTn>
                                        <p:tgtEl>
                                          <p:spTgt spid="29"/>
                                        </p:tgtEl>
                                        <p:attrNameLst>
                                          <p:attrName>style.visibility</p:attrName>
                                        </p:attrNameLst>
                                      </p:cBhvr>
                                      <p:to>
                                        <p:strVal val="visible"/>
                                      </p:to>
                                    </p:set>
                                    <p:anim calcmode="lin" valueType="num">
                                      <p:cBhvr>
                                        <p:cTn id="52" dur="2000" fill="hold"/>
                                        <p:tgtEl>
                                          <p:spTgt spid="29"/>
                                        </p:tgtEl>
                                        <p:attrNameLst>
                                          <p:attrName>ppt_w</p:attrName>
                                        </p:attrNameLst>
                                      </p:cBhvr>
                                      <p:tavLst>
                                        <p:tav tm="0">
                                          <p:val>
                                            <p:fltVal val="0"/>
                                          </p:val>
                                        </p:tav>
                                        <p:tav tm="100000">
                                          <p:val>
                                            <p:strVal val="#ppt_w"/>
                                          </p:val>
                                        </p:tav>
                                      </p:tavLst>
                                    </p:anim>
                                    <p:anim calcmode="lin" valueType="num">
                                      <p:cBhvr>
                                        <p:cTn id="53" dur="2000" fill="hold"/>
                                        <p:tgtEl>
                                          <p:spTgt spid="29"/>
                                        </p:tgtEl>
                                        <p:attrNameLst>
                                          <p:attrName>ppt_h</p:attrName>
                                        </p:attrNameLst>
                                      </p:cBhvr>
                                      <p:tavLst>
                                        <p:tav tm="0">
                                          <p:val>
                                            <p:fltVal val="0"/>
                                          </p:val>
                                        </p:tav>
                                        <p:tav tm="100000">
                                          <p:val>
                                            <p:strVal val="#ppt_h"/>
                                          </p:val>
                                        </p:tav>
                                      </p:tavLst>
                                    </p:anim>
                                    <p:animEffect transition="in" filter="fade">
                                      <p:cBhvr>
                                        <p:cTn id="54" dur="2000"/>
                                        <p:tgtEl>
                                          <p:spTgt spid="29"/>
                                        </p:tgtEl>
                                      </p:cBhvr>
                                    </p:animEffect>
                                  </p:childTnLst>
                                </p:cTn>
                              </p:par>
                            </p:childTnLst>
                          </p:cTn>
                        </p:par>
                        <p:par>
                          <p:cTn id="55" fill="hold">
                            <p:stCondLst>
                              <p:cond delay="47500"/>
                            </p:stCondLst>
                            <p:childTnLst>
                              <p:par>
                                <p:cTn id="56" presetID="53" presetClass="entr" presetSubtype="16" fill="hold" nodeType="afterEffect">
                                  <p:stCondLst>
                                    <p:cond delay="7000"/>
                                  </p:stCondLst>
                                  <p:childTnLst>
                                    <p:set>
                                      <p:cBhvr>
                                        <p:cTn id="57" dur="1" fill="hold">
                                          <p:stCondLst>
                                            <p:cond delay="0"/>
                                          </p:stCondLst>
                                        </p:cTn>
                                        <p:tgtEl>
                                          <p:spTgt spid="30">
                                            <p:txEl>
                                              <p:pRg st="0" end="0"/>
                                            </p:txEl>
                                          </p:spTgt>
                                        </p:tgtEl>
                                        <p:attrNameLst>
                                          <p:attrName>style.visibility</p:attrName>
                                        </p:attrNameLst>
                                      </p:cBhvr>
                                      <p:to>
                                        <p:strVal val="visible"/>
                                      </p:to>
                                    </p:set>
                                    <p:anim calcmode="lin" valueType="num">
                                      <p:cBhvr>
                                        <p:cTn id="58" dur="20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59" dur="20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60" dur="2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1D17227-40B8-4998-8C93-E18926374A29}"/>
              </a:ext>
            </a:extLst>
          </p:cNvPr>
          <p:cNvSpPr>
            <a:spLocks noChangeArrowheads="1"/>
          </p:cNvSpPr>
          <p:nvPr/>
        </p:nvSpPr>
        <p:spPr bwMode="auto">
          <a:xfrm>
            <a:off x="5145087" y="4800600"/>
            <a:ext cx="2474913" cy="1371600"/>
          </a:xfrm>
          <a:prstGeom prst="ellipse">
            <a:avLst/>
          </a:prstGeom>
          <a:solidFill>
            <a:schemeClr val="accent6">
              <a:lumMod val="60000"/>
              <a:lumOff val="40000"/>
            </a:schemeClr>
          </a:solidFill>
          <a:ln w="9525" algn="ctr">
            <a:noFill/>
            <a:round/>
            <a:headEnd/>
            <a:tailEnd/>
          </a:ln>
        </p:spPr>
        <p:txBody>
          <a:bodyPr wrap="none" anchor="ctr"/>
          <a:lstStyle/>
          <a:p>
            <a:pPr algn="ctr">
              <a:defRPr/>
            </a:pPr>
            <a:endParaRPr lang="en-US"/>
          </a:p>
        </p:txBody>
      </p:sp>
      <p:sp>
        <p:nvSpPr>
          <p:cNvPr id="12291" name="TextBox 3">
            <a:extLst>
              <a:ext uri="{FF2B5EF4-FFF2-40B4-BE49-F238E27FC236}">
                <a16:creationId xmlns:a16="http://schemas.microsoft.com/office/drawing/2014/main" id="{2780884B-41D1-454F-8731-D059CE410110}"/>
              </a:ext>
            </a:extLst>
          </p:cNvPr>
          <p:cNvSpPr txBox="1">
            <a:spLocks noChangeArrowheads="1"/>
          </p:cNvSpPr>
          <p:nvPr/>
        </p:nvSpPr>
        <p:spPr bwMode="auto">
          <a:xfrm>
            <a:off x="1142999" y="1691405"/>
            <a:ext cx="9982201" cy="646331"/>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rtl="1" eaLnBrk="1" hangingPunct="1">
              <a:defRPr/>
            </a:pPr>
            <a:r>
              <a:rPr lang="ar-BH" sz="3600" b="1" dirty="0">
                <a:latin typeface="Calibri" pitchFamily="34" charset="0"/>
              </a:rPr>
              <a:t>(1) لمَّا جهرَ الرسولُ ﷺ بالدعوة، كان موقف المشركين:</a:t>
            </a:r>
            <a:endParaRPr lang="en-US" sz="3600" b="1" dirty="0">
              <a:latin typeface="Calibri" pitchFamily="34" charset="0"/>
            </a:endParaRPr>
          </a:p>
        </p:txBody>
      </p:sp>
      <p:sp>
        <p:nvSpPr>
          <p:cNvPr id="12292" name="TextBox 4">
            <a:extLst>
              <a:ext uri="{FF2B5EF4-FFF2-40B4-BE49-F238E27FC236}">
                <a16:creationId xmlns:a16="http://schemas.microsoft.com/office/drawing/2014/main" id="{54C312A5-D7D7-4971-88B8-F83E0F737409}"/>
              </a:ext>
            </a:extLst>
          </p:cNvPr>
          <p:cNvSpPr txBox="1">
            <a:spLocks noChangeArrowheads="1"/>
          </p:cNvSpPr>
          <p:nvPr/>
        </p:nvSpPr>
        <p:spPr bwMode="auto">
          <a:xfrm>
            <a:off x="8220075" y="2844225"/>
            <a:ext cx="221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ar-BH" altLang="en-US" sz="3200" b="1" dirty="0"/>
              <a:t>تجاهلوا دعوته</a:t>
            </a:r>
            <a:endParaRPr lang="en-US" altLang="en-US" sz="3200" b="1" dirty="0"/>
          </a:p>
        </p:txBody>
      </p:sp>
      <p:sp>
        <p:nvSpPr>
          <p:cNvPr id="12294" name="TextBox 6">
            <a:extLst>
              <a:ext uri="{FF2B5EF4-FFF2-40B4-BE49-F238E27FC236}">
                <a16:creationId xmlns:a16="http://schemas.microsoft.com/office/drawing/2014/main" id="{D0268DC8-973F-4203-A5B0-038BD025D537}"/>
              </a:ext>
            </a:extLst>
          </p:cNvPr>
          <p:cNvSpPr txBox="1">
            <a:spLocks noChangeArrowheads="1"/>
          </p:cNvSpPr>
          <p:nvPr/>
        </p:nvSpPr>
        <p:spPr bwMode="auto">
          <a:xfrm>
            <a:off x="5029200" y="2844225"/>
            <a:ext cx="23050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ar-BH" altLang="en-US" sz="3200" b="1" dirty="0"/>
              <a:t>ناصروه وأيَّدوه</a:t>
            </a:r>
            <a:endParaRPr lang="en-US" altLang="en-US" sz="3200" b="1" dirty="0"/>
          </a:p>
        </p:txBody>
      </p:sp>
      <p:sp>
        <p:nvSpPr>
          <p:cNvPr id="12296" name="TextBox 8">
            <a:extLst>
              <a:ext uri="{FF2B5EF4-FFF2-40B4-BE49-F238E27FC236}">
                <a16:creationId xmlns:a16="http://schemas.microsoft.com/office/drawing/2014/main" id="{7AC8FB26-B080-4AC4-97A1-C96D8343F3EB}"/>
              </a:ext>
            </a:extLst>
          </p:cNvPr>
          <p:cNvSpPr txBox="1">
            <a:spLocks noChangeArrowheads="1"/>
          </p:cNvSpPr>
          <p:nvPr/>
        </p:nvSpPr>
        <p:spPr bwMode="auto">
          <a:xfrm>
            <a:off x="914400" y="4001869"/>
            <a:ext cx="10210801" cy="646331"/>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rtl="1" eaLnBrk="1" hangingPunct="1">
              <a:defRPr/>
            </a:pPr>
            <a:r>
              <a:rPr lang="ar-BH" sz="3500" b="1" dirty="0">
                <a:latin typeface="Calibri" pitchFamily="34" charset="0"/>
              </a:rPr>
              <a:t>(2) </a:t>
            </a:r>
            <a:r>
              <a:rPr lang="ar-BH" sz="3600" b="1" dirty="0">
                <a:latin typeface="Calibri" pitchFamily="34" charset="0"/>
              </a:rPr>
              <a:t>الذي كان يُعَذِّبُ بلالَ بن رباح </a:t>
            </a:r>
            <a:r>
              <a:rPr lang="ar-BH" sz="2400" b="1" dirty="0">
                <a:latin typeface="Calibri" pitchFamily="34" charset="0"/>
                <a:sym typeface="AGA Arabesque" panose="05010101010101010101" pitchFamily="2" charset="2"/>
              </a:rPr>
              <a:t>رضي الله عنه</a:t>
            </a:r>
            <a:r>
              <a:rPr lang="ar-BH" sz="3600" b="1" dirty="0">
                <a:latin typeface="Calibri" pitchFamily="34" charset="0"/>
              </a:rPr>
              <a:t> في حرِّ الظَّهِيرَة هو:</a:t>
            </a:r>
            <a:endParaRPr lang="en-US" sz="3600" b="1" dirty="0">
              <a:latin typeface="Calibri" pitchFamily="34" charset="0"/>
            </a:endParaRPr>
          </a:p>
        </p:txBody>
      </p:sp>
      <p:sp>
        <p:nvSpPr>
          <p:cNvPr id="12297" name="TextBox 9">
            <a:extLst>
              <a:ext uri="{FF2B5EF4-FFF2-40B4-BE49-F238E27FC236}">
                <a16:creationId xmlns:a16="http://schemas.microsoft.com/office/drawing/2014/main" id="{5520925E-FB68-41FD-A121-0E59B883ED9D}"/>
              </a:ext>
            </a:extLst>
          </p:cNvPr>
          <p:cNvSpPr txBox="1">
            <a:spLocks noChangeArrowheads="1"/>
          </p:cNvSpPr>
          <p:nvPr/>
        </p:nvSpPr>
        <p:spPr bwMode="auto">
          <a:xfrm>
            <a:off x="8077200" y="5120044"/>
            <a:ext cx="304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None/>
            </a:pPr>
            <a:r>
              <a:rPr lang="ar-BH" sz="3600" b="1" dirty="0"/>
              <a:t>عقبة بن أبي مُعَيط </a:t>
            </a:r>
            <a:endParaRPr lang="en-US" altLang="en-US" sz="3600" b="1" dirty="0"/>
          </a:p>
        </p:txBody>
      </p:sp>
      <p:sp>
        <p:nvSpPr>
          <p:cNvPr id="12298" name="TextBox 10">
            <a:extLst>
              <a:ext uri="{FF2B5EF4-FFF2-40B4-BE49-F238E27FC236}">
                <a16:creationId xmlns:a16="http://schemas.microsoft.com/office/drawing/2014/main" id="{B8A0B452-A419-4ECC-BB58-128EB376E596}"/>
              </a:ext>
            </a:extLst>
          </p:cNvPr>
          <p:cNvSpPr txBox="1">
            <a:spLocks noChangeArrowheads="1"/>
          </p:cNvSpPr>
          <p:nvPr/>
        </p:nvSpPr>
        <p:spPr bwMode="auto">
          <a:xfrm>
            <a:off x="5159375" y="5144869"/>
            <a:ext cx="2246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ar-BH" sz="3600" b="1" dirty="0"/>
              <a:t>أمية بن خلف </a:t>
            </a:r>
            <a:endParaRPr lang="ar-BH" altLang="en-US" sz="3600" b="1" dirty="0"/>
          </a:p>
        </p:txBody>
      </p:sp>
      <p:sp>
        <p:nvSpPr>
          <p:cNvPr id="12299" name="TextBox 11">
            <a:extLst>
              <a:ext uri="{FF2B5EF4-FFF2-40B4-BE49-F238E27FC236}">
                <a16:creationId xmlns:a16="http://schemas.microsoft.com/office/drawing/2014/main" id="{D34966C3-E0C3-49FD-AD1D-5A98273BCA2C}"/>
              </a:ext>
            </a:extLst>
          </p:cNvPr>
          <p:cNvSpPr txBox="1">
            <a:spLocks noChangeArrowheads="1"/>
          </p:cNvSpPr>
          <p:nvPr/>
        </p:nvSpPr>
        <p:spPr bwMode="auto">
          <a:xfrm>
            <a:off x="2100266" y="5181600"/>
            <a:ext cx="23399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None/>
            </a:pPr>
            <a:r>
              <a:rPr lang="ar-BH" sz="3200" b="1" dirty="0"/>
              <a:t>أبو جهل</a:t>
            </a:r>
            <a:endParaRPr lang="en-US" altLang="en-US" sz="3200" b="1" dirty="0"/>
          </a:p>
        </p:txBody>
      </p:sp>
      <p:sp>
        <p:nvSpPr>
          <p:cNvPr id="2" name="Oval 1">
            <a:extLst>
              <a:ext uri="{FF2B5EF4-FFF2-40B4-BE49-F238E27FC236}">
                <a16:creationId xmlns:a16="http://schemas.microsoft.com/office/drawing/2014/main" id="{8F1A96A0-A500-44FD-B880-8BFB356B43F8}"/>
              </a:ext>
            </a:extLst>
          </p:cNvPr>
          <p:cNvSpPr>
            <a:spLocks noChangeArrowheads="1"/>
          </p:cNvSpPr>
          <p:nvPr/>
        </p:nvSpPr>
        <p:spPr bwMode="auto">
          <a:xfrm>
            <a:off x="2079625" y="2667000"/>
            <a:ext cx="2568575" cy="939800"/>
          </a:xfrm>
          <a:prstGeom prst="ellipse">
            <a:avLst/>
          </a:prstGeom>
          <a:solidFill>
            <a:schemeClr val="accent6">
              <a:lumMod val="60000"/>
              <a:lumOff val="40000"/>
            </a:schemeClr>
          </a:solidFill>
          <a:ln w="9525" algn="ctr">
            <a:noFill/>
            <a:round/>
            <a:headEnd/>
            <a:tailEnd/>
          </a:ln>
        </p:spPr>
        <p:txBody>
          <a:bodyPr wrap="none" anchor="ctr"/>
          <a:lstStyle/>
          <a:p>
            <a:pPr algn="ctr">
              <a:defRPr/>
            </a:pPr>
            <a:endParaRPr lang="en-US"/>
          </a:p>
        </p:txBody>
      </p:sp>
      <p:sp>
        <p:nvSpPr>
          <p:cNvPr id="12293" name="TextBox 5">
            <a:extLst>
              <a:ext uri="{FF2B5EF4-FFF2-40B4-BE49-F238E27FC236}">
                <a16:creationId xmlns:a16="http://schemas.microsoft.com/office/drawing/2014/main" id="{044EA50F-5FDC-48FB-937A-6523B5DCECE3}"/>
              </a:ext>
            </a:extLst>
          </p:cNvPr>
          <p:cNvSpPr txBox="1">
            <a:spLocks noChangeArrowheads="1"/>
          </p:cNvSpPr>
          <p:nvPr/>
        </p:nvSpPr>
        <p:spPr bwMode="auto">
          <a:xfrm>
            <a:off x="1981200" y="2844225"/>
            <a:ext cx="2579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ar-BH" altLang="en-US" sz="3200" b="1" dirty="0"/>
              <a:t>كذَّبوه وآذوه</a:t>
            </a:r>
          </a:p>
        </p:txBody>
      </p:sp>
      <p:sp>
        <p:nvSpPr>
          <p:cNvPr id="12290" name="TextBox 2">
            <a:extLst>
              <a:ext uri="{FF2B5EF4-FFF2-40B4-BE49-F238E27FC236}">
                <a16:creationId xmlns:a16="http://schemas.microsoft.com/office/drawing/2014/main" id="{48431686-82C6-4957-B530-9C09C0C4D7B1}"/>
              </a:ext>
            </a:extLst>
          </p:cNvPr>
          <p:cNvSpPr txBox="1">
            <a:spLocks noChangeArrowheads="1"/>
          </p:cNvSpPr>
          <p:nvPr/>
        </p:nvSpPr>
        <p:spPr bwMode="auto">
          <a:xfrm>
            <a:off x="3671170" y="786825"/>
            <a:ext cx="5486401" cy="584775"/>
          </a:xfrm>
          <a:prstGeom prst="rect">
            <a:avLst/>
          </a:prstGeom>
          <a:solidFill>
            <a:schemeClr val="accent6">
              <a:lumMod val="20000"/>
              <a:lumOff val="80000"/>
            </a:schemeClr>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defRPr/>
            </a:pPr>
            <a:r>
              <a:rPr lang="ar-BH" sz="3200" b="1" dirty="0">
                <a:latin typeface="Calibri" pitchFamily="34" charset="0"/>
              </a:rPr>
              <a:t>ا</a:t>
            </a:r>
            <a:r>
              <a:rPr lang="ar-SA" sz="3200" b="1" dirty="0">
                <a:latin typeface="Calibri" pitchFamily="34" charset="0"/>
              </a:rPr>
              <a:t>ِختر</a:t>
            </a:r>
            <a:r>
              <a:rPr lang="ar-BH" sz="3200" b="1" dirty="0">
                <a:latin typeface="Calibri" pitchFamily="34" charset="0"/>
              </a:rPr>
              <a:t> الإجابة الصحيحة</a:t>
            </a:r>
            <a:r>
              <a:rPr lang="ar-SA" sz="3200" b="1" dirty="0">
                <a:latin typeface="Calibri" pitchFamily="34" charset="0"/>
              </a:rPr>
              <a:t> فيما يلي</a:t>
            </a:r>
            <a:r>
              <a:rPr lang="ar-BH" sz="3200" b="1" dirty="0">
                <a:latin typeface="Calibri" pitchFamily="34" charset="0"/>
              </a:rPr>
              <a:t>: </a:t>
            </a:r>
          </a:p>
        </p:txBody>
      </p:sp>
      <p:sp>
        <p:nvSpPr>
          <p:cNvPr id="17" name="Rounded Rectangle 10">
            <a:extLst>
              <a:ext uri="{FF2B5EF4-FFF2-40B4-BE49-F238E27FC236}">
                <a16:creationId xmlns:a16="http://schemas.microsoft.com/office/drawing/2014/main" id="{ACD8430C-04AE-4344-B93A-08BB465F7677}"/>
              </a:ext>
            </a:extLst>
          </p:cNvPr>
          <p:cNvSpPr/>
          <p:nvPr/>
        </p:nvSpPr>
        <p:spPr>
          <a:xfrm>
            <a:off x="9291636" y="215503"/>
            <a:ext cx="2824164" cy="851297"/>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BH" sz="4400" b="1" dirty="0">
                <a:solidFill>
                  <a:schemeClr val="tx1"/>
                </a:solidFill>
                <a:latin typeface="Arial" charset="0"/>
              </a:rPr>
              <a:t>الأنشطة</a:t>
            </a:r>
            <a:endParaRPr lang="en-US" sz="4400" b="1" dirty="0">
              <a:solidFill>
                <a:schemeClr val="tx1"/>
              </a:solidFill>
              <a:latin typeface="Arial" charset="0"/>
            </a:endParaRPr>
          </a:p>
        </p:txBody>
      </p:sp>
      <p:sp>
        <p:nvSpPr>
          <p:cNvPr id="18"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3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HARMS 016A.wav"/>
                                        </p:tgtEl>
                                      </p:cMediaNode>
                                    </p:audio>
                                  </p:subTnLst>
                                </p:cTn>
                              </p:par>
                            </p:childTnLst>
                          </p:cTn>
                        </p:par>
                        <p:par>
                          <p:cTn id="8" fill="hold">
                            <p:stCondLst>
                              <p:cond delay="3000"/>
                            </p:stCondLst>
                            <p:childTnLst>
                              <p:par>
                                <p:cTn id="9" presetID="26" presetClass="entr" presetSubtype="0" fill="hold" grpId="0"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wipe(down)">
                                      <p:cBhvr>
                                        <p:cTn id="11" dur="580">
                                          <p:stCondLst>
                                            <p:cond delay="0"/>
                                          </p:stCondLst>
                                        </p:cTn>
                                        <p:tgtEl>
                                          <p:spTgt spid="12290"/>
                                        </p:tgtEl>
                                      </p:cBhvr>
                                    </p:animEffect>
                                    <p:anim calcmode="lin" valueType="num">
                                      <p:cBhvr>
                                        <p:cTn id="12" dur="1822" tmFilter="0,0; 0.14,0.36; 0.43,0.73; 0.71,0.91; 1.0,1.0">
                                          <p:stCondLst>
                                            <p:cond delay="0"/>
                                          </p:stCondLst>
                                        </p:cTn>
                                        <p:tgtEl>
                                          <p:spTgt spid="1229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29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29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29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290"/>
                                        </p:tgtEl>
                                        <p:attrNameLst>
                                          <p:attrName>ppt_y</p:attrName>
                                        </p:attrNameLst>
                                      </p:cBhvr>
                                      <p:tavLst>
                                        <p:tav tm="0" fmla="#ppt_y-sin(pi*$)/81">
                                          <p:val>
                                            <p:fltVal val="0"/>
                                          </p:val>
                                        </p:tav>
                                        <p:tav tm="100000">
                                          <p:val>
                                            <p:fltVal val="1"/>
                                          </p:val>
                                        </p:tav>
                                      </p:tavLst>
                                    </p:anim>
                                    <p:animScale>
                                      <p:cBhvr>
                                        <p:cTn id="17" dur="26">
                                          <p:stCondLst>
                                            <p:cond delay="650"/>
                                          </p:stCondLst>
                                        </p:cTn>
                                        <p:tgtEl>
                                          <p:spTgt spid="12290"/>
                                        </p:tgtEl>
                                      </p:cBhvr>
                                      <p:to x="100000" y="60000"/>
                                    </p:animScale>
                                    <p:animScale>
                                      <p:cBhvr>
                                        <p:cTn id="18" dur="166" decel="50000">
                                          <p:stCondLst>
                                            <p:cond delay="676"/>
                                          </p:stCondLst>
                                        </p:cTn>
                                        <p:tgtEl>
                                          <p:spTgt spid="12290"/>
                                        </p:tgtEl>
                                      </p:cBhvr>
                                      <p:to x="100000" y="100000"/>
                                    </p:animScale>
                                    <p:animScale>
                                      <p:cBhvr>
                                        <p:cTn id="19" dur="26">
                                          <p:stCondLst>
                                            <p:cond delay="1312"/>
                                          </p:stCondLst>
                                        </p:cTn>
                                        <p:tgtEl>
                                          <p:spTgt spid="12290"/>
                                        </p:tgtEl>
                                      </p:cBhvr>
                                      <p:to x="100000" y="80000"/>
                                    </p:animScale>
                                    <p:animScale>
                                      <p:cBhvr>
                                        <p:cTn id="20" dur="166" decel="50000">
                                          <p:stCondLst>
                                            <p:cond delay="1338"/>
                                          </p:stCondLst>
                                        </p:cTn>
                                        <p:tgtEl>
                                          <p:spTgt spid="12290"/>
                                        </p:tgtEl>
                                      </p:cBhvr>
                                      <p:to x="100000" y="100000"/>
                                    </p:animScale>
                                    <p:animScale>
                                      <p:cBhvr>
                                        <p:cTn id="21" dur="26">
                                          <p:stCondLst>
                                            <p:cond delay="1642"/>
                                          </p:stCondLst>
                                        </p:cTn>
                                        <p:tgtEl>
                                          <p:spTgt spid="12290"/>
                                        </p:tgtEl>
                                      </p:cBhvr>
                                      <p:to x="100000" y="90000"/>
                                    </p:animScale>
                                    <p:animScale>
                                      <p:cBhvr>
                                        <p:cTn id="22" dur="166" decel="50000">
                                          <p:stCondLst>
                                            <p:cond delay="1668"/>
                                          </p:stCondLst>
                                        </p:cTn>
                                        <p:tgtEl>
                                          <p:spTgt spid="12290"/>
                                        </p:tgtEl>
                                      </p:cBhvr>
                                      <p:to x="100000" y="100000"/>
                                    </p:animScale>
                                    <p:animScale>
                                      <p:cBhvr>
                                        <p:cTn id="23" dur="26">
                                          <p:stCondLst>
                                            <p:cond delay="1808"/>
                                          </p:stCondLst>
                                        </p:cTn>
                                        <p:tgtEl>
                                          <p:spTgt spid="12290"/>
                                        </p:tgtEl>
                                      </p:cBhvr>
                                      <p:to x="100000" y="95000"/>
                                    </p:animScale>
                                    <p:animScale>
                                      <p:cBhvr>
                                        <p:cTn id="24" dur="166" decel="50000">
                                          <p:stCondLst>
                                            <p:cond delay="1834"/>
                                          </p:stCondLst>
                                        </p:cTn>
                                        <p:tgtEl>
                                          <p:spTgt spid="12290"/>
                                        </p:tgtEl>
                                      </p:cBhvr>
                                      <p:to x="100000" y="100000"/>
                                    </p:animScale>
                                  </p:childTnLst>
                                </p:cTn>
                              </p:par>
                            </p:childTnLst>
                          </p:cTn>
                        </p:par>
                        <p:par>
                          <p:cTn id="25" fill="hold">
                            <p:stCondLst>
                              <p:cond delay="5000"/>
                            </p:stCondLst>
                            <p:childTnLst>
                              <p:par>
                                <p:cTn id="26" presetID="2" presetClass="entr" presetSubtype="8" fill="hold" grpId="0" nodeType="afterEffect">
                                  <p:stCondLst>
                                    <p:cond delay="4000"/>
                                  </p:stCondLst>
                                  <p:childTnLst>
                                    <p:set>
                                      <p:cBhvr>
                                        <p:cTn id="27" dur="1" fill="hold">
                                          <p:stCondLst>
                                            <p:cond delay="0"/>
                                          </p:stCondLst>
                                        </p:cTn>
                                        <p:tgtEl>
                                          <p:spTgt spid="12291"/>
                                        </p:tgtEl>
                                        <p:attrNameLst>
                                          <p:attrName>style.visibility</p:attrName>
                                        </p:attrNameLst>
                                      </p:cBhvr>
                                      <p:to>
                                        <p:strVal val="visible"/>
                                      </p:to>
                                    </p:set>
                                    <p:anim calcmode="lin" valueType="num">
                                      <p:cBhvr additive="base">
                                        <p:cTn id="28" dur="2000" fill="hold"/>
                                        <p:tgtEl>
                                          <p:spTgt spid="12291"/>
                                        </p:tgtEl>
                                        <p:attrNameLst>
                                          <p:attrName>ppt_x</p:attrName>
                                        </p:attrNameLst>
                                      </p:cBhvr>
                                      <p:tavLst>
                                        <p:tav tm="0">
                                          <p:val>
                                            <p:strVal val="0-#ppt_w/2"/>
                                          </p:val>
                                        </p:tav>
                                        <p:tav tm="100000">
                                          <p:val>
                                            <p:strVal val="#ppt_x"/>
                                          </p:val>
                                        </p:tav>
                                      </p:tavLst>
                                    </p:anim>
                                    <p:anim calcmode="lin" valueType="num">
                                      <p:cBhvr additive="base">
                                        <p:cTn id="29" dur="2000" fill="hold"/>
                                        <p:tgtEl>
                                          <p:spTgt spid="12291"/>
                                        </p:tgtEl>
                                        <p:attrNameLst>
                                          <p:attrName>ppt_y</p:attrName>
                                        </p:attrNameLst>
                                      </p:cBhvr>
                                      <p:tavLst>
                                        <p:tav tm="0">
                                          <p:val>
                                            <p:strVal val="#ppt_y"/>
                                          </p:val>
                                        </p:tav>
                                        <p:tav tm="100000">
                                          <p:val>
                                            <p:strVal val="#ppt_y"/>
                                          </p:val>
                                        </p:tav>
                                      </p:tavLst>
                                    </p:anim>
                                  </p:childTnLst>
                                </p:cTn>
                              </p:par>
                            </p:childTnLst>
                          </p:cTn>
                        </p:par>
                        <p:par>
                          <p:cTn id="30" fill="hold">
                            <p:stCondLst>
                              <p:cond delay="11000"/>
                            </p:stCondLst>
                            <p:childTnLst>
                              <p:par>
                                <p:cTn id="31" presetID="22" presetClass="entr" presetSubtype="4" fill="hold" grpId="0" nodeType="afterEffect">
                                  <p:stCondLst>
                                    <p:cond delay="3500"/>
                                  </p:stCondLst>
                                  <p:childTnLst>
                                    <p:set>
                                      <p:cBhvr>
                                        <p:cTn id="32" dur="1" fill="hold">
                                          <p:stCondLst>
                                            <p:cond delay="0"/>
                                          </p:stCondLst>
                                        </p:cTn>
                                        <p:tgtEl>
                                          <p:spTgt spid="12292"/>
                                        </p:tgtEl>
                                        <p:attrNameLst>
                                          <p:attrName>style.visibility</p:attrName>
                                        </p:attrNameLst>
                                      </p:cBhvr>
                                      <p:to>
                                        <p:strVal val="visible"/>
                                      </p:to>
                                    </p:set>
                                    <p:animEffect transition="in" filter="wipe(down)">
                                      <p:cBhvr>
                                        <p:cTn id="33" dur="2000"/>
                                        <p:tgtEl>
                                          <p:spTgt spid="12292"/>
                                        </p:tgtEl>
                                      </p:cBhvr>
                                    </p:animEffect>
                                  </p:childTnLst>
                                </p:cTn>
                              </p:par>
                            </p:childTnLst>
                          </p:cTn>
                        </p:par>
                        <p:par>
                          <p:cTn id="34" fill="hold">
                            <p:stCondLst>
                              <p:cond delay="16500"/>
                            </p:stCondLst>
                            <p:childTnLst>
                              <p:par>
                                <p:cTn id="35" presetID="22" presetClass="entr" presetSubtype="4" fill="hold" grpId="0" nodeType="afterEffect">
                                  <p:stCondLst>
                                    <p:cond delay="2000"/>
                                  </p:stCondLst>
                                  <p:childTnLst>
                                    <p:set>
                                      <p:cBhvr>
                                        <p:cTn id="36" dur="1" fill="hold">
                                          <p:stCondLst>
                                            <p:cond delay="0"/>
                                          </p:stCondLst>
                                        </p:cTn>
                                        <p:tgtEl>
                                          <p:spTgt spid="12294"/>
                                        </p:tgtEl>
                                        <p:attrNameLst>
                                          <p:attrName>style.visibility</p:attrName>
                                        </p:attrNameLst>
                                      </p:cBhvr>
                                      <p:to>
                                        <p:strVal val="visible"/>
                                      </p:to>
                                    </p:set>
                                    <p:animEffect transition="in" filter="wipe(down)">
                                      <p:cBhvr>
                                        <p:cTn id="37" dur="2000"/>
                                        <p:tgtEl>
                                          <p:spTgt spid="12294"/>
                                        </p:tgtEl>
                                      </p:cBhvr>
                                    </p:animEffect>
                                  </p:childTnLst>
                                </p:cTn>
                              </p:par>
                            </p:childTnLst>
                          </p:cTn>
                        </p:par>
                        <p:par>
                          <p:cTn id="38" fill="hold">
                            <p:stCondLst>
                              <p:cond delay="20500"/>
                            </p:stCondLst>
                            <p:childTnLst>
                              <p:par>
                                <p:cTn id="39" presetID="22" presetClass="entr" presetSubtype="4" fill="hold" grpId="0" nodeType="afterEffect">
                                  <p:stCondLst>
                                    <p:cond delay="0"/>
                                  </p:stCondLst>
                                  <p:childTnLst>
                                    <p:set>
                                      <p:cBhvr>
                                        <p:cTn id="40" dur="1" fill="hold">
                                          <p:stCondLst>
                                            <p:cond delay="0"/>
                                          </p:stCondLst>
                                        </p:cTn>
                                        <p:tgtEl>
                                          <p:spTgt spid="12293"/>
                                        </p:tgtEl>
                                        <p:attrNameLst>
                                          <p:attrName>style.visibility</p:attrName>
                                        </p:attrNameLst>
                                      </p:cBhvr>
                                      <p:to>
                                        <p:strVal val="visible"/>
                                      </p:to>
                                    </p:set>
                                    <p:animEffect transition="in" filter="wipe(down)">
                                      <p:cBhvr>
                                        <p:cTn id="41" dur="2000"/>
                                        <p:tgtEl>
                                          <p:spTgt spid="12293"/>
                                        </p:tgtEl>
                                      </p:cBhvr>
                                    </p:animEffect>
                                  </p:childTnLst>
                                </p:cTn>
                              </p:par>
                            </p:childTnLst>
                          </p:cTn>
                        </p:par>
                        <p:par>
                          <p:cTn id="42" fill="hold">
                            <p:stCondLst>
                              <p:cond delay="22500"/>
                            </p:stCondLst>
                            <p:childTnLst>
                              <p:par>
                                <p:cTn id="43" presetID="53" presetClass="entr" presetSubtype="16" fill="hold" grpId="0" nodeType="afterEffect">
                                  <p:stCondLst>
                                    <p:cond delay="3000"/>
                                  </p:stCondLst>
                                  <p:childTnLst>
                                    <p:set>
                                      <p:cBhvr>
                                        <p:cTn id="44" dur="1" fill="hold">
                                          <p:stCondLst>
                                            <p:cond delay="0"/>
                                          </p:stCondLst>
                                        </p:cTn>
                                        <p:tgtEl>
                                          <p:spTgt spid="2"/>
                                        </p:tgtEl>
                                        <p:attrNameLst>
                                          <p:attrName>style.visibility</p:attrName>
                                        </p:attrNameLst>
                                      </p:cBhvr>
                                      <p:to>
                                        <p:strVal val="visible"/>
                                      </p:to>
                                    </p:set>
                                    <p:anim calcmode="lin" valueType="num">
                                      <p:cBhvr>
                                        <p:cTn id="45" dur="2000" fill="hold"/>
                                        <p:tgtEl>
                                          <p:spTgt spid="2"/>
                                        </p:tgtEl>
                                        <p:attrNameLst>
                                          <p:attrName>ppt_w</p:attrName>
                                        </p:attrNameLst>
                                      </p:cBhvr>
                                      <p:tavLst>
                                        <p:tav tm="0">
                                          <p:val>
                                            <p:fltVal val="0"/>
                                          </p:val>
                                        </p:tav>
                                        <p:tav tm="100000">
                                          <p:val>
                                            <p:strVal val="#ppt_w"/>
                                          </p:val>
                                        </p:tav>
                                      </p:tavLst>
                                    </p:anim>
                                    <p:anim calcmode="lin" valueType="num">
                                      <p:cBhvr>
                                        <p:cTn id="46" dur="2000" fill="hold"/>
                                        <p:tgtEl>
                                          <p:spTgt spid="2"/>
                                        </p:tgtEl>
                                        <p:attrNameLst>
                                          <p:attrName>ppt_h</p:attrName>
                                        </p:attrNameLst>
                                      </p:cBhvr>
                                      <p:tavLst>
                                        <p:tav tm="0">
                                          <p:val>
                                            <p:fltVal val="0"/>
                                          </p:val>
                                        </p:tav>
                                        <p:tav tm="100000">
                                          <p:val>
                                            <p:strVal val="#ppt_h"/>
                                          </p:val>
                                        </p:tav>
                                      </p:tavLst>
                                    </p:anim>
                                    <p:animEffect transition="in" filter="fade">
                                      <p:cBhvr>
                                        <p:cTn id="47" dur="2000"/>
                                        <p:tgtEl>
                                          <p:spTgt spid="2"/>
                                        </p:tgtEl>
                                      </p:cBhvr>
                                    </p:animEffect>
                                  </p:childTnLst>
                                </p:cTn>
                              </p:par>
                            </p:childTnLst>
                          </p:cTn>
                        </p:par>
                        <p:par>
                          <p:cTn id="48" fill="hold">
                            <p:stCondLst>
                              <p:cond delay="27500"/>
                            </p:stCondLst>
                            <p:childTnLst>
                              <p:par>
                                <p:cTn id="49" presetID="2" presetClass="entr" presetSubtype="8" fill="hold" grpId="0" nodeType="afterEffect">
                                  <p:stCondLst>
                                    <p:cond delay="4000"/>
                                  </p:stCondLst>
                                  <p:childTnLst>
                                    <p:set>
                                      <p:cBhvr>
                                        <p:cTn id="50" dur="1" fill="hold">
                                          <p:stCondLst>
                                            <p:cond delay="0"/>
                                          </p:stCondLst>
                                        </p:cTn>
                                        <p:tgtEl>
                                          <p:spTgt spid="12296"/>
                                        </p:tgtEl>
                                        <p:attrNameLst>
                                          <p:attrName>style.visibility</p:attrName>
                                        </p:attrNameLst>
                                      </p:cBhvr>
                                      <p:to>
                                        <p:strVal val="visible"/>
                                      </p:to>
                                    </p:set>
                                    <p:anim calcmode="lin" valueType="num">
                                      <p:cBhvr additive="base">
                                        <p:cTn id="51" dur="2000" fill="hold"/>
                                        <p:tgtEl>
                                          <p:spTgt spid="12296"/>
                                        </p:tgtEl>
                                        <p:attrNameLst>
                                          <p:attrName>ppt_x</p:attrName>
                                        </p:attrNameLst>
                                      </p:cBhvr>
                                      <p:tavLst>
                                        <p:tav tm="0">
                                          <p:val>
                                            <p:strVal val="0-#ppt_w/2"/>
                                          </p:val>
                                        </p:tav>
                                        <p:tav tm="100000">
                                          <p:val>
                                            <p:strVal val="#ppt_x"/>
                                          </p:val>
                                        </p:tav>
                                      </p:tavLst>
                                    </p:anim>
                                    <p:anim calcmode="lin" valueType="num">
                                      <p:cBhvr additive="base">
                                        <p:cTn id="52" dur="2000" fill="hold"/>
                                        <p:tgtEl>
                                          <p:spTgt spid="12296"/>
                                        </p:tgtEl>
                                        <p:attrNameLst>
                                          <p:attrName>ppt_y</p:attrName>
                                        </p:attrNameLst>
                                      </p:cBhvr>
                                      <p:tavLst>
                                        <p:tav tm="0">
                                          <p:val>
                                            <p:strVal val="#ppt_y"/>
                                          </p:val>
                                        </p:tav>
                                        <p:tav tm="100000">
                                          <p:val>
                                            <p:strVal val="#ppt_y"/>
                                          </p:val>
                                        </p:tav>
                                      </p:tavLst>
                                    </p:anim>
                                  </p:childTnLst>
                                </p:cTn>
                              </p:par>
                            </p:childTnLst>
                          </p:cTn>
                        </p:par>
                        <p:par>
                          <p:cTn id="53" fill="hold">
                            <p:stCondLst>
                              <p:cond delay="33500"/>
                            </p:stCondLst>
                            <p:childTnLst>
                              <p:par>
                                <p:cTn id="54" presetID="22" presetClass="entr" presetSubtype="4" fill="hold" grpId="0" nodeType="afterEffect">
                                  <p:stCondLst>
                                    <p:cond delay="6000"/>
                                  </p:stCondLst>
                                  <p:childTnLst>
                                    <p:set>
                                      <p:cBhvr>
                                        <p:cTn id="55" dur="1" fill="hold">
                                          <p:stCondLst>
                                            <p:cond delay="0"/>
                                          </p:stCondLst>
                                        </p:cTn>
                                        <p:tgtEl>
                                          <p:spTgt spid="12297"/>
                                        </p:tgtEl>
                                        <p:attrNameLst>
                                          <p:attrName>style.visibility</p:attrName>
                                        </p:attrNameLst>
                                      </p:cBhvr>
                                      <p:to>
                                        <p:strVal val="visible"/>
                                      </p:to>
                                    </p:set>
                                    <p:animEffect transition="in" filter="wipe(down)">
                                      <p:cBhvr>
                                        <p:cTn id="56" dur="2000"/>
                                        <p:tgtEl>
                                          <p:spTgt spid="12297"/>
                                        </p:tgtEl>
                                      </p:cBhvr>
                                    </p:animEffect>
                                  </p:childTnLst>
                                </p:cTn>
                              </p:par>
                            </p:childTnLst>
                          </p:cTn>
                        </p:par>
                        <p:par>
                          <p:cTn id="57" fill="hold">
                            <p:stCondLst>
                              <p:cond delay="41500"/>
                            </p:stCondLst>
                            <p:childTnLst>
                              <p:par>
                                <p:cTn id="58" presetID="22" presetClass="entr" presetSubtype="4" fill="hold" grpId="0" nodeType="afterEffect">
                                  <p:stCondLst>
                                    <p:cond delay="5000"/>
                                  </p:stCondLst>
                                  <p:childTnLst>
                                    <p:set>
                                      <p:cBhvr>
                                        <p:cTn id="59" dur="1" fill="hold">
                                          <p:stCondLst>
                                            <p:cond delay="0"/>
                                          </p:stCondLst>
                                        </p:cTn>
                                        <p:tgtEl>
                                          <p:spTgt spid="12298"/>
                                        </p:tgtEl>
                                        <p:attrNameLst>
                                          <p:attrName>style.visibility</p:attrName>
                                        </p:attrNameLst>
                                      </p:cBhvr>
                                      <p:to>
                                        <p:strVal val="visible"/>
                                      </p:to>
                                    </p:set>
                                    <p:animEffect transition="in" filter="wipe(down)">
                                      <p:cBhvr>
                                        <p:cTn id="60" dur="2000"/>
                                        <p:tgtEl>
                                          <p:spTgt spid="12298"/>
                                        </p:tgtEl>
                                      </p:cBhvr>
                                    </p:animEffect>
                                  </p:childTnLst>
                                </p:cTn>
                              </p:par>
                            </p:childTnLst>
                          </p:cTn>
                        </p:par>
                        <p:par>
                          <p:cTn id="61" fill="hold">
                            <p:stCondLst>
                              <p:cond delay="48500"/>
                            </p:stCondLst>
                            <p:childTnLst>
                              <p:par>
                                <p:cTn id="62" presetID="22" presetClass="entr" presetSubtype="4" fill="hold" grpId="0" nodeType="afterEffect">
                                  <p:stCondLst>
                                    <p:cond delay="1200"/>
                                  </p:stCondLst>
                                  <p:childTnLst>
                                    <p:set>
                                      <p:cBhvr>
                                        <p:cTn id="63" dur="1" fill="hold">
                                          <p:stCondLst>
                                            <p:cond delay="0"/>
                                          </p:stCondLst>
                                        </p:cTn>
                                        <p:tgtEl>
                                          <p:spTgt spid="12299"/>
                                        </p:tgtEl>
                                        <p:attrNameLst>
                                          <p:attrName>style.visibility</p:attrName>
                                        </p:attrNameLst>
                                      </p:cBhvr>
                                      <p:to>
                                        <p:strVal val="visible"/>
                                      </p:to>
                                    </p:set>
                                    <p:animEffect transition="in" filter="wipe(down)">
                                      <p:cBhvr>
                                        <p:cTn id="64" dur="2000"/>
                                        <p:tgtEl>
                                          <p:spTgt spid="12299"/>
                                        </p:tgtEl>
                                      </p:cBhvr>
                                    </p:animEffect>
                                  </p:childTnLst>
                                </p:cTn>
                              </p:par>
                            </p:childTnLst>
                          </p:cTn>
                        </p:par>
                        <p:par>
                          <p:cTn id="65" fill="hold">
                            <p:stCondLst>
                              <p:cond delay="51700"/>
                            </p:stCondLst>
                            <p:childTnLst>
                              <p:par>
                                <p:cTn id="66" presetID="53" presetClass="entr" presetSubtype="16" fill="hold" grpId="0" nodeType="afterEffect">
                                  <p:stCondLst>
                                    <p:cond delay="32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000" fill="hold"/>
                                        <p:tgtEl>
                                          <p:spTgt spid="15"/>
                                        </p:tgtEl>
                                        <p:attrNameLst>
                                          <p:attrName>ppt_w</p:attrName>
                                        </p:attrNameLst>
                                      </p:cBhvr>
                                      <p:tavLst>
                                        <p:tav tm="0">
                                          <p:val>
                                            <p:fltVal val="0"/>
                                          </p:val>
                                        </p:tav>
                                        <p:tav tm="100000">
                                          <p:val>
                                            <p:strVal val="#ppt_w"/>
                                          </p:val>
                                        </p:tav>
                                      </p:tavLst>
                                    </p:anim>
                                    <p:anim calcmode="lin" valueType="num">
                                      <p:cBhvr>
                                        <p:cTn id="69" dur="2000" fill="hold"/>
                                        <p:tgtEl>
                                          <p:spTgt spid="15"/>
                                        </p:tgtEl>
                                        <p:attrNameLst>
                                          <p:attrName>ppt_h</p:attrName>
                                        </p:attrNameLst>
                                      </p:cBhvr>
                                      <p:tavLst>
                                        <p:tav tm="0">
                                          <p:val>
                                            <p:fltVal val="0"/>
                                          </p:val>
                                        </p:tav>
                                        <p:tav tm="100000">
                                          <p:val>
                                            <p:strVal val="#ppt_h"/>
                                          </p:val>
                                        </p:tav>
                                      </p:tavLst>
                                    </p:anim>
                                    <p:animEffect transition="in" filter="fade">
                                      <p:cBhvr>
                                        <p:cTn id="7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291" grpId="0" animBg="1"/>
      <p:bldP spid="12292" grpId="0"/>
      <p:bldP spid="12294" grpId="0"/>
      <p:bldP spid="12296" grpId="0" animBg="1"/>
      <p:bldP spid="12297" grpId="0"/>
      <p:bldP spid="12298" grpId="0"/>
      <p:bldP spid="12299" grpId="0"/>
      <p:bldP spid="2" grpId="0" animBg="1"/>
      <p:bldP spid="12293" grpId="0"/>
      <p:bldP spid="12290"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71600" y="460937"/>
            <a:ext cx="10301436" cy="3116287"/>
          </a:xfrm>
          <a:prstGeom prst="rect">
            <a:avLst/>
          </a:prstGeom>
        </p:spPr>
      </p:pic>
      <p:sp>
        <p:nvSpPr>
          <p:cNvPr id="17" name="TextBox 6">
            <a:extLst>
              <a:ext uri="{FF2B5EF4-FFF2-40B4-BE49-F238E27FC236}">
                <a16:creationId xmlns:a16="http://schemas.microsoft.com/office/drawing/2014/main" id="{7C35AC98-9537-4AC8-B542-CDCAF45FE43A}"/>
              </a:ext>
            </a:extLst>
          </p:cNvPr>
          <p:cNvSpPr txBox="1">
            <a:spLocks noChangeArrowheads="1"/>
          </p:cNvSpPr>
          <p:nvPr/>
        </p:nvSpPr>
        <p:spPr bwMode="auto">
          <a:xfrm>
            <a:off x="1429622" y="3746326"/>
            <a:ext cx="10058401" cy="646331"/>
          </a:xfrm>
          <a:prstGeom prst="rect">
            <a:avLst/>
          </a:prstGeom>
          <a:solidFill>
            <a:schemeClr val="accent6">
              <a:lumMod val="40000"/>
              <a:lumOff val="60000"/>
            </a:schemeClr>
          </a:solidFill>
          <a:ln>
            <a:noFill/>
          </a:ln>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457200" indent="-457200" algn="ctr">
              <a:lnSpc>
                <a:spcPct val="100000"/>
              </a:lnSpc>
              <a:spcBef>
                <a:spcPct val="0"/>
              </a:spcBef>
              <a:buFont typeface="Wingdings" pitchFamily="2" charset="2"/>
              <a:buChar char="v"/>
              <a:defRPr/>
            </a:pPr>
            <a:r>
              <a:rPr lang="ar-BH" altLang="en-US" sz="3600" b="1" dirty="0">
                <a:solidFill>
                  <a:srgbClr val="002060"/>
                </a:solidFill>
              </a:rPr>
              <a:t>أنْقَذَهُ مِنَ العَذَاب: أبو بكر الصديق رضي الله عنه.</a:t>
            </a:r>
            <a:endParaRPr lang="ar-BH" altLang="en-US" sz="3600" b="1" dirty="0">
              <a:solidFill>
                <a:srgbClr val="CC00FF"/>
              </a:solidFill>
              <a:latin typeface="+mn-lt"/>
            </a:endParaRPr>
          </a:p>
        </p:txBody>
      </p:sp>
      <p:sp>
        <p:nvSpPr>
          <p:cNvPr id="18" name="TextBox 6">
            <a:extLst>
              <a:ext uri="{FF2B5EF4-FFF2-40B4-BE49-F238E27FC236}">
                <a16:creationId xmlns:a16="http://schemas.microsoft.com/office/drawing/2014/main" id="{7C35AC98-9537-4AC8-B542-CDCAF45FE43A}"/>
              </a:ext>
            </a:extLst>
          </p:cNvPr>
          <p:cNvSpPr txBox="1">
            <a:spLocks noChangeArrowheads="1"/>
          </p:cNvSpPr>
          <p:nvPr/>
        </p:nvSpPr>
        <p:spPr bwMode="auto">
          <a:xfrm>
            <a:off x="609600" y="4596370"/>
            <a:ext cx="11122251" cy="1754326"/>
          </a:xfrm>
          <a:prstGeom prst="rect">
            <a:avLst/>
          </a:prstGeom>
          <a:solidFill>
            <a:schemeClr val="accent1">
              <a:lumMod val="40000"/>
              <a:lumOff val="60000"/>
            </a:schemeClr>
          </a:solidFill>
          <a:ln>
            <a:noFill/>
          </a:ln>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457200" indent="-457200" algn="just">
              <a:lnSpc>
                <a:spcPct val="100000"/>
              </a:lnSpc>
              <a:spcBef>
                <a:spcPct val="0"/>
              </a:spcBef>
              <a:buFont typeface="Wingdings" pitchFamily="2" charset="2"/>
              <a:buChar char="v"/>
              <a:defRPr/>
            </a:pPr>
            <a:r>
              <a:rPr lang="ar-BH" altLang="en-US" sz="3600" b="1" dirty="0">
                <a:solidFill>
                  <a:srgbClr val="002060"/>
                </a:solidFill>
              </a:rPr>
              <a:t>وكان ذلك عندما كان بلال بن رباح رضي الله عنه عبدًا أو مولى لبني جمح من قريش، أعلن إسلامه، فعذبه سيده أمية بن خلف الجمحي القرشي، فاشتراه أبو بكر الصديق رضي الله عنه، وأعتقه في سبيل الله.</a:t>
            </a:r>
            <a:endParaRPr lang="ar-BH" altLang="en-US" sz="3600" b="1" dirty="0">
              <a:solidFill>
                <a:srgbClr val="CC00FF"/>
              </a:solidFill>
              <a:latin typeface="+mn-lt"/>
            </a:endParaRPr>
          </a:p>
        </p:txBody>
      </p:sp>
      <p:sp>
        <p:nvSpPr>
          <p:cNvPr id="7"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262916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0-#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ARMS 011.wav"/>
                                        </p:tgtEl>
                                      </p:cMediaNode>
                                    </p:audio>
                                  </p:subTnLst>
                                </p:cTn>
                              </p:par>
                            </p:childTnLst>
                          </p:cTn>
                        </p:par>
                        <p:par>
                          <p:cTn id="9" fill="hold">
                            <p:stCondLst>
                              <p:cond delay="3000"/>
                            </p:stCondLst>
                            <p:childTnLst>
                              <p:par>
                                <p:cTn id="10" presetID="2" presetClass="entr" presetSubtype="8" fill="hold" grpId="0" nodeType="afterEffect">
                                  <p:stCondLst>
                                    <p:cond delay="350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0" fill="hold"/>
                                        <p:tgtEl>
                                          <p:spTgt spid="17"/>
                                        </p:tgtEl>
                                        <p:attrNameLst>
                                          <p:attrName>ppt_x</p:attrName>
                                        </p:attrNameLst>
                                      </p:cBhvr>
                                      <p:tavLst>
                                        <p:tav tm="0">
                                          <p:val>
                                            <p:strVal val="0-#ppt_w/2"/>
                                          </p:val>
                                        </p:tav>
                                        <p:tav tm="100000">
                                          <p:val>
                                            <p:strVal val="#ppt_x"/>
                                          </p:val>
                                        </p:tav>
                                      </p:tavLst>
                                    </p:anim>
                                    <p:anim calcmode="lin" valueType="num">
                                      <p:cBhvr additive="base">
                                        <p:cTn id="13" dur="2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8500"/>
                            </p:stCondLst>
                            <p:childTnLst>
                              <p:par>
                                <p:cTn id="15" presetID="2" presetClass="entr" presetSubtype="8" fill="hold" grpId="0" nodeType="afterEffect">
                                  <p:stCondLst>
                                    <p:cond delay="400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2000" fill="hold"/>
                                        <p:tgtEl>
                                          <p:spTgt spid="18"/>
                                        </p:tgtEl>
                                        <p:attrNameLst>
                                          <p:attrName>ppt_x</p:attrName>
                                        </p:attrNameLst>
                                      </p:cBhvr>
                                      <p:tavLst>
                                        <p:tav tm="0">
                                          <p:val>
                                            <p:strVal val="0-#ppt_w/2"/>
                                          </p:val>
                                        </p:tav>
                                        <p:tav tm="100000">
                                          <p:val>
                                            <p:strVal val="#ppt_x"/>
                                          </p:val>
                                        </p:tav>
                                      </p:tavLst>
                                    </p:anim>
                                    <p:anim calcmode="lin" valueType="num">
                                      <p:cBhvr additive="base">
                                        <p:cTn id="18" dur="2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4500"/>
                            </p:stCondLst>
                            <p:childTnLst>
                              <p:par>
                                <p:cTn id="20" presetID="42" presetClass="entr" presetSubtype="0" fill="hold" nodeType="afterEffect">
                                  <p:stCondLst>
                                    <p:cond delay="0"/>
                                  </p:stCondLst>
                                  <p:iterate type="wd">
                                    <p:tmPct val="18000"/>
                                  </p:iterate>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2000"/>
                                        <p:tgtEl>
                                          <p:spTgt spid="18">
                                            <p:txEl>
                                              <p:pRg st="0" end="0"/>
                                            </p:txEl>
                                          </p:spTgt>
                                        </p:tgtEl>
                                      </p:cBhvr>
                                    </p:animEffect>
                                    <p:anim calcmode="lin" valueType="num">
                                      <p:cBhvr>
                                        <p:cTn id="23" dur="2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4" dur="2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700B9559-58B5-459A-838E-59C54E63D1ED}"/>
              </a:ext>
            </a:extLst>
          </p:cNvPr>
          <p:cNvSpPr txBox="1"/>
          <p:nvPr/>
        </p:nvSpPr>
        <p:spPr>
          <a:xfrm>
            <a:off x="1118937" y="5125583"/>
            <a:ext cx="4698594" cy="1200329"/>
          </a:xfrm>
          <a:prstGeom prst="rect">
            <a:avLst/>
          </a:prstGeom>
          <a:solidFill>
            <a:srgbClr val="92D050"/>
          </a:solidFill>
        </p:spPr>
        <p:txBody>
          <a:bodyPr wrap="square" rtlCol="0">
            <a:spAutoFit/>
          </a:bodyPr>
          <a:lstStyle/>
          <a:p>
            <a:pPr algn="ctr" rtl="1"/>
            <a:r>
              <a:rPr lang="ar-BH" sz="7200" b="1" dirty="0">
                <a:ln/>
                <a:solidFill>
                  <a:srgbClr val="002060"/>
                </a:solidFill>
                <a:effectLst>
                  <a:outerShdw blurRad="38100" dist="19050" dir="2700000" algn="tl" rotWithShape="0">
                    <a:schemeClr val="dk1">
                      <a:lumMod val="50000"/>
                      <a:alpha val="40000"/>
                    </a:schemeClr>
                  </a:outerShdw>
                </a:effectLst>
                <a:latin typeface="Sakkal Majalla" panose="02000000000000000000" pitchFamily="2" charset="-78"/>
                <a:cs typeface="Sakkal Majalla" panose="02000000000000000000" pitchFamily="2" charset="-78"/>
              </a:rPr>
              <a:t>اِنْتَهى الدرس</a:t>
            </a:r>
          </a:p>
        </p:txBody>
      </p:sp>
      <p:grpSp>
        <p:nvGrpSpPr>
          <p:cNvPr id="16" name="Group 15"/>
          <p:cNvGrpSpPr/>
          <p:nvPr/>
        </p:nvGrpSpPr>
        <p:grpSpPr>
          <a:xfrm>
            <a:off x="4419600" y="291335"/>
            <a:ext cx="7044570" cy="4962840"/>
            <a:chOff x="292157" y="908720"/>
            <a:chExt cx="11713301" cy="5112568"/>
          </a:xfrm>
        </p:grpSpPr>
        <p:sp>
          <p:nvSpPr>
            <p:cNvPr id="17" name="Cloud Callout 16"/>
            <p:cNvSpPr/>
            <p:nvPr/>
          </p:nvSpPr>
          <p:spPr bwMode="auto">
            <a:xfrm>
              <a:off x="292157" y="908720"/>
              <a:ext cx="11713301" cy="5112568"/>
            </a:xfrm>
            <a:prstGeom prst="cloudCallout">
              <a:avLst>
                <a:gd name="adj1" fmla="val -72134"/>
                <a:gd name="adj2" fmla="val 8303"/>
              </a:avLst>
            </a:prstGeom>
            <a:solidFill>
              <a:srgbClr val="FDB5F3"/>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extBox 17"/>
            <p:cNvSpPr txBox="1"/>
            <p:nvPr/>
          </p:nvSpPr>
          <p:spPr>
            <a:xfrm>
              <a:off x="2794932" y="1994112"/>
              <a:ext cx="8256918" cy="2123658"/>
            </a:xfrm>
            <a:prstGeom prst="rect">
              <a:avLst/>
            </a:prstGeom>
            <a:noFill/>
          </p:spPr>
          <p:txBody>
            <a:bodyPr wrap="square" rtlCol="0">
              <a:spAutoFit/>
            </a:bodyPr>
            <a:lstStyle/>
            <a:p>
              <a:pPr algn="r"/>
              <a:r>
                <a:rPr lang="ar-BH" sz="6600" b="1" dirty="0">
                  <a:latin typeface="Arabic Typesetting" panose="03020402040406030203" pitchFamily="66" charset="-78"/>
                  <a:cs typeface="Arabic Typesetting" panose="03020402040406030203" pitchFamily="66" charset="-78"/>
                </a:rPr>
                <a:t>دعواتنا للجميع </a:t>
              </a:r>
              <a:endParaRPr lang="en-US" sz="6600" b="1" dirty="0">
                <a:latin typeface="Arabic Typesetting" panose="03020402040406030203" pitchFamily="66" charset="-78"/>
                <a:cs typeface="Arabic Typesetting" panose="03020402040406030203" pitchFamily="66" charset="-78"/>
              </a:endParaRPr>
            </a:p>
            <a:p>
              <a:pPr algn="r"/>
              <a:r>
                <a:rPr lang="ar-BH" sz="6000" b="1" dirty="0">
                  <a:latin typeface="Arabic Typesetting" panose="03020402040406030203" pitchFamily="66" charset="-78"/>
                  <a:cs typeface="Arabic Typesetting" panose="03020402040406030203" pitchFamily="66" charset="-78"/>
                </a:rPr>
                <a:t>بالنجاح والتوفيق</a:t>
              </a:r>
              <a:endParaRPr lang="en-US" sz="6000" b="1" dirty="0">
                <a:latin typeface="Arabic Typesetting" panose="03020402040406030203" pitchFamily="66" charset="-78"/>
                <a:cs typeface="Arabic Typesetting" panose="03020402040406030203" pitchFamily="66" charset="-78"/>
              </a:endParaRPr>
            </a:p>
          </p:txBody>
        </p:sp>
      </p:grpSp>
      <p:pic>
        <p:nvPicPr>
          <p:cNvPr id="1026" name="Picture 2" descr="Roses Bouquet Vector Illustration Royalty Free Cliparts, Vectors ...">
            <a:extLst>
              <a:ext uri="{FF2B5EF4-FFF2-40B4-BE49-F238E27FC236}">
                <a16:creationId xmlns:a16="http://schemas.microsoft.com/office/drawing/2014/main" id="{D1737C6E-4046-427B-B9E3-682F3CC4EA6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0405" y="1500192"/>
            <a:ext cx="2573795" cy="25737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C72B48A-D9FA-4F62-B1D3-CD64EF6321C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06684" y="1527382"/>
            <a:ext cx="2775480" cy="3484523"/>
          </a:xfrm>
          <a:prstGeom prst="rect">
            <a:avLst/>
          </a:prstGeom>
        </p:spPr>
      </p:pic>
      <p:sp>
        <p:nvSpPr>
          <p:cNvPr id="9"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4169174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200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دعواتنا بالنجاح مريم.wav"/>
                                        </p:tgtEl>
                                      </p:cMediaNode>
                                    </p:audio>
                                  </p:subTnLst>
                                </p:cTn>
                              </p:par>
                            </p:childTnLst>
                          </p:cTn>
                        </p:par>
                        <p:par>
                          <p:cTn id="12" fill="hold">
                            <p:stCondLst>
                              <p:cond delay="2000"/>
                            </p:stCondLst>
                            <p:childTnLst>
                              <p:par>
                                <p:cTn id="13" presetID="1" presetClass="entr" presetSubtype="0" fill="hold" nodeType="afterEffect">
                                  <p:stCondLst>
                                    <p:cond delay="500"/>
                                  </p:stCondLst>
                                  <p:childTnLst>
                                    <p:set>
                                      <p:cBhvr>
                                        <p:cTn id="14" dur="1" fill="hold">
                                          <p:stCondLst>
                                            <p:cond delay="0"/>
                                          </p:stCondLst>
                                        </p:cTn>
                                        <p:tgtEl>
                                          <p:spTgt spid="1026"/>
                                        </p:tgtEl>
                                        <p:attrNameLst>
                                          <p:attrName>style.visibility</p:attrName>
                                        </p:attrNameLst>
                                      </p:cBhvr>
                                      <p:to>
                                        <p:strVal val="visible"/>
                                      </p:to>
                                    </p:set>
                                  </p:childTnLst>
                                </p:cTn>
                              </p:par>
                              <p:par>
                                <p:cTn id="15" presetID="16" presetClass="entr" presetSubtype="2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a:extLst>
              <a:ext uri="{FF2B5EF4-FFF2-40B4-BE49-F238E27FC236}">
                <a16:creationId xmlns:a16="http://schemas.microsoft.com/office/drawing/2014/main" id="{3C710BE0-BF49-4111-8CCE-2B42639C25AC}"/>
              </a:ext>
            </a:extLst>
          </p:cNvPr>
          <p:cNvPicPr>
            <a:picLocks noChangeAspect="1"/>
          </p:cNvPicPr>
          <p:nvPr/>
        </p:nvPicPr>
        <p:blipFill>
          <a:blip r:embed="rId3">
            <a:extLst>
              <a:ext uri="{28A0092B-C50C-407E-A947-70E740481C1C}">
                <a14:useLocalDpi xmlns:a14="http://schemas.microsoft.com/office/drawing/2010/main" val="0"/>
              </a:ext>
            </a:extLst>
          </a:blip>
          <a:srcRect l="8141" r="13123" b="11357"/>
          <a:stretch>
            <a:fillRect/>
          </a:stretch>
        </p:blipFill>
        <p:spPr bwMode="auto">
          <a:xfrm>
            <a:off x="9917695" y="308714"/>
            <a:ext cx="15557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Callout 8"/>
          <p:cNvSpPr/>
          <p:nvPr/>
        </p:nvSpPr>
        <p:spPr>
          <a:xfrm rot="202336">
            <a:off x="5448321" y="1252207"/>
            <a:ext cx="4393159" cy="1166574"/>
          </a:xfrm>
          <a:prstGeom prst="downArrowCallout">
            <a:avLst>
              <a:gd name="adj1" fmla="val 24599"/>
              <a:gd name="adj2" fmla="val 32902"/>
              <a:gd name="adj3" fmla="val 30927"/>
              <a:gd name="adj4" fmla="val 60338"/>
            </a:avLst>
          </a:prstGeom>
          <a:solidFill>
            <a:schemeClr val="accent5">
              <a:lumMod val="20000"/>
              <a:lumOff val="80000"/>
            </a:schemeClr>
          </a:solidFill>
          <a:ln>
            <a:solidFill>
              <a:srgbClr val="002060"/>
            </a:solidFill>
          </a:ln>
          <a:effectLst>
            <a:outerShdw blurRad="482600" dist="876300" dir="8100000" sx="76000" sy="76000" algn="tr" rotWithShape="0">
              <a:srgbClr val="00B0F0">
                <a:alpha val="40000"/>
              </a:srgbClr>
            </a:outerShdw>
          </a:effectLst>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bodyPr>
          <a:lstStyle/>
          <a:p>
            <a:pPr algn="r" rtl="1"/>
            <a:r>
              <a:rPr lang="ar-BH" sz="4000" b="1" cap="none" spc="0" dirty="0">
                <a:ln w="0"/>
                <a:solidFill>
                  <a:schemeClr val="tx1"/>
                </a:solidFill>
                <a:effectLst>
                  <a:outerShdw blurRad="38100" dist="25400" dir="5400000" algn="ctr" rotWithShape="0">
                    <a:srgbClr val="6E747A">
                      <a:alpha val="43000"/>
                    </a:srgbClr>
                  </a:outerShdw>
                </a:effectLst>
              </a:rPr>
              <a:t>أهداف الدرس.....</a:t>
            </a:r>
          </a:p>
        </p:txBody>
      </p:sp>
      <p:sp>
        <p:nvSpPr>
          <p:cNvPr id="7"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
        <p:nvSpPr>
          <p:cNvPr id="21" name="Frame 4">
            <a:extLst>
              <a:ext uri="{FF2B5EF4-FFF2-40B4-BE49-F238E27FC236}">
                <a16:creationId xmlns:a16="http://schemas.microsoft.com/office/drawing/2014/main" id="{1BDD638D-5850-44A8-9040-F5DF786F13FF}"/>
              </a:ext>
            </a:extLst>
          </p:cNvPr>
          <p:cNvSpPr/>
          <p:nvPr/>
        </p:nvSpPr>
        <p:spPr bwMode="auto">
          <a:xfrm>
            <a:off x="2303746" y="3376274"/>
            <a:ext cx="9350106" cy="1131887"/>
          </a:xfrm>
          <a:prstGeom prst="frame">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algn="r" rtl="1" eaLnBrk="1" hangingPunct="1">
              <a:defRPr/>
            </a:pPr>
            <a:r>
              <a:rPr lang="ar-BH" sz="3500" b="1" dirty="0">
                <a:solidFill>
                  <a:srgbClr val="002060"/>
                </a:solidFill>
                <a:effectLst>
                  <a:outerShdw blurRad="38100" dist="38100" dir="2700000" algn="tl">
                    <a:srgbClr val="000000">
                      <a:alpha val="43137"/>
                    </a:srgbClr>
                  </a:outerShdw>
                </a:effectLst>
              </a:rPr>
              <a:t>(1) يعرف بعض صُوَر إيذاء المشركين للنبيِّ ﷺ والصَّحابة. </a:t>
            </a:r>
          </a:p>
        </p:txBody>
      </p:sp>
      <p:pic>
        <p:nvPicPr>
          <p:cNvPr id="8" name="Picture 7">
            <a:extLst>
              <a:ext uri="{FF2B5EF4-FFF2-40B4-BE49-F238E27FC236}">
                <a16:creationId xmlns:a16="http://schemas.microsoft.com/office/drawing/2014/main" id="{A55C54D8-1452-4FDC-AACD-7E1F30B89365}"/>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381000" y="637410"/>
            <a:ext cx="3054085" cy="4088034"/>
          </a:xfrm>
          <a:prstGeom prst="rect">
            <a:avLst/>
          </a:prstGeom>
        </p:spPr>
      </p:pic>
      <p:sp>
        <p:nvSpPr>
          <p:cNvPr id="22" name="Frame 4">
            <a:extLst>
              <a:ext uri="{FF2B5EF4-FFF2-40B4-BE49-F238E27FC236}">
                <a16:creationId xmlns:a16="http://schemas.microsoft.com/office/drawing/2014/main" id="{769215B7-0A9F-45C3-9889-F905A557CAF6}"/>
              </a:ext>
            </a:extLst>
          </p:cNvPr>
          <p:cNvSpPr/>
          <p:nvPr/>
        </p:nvSpPr>
        <p:spPr bwMode="auto">
          <a:xfrm>
            <a:off x="703546" y="4786660"/>
            <a:ext cx="10972800" cy="1512888"/>
          </a:xfrm>
          <a:prstGeom prst="fram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wrap="none" anchor="ctr"/>
          <a:lstStyle/>
          <a:p>
            <a:pPr algn="r" rtl="1" eaLnBrk="1" hangingPunct="1">
              <a:defRPr/>
            </a:pPr>
            <a:r>
              <a:rPr lang="ar-BH" sz="3400" b="1" dirty="0">
                <a:solidFill>
                  <a:schemeClr val="accent6">
                    <a:lumMod val="50000"/>
                  </a:schemeClr>
                </a:solidFill>
                <a:effectLst>
                  <a:outerShdw blurRad="38100" dist="38100" dir="2700000" algn="tl">
                    <a:srgbClr val="000000">
                      <a:alpha val="43137"/>
                    </a:srgbClr>
                  </a:outerShdw>
                </a:effectLst>
              </a:rPr>
              <a:t>(2) يعبّر عن الاقتداء بالنبيِّ ﷺ والصَّحابة في الصبر والثبات على الحق.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HARMS 002.wav"/>
                                        </p:tgtEl>
                                      </p:cMediaNode>
                                    </p:audio>
                                  </p:subTnLst>
                                </p:cTn>
                              </p:par>
                              <p:par>
                                <p:cTn id="8" presetID="2" presetClass="entr" presetSubtype="9"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42" presetClass="entr" presetSubtype="0" fill="hold" grpId="0" nodeType="afterEffect">
                                  <p:stCondLst>
                                    <p:cond delay="3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anim calcmode="lin" valueType="num">
                                      <p:cBhvr>
                                        <p:cTn id="16" dur="2000" fill="hold"/>
                                        <p:tgtEl>
                                          <p:spTgt spid="21"/>
                                        </p:tgtEl>
                                        <p:attrNameLst>
                                          <p:attrName>ppt_x</p:attrName>
                                        </p:attrNameLst>
                                      </p:cBhvr>
                                      <p:tavLst>
                                        <p:tav tm="0">
                                          <p:val>
                                            <p:strVal val="#ppt_x"/>
                                          </p:val>
                                        </p:tav>
                                        <p:tav tm="100000">
                                          <p:val>
                                            <p:strVal val="#ppt_x"/>
                                          </p:val>
                                        </p:tav>
                                      </p:tavLst>
                                    </p:anim>
                                    <p:anim calcmode="lin" valueType="num">
                                      <p:cBhvr>
                                        <p:cTn id="17" dur="2000" fill="hold"/>
                                        <p:tgtEl>
                                          <p:spTgt spid="21"/>
                                        </p:tgtEl>
                                        <p:attrNameLst>
                                          <p:attrName>ppt_y</p:attrName>
                                        </p:attrNameLst>
                                      </p:cBhvr>
                                      <p:tavLst>
                                        <p:tav tm="0">
                                          <p:val>
                                            <p:strVal val="#ppt_y+.1"/>
                                          </p:val>
                                        </p:tav>
                                        <p:tav tm="100000">
                                          <p:val>
                                            <p:strVal val="#ppt_y"/>
                                          </p:val>
                                        </p:tav>
                                      </p:tavLst>
                                    </p:anim>
                                  </p:childTnLst>
                                </p:cTn>
                              </p:par>
                            </p:childTnLst>
                          </p:cTn>
                        </p:par>
                        <p:par>
                          <p:cTn id="18" fill="hold">
                            <p:stCondLst>
                              <p:cond delay="5500"/>
                            </p:stCondLst>
                            <p:childTnLst>
                              <p:par>
                                <p:cTn id="19" presetID="42" presetClass="entr" presetSubtype="0" fill="hold" grpId="0" nodeType="afterEffect">
                                  <p:stCondLst>
                                    <p:cond delay="45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3000"/>
                                        <p:tgtEl>
                                          <p:spTgt spid="22"/>
                                        </p:tgtEl>
                                      </p:cBhvr>
                                    </p:animEffect>
                                    <p:anim calcmode="lin" valueType="num">
                                      <p:cBhvr>
                                        <p:cTn id="22" dur="3000" fill="hold"/>
                                        <p:tgtEl>
                                          <p:spTgt spid="22"/>
                                        </p:tgtEl>
                                        <p:attrNameLst>
                                          <p:attrName>ppt_x</p:attrName>
                                        </p:attrNameLst>
                                      </p:cBhvr>
                                      <p:tavLst>
                                        <p:tav tm="0">
                                          <p:val>
                                            <p:strVal val="#ppt_x"/>
                                          </p:val>
                                        </p:tav>
                                        <p:tav tm="100000">
                                          <p:val>
                                            <p:strVal val="#ppt_x"/>
                                          </p:val>
                                        </p:tav>
                                      </p:tavLst>
                                    </p:anim>
                                    <p:anim calcmode="lin" valueType="num">
                                      <p:cBhvr>
                                        <p:cTn id="23" dur="3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id="{5EF343D8-3FC2-4103-89FE-43C72AFFBAC5}"/>
              </a:ext>
            </a:extLst>
          </p:cNvPr>
          <p:cNvSpPr/>
          <p:nvPr/>
        </p:nvSpPr>
        <p:spPr>
          <a:xfrm>
            <a:off x="832198" y="1582434"/>
            <a:ext cx="10115550" cy="851297"/>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defRPr/>
            </a:pPr>
            <a:r>
              <a:rPr lang="ar-BH" sz="4400" b="1" dirty="0">
                <a:ln w="0"/>
                <a:solidFill>
                  <a:schemeClr val="tx1"/>
                </a:solidFill>
                <a:effectLst>
                  <a:outerShdw blurRad="38100" dist="25400" dir="5400000" algn="ctr" rotWithShape="0">
                    <a:srgbClr val="6E747A">
                      <a:alpha val="43000"/>
                    </a:srgbClr>
                  </a:outerShdw>
                </a:effectLst>
              </a:rPr>
              <a:t>صُوَرٌ من إيذاء المشركين للنبيِّ ﷺ والصحابة </a:t>
            </a:r>
          </a:p>
        </p:txBody>
      </p:sp>
      <p:sp>
        <p:nvSpPr>
          <p:cNvPr id="15" name="Rounded Rectangle 18">
            <a:extLst>
              <a:ext uri="{FF2B5EF4-FFF2-40B4-BE49-F238E27FC236}">
                <a16:creationId xmlns:a16="http://schemas.microsoft.com/office/drawing/2014/main" id="{C61CF9C8-9B92-4938-BCFA-BFA009D20EF8}"/>
              </a:ext>
            </a:extLst>
          </p:cNvPr>
          <p:cNvSpPr/>
          <p:nvPr/>
        </p:nvSpPr>
        <p:spPr bwMode="auto">
          <a:xfrm>
            <a:off x="1771650" y="5248275"/>
            <a:ext cx="8820150" cy="1152525"/>
          </a:xfrm>
          <a:prstGeom prst="roundRect">
            <a:avLst/>
          </a:prstGeom>
          <a:solidFill>
            <a:schemeClr val="accent6">
              <a:lumMod val="20000"/>
              <a:lumOff val="80000"/>
            </a:schemeClr>
          </a:solidFill>
          <a:ln w="9525" cap="flat" cmpd="sng" algn="ctr">
            <a:noFill/>
            <a:prstDash val="solid"/>
            <a:round/>
            <a:headEnd type="none" w="med" len="med"/>
            <a:tailEnd type="none" w="med" len="med"/>
          </a:ln>
          <a:effectLst/>
        </p:spPr>
        <p:txBody>
          <a:bodyPr wrap="none" anchor="ctr"/>
          <a:lstStyle/>
          <a:p>
            <a:pPr algn="ctr" eaLnBrk="1" hangingPunct="1">
              <a:defRPr/>
            </a:pPr>
            <a:r>
              <a:rPr lang="ar-BH" altLang="en-US" sz="3600" b="1" dirty="0"/>
              <a:t>فماذا كان موقفُ المشركين من الرسول ﷺ والصحابة؟</a:t>
            </a:r>
          </a:p>
        </p:txBody>
      </p:sp>
      <p:sp>
        <p:nvSpPr>
          <p:cNvPr id="14" name="Rounded Rectangle 18">
            <a:extLst>
              <a:ext uri="{FF2B5EF4-FFF2-40B4-BE49-F238E27FC236}">
                <a16:creationId xmlns:a16="http://schemas.microsoft.com/office/drawing/2014/main" id="{15A4F902-8655-43DF-A0F4-CB125AF54BA3}"/>
              </a:ext>
            </a:extLst>
          </p:cNvPr>
          <p:cNvSpPr/>
          <p:nvPr/>
        </p:nvSpPr>
        <p:spPr bwMode="auto">
          <a:xfrm>
            <a:off x="329762" y="2700668"/>
            <a:ext cx="11557438" cy="2165154"/>
          </a:xfrm>
          <a:prstGeom prst="roundRect">
            <a:avLst/>
          </a:prstGeom>
          <a:solidFill>
            <a:schemeClr val="accent4">
              <a:lumMod val="40000"/>
              <a:lumOff val="60000"/>
            </a:schemeClr>
          </a:solidFill>
          <a:ln w="9525" cap="flat" cmpd="sng" algn="ctr">
            <a:noFill/>
            <a:prstDash val="solid"/>
            <a:round/>
            <a:headEnd type="none" w="med" len="med"/>
            <a:tailEnd type="none" w="med" len="med"/>
          </a:ln>
          <a:effectLst/>
        </p:spPr>
        <p:txBody>
          <a:bodyPr wrap="none" anchor="ctr"/>
          <a:lstStyle/>
          <a:p>
            <a:pPr marL="457200" indent="-457200" algn="ctr" rtl="1">
              <a:buFont typeface="Wingdings" pitchFamily="2" charset="2"/>
              <a:buChar char="v"/>
            </a:pPr>
            <a:r>
              <a:rPr lang="ar-BH" altLang="en-US" sz="3200" b="1" dirty="0"/>
              <a:t>استمرَّت الدعوةُ السرِّيَّةُ إلى الإسلام في مكةَ المكرمةَ ثلاثةَ أعوامٍ.</a:t>
            </a:r>
            <a:endParaRPr lang="en-US" altLang="en-US" sz="3200" b="1" dirty="0"/>
          </a:p>
          <a:p>
            <a:pPr marL="457200" indent="-457200" algn="ctr" rtl="1">
              <a:buFont typeface="Wingdings" pitchFamily="2" charset="2"/>
              <a:buChar char="v"/>
            </a:pPr>
            <a:r>
              <a:rPr lang="ar-BH" altLang="en-US" sz="3200" b="1" dirty="0"/>
              <a:t>وبنزولِ قوله تعالى: </a:t>
            </a:r>
            <a:r>
              <a:rPr lang="ar-BH" altLang="en-US" sz="3200" b="1" dirty="0">
                <a:solidFill>
                  <a:srgbClr val="FF0000"/>
                </a:solidFill>
              </a:rPr>
              <a:t>{فَاصْدَعْ بِمَا تُؤْمَرُ وَأَعْرِضْ عَنِ الْمُشْرِكِينَ}.</a:t>
            </a:r>
            <a:endParaRPr lang="en-US" altLang="en-US" sz="3200" b="1" dirty="0">
              <a:solidFill>
                <a:srgbClr val="FF0000"/>
              </a:solidFill>
            </a:endParaRPr>
          </a:p>
          <a:p>
            <a:pPr marL="457200" indent="-457200" algn="ctr" rtl="1">
              <a:buFont typeface="Wingdings" pitchFamily="2" charset="2"/>
              <a:buChar char="v"/>
            </a:pPr>
            <a:r>
              <a:rPr lang="ar-BH" altLang="en-US" sz="3200" b="1" dirty="0"/>
              <a:t>بدأت مرحلةٌ جديدةٌ في الجهر بالدعوة وإعلانها.</a:t>
            </a:r>
          </a:p>
        </p:txBody>
      </p:sp>
      <p:pic>
        <p:nvPicPr>
          <p:cNvPr id="7174" name="Picture 1">
            <a:extLst>
              <a:ext uri="{FF2B5EF4-FFF2-40B4-BE49-F238E27FC236}">
                <a16:creationId xmlns:a16="http://schemas.microsoft.com/office/drawing/2014/main" id="{D55F2440-D3EC-4BE4-8CFA-735C24BD4405}"/>
              </a:ext>
            </a:extLst>
          </p:cNvPr>
          <p:cNvPicPr>
            <a:picLocks noChangeAspect="1"/>
          </p:cNvPicPr>
          <p:nvPr/>
        </p:nvPicPr>
        <p:blipFill>
          <a:blip r:embed="rId3">
            <a:extLst>
              <a:ext uri="{28A0092B-C50C-407E-A947-70E740481C1C}">
                <a14:useLocalDpi xmlns:a14="http://schemas.microsoft.com/office/drawing/2010/main" val="0"/>
              </a:ext>
            </a:extLst>
          </a:blip>
          <a:srcRect l="63606" t="23357" r="12508" b="62836"/>
          <a:stretch>
            <a:fillRect/>
          </a:stretch>
        </p:blipFill>
        <p:spPr bwMode="auto">
          <a:xfrm>
            <a:off x="10058400" y="458472"/>
            <a:ext cx="1844979" cy="1937681"/>
          </a:xfrm>
          <a:prstGeom prst="round2DiagRect">
            <a:avLst>
              <a:gd name="adj1" fmla="val 16667"/>
              <a:gd name="adj2" fmla="val 0"/>
            </a:avLst>
          </a:prstGeom>
          <a:ln w="88900" cap="sq">
            <a:solidFill>
              <a:schemeClr val="accent6">
                <a:lumMod val="40000"/>
                <a:lumOff val="6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wheel(1)">
                                      <p:cBhvr>
                                        <p:cTn id="7" dur="2000"/>
                                        <p:tgtEl>
                                          <p:spTgt spid="7174"/>
                                        </p:tgtEl>
                                      </p:cBhvr>
                                    </p:animEffect>
                                  </p:childTnLst>
                                  <p:subTnLst>
                                    <p:audio>
                                      <p:cMediaNode>
                                        <p:cTn display="0" masterRel="sameClick">
                                          <p:stCondLst>
                                            <p:cond evt="begin" delay="0">
                                              <p:tn val="5"/>
                                            </p:cond>
                                          </p:stCondLst>
                                          <p:endCondLst>
                                            <p:cond evt="onStopAudio" delay="0">
                                              <p:tgtEl>
                                                <p:sldTgt/>
                                              </p:tgtEl>
                                            </p:cond>
                                          </p:endCondLst>
                                        </p:cTn>
                                        <p:tgtEl>
                                          <p:sndTgt r:embed="rId2" name="HARMS 003.wav"/>
                                        </p:tgtEl>
                                      </p:cMediaNode>
                                    </p:audio>
                                  </p:sub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2500"/>
                            </p:stCondLst>
                            <p:childTnLst>
                              <p:par>
                                <p:cTn id="13" presetID="2" presetClass="entr" presetSubtype="4" fill="hold" grpId="0" nodeType="afterEffect">
                                  <p:stCondLst>
                                    <p:cond delay="30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ppt_x"/>
                                          </p:val>
                                        </p:tav>
                                        <p:tav tm="100000">
                                          <p:val>
                                            <p:strVal val="#ppt_x"/>
                                          </p:val>
                                        </p:tav>
                                      </p:tavLst>
                                    </p:anim>
                                    <p:anim calcmode="lin" valueType="num">
                                      <p:cBhvr additive="base">
                                        <p:cTn id="16" dur="20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7500"/>
                            </p:stCondLst>
                            <p:childTnLst>
                              <p:par>
                                <p:cTn id="18" presetID="2" presetClass="entr" presetSubtype="8" fill="hold" nodeType="afterEffect">
                                  <p:stCondLst>
                                    <p:cond delay="3000"/>
                                  </p:stCondLst>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additive="base">
                                        <p:cTn id="20" dur="20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1" dur="2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2500"/>
                            </p:stCondLst>
                            <p:childTnLst>
                              <p:par>
                                <p:cTn id="23" presetID="2" presetClass="entr" presetSubtype="8" fill="hold" nodeType="afterEffect">
                                  <p:stCondLst>
                                    <p:cond delay="3500"/>
                                  </p:stCondLst>
                                  <p:childTnLst>
                                    <p:set>
                                      <p:cBhvr>
                                        <p:cTn id="24" dur="1" fill="hold">
                                          <p:stCondLst>
                                            <p:cond delay="0"/>
                                          </p:stCondLst>
                                        </p:cTn>
                                        <p:tgtEl>
                                          <p:spTgt spid="14">
                                            <p:txEl>
                                              <p:pRg st="1" end="1"/>
                                            </p:txEl>
                                          </p:spTgt>
                                        </p:tgtEl>
                                        <p:attrNameLst>
                                          <p:attrName>style.visibility</p:attrName>
                                        </p:attrNameLst>
                                      </p:cBhvr>
                                      <p:to>
                                        <p:strVal val="visible"/>
                                      </p:to>
                                    </p:set>
                                    <p:anim calcmode="lin" valueType="num">
                                      <p:cBhvr additive="base">
                                        <p:cTn id="25" dur="2000" fill="hold"/>
                                        <p:tgtEl>
                                          <p:spTgt spid="14">
                                            <p:txEl>
                                              <p:pRg st="1" end="1"/>
                                            </p:txEl>
                                          </p:spTgt>
                                        </p:tgtEl>
                                        <p:attrNameLst>
                                          <p:attrName>ppt_x</p:attrName>
                                        </p:attrNameLst>
                                      </p:cBhvr>
                                      <p:tavLst>
                                        <p:tav tm="0">
                                          <p:val>
                                            <p:strVal val="0-#ppt_w/2"/>
                                          </p:val>
                                        </p:tav>
                                        <p:tav tm="100000">
                                          <p:val>
                                            <p:strVal val="#ppt_x"/>
                                          </p:val>
                                        </p:tav>
                                      </p:tavLst>
                                    </p:anim>
                                    <p:anim calcmode="lin" valueType="num">
                                      <p:cBhvr additive="base">
                                        <p:cTn id="26" dur="20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par>
                          <p:cTn id="27" fill="hold">
                            <p:stCondLst>
                              <p:cond delay="18000"/>
                            </p:stCondLst>
                            <p:childTnLst>
                              <p:par>
                                <p:cTn id="28" presetID="2" presetClass="entr" presetSubtype="8" fill="hold" nodeType="afterEffect">
                                  <p:stCondLst>
                                    <p:cond delay="5000"/>
                                  </p:stCondLst>
                                  <p:childTnLst>
                                    <p:set>
                                      <p:cBhvr>
                                        <p:cTn id="29" dur="1" fill="hold">
                                          <p:stCondLst>
                                            <p:cond delay="0"/>
                                          </p:stCondLst>
                                        </p:cTn>
                                        <p:tgtEl>
                                          <p:spTgt spid="14">
                                            <p:txEl>
                                              <p:pRg st="2" end="2"/>
                                            </p:txEl>
                                          </p:spTgt>
                                        </p:tgtEl>
                                        <p:attrNameLst>
                                          <p:attrName>style.visibility</p:attrName>
                                        </p:attrNameLst>
                                      </p:cBhvr>
                                      <p:to>
                                        <p:strVal val="visible"/>
                                      </p:to>
                                    </p:set>
                                    <p:anim calcmode="lin" valueType="num">
                                      <p:cBhvr additive="base">
                                        <p:cTn id="30" dur="20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31" dur="20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par>
                          <p:cTn id="32" fill="hold">
                            <p:stCondLst>
                              <p:cond delay="25000"/>
                            </p:stCondLst>
                            <p:childTnLst>
                              <p:par>
                                <p:cTn id="33" presetID="42" presetClass="entr" presetSubtype="0" fill="hold" grpId="0" nodeType="afterEffect">
                                  <p:stCondLst>
                                    <p:cond delay="40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anim calcmode="lin" valueType="num">
                                      <p:cBhvr>
                                        <p:cTn id="36" dur="2000" fill="hold"/>
                                        <p:tgtEl>
                                          <p:spTgt spid="15"/>
                                        </p:tgtEl>
                                        <p:attrNameLst>
                                          <p:attrName>ppt_x</p:attrName>
                                        </p:attrNameLst>
                                      </p:cBhvr>
                                      <p:tavLst>
                                        <p:tav tm="0">
                                          <p:val>
                                            <p:strVal val="#ppt_x"/>
                                          </p:val>
                                        </p:tav>
                                        <p:tav tm="100000">
                                          <p:val>
                                            <p:strVal val="#ppt_x"/>
                                          </p:val>
                                        </p:tav>
                                      </p:tavLst>
                                    </p:anim>
                                    <p:anim calcmode="lin" valueType="num">
                                      <p:cBhvr>
                                        <p:cTn id="37"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id="{94F8444C-1BA4-445E-B4E7-A19D552E37F7}"/>
              </a:ext>
            </a:extLst>
          </p:cNvPr>
          <p:cNvSpPr/>
          <p:nvPr/>
        </p:nvSpPr>
        <p:spPr>
          <a:xfrm>
            <a:off x="2514600" y="1184204"/>
            <a:ext cx="7489825" cy="851297"/>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a:spAutoFit/>
          </a:bodyPr>
          <a:lstStyle/>
          <a:p>
            <a:pPr algn="ctr" rtl="1">
              <a:defRPr/>
            </a:pPr>
            <a:r>
              <a:rPr lang="ar-BH" sz="4400" b="1" dirty="0">
                <a:ln w="0"/>
                <a:solidFill>
                  <a:schemeClr val="tx1"/>
                </a:solidFill>
                <a:effectLst>
                  <a:outerShdw blurRad="38100" dist="25400" dir="5400000" algn="ctr" rotWithShape="0">
                    <a:srgbClr val="6E747A">
                      <a:alpha val="43000"/>
                    </a:srgbClr>
                  </a:outerShdw>
                </a:effectLst>
              </a:rPr>
              <a:t>أولًا: موقفهم من الرسول ﷺ:</a:t>
            </a:r>
          </a:p>
        </p:txBody>
      </p:sp>
      <p:sp>
        <p:nvSpPr>
          <p:cNvPr id="14" name="Rounded Rectangle 18">
            <a:extLst>
              <a:ext uri="{FF2B5EF4-FFF2-40B4-BE49-F238E27FC236}">
                <a16:creationId xmlns:a16="http://schemas.microsoft.com/office/drawing/2014/main" id="{B5C4FAF7-10D1-442E-8C34-F11B04725271}"/>
              </a:ext>
            </a:extLst>
          </p:cNvPr>
          <p:cNvSpPr/>
          <p:nvPr/>
        </p:nvSpPr>
        <p:spPr bwMode="auto">
          <a:xfrm>
            <a:off x="1867822" y="2210977"/>
            <a:ext cx="8599231" cy="792162"/>
          </a:xfrm>
          <a:prstGeom prst="roundRect">
            <a:avLst/>
          </a:prstGeom>
          <a:solidFill>
            <a:schemeClr val="accent6">
              <a:lumMod val="20000"/>
              <a:lumOff val="80000"/>
            </a:schemeClr>
          </a:solidFill>
          <a:ln w="9525" cap="flat" cmpd="sng" algn="ctr">
            <a:noFill/>
            <a:prstDash val="solid"/>
            <a:round/>
            <a:headEnd type="none" w="med" len="med"/>
            <a:tailEnd type="none" w="med" len="med"/>
          </a:ln>
          <a:effectLst/>
        </p:spPr>
        <p:txBody>
          <a:bodyPr wrap="none" anchor="ctr"/>
          <a:lstStyle/>
          <a:p>
            <a:pPr algn="just" rtl="1" eaLnBrk="1" hangingPunct="1">
              <a:defRPr/>
            </a:pPr>
            <a:r>
              <a:rPr lang="ar-BH" altLang="en-US" sz="3600" b="1" dirty="0"/>
              <a:t>كذَّبَ المشركون الرسولَ ﷺ، وآذَوهُ بوسائلَ كثيرةٍ منها: </a:t>
            </a:r>
          </a:p>
        </p:txBody>
      </p:sp>
      <p:grpSp>
        <p:nvGrpSpPr>
          <p:cNvPr id="2" name="مجموعة 1">
            <a:extLst>
              <a:ext uri="{FF2B5EF4-FFF2-40B4-BE49-F238E27FC236}">
                <a16:creationId xmlns:a16="http://schemas.microsoft.com/office/drawing/2014/main" id="{DAB89845-8E0B-44AA-982D-87E017094639}"/>
              </a:ext>
            </a:extLst>
          </p:cNvPr>
          <p:cNvGrpSpPr>
            <a:grpSpLocks/>
          </p:cNvGrpSpPr>
          <p:nvPr/>
        </p:nvGrpSpPr>
        <p:grpSpPr bwMode="auto">
          <a:xfrm>
            <a:off x="914400" y="3124200"/>
            <a:ext cx="10363200" cy="1540174"/>
            <a:chOff x="539750" y="2565400"/>
            <a:chExt cx="8407400" cy="1150938"/>
          </a:xfrm>
          <a:solidFill>
            <a:schemeClr val="accent4">
              <a:lumMod val="40000"/>
              <a:lumOff val="60000"/>
            </a:schemeClr>
          </a:solidFill>
        </p:grpSpPr>
        <p:sp>
          <p:nvSpPr>
            <p:cNvPr id="15" name="Rounded Rectangle 18">
              <a:extLst>
                <a:ext uri="{FF2B5EF4-FFF2-40B4-BE49-F238E27FC236}">
                  <a16:creationId xmlns:a16="http://schemas.microsoft.com/office/drawing/2014/main" id="{F882D779-FFAC-4342-A255-39AE364B4DEB}"/>
                </a:ext>
              </a:extLst>
            </p:cNvPr>
            <p:cNvSpPr/>
            <p:nvPr/>
          </p:nvSpPr>
          <p:spPr bwMode="auto">
            <a:xfrm>
              <a:off x="539750" y="2565400"/>
              <a:ext cx="8350250" cy="1150938"/>
            </a:xfrm>
            <a:prstGeom prst="roundRect">
              <a:avLst/>
            </a:prstGeom>
            <a:grpFill/>
            <a:ln w="9525" cap="flat" cmpd="sng" algn="ctr">
              <a:noFill/>
              <a:prstDash val="solid"/>
              <a:round/>
              <a:headEnd type="none" w="med" len="med"/>
              <a:tailEnd type="none" w="med" len="med"/>
            </a:ln>
            <a:effectLst/>
          </p:spPr>
          <p:txBody>
            <a:bodyPr wrap="none" anchor="ctr"/>
            <a:lstStyle/>
            <a:p>
              <a:pPr algn="ctr" rtl="1" eaLnBrk="1" hangingPunct="1">
                <a:defRPr/>
              </a:pPr>
              <a:endParaRPr lang="ar-BH" altLang="en-US" sz="3200" b="1" dirty="0">
                <a:solidFill>
                  <a:srgbClr val="FF0000"/>
                </a:solidFill>
              </a:endParaRPr>
            </a:p>
          </p:txBody>
        </p:sp>
        <p:sp>
          <p:nvSpPr>
            <p:cNvPr id="8202" name="TextBox 6">
              <a:extLst>
                <a:ext uri="{FF2B5EF4-FFF2-40B4-BE49-F238E27FC236}">
                  <a16:creationId xmlns:a16="http://schemas.microsoft.com/office/drawing/2014/main" id="{5C3A0844-3A14-4FDB-8B72-D2FB2707540A}"/>
                </a:ext>
              </a:extLst>
            </p:cNvPr>
            <p:cNvSpPr txBox="1">
              <a:spLocks noChangeArrowheads="1"/>
            </p:cNvSpPr>
            <p:nvPr/>
          </p:nvSpPr>
          <p:spPr bwMode="auto">
            <a:xfrm>
              <a:off x="611188" y="2670759"/>
              <a:ext cx="8335962" cy="973644"/>
            </a:xfrm>
            <a:prstGeom prst="rect">
              <a:avLst/>
            </a:prstGeom>
            <a:noFill/>
            <a:ln>
              <a:noFill/>
            </a:ln>
          </p:spPr>
          <p:txBody>
            <a:bodyPr>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buFont typeface="Arial" panose="020B0604020202020204" pitchFamily="34" charset="0"/>
                <a:buNone/>
                <a:defRPr/>
              </a:pPr>
              <a:r>
                <a:rPr lang="ar-BH" altLang="en-US" sz="4000" b="1" u="sng" dirty="0">
                  <a:solidFill>
                    <a:schemeClr val="accent5">
                      <a:lumMod val="75000"/>
                    </a:schemeClr>
                  </a:solidFill>
                </a:rPr>
                <a:t>(أولًا) قالوا عنه إنه ساحرٌ وكاذب.</a:t>
              </a:r>
            </a:p>
            <a:p>
              <a:pPr algn="ctr" eaLnBrk="1" hangingPunct="1">
                <a:lnSpc>
                  <a:spcPct val="100000"/>
                </a:lnSpc>
                <a:buFont typeface="Arial" panose="020B0604020202020204" pitchFamily="34" charset="0"/>
                <a:buNone/>
                <a:defRPr/>
              </a:pPr>
              <a:r>
                <a:rPr lang="ar-BH" altLang="en-US" sz="2800" b="1" dirty="0"/>
                <a:t> </a:t>
              </a:r>
              <a:r>
                <a:rPr lang="ar-BH" altLang="en-US" sz="3200" b="1" dirty="0"/>
                <a:t>قال تعالى: </a:t>
              </a:r>
              <a:r>
                <a:rPr lang="ar-BH" altLang="en-US" sz="3200" b="1" dirty="0">
                  <a:solidFill>
                    <a:srgbClr val="FF0000"/>
                  </a:solidFill>
                </a:rPr>
                <a:t>{وَقَالَ الْكَافِرُونَ هَذَا سَاحِرٌ كَذَّابٌ}.</a:t>
              </a:r>
              <a:endParaRPr lang="ar-BH" altLang="en-US" sz="2800" b="1" dirty="0">
                <a:solidFill>
                  <a:srgbClr val="FF0000"/>
                </a:solidFill>
              </a:endParaRPr>
            </a:p>
          </p:txBody>
        </p:sp>
      </p:grpSp>
      <p:grpSp>
        <p:nvGrpSpPr>
          <p:cNvPr id="4" name="مجموعة 3">
            <a:extLst>
              <a:ext uri="{FF2B5EF4-FFF2-40B4-BE49-F238E27FC236}">
                <a16:creationId xmlns:a16="http://schemas.microsoft.com/office/drawing/2014/main" id="{10372005-C496-4209-BACD-3A33A0BBB5AD}"/>
              </a:ext>
            </a:extLst>
          </p:cNvPr>
          <p:cNvGrpSpPr/>
          <p:nvPr/>
        </p:nvGrpSpPr>
        <p:grpSpPr>
          <a:xfrm>
            <a:off x="923818" y="4953000"/>
            <a:ext cx="10363200" cy="1348957"/>
            <a:chOff x="914400" y="4221164"/>
            <a:chExt cx="10363200" cy="1348957"/>
          </a:xfrm>
          <a:solidFill>
            <a:schemeClr val="accent1">
              <a:lumMod val="20000"/>
              <a:lumOff val="80000"/>
            </a:schemeClr>
          </a:solidFill>
        </p:grpSpPr>
        <p:sp>
          <p:nvSpPr>
            <p:cNvPr id="9" name="Rounded Rectangle 18">
              <a:extLst>
                <a:ext uri="{FF2B5EF4-FFF2-40B4-BE49-F238E27FC236}">
                  <a16:creationId xmlns:a16="http://schemas.microsoft.com/office/drawing/2014/main" id="{76D60215-1B45-415D-AAEE-113892837B01}"/>
                </a:ext>
              </a:extLst>
            </p:cNvPr>
            <p:cNvSpPr/>
            <p:nvPr/>
          </p:nvSpPr>
          <p:spPr bwMode="auto">
            <a:xfrm>
              <a:off x="914400" y="4221164"/>
              <a:ext cx="10363200" cy="1341436"/>
            </a:xfrm>
            <a:prstGeom prst="roundRect">
              <a:avLst/>
            </a:prstGeom>
            <a:grpFill/>
            <a:ln w="9525" cap="flat" cmpd="sng" algn="ctr">
              <a:noFill/>
              <a:prstDash val="solid"/>
              <a:round/>
              <a:headEnd type="none" w="med" len="med"/>
              <a:tailEnd type="none" w="med" len="med"/>
            </a:ln>
            <a:effectLst/>
          </p:spPr>
          <p:txBody>
            <a:bodyPr wrap="none" anchor="ctr"/>
            <a:lstStyle/>
            <a:p>
              <a:pPr algn="ctr" eaLnBrk="1" hangingPunct="1">
                <a:defRPr/>
              </a:pPr>
              <a:endParaRPr lang="ar-BH" altLang="en-US" sz="3200" b="1" dirty="0">
                <a:solidFill>
                  <a:srgbClr val="FF0000"/>
                </a:solidFill>
              </a:endParaRPr>
            </a:p>
          </p:txBody>
        </p:sp>
        <p:sp>
          <p:nvSpPr>
            <p:cNvPr id="8200" name="TextBox 6">
              <a:extLst>
                <a:ext uri="{FF2B5EF4-FFF2-40B4-BE49-F238E27FC236}">
                  <a16:creationId xmlns:a16="http://schemas.microsoft.com/office/drawing/2014/main" id="{84C44996-C367-4646-A938-A4F74CB15899}"/>
                </a:ext>
              </a:extLst>
            </p:cNvPr>
            <p:cNvSpPr txBox="1">
              <a:spLocks noChangeArrowheads="1"/>
            </p:cNvSpPr>
            <p:nvPr/>
          </p:nvSpPr>
          <p:spPr bwMode="auto">
            <a:xfrm>
              <a:off x="1143000" y="4267200"/>
              <a:ext cx="9905999" cy="1302921"/>
            </a:xfrm>
            <a:prstGeom prst="rect">
              <a:avLst/>
            </a:prstGeom>
            <a:grpFill/>
            <a:ln>
              <a:noFill/>
            </a:ln>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buFont typeface="Arial" panose="020B0604020202020204" pitchFamily="34" charset="0"/>
                <a:buNone/>
                <a:defRPr/>
              </a:pPr>
              <a:r>
                <a:rPr lang="ar-BH" altLang="en-US" sz="4000" b="1" u="sng" dirty="0">
                  <a:solidFill>
                    <a:schemeClr val="accent5">
                      <a:lumMod val="75000"/>
                    </a:schemeClr>
                  </a:solidFill>
                </a:rPr>
                <a:t>(ثانيًا) اتّهمُوهُ بأنّه مجنون.</a:t>
              </a:r>
            </a:p>
            <a:p>
              <a:pPr algn="ctr" eaLnBrk="1" hangingPunct="1">
                <a:lnSpc>
                  <a:spcPct val="100000"/>
                </a:lnSpc>
                <a:buFont typeface="Arial" panose="020B0604020202020204" pitchFamily="34" charset="0"/>
                <a:buNone/>
                <a:defRPr/>
              </a:pPr>
              <a:r>
                <a:rPr lang="ar-BH" altLang="en-US" sz="3200" b="1" dirty="0"/>
                <a:t>قال تعالى: </a:t>
              </a:r>
              <a:r>
                <a:rPr lang="ar-BH" altLang="en-US" sz="3200" b="1" dirty="0">
                  <a:solidFill>
                    <a:srgbClr val="FF0000"/>
                  </a:solidFill>
                </a:rPr>
                <a:t>{وَقَالُواْ يَا أَيُّهَا الَّذِي نُزِّلَ عَلَيْهِ الذِّكْرُ إِنَّكَ لَمَجْنُونٌ}.</a:t>
              </a:r>
              <a:endParaRPr lang="ar-BH" altLang="en-US" sz="2800" b="1" dirty="0">
                <a:solidFill>
                  <a:srgbClr val="FF0000"/>
                </a:solidFill>
              </a:endParaRPr>
            </a:p>
          </p:txBody>
        </p:sp>
      </p:grpSp>
      <p:sp>
        <p:nvSpPr>
          <p:cNvPr id="11"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HARMS 004.wav"/>
                                        </p:tgtEl>
                                      </p:cMediaNode>
                                    </p:audio>
                                  </p:subTnLst>
                                </p:cTn>
                              </p:par>
                            </p:childTnLst>
                          </p:cTn>
                        </p:par>
                        <p:par>
                          <p:cTn id="8" fill="hold" nodeType="withGroup">
                            <p:stCondLst>
                              <p:cond delay="500"/>
                            </p:stCondLst>
                            <p:childTnLst>
                              <p:par>
                                <p:cTn id="9" presetID="42" presetClass="entr" presetSubtype="0" fill="hold" grpId="0" nodeType="afterEffect">
                                  <p:stCondLst>
                                    <p:cond delay="60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anim calcmode="lin" valueType="num">
                                      <p:cBhvr>
                                        <p:cTn id="12" dur="2000" fill="hold"/>
                                        <p:tgtEl>
                                          <p:spTgt spid="14"/>
                                        </p:tgtEl>
                                        <p:attrNameLst>
                                          <p:attrName>ppt_x</p:attrName>
                                        </p:attrNameLst>
                                      </p:cBhvr>
                                      <p:tavLst>
                                        <p:tav tm="0">
                                          <p:val>
                                            <p:strVal val="#ppt_x"/>
                                          </p:val>
                                        </p:tav>
                                        <p:tav tm="100000">
                                          <p:val>
                                            <p:strVal val="#ppt_x"/>
                                          </p:val>
                                        </p:tav>
                                      </p:tavLst>
                                    </p:anim>
                                    <p:anim calcmode="lin" valueType="num">
                                      <p:cBhvr>
                                        <p:cTn id="13" dur="2000" fill="hold"/>
                                        <p:tgtEl>
                                          <p:spTgt spid="14"/>
                                        </p:tgtEl>
                                        <p:attrNameLst>
                                          <p:attrName>ppt_y</p:attrName>
                                        </p:attrNameLst>
                                      </p:cBhvr>
                                      <p:tavLst>
                                        <p:tav tm="0">
                                          <p:val>
                                            <p:strVal val="#ppt_y+.1"/>
                                          </p:val>
                                        </p:tav>
                                        <p:tav tm="100000">
                                          <p:val>
                                            <p:strVal val="#ppt_y"/>
                                          </p:val>
                                        </p:tav>
                                      </p:tavLst>
                                    </p:anim>
                                  </p:childTnLst>
                                </p:cTn>
                              </p:par>
                            </p:childTnLst>
                          </p:cTn>
                        </p:par>
                        <p:par>
                          <p:cTn id="14" fill="hold" nodeType="withGroup">
                            <p:stCondLst>
                              <p:cond delay="8500"/>
                            </p:stCondLst>
                            <p:childTnLst>
                              <p:par>
                                <p:cTn id="15" presetID="42" presetClass="entr" presetSubtype="0" fill="hold" nodeType="afterEffect">
                                  <p:stCondLst>
                                    <p:cond delay="60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ppt_x</p:attrName>
                                        </p:attrNameLst>
                                      </p:cBhvr>
                                      <p:tavLst>
                                        <p:tav tm="0">
                                          <p:val>
                                            <p:strVal val="#ppt_x"/>
                                          </p:val>
                                        </p:tav>
                                        <p:tav tm="100000">
                                          <p:val>
                                            <p:strVal val="#ppt_x"/>
                                          </p:val>
                                        </p:tav>
                                      </p:tavLst>
                                    </p:anim>
                                    <p:anim calcmode="lin" valueType="num">
                                      <p:cBhvr>
                                        <p:cTn id="19" dur="2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6500"/>
                            </p:stCondLst>
                            <p:childTnLst>
                              <p:par>
                                <p:cTn id="21" presetID="42" presetClass="entr" presetSubtype="0" fill="hold" nodeType="afterEffect">
                                  <p:stCondLst>
                                    <p:cond delay="12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ppt_x</p:attrName>
                                        </p:attrNameLst>
                                      </p:cBhvr>
                                      <p:tavLst>
                                        <p:tav tm="0">
                                          <p:val>
                                            <p:strVal val="#ppt_x"/>
                                          </p:val>
                                        </p:tav>
                                        <p:tav tm="100000">
                                          <p:val>
                                            <p:strVal val="#ppt_x"/>
                                          </p:val>
                                        </p:tav>
                                      </p:tavLst>
                                    </p:anim>
                                    <p:anim calcmode="lin" valueType="num">
                                      <p:cBhvr>
                                        <p:cTn id="25"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id="{A4A72E3E-1F75-4A12-8609-E771E6CBFCBB}"/>
              </a:ext>
            </a:extLst>
          </p:cNvPr>
          <p:cNvSpPr/>
          <p:nvPr/>
        </p:nvSpPr>
        <p:spPr>
          <a:xfrm>
            <a:off x="4025030" y="636454"/>
            <a:ext cx="7489825" cy="851297"/>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a:spAutoFit/>
          </a:bodyPr>
          <a:lstStyle/>
          <a:p>
            <a:pPr algn="ctr" rtl="1">
              <a:defRPr/>
            </a:pPr>
            <a:r>
              <a:rPr lang="ar-BH" altLang="en-US" sz="4400" b="1" u="sng" dirty="0">
                <a:solidFill>
                  <a:schemeClr val="accent5">
                    <a:lumMod val="75000"/>
                  </a:schemeClr>
                </a:solidFill>
              </a:rPr>
              <a:t>(ثالثًا) أَلقَوا عليه النَّجاسة وهو ساجد:</a:t>
            </a:r>
            <a:endParaRPr lang="ar-BH" sz="4400" b="1" dirty="0">
              <a:ln w="0"/>
              <a:solidFill>
                <a:schemeClr val="tx1"/>
              </a:solidFill>
              <a:effectLst>
                <a:outerShdw blurRad="38100" dist="25400" dir="5400000" algn="ctr" rotWithShape="0">
                  <a:srgbClr val="6E747A">
                    <a:alpha val="43000"/>
                  </a:srgbClr>
                </a:outerShdw>
              </a:effectLst>
            </a:endParaRPr>
          </a:p>
        </p:txBody>
      </p:sp>
      <p:sp>
        <p:nvSpPr>
          <p:cNvPr id="15" name="Rounded Rectangle 18">
            <a:extLst>
              <a:ext uri="{FF2B5EF4-FFF2-40B4-BE49-F238E27FC236}">
                <a16:creationId xmlns:a16="http://schemas.microsoft.com/office/drawing/2014/main" id="{9CE6D71D-ADBA-4232-8F1C-63DE46C37FE2}"/>
              </a:ext>
            </a:extLst>
          </p:cNvPr>
          <p:cNvSpPr/>
          <p:nvPr/>
        </p:nvSpPr>
        <p:spPr bwMode="auto">
          <a:xfrm>
            <a:off x="216995" y="1726789"/>
            <a:ext cx="11770414" cy="4608249"/>
          </a:xfrm>
          <a:prstGeom prst="roundRect">
            <a:avLst/>
          </a:prstGeom>
          <a:solidFill>
            <a:schemeClr val="accent4">
              <a:lumMod val="40000"/>
              <a:lumOff val="60000"/>
            </a:schemeClr>
          </a:solidFill>
          <a:ln w="9525" cap="flat" cmpd="sng" algn="ctr">
            <a:noFill/>
            <a:prstDash val="solid"/>
            <a:round/>
            <a:headEnd type="none" w="med" len="med"/>
            <a:tailEnd type="none" w="med" len="med"/>
          </a:ln>
          <a:effectLst/>
        </p:spPr>
        <p:txBody>
          <a:bodyPr wrap="none" anchor="ctr"/>
          <a:lstStyle/>
          <a:p>
            <a:pPr algn="just" rtl="1">
              <a:spcBef>
                <a:spcPct val="0"/>
              </a:spcBef>
              <a:tabLst>
                <a:tab pos="10947400" algn="l"/>
                <a:tab pos="15879763" algn="l"/>
              </a:tabLst>
              <a:defRPr/>
            </a:pPr>
            <a:r>
              <a:rPr lang="ar-BH" altLang="en-US" sz="3200" b="1" dirty="0"/>
              <a:t>عن عبد الله بن مسعود رضي الله عنه، "أن النَّبيَّ ﷺ كان يُصَلِّي عِند البيتِ،</a:t>
            </a:r>
          </a:p>
          <a:p>
            <a:pPr algn="just" rtl="1">
              <a:spcBef>
                <a:spcPct val="0"/>
              </a:spcBef>
              <a:tabLst>
                <a:tab pos="10947400" algn="l"/>
                <a:tab pos="15879763" algn="l"/>
              </a:tabLst>
              <a:defRPr/>
            </a:pPr>
            <a:r>
              <a:rPr lang="ar-BH" altLang="en-US" sz="3200" b="1" dirty="0"/>
              <a:t>وأبو جهلٍ وأصحابٌ لهُ جُلُوسٌ؛ إِذ قال بعضهم لبعض: </a:t>
            </a:r>
          </a:p>
          <a:p>
            <a:pPr algn="just" rtl="1">
              <a:spcBef>
                <a:spcPct val="0"/>
              </a:spcBef>
              <a:tabLst>
                <a:tab pos="10947400" algn="l"/>
                <a:tab pos="15879763" algn="l"/>
              </a:tabLst>
              <a:defRPr/>
            </a:pPr>
            <a:r>
              <a:rPr lang="ar-BH" altLang="en-US" sz="3200" b="1" dirty="0"/>
              <a:t>أَّيُّكُم يَجِيءُ بِسَلَى جَزُورِ* بَنِي فُلانٍ، فَيَضَعُهُ على ظَهرِ مُحمَّدٍ إِذَا سَجَدَ؟.</a:t>
            </a:r>
          </a:p>
          <a:p>
            <a:pPr algn="just" rtl="1">
              <a:spcBef>
                <a:spcPct val="0"/>
              </a:spcBef>
              <a:tabLst>
                <a:tab pos="10947400" algn="l"/>
                <a:tab pos="15879763" algn="l"/>
              </a:tabLst>
              <a:defRPr/>
            </a:pPr>
            <a:r>
              <a:rPr lang="ar-BH" altLang="en-US" sz="2500" b="1" dirty="0"/>
              <a:t>[[ </a:t>
            </a:r>
            <a:r>
              <a:rPr lang="ar-BH" altLang="en-US" sz="2500" b="1" dirty="0">
                <a:solidFill>
                  <a:srgbClr val="FF0000"/>
                </a:solidFill>
              </a:rPr>
              <a:t>سلى الجذور ـ السلى: هو الغشاء الذي يكون فيه الجنين في بطن الناقة، والجزور: هي الناقة المذبوحة.</a:t>
            </a:r>
            <a:r>
              <a:rPr lang="ar-BH" altLang="en-US" sz="2500" b="1" dirty="0"/>
              <a:t>]].</a:t>
            </a:r>
          </a:p>
          <a:p>
            <a:pPr algn="just" rtl="1">
              <a:spcBef>
                <a:spcPct val="0"/>
              </a:spcBef>
              <a:tabLst>
                <a:tab pos="10947400" algn="l"/>
                <a:tab pos="15879763" algn="l"/>
              </a:tabLst>
              <a:defRPr/>
            </a:pPr>
            <a:r>
              <a:rPr lang="ar-BH" altLang="en-US" sz="3100" b="1" dirty="0"/>
              <a:t>فَانَبَعَثَ أَشقَى القَومِ، فَجَاءَ بِهِ، فَنَظَرَ حَتَّى سَجَدَ النَّبِيُّ ﷺ، وَضَعَهُ عَلَى ظَهرِهِ بَينَ كَتفَيهِ</a:t>
            </a:r>
          </a:p>
          <a:p>
            <a:pPr algn="just" rtl="1">
              <a:spcBef>
                <a:spcPct val="0"/>
              </a:spcBef>
              <a:tabLst>
                <a:tab pos="10947400" algn="l"/>
                <a:tab pos="15879763" algn="l"/>
              </a:tabLst>
              <a:defRPr/>
            </a:pPr>
            <a:r>
              <a:rPr lang="ar-BH" altLang="en-US" sz="3200" b="1" dirty="0"/>
              <a:t>وَأَنَا أَنظُرُ لا أُغنِي شيئًا، لَو كَانَ لي مَنَعَةٌ، </a:t>
            </a:r>
            <a:r>
              <a:rPr lang="ar-BH" altLang="en-US" sz="2900" b="1" dirty="0"/>
              <a:t>قَالَ: فَجَعَلُوا يَضحَكُونَ وَيُحِيلُ بَعضُهُم عَلَى </a:t>
            </a:r>
          </a:p>
          <a:p>
            <a:pPr algn="just" rtl="1">
              <a:spcBef>
                <a:spcPct val="0"/>
              </a:spcBef>
              <a:tabLst>
                <a:tab pos="10947400" algn="l"/>
                <a:tab pos="15879763" algn="l"/>
              </a:tabLst>
              <a:defRPr/>
            </a:pPr>
            <a:r>
              <a:rPr lang="ar-BH" altLang="en-US" sz="2900" b="1" dirty="0"/>
              <a:t>بَعضٍ، وَرَسُولُ اللهِ ﷺ سَاجِدٌ لا يَرفَعُ رأسَهُ، </a:t>
            </a:r>
            <a:r>
              <a:rPr lang="ar-BH" altLang="en-US" sz="3200" b="1" dirty="0"/>
              <a:t>حَتَّى جَاءَتهُ فَاطِمَةُ، فَطَرَحَت عَن ظَهرِهِ،</a:t>
            </a:r>
          </a:p>
          <a:p>
            <a:pPr algn="just" rtl="1">
              <a:spcBef>
                <a:spcPct val="0"/>
              </a:spcBef>
              <a:tabLst>
                <a:tab pos="10947400" algn="l"/>
                <a:tab pos="15879763" algn="l"/>
              </a:tabLst>
              <a:defRPr/>
            </a:pPr>
            <a:r>
              <a:rPr lang="ar-BH" altLang="en-US" sz="3200" b="1" dirty="0"/>
              <a:t>فَرَفَعَ رَسُولُ اللهِ رَأسَهُ ثُمَّ قَالَ: "اللَّهُمَّ عَلَيكَ بِقُرَيشٍ" ـ ثَلاَثَ مَرَّاتٍ...".</a:t>
            </a:r>
          </a:p>
        </p:txBody>
      </p:sp>
      <p:sp>
        <p:nvSpPr>
          <p:cNvPr id="5"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038059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HARMS 005.wav"/>
                                        </p:tgtEl>
                                      </p:cMediaNode>
                                    </p:audio>
                                  </p:sub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4500"/>
                            </p:stCondLst>
                            <p:childTnLst>
                              <p:par>
                                <p:cTn id="14" presetID="2" presetClass="entr" presetSubtype="8" fill="hold" nodeType="afterEffect">
                                  <p:stCondLst>
                                    <p:cond delay="3500"/>
                                  </p:stCondLst>
                                  <p:childTnLst>
                                    <p:set>
                                      <p:cBhvr>
                                        <p:cTn id="15" dur="1" fill="hold">
                                          <p:stCondLst>
                                            <p:cond delay="0"/>
                                          </p:stCondLst>
                                        </p:cTn>
                                        <p:tgtEl>
                                          <p:spTgt spid="15">
                                            <p:txEl>
                                              <p:pRg st="0" end="0"/>
                                            </p:txEl>
                                          </p:spTgt>
                                        </p:tgtEl>
                                        <p:attrNameLst>
                                          <p:attrName>style.visibility</p:attrName>
                                        </p:attrNameLst>
                                      </p:cBhvr>
                                      <p:to>
                                        <p:strVal val="visible"/>
                                      </p:to>
                                    </p:set>
                                    <p:anim calcmode="lin" valueType="num">
                                      <p:cBhvr additive="base">
                                        <p:cTn id="16" dur="20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7" dur="2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0"/>
                            </p:stCondLst>
                            <p:childTnLst>
                              <p:par>
                                <p:cTn id="19" presetID="2" presetClass="entr" presetSubtype="8" fill="hold" nodeType="afterEffect">
                                  <p:stCondLst>
                                    <p:cond delay="3500"/>
                                  </p:stCondLst>
                                  <p:childTnLst>
                                    <p:set>
                                      <p:cBhvr>
                                        <p:cTn id="20" dur="1" fill="hold">
                                          <p:stCondLst>
                                            <p:cond delay="0"/>
                                          </p:stCondLst>
                                        </p:cTn>
                                        <p:tgtEl>
                                          <p:spTgt spid="15">
                                            <p:txEl>
                                              <p:pRg st="1" end="1"/>
                                            </p:txEl>
                                          </p:spTgt>
                                        </p:tgtEl>
                                        <p:attrNameLst>
                                          <p:attrName>style.visibility</p:attrName>
                                        </p:attrNameLst>
                                      </p:cBhvr>
                                      <p:to>
                                        <p:strVal val="visible"/>
                                      </p:to>
                                    </p:set>
                                    <p:anim calcmode="lin" valueType="num">
                                      <p:cBhvr additive="base">
                                        <p:cTn id="21" dur="2000" fill="hold"/>
                                        <p:tgtEl>
                                          <p:spTgt spid="15">
                                            <p:txEl>
                                              <p:pRg st="1" end="1"/>
                                            </p:txEl>
                                          </p:spTgt>
                                        </p:tgtEl>
                                        <p:attrNameLst>
                                          <p:attrName>ppt_x</p:attrName>
                                        </p:attrNameLst>
                                      </p:cBhvr>
                                      <p:tavLst>
                                        <p:tav tm="0">
                                          <p:val>
                                            <p:strVal val="0-#ppt_w/2"/>
                                          </p:val>
                                        </p:tav>
                                        <p:tav tm="100000">
                                          <p:val>
                                            <p:strVal val="#ppt_x"/>
                                          </p:val>
                                        </p:tav>
                                      </p:tavLst>
                                    </p:anim>
                                    <p:anim calcmode="lin" valueType="num">
                                      <p:cBhvr additive="base">
                                        <p:cTn id="22" dur="2000" fill="hold"/>
                                        <p:tgtEl>
                                          <p:spTgt spid="15">
                                            <p:txEl>
                                              <p:pRg st="1" end="1"/>
                                            </p:txEl>
                                          </p:spTgt>
                                        </p:tgtEl>
                                        <p:attrNameLst>
                                          <p:attrName>ppt_y</p:attrName>
                                        </p:attrNameLst>
                                      </p:cBhvr>
                                      <p:tavLst>
                                        <p:tav tm="0">
                                          <p:val>
                                            <p:strVal val="#ppt_y"/>
                                          </p:val>
                                        </p:tav>
                                        <p:tav tm="100000">
                                          <p:val>
                                            <p:strVal val="#ppt_y"/>
                                          </p:val>
                                        </p:tav>
                                      </p:tavLst>
                                    </p:anim>
                                  </p:childTnLst>
                                </p:cTn>
                              </p:par>
                            </p:childTnLst>
                          </p:cTn>
                        </p:par>
                        <p:par>
                          <p:cTn id="23" fill="hold">
                            <p:stCondLst>
                              <p:cond delay="15500"/>
                            </p:stCondLst>
                            <p:childTnLst>
                              <p:par>
                                <p:cTn id="24" presetID="2" presetClass="entr" presetSubtype="8" fill="hold" nodeType="afterEffect">
                                  <p:stCondLst>
                                    <p:cond delay="3500"/>
                                  </p:stCondLst>
                                  <p:childTnLst>
                                    <p:set>
                                      <p:cBhvr>
                                        <p:cTn id="25" dur="1" fill="hold">
                                          <p:stCondLst>
                                            <p:cond delay="0"/>
                                          </p:stCondLst>
                                        </p:cTn>
                                        <p:tgtEl>
                                          <p:spTgt spid="15">
                                            <p:txEl>
                                              <p:pRg st="2" end="2"/>
                                            </p:txEl>
                                          </p:spTgt>
                                        </p:tgtEl>
                                        <p:attrNameLst>
                                          <p:attrName>style.visibility</p:attrName>
                                        </p:attrNameLst>
                                      </p:cBhvr>
                                      <p:to>
                                        <p:strVal val="visible"/>
                                      </p:to>
                                    </p:set>
                                    <p:anim calcmode="lin" valueType="num">
                                      <p:cBhvr additive="base">
                                        <p:cTn id="26" dur="2000" fill="hold"/>
                                        <p:tgtEl>
                                          <p:spTgt spid="15">
                                            <p:txEl>
                                              <p:pRg st="2" end="2"/>
                                            </p:txEl>
                                          </p:spTgt>
                                        </p:tgtEl>
                                        <p:attrNameLst>
                                          <p:attrName>ppt_x</p:attrName>
                                        </p:attrNameLst>
                                      </p:cBhvr>
                                      <p:tavLst>
                                        <p:tav tm="0">
                                          <p:val>
                                            <p:strVal val="0-#ppt_w/2"/>
                                          </p:val>
                                        </p:tav>
                                        <p:tav tm="100000">
                                          <p:val>
                                            <p:strVal val="#ppt_x"/>
                                          </p:val>
                                        </p:tav>
                                      </p:tavLst>
                                    </p:anim>
                                    <p:anim calcmode="lin" valueType="num">
                                      <p:cBhvr additive="base">
                                        <p:cTn id="27" dur="2000" fill="hold"/>
                                        <p:tgtEl>
                                          <p:spTgt spid="15">
                                            <p:txEl>
                                              <p:pRg st="2" end="2"/>
                                            </p:txEl>
                                          </p:spTgt>
                                        </p:tgtEl>
                                        <p:attrNameLst>
                                          <p:attrName>ppt_y</p:attrName>
                                        </p:attrNameLst>
                                      </p:cBhvr>
                                      <p:tavLst>
                                        <p:tav tm="0">
                                          <p:val>
                                            <p:strVal val="#ppt_y"/>
                                          </p:val>
                                        </p:tav>
                                        <p:tav tm="100000">
                                          <p:val>
                                            <p:strVal val="#ppt_y"/>
                                          </p:val>
                                        </p:tav>
                                      </p:tavLst>
                                    </p:anim>
                                  </p:childTnLst>
                                </p:cTn>
                              </p:par>
                            </p:childTnLst>
                          </p:cTn>
                        </p:par>
                        <p:par>
                          <p:cTn id="28" fill="hold">
                            <p:stCondLst>
                              <p:cond delay="21000"/>
                            </p:stCondLst>
                            <p:childTnLst>
                              <p:par>
                                <p:cTn id="29" presetID="2" presetClass="entr" presetSubtype="8" fill="hold" nodeType="afterEffect">
                                  <p:stCondLst>
                                    <p:cond delay="3500"/>
                                  </p:stCondLst>
                                  <p:childTnLst>
                                    <p:set>
                                      <p:cBhvr>
                                        <p:cTn id="30" dur="1" fill="hold">
                                          <p:stCondLst>
                                            <p:cond delay="0"/>
                                          </p:stCondLst>
                                        </p:cTn>
                                        <p:tgtEl>
                                          <p:spTgt spid="15">
                                            <p:txEl>
                                              <p:pRg st="3" end="3"/>
                                            </p:txEl>
                                          </p:spTgt>
                                        </p:tgtEl>
                                        <p:attrNameLst>
                                          <p:attrName>style.visibility</p:attrName>
                                        </p:attrNameLst>
                                      </p:cBhvr>
                                      <p:to>
                                        <p:strVal val="visible"/>
                                      </p:to>
                                    </p:set>
                                    <p:anim calcmode="lin" valueType="num">
                                      <p:cBhvr additive="base">
                                        <p:cTn id="31" dur="2000" fill="hold"/>
                                        <p:tgtEl>
                                          <p:spTgt spid="15">
                                            <p:txEl>
                                              <p:pRg st="3" end="3"/>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15">
                                            <p:txEl>
                                              <p:pRg st="3" end="3"/>
                                            </p:txEl>
                                          </p:spTgt>
                                        </p:tgtEl>
                                        <p:attrNameLst>
                                          <p:attrName>ppt_y</p:attrName>
                                        </p:attrNameLst>
                                      </p:cBhvr>
                                      <p:tavLst>
                                        <p:tav tm="0">
                                          <p:val>
                                            <p:strVal val="#ppt_y"/>
                                          </p:val>
                                        </p:tav>
                                        <p:tav tm="100000">
                                          <p:val>
                                            <p:strVal val="#ppt_y"/>
                                          </p:val>
                                        </p:tav>
                                      </p:tavLst>
                                    </p:anim>
                                  </p:childTnLst>
                                </p:cTn>
                              </p:par>
                            </p:childTnLst>
                          </p:cTn>
                        </p:par>
                        <p:par>
                          <p:cTn id="33" fill="hold">
                            <p:stCondLst>
                              <p:cond delay="26500"/>
                            </p:stCondLst>
                            <p:childTnLst>
                              <p:par>
                                <p:cTn id="34" presetID="2" presetClass="entr" presetSubtype="8" fill="hold" nodeType="afterEffect">
                                  <p:stCondLst>
                                    <p:cond delay="12000"/>
                                  </p:stCondLst>
                                  <p:childTnLst>
                                    <p:set>
                                      <p:cBhvr>
                                        <p:cTn id="35" dur="1" fill="hold">
                                          <p:stCondLst>
                                            <p:cond delay="0"/>
                                          </p:stCondLst>
                                        </p:cTn>
                                        <p:tgtEl>
                                          <p:spTgt spid="15">
                                            <p:txEl>
                                              <p:pRg st="4" end="4"/>
                                            </p:txEl>
                                          </p:spTgt>
                                        </p:tgtEl>
                                        <p:attrNameLst>
                                          <p:attrName>style.visibility</p:attrName>
                                        </p:attrNameLst>
                                      </p:cBhvr>
                                      <p:to>
                                        <p:strVal val="visible"/>
                                      </p:to>
                                    </p:set>
                                    <p:anim calcmode="lin" valueType="num">
                                      <p:cBhvr additive="base">
                                        <p:cTn id="36" dur="2000" fill="hold"/>
                                        <p:tgtEl>
                                          <p:spTgt spid="15">
                                            <p:txEl>
                                              <p:pRg st="4" end="4"/>
                                            </p:txEl>
                                          </p:spTgt>
                                        </p:tgtEl>
                                        <p:attrNameLst>
                                          <p:attrName>ppt_x</p:attrName>
                                        </p:attrNameLst>
                                      </p:cBhvr>
                                      <p:tavLst>
                                        <p:tav tm="0">
                                          <p:val>
                                            <p:strVal val="0-#ppt_w/2"/>
                                          </p:val>
                                        </p:tav>
                                        <p:tav tm="100000">
                                          <p:val>
                                            <p:strVal val="#ppt_x"/>
                                          </p:val>
                                        </p:tav>
                                      </p:tavLst>
                                    </p:anim>
                                    <p:anim calcmode="lin" valueType="num">
                                      <p:cBhvr additive="base">
                                        <p:cTn id="37" dur="2000" fill="hold"/>
                                        <p:tgtEl>
                                          <p:spTgt spid="15">
                                            <p:txEl>
                                              <p:pRg st="4" end="4"/>
                                            </p:txEl>
                                          </p:spTgt>
                                        </p:tgtEl>
                                        <p:attrNameLst>
                                          <p:attrName>ppt_y</p:attrName>
                                        </p:attrNameLst>
                                      </p:cBhvr>
                                      <p:tavLst>
                                        <p:tav tm="0">
                                          <p:val>
                                            <p:strVal val="#ppt_y"/>
                                          </p:val>
                                        </p:tav>
                                        <p:tav tm="100000">
                                          <p:val>
                                            <p:strVal val="#ppt_y"/>
                                          </p:val>
                                        </p:tav>
                                      </p:tavLst>
                                    </p:anim>
                                  </p:childTnLst>
                                </p:cTn>
                              </p:par>
                            </p:childTnLst>
                          </p:cTn>
                        </p:par>
                        <p:par>
                          <p:cTn id="38" fill="hold">
                            <p:stCondLst>
                              <p:cond delay="40500"/>
                            </p:stCondLst>
                            <p:childTnLst>
                              <p:par>
                                <p:cTn id="39" presetID="2" presetClass="entr" presetSubtype="8" fill="hold" nodeType="afterEffect">
                                  <p:stCondLst>
                                    <p:cond delay="7000"/>
                                  </p:stCondLst>
                                  <p:childTnLst>
                                    <p:set>
                                      <p:cBhvr>
                                        <p:cTn id="40" dur="1" fill="hold">
                                          <p:stCondLst>
                                            <p:cond delay="0"/>
                                          </p:stCondLst>
                                        </p:cTn>
                                        <p:tgtEl>
                                          <p:spTgt spid="15">
                                            <p:txEl>
                                              <p:pRg st="5" end="5"/>
                                            </p:txEl>
                                          </p:spTgt>
                                        </p:tgtEl>
                                        <p:attrNameLst>
                                          <p:attrName>style.visibility</p:attrName>
                                        </p:attrNameLst>
                                      </p:cBhvr>
                                      <p:to>
                                        <p:strVal val="visible"/>
                                      </p:to>
                                    </p:set>
                                    <p:anim calcmode="lin" valueType="num">
                                      <p:cBhvr additive="base">
                                        <p:cTn id="41" dur="2000" fill="hold"/>
                                        <p:tgtEl>
                                          <p:spTgt spid="15">
                                            <p:txEl>
                                              <p:pRg st="5" end="5"/>
                                            </p:txEl>
                                          </p:spTgt>
                                        </p:tgtEl>
                                        <p:attrNameLst>
                                          <p:attrName>ppt_x</p:attrName>
                                        </p:attrNameLst>
                                      </p:cBhvr>
                                      <p:tavLst>
                                        <p:tav tm="0">
                                          <p:val>
                                            <p:strVal val="0-#ppt_w/2"/>
                                          </p:val>
                                        </p:tav>
                                        <p:tav tm="100000">
                                          <p:val>
                                            <p:strVal val="#ppt_x"/>
                                          </p:val>
                                        </p:tav>
                                      </p:tavLst>
                                    </p:anim>
                                    <p:anim calcmode="lin" valueType="num">
                                      <p:cBhvr additive="base">
                                        <p:cTn id="42" dur="2000" fill="hold"/>
                                        <p:tgtEl>
                                          <p:spTgt spid="15">
                                            <p:txEl>
                                              <p:pRg st="5" end="5"/>
                                            </p:txEl>
                                          </p:spTgt>
                                        </p:tgtEl>
                                        <p:attrNameLst>
                                          <p:attrName>ppt_y</p:attrName>
                                        </p:attrNameLst>
                                      </p:cBhvr>
                                      <p:tavLst>
                                        <p:tav tm="0">
                                          <p:val>
                                            <p:strVal val="#ppt_y"/>
                                          </p:val>
                                        </p:tav>
                                        <p:tav tm="100000">
                                          <p:val>
                                            <p:strVal val="#ppt_y"/>
                                          </p:val>
                                        </p:tav>
                                      </p:tavLst>
                                    </p:anim>
                                  </p:childTnLst>
                                </p:cTn>
                              </p:par>
                            </p:childTnLst>
                          </p:cTn>
                        </p:par>
                        <p:par>
                          <p:cTn id="43" fill="hold">
                            <p:stCondLst>
                              <p:cond delay="49500"/>
                            </p:stCondLst>
                            <p:childTnLst>
                              <p:par>
                                <p:cTn id="44" presetID="2" presetClass="entr" presetSubtype="8" fill="hold" nodeType="afterEffect">
                                  <p:stCondLst>
                                    <p:cond delay="7000"/>
                                  </p:stCondLst>
                                  <p:childTnLst>
                                    <p:set>
                                      <p:cBhvr>
                                        <p:cTn id="45" dur="1" fill="hold">
                                          <p:stCondLst>
                                            <p:cond delay="0"/>
                                          </p:stCondLst>
                                        </p:cTn>
                                        <p:tgtEl>
                                          <p:spTgt spid="15">
                                            <p:txEl>
                                              <p:pRg st="6" end="6"/>
                                            </p:txEl>
                                          </p:spTgt>
                                        </p:tgtEl>
                                        <p:attrNameLst>
                                          <p:attrName>style.visibility</p:attrName>
                                        </p:attrNameLst>
                                      </p:cBhvr>
                                      <p:to>
                                        <p:strVal val="visible"/>
                                      </p:to>
                                    </p:set>
                                    <p:anim calcmode="lin" valueType="num">
                                      <p:cBhvr additive="base">
                                        <p:cTn id="46" dur="2000" fill="hold"/>
                                        <p:tgtEl>
                                          <p:spTgt spid="15">
                                            <p:txEl>
                                              <p:pRg st="6" end="6"/>
                                            </p:txEl>
                                          </p:spTgt>
                                        </p:tgtEl>
                                        <p:attrNameLst>
                                          <p:attrName>ppt_x</p:attrName>
                                        </p:attrNameLst>
                                      </p:cBhvr>
                                      <p:tavLst>
                                        <p:tav tm="0">
                                          <p:val>
                                            <p:strVal val="0-#ppt_w/2"/>
                                          </p:val>
                                        </p:tav>
                                        <p:tav tm="100000">
                                          <p:val>
                                            <p:strVal val="#ppt_x"/>
                                          </p:val>
                                        </p:tav>
                                      </p:tavLst>
                                    </p:anim>
                                    <p:anim calcmode="lin" valueType="num">
                                      <p:cBhvr additive="base">
                                        <p:cTn id="47" dur="2000" fill="hold"/>
                                        <p:tgtEl>
                                          <p:spTgt spid="15">
                                            <p:txEl>
                                              <p:pRg st="6" end="6"/>
                                            </p:txEl>
                                          </p:spTgt>
                                        </p:tgtEl>
                                        <p:attrNameLst>
                                          <p:attrName>ppt_y</p:attrName>
                                        </p:attrNameLst>
                                      </p:cBhvr>
                                      <p:tavLst>
                                        <p:tav tm="0">
                                          <p:val>
                                            <p:strVal val="#ppt_y"/>
                                          </p:val>
                                        </p:tav>
                                        <p:tav tm="100000">
                                          <p:val>
                                            <p:strVal val="#ppt_y"/>
                                          </p:val>
                                        </p:tav>
                                      </p:tavLst>
                                    </p:anim>
                                  </p:childTnLst>
                                </p:cTn>
                              </p:par>
                            </p:childTnLst>
                          </p:cTn>
                        </p:par>
                        <p:par>
                          <p:cTn id="48" fill="hold">
                            <p:stCondLst>
                              <p:cond delay="58500"/>
                            </p:stCondLst>
                            <p:childTnLst>
                              <p:par>
                                <p:cTn id="49" presetID="2" presetClass="entr" presetSubtype="8" fill="hold" nodeType="afterEffect">
                                  <p:stCondLst>
                                    <p:cond delay="4000"/>
                                  </p:stCondLst>
                                  <p:childTnLst>
                                    <p:set>
                                      <p:cBhvr>
                                        <p:cTn id="50" dur="1" fill="hold">
                                          <p:stCondLst>
                                            <p:cond delay="0"/>
                                          </p:stCondLst>
                                        </p:cTn>
                                        <p:tgtEl>
                                          <p:spTgt spid="15">
                                            <p:txEl>
                                              <p:pRg st="7" end="7"/>
                                            </p:txEl>
                                          </p:spTgt>
                                        </p:tgtEl>
                                        <p:attrNameLst>
                                          <p:attrName>style.visibility</p:attrName>
                                        </p:attrNameLst>
                                      </p:cBhvr>
                                      <p:to>
                                        <p:strVal val="visible"/>
                                      </p:to>
                                    </p:set>
                                    <p:anim calcmode="lin" valueType="num">
                                      <p:cBhvr additive="base">
                                        <p:cTn id="51" dur="2000" fill="hold"/>
                                        <p:tgtEl>
                                          <p:spTgt spid="15">
                                            <p:txEl>
                                              <p:pRg st="7" end="7"/>
                                            </p:txEl>
                                          </p:spTgt>
                                        </p:tgtEl>
                                        <p:attrNameLst>
                                          <p:attrName>ppt_x</p:attrName>
                                        </p:attrNameLst>
                                      </p:cBhvr>
                                      <p:tavLst>
                                        <p:tav tm="0">
                                          <p:val>
                                            <p:strVal val="0-#ppt_w/2"/>
                                          </p:val>
                                        </p:tav>
                                        <p:tav tm="100000">
                                          <p:val>
                                            <p:strVal val="#ppt_x"/>
                                          </p:val>
                                        </p:tav>
                                      </p:tavLst>
                                    </p:anim>
                                    <p:anim calcmode="lin" valueType="num">
                                      <p:cBhvr additive="base">
                                        <p:cTn id="52" dur="2000" fill="hold"/>
                                        <p:tgtEl>
                                          <p:spTgt spid="1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8">
            <a:extLst>
              <a:ext uri="{FF2B5EF4-FFF2-40B4-BE49-F238E27FC236}">
                <a16:creationId xmlns:a16="http://schemas.microsoft.com/office/drawing/2014/main" id="{9CE6D71D-ADBA-4232-8F1C-63DE46C37FE2}"/>
              </a:ext>
            </a:extLst>
          </p:cNvPr>
          <p:cNvSpPr/>
          <p:nvPr/>
        </p:nvSpPr>
        <p:spPr bwMode="auto">
          <a:xfrm>
            <a:off x="192987" y="697604"/>
            <a:ext cx="11922813" cy="2883795"/>
          </a:xfrm>
          <a:prstGeom prst="roundRect">
            <a:avLst/>
          </a:prstGeom>
          <a:solidFill>
            <a:schemeClr val="accent4">
              <a:lumMod val="40000"/>
              <a:lumOff val="60000"/>
            </a:schemeClr>
          </a:solidFill>
          <a:ln w="9525" cap="flat" cmpd="sng" algn="ctr">
            <a:noFill/>
            <a:prstDash val="solid"/>
            <a:round/>
            <a:headEnd type="none" w="med" len="med"/>
            <a:tailEnd type="none" w="med" len="med"/>
          </a:ln>
          <a:effectLst/>
        </p:spPr>
        <p:txBody>
          <a:bodyPr wrap="none" anchor="ctr"/>
          <a:lstStyle/>
          <a:p>
            <a:pPr algn="ctr" rtl="1">
              <a:spcBef>
                <a:spcPct val="0"/>
              </a:spcBef>
              <a:defRPr/>
            </a:pPr>
            <a:r>
              <a:rPr lang="ar-BH" altLang="en-US" sz="4400" b="1" u="sng" dirty="0">
                <a:solidFill>
                  <a:schemeClr val="accent5">
                    <a:lumMod val="75000"/>
                  </a:schemeClr>
                </a:solidFill>
              </a:rPr>
              <a:t>(رابعًا) سبُّوه وشتموه ﷺ:</a:t>
            </a:r>
            <a:endParaRPr lang="ar-BH" altLang="en-US" sz="4400" b="1" dirty="0">
              <a:solidFill>
                <a:schemeClr val="accent5">
                  <a:lumMod val="75000"/>
                </a:schemeClr>
              </a:solidFill>
            </a:endParaRPr>
          </a:p>
          <a:p>
            <a:pPr algn="ctr" rtl="1">
              <a:spcBef>
                <a:spcPct val="0"/>
              </a:spcBef>
              <a:defRPr/>
            </a:pPr>
            <a:endParaRPr lang="ar-BH" altLang="en-US" sz="1100" b="1" dirty="0">
              <a:solidFill>
                <a:schemeClr val="accent5">
                  <a:lumMod val="75000"/>
                </a:schemeClr>
              </a:solidFill>
            </a:endParaRPr>
          </a:p>
          <a:p>
            <a:pPr marL="457200" indent="-457200" algn="just" rtl="1">
              <a:spcBef>
                <a:spcPct val="0"/>
              </a:spcBef>
              <a:buFont typeface="Wingdings" pitchFamily="2" charset="2"/>
              <a:buChar char="v"/>
              <a:defRPr/>
            </a:pPr>
            <a:r>
              <a:rPr lang="ar-BH" altLang="en-US" sz="3200" b="1" dirty="0"/>
              <a:t>مرًّ أبو جهلٍ ذات يومٍ برسول الله ﷺ عند جبل الصَّفا، فآذاهُ وشتمهُ وعابَ دينه، </a:t>
            </a:r>
          </a:p>
          <a:p>
            <a:pPr algn="just" rtl="1">
              <a:spcBef>
                <a:spcPct val="0"/>
              </a:spcBef>
              <a:defRPr/>
            </a:pPr>
            <a:r>
              <a:rPr lang="ar-BH" altLang="en-US" sz="3100" b="1" dirty="0"/>
              <a:t>   وقال كلامًا يُقلِّلُ من شأنه ﷺ فلم يردَّ عليه رسولُ الله، لكنَّ عمَّه حمزةَ بنَ عبد المطلب</a:t>
            </a:r>
          </a:p>
          <a:p>
            <a:pPr algn="just" rtl="1">
              <a:spcBef>
                <a:spcPct val="0"/>
              </a:spcBef>
              <a:defRPr/>
            </a:pPr>
            <a:r>
              <a:rPr lang="ar-BH" altLang="en-US" sz="3200" b="1" dirty="0"/>
              <a:t>   لَمَّا سمع بذلك، ذهب إلى أبي جهلٍ فشتمهُ وضربهُ بالقوس على رأسه،</a:t>
            </a:r>
          </a:p>
          <a:p>
            <a:pPr algn="just" rtl="1">
              <a:spcBef>
                <a:spcPct val="0"/>
              </a:spcBef>
              <a:defRPr/>
            </a:pPr>
            <a:r>
              <a:rPr lang="ar-BH" altLang="en-US" sz="3200" b="1" dirty="0"/>
              <a:t>  وقال له: أتشتمُ ابنَ أخي وأنا على دينه؟ ـ وكان ذلك سببًا في إسلامه رضي الله عنه.</a:t>
            </a:r>
          </a:p>
        </p:txBody>
      </p:sp>
      <p:sp>
        <p:nvSpPr>
          <p:cNvPr id="11" name="Rounded Rectangle 18">
            <a:extLst>
              <a:ext uri="{FF2B5EF4-FFF2-40B4-BE49-F238E27FC236}">
                <a16:creationId xmlns:a16="http://schemas.microsoft.com/office/drawing/2014/main" id="{7CC4F206-0106-4041-9611-99BA6EAEC1EE}"/>
              </a:ext>
            </a:extLst>
          </p:cNvPr>
          <p:cNvSpPr/>
          <p:nvPr/>
        </p:nvSpPr>
        <p:spPr bwMode="auto">
          <a:xfrm>
            <a:off x="278382" y="3657600"/>
            <a:ext cx="11582399" cy="2794348"/>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wrap="none" anchor="ctr"/>
          <a:lstStyle/>
          <a:p>
            <a:pPr algn="ctr" rtl="1">
              <a:spcBef>
                <a:spcPct val="0"/>
              </a:spcBef>
              <a:defRPr/>
            </a:pPr>
            <a:r>
              <a:rPr lang="ar-BH" altLang="en-US" sz="4400" b="1" u="sng" dirty="0">
                <a:solidFill>
                  <a:schemeClr val="accent5">
                    <a:lumMod val="75000"/>
                  </a:schemeClr>
                </a:solidFill>
              </a:rPr>
              <a:t>(خامسًا) اعتدوا عليه ﷺ: </a:t>
            </a:r>
          </a:p>
          <a:p>
            <a:pPr marL="457200" indent="-457200" algn="just" rtl="1">
              <a:spcBef>
                <a:spcPct val="0"/>
              </a:spcBef>
              <a:buFont typeface="Wingdings" pitchFamily="2" charset="2"/>
              <a:buChar char="v"/>
              <a:defRPr/>
            </a:pPr>
            <a:r>
              <a:rPr lang="ar-BH" altLang="en-US" sz="3200" b="1" dirty="0"/>
              <a:t>"بَينَا رَسُولُ الله ﷺ يُصَلِّي بِفِنَاءِ الكَعبَة، إِذ أَقَبلَ عُقبَةُ بنُ أَبي مُعَيْطٍ فَأخَذَ بِمَنِكِبِ</a:t>
            </a:r>
          </a:p>
          <a:p>
            <a:pPr algn="just" rtl="1">
              <a:spcBef>
                <a:spcPct val="0"/>
              </a:spcBef>
              <a:defRPr/>
            </a:pPr>
            <a:r>
              <a:rPr lang="ar-BH" altLang="en-US" sz="3100" b="1" dirty="0"/>
              <a:t>     رَسُولِ اللهِ ﷺ، وَلَوَى ثَوبَهُ في عُنُقِهِ فَخَنَقَهُ بِهِ خَنقًا شَدِيدًا. فَأقبَلَ أَبُوبَكرٍ فَأخَذَ بِمَنكبِهِ</a:t>
            </a:r>
          </a:p>
          <a:p>
            <a:pPr algn="just" rtl="1">
              <a:spcBef>
                <a:spcPct val="0"/>
              </a:spcBef>
              <a:defRPr/>
            </a:pPr>
            <a:r>
              <a:rPr lang="ar-BH" altLang="en-US" sz="3200" b="1" dirty="0"/>
              <a:t>     وَدَفَعَ عن رَسُولِ اللهِ ﷺ، </a:t>
            </a:r>
          </a:p>
          <a:p>
            <a:pPr algn="just" rtl="1">
              <a:spcBef>
                <a:spcPct val="0"/>
              </a:spcBef>
              <a:defRPr/>
            </a:pPr>
            <a:r>
              <a:rPr lang="ar-BH" altLang="en-US" sz="3200" b="1" dirty="0"/>
              <a:t>     وَقالَ: </a:t>
            </a:r>
            <a:r>
              <a:rPr lang="ar-BH" altLang="en-US" sz="3200" b="1" dirty="0">
                <a:solidFill>
                  <a:srgbClr val="FF0000"/>
                </a:solidFill>
              </a:rPr>
              <a:t>{أَتَقْتُلُونَ رَجُلا أَن يَقُولَ رَبِّيَ اللَّهُ وَقَدْ جَاءَكُم بِالْبَيِّنَاتِ مِن رَّبِّكُمْ}.</a:t>
            </a:r>
            <a:endParaRPr lang="ar-BH" altLang="en-US" sz="3200" b="1" dirty="0"/>
          </a:p>
        </p:txBody>
      </p:sp>
      <p:sp>
        <p:nvSpPr>
          <p:cNvPr id="13"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20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ARMS 006.wav"/>
                                        </p:tgtEl>
                                      </p:cMediaNode>
                                    </p:audio>
                                  </p:subTnLst>
                                </p:cTn>
                              </p:par>
                            </p:childTnLst>
                          </p:cTn>
                        </p:par>
                        <p:par>
                          <p:cTn id="9" fill="hold">
                            <p:stCondLst>
                              <p:cond delay="2000"/>
                            </p:stCondLst>
                            <p:childTnLst>
                              <p:par>
                                <p:cTn id="10" presetID="2" presetClass="entr" presetSubtype="8" fill="hold" nodeType="afterEffect">
                                  <p:stCondLst>
                                    <p:cond delay="4000"/>
                                  </p:stCondLst>
                                  <p:childTnLst>
                                    <p:set>
                                      <p:cBhvr>
                                        <p:cTn id="11" dur="1" fill="hold">
                                          <p:stCondLst>
                                            <p:cond delay="0"/>
                                          </p:stCondLst>
                                        </p:cTn>
                                        <p:tgtEl>
                                          <p:spTgt spid="15">
                                            <p:txEl>
                                              <p:pRg st="2" end="2"/>
                                            </p:txEl>
                                          </p:spTgt>
                                        </p:tgtEl>
                                        <p:attrNameLst>
                                          <p:attrName>style.visibility</p:attrName>
                                        </p:attrNameLst>
                                      </p:cBhvr>
                                      <p:to>
                                        <p:strVal val="visible"/>
                                      </p:to>
                                    </p:set>
                                    <p:anim calcmode="lin" valueType="num">
                                      <p:cBhvr additive="base">
                                        <p:cTn id="12" dur="5000" fill="hold"/>
                                        <p:tgtEl>
                                          <p:spTgt spid="15">
                                            <p:txEl>
                                              <p:pRg st="2" end="2"/>
                                            </p:txEl>
                                          </p:spTgt>
                                        </p:tgtEl>
                                        <p:attrNameLst>
                                          <p:attrName>ppt_x</p:attrName>
                                        </p:attrNameLst>
                                      </p:cBhvr>
                                      <p:tavLst>
                                        <p:tav tm="0">
                                          <p:val>
                                            <p:strVal val="0-#ppt_w/2"/>
                                          </p:val>
                                        </p:tav>
                                        <p:tav tm="100000">
                                          <p:val>
                                            <p:strVal val="#ppt_x"/>
                                          </p:val>
                                        </p:tav>
                                      </p:tavLst>
                                    </p:anim>
                                    <p:anim calcmode="lin" valueType="num">
                                      <p:cBhvr additive="base">
                                        <p:cTn id="13" dur="5000" fill="hold"/>
                                        <p:tgtEl>
                                          <p:spTgt spid="15">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1000"/>
                            </p:stCondLst>
                            <p:childTnLst>
                              <p:par>
                                <p:cTn id="15" presetID="2" presetClass="entr" presetSubtype="8" fill="hold" nodeType="afterEffect">
                                  <p:stCondLst>
                                    <p:cond delay="7000"/>
                                  </p:stCondLst>
                                  <p:childTnLst>
                                    <p:set>
                                      <p:cBhvr>
                                        <p:cTn id="16" dur="1" fill="hold">
                                          <p:stCondLst>
                                            <p:cond delay="0"/>
                                          </p:stCondLst>
                                        </p:cTn>
                                        <p:tgtEl>
                                          <p:spTgt spid="15">
                                            <p:txEl>
                                              <p:pRg st="3" end="3"/>
                                            </p:txEl>
                                          </p:spTgt>
                                        </p:tgtEl>
                                        <p:attrNameLst>
                                          <p:attrName>style.visibility</p:attrName>
                                        </p:attrNameLst>
                                      </p:cBhvr>
                                      <p:to>
                                        <p:strVal val="visible"/>
                                      </p:to>
                                    </p:set>
                                    <p:anim calcmode="lin" valueType="num">
                                      <p:cBhvr additive="base">
                                        <p:cTn id="17" dur="3000" fill="hold"/>
                                        <p:tgtEl>
                                          <p:spTgt spid="15">
                                            <p:txEl>
                                              <p:pRg st="3" end="3"/>
                                            </p:txEl>
                                          </p:spTgt>
                                        </p:tgtEl>
                                        <p:attrNameLst>
                                          <p:attrName>ppt_x</p:attrName>
                                        </p:attrNameLst>
                                      </p:cBhvr>
                                      <p:tavLst>
                                        <p:tav tm="0">
                                          <p:val>
                                            <p:strVal val="0-#ppt_w/2"/>
                                          </p:val>
                                        </p:tav>
                                        <p:tav tm="100000">
                                          <p:val>
                                            <p:strVal val="#ppt_x"/>
                                          </p:val>
                                        </p:tav>
                                      </p:tavLst>
                                    </p:anim>
                                    <p:anim calcmode="lin" valueType="num">
                                      <p:cBhvr additive="base">
                                        <p:cTn id="18" dur="3000" fill="hold"/>
                                        <p:tgtEl>
                                          <p:spTgt spid="15">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21000"/>
                            </p:stCondLst>
                            <p:childTnLst>
                              <p:par>
                                <p:cTn id="20" presetID="2" presetClass="entr" presetSubtype="8" fill="hold" nodeType="afterEffect">
                                  <p:stCondLst>
                                    <p:cond delay="5000"/>
                                  </p:stCondLst>
                                  <p:childTnLst>
                                    <p:set>
                                      <p:cBhvr>
                                        <p:cTn id="21" dur="1" fill="hold">
                                          <p:stCondLst>
                                            <p:cond delay="0"/>
                                          </p:stCondLst>
                                        </p:cTn>
                                        <p:tgtEl>
                                          <p:spTgt spid="15">
                                            <p:txEl>
                                              <p:pRg st="4" end="4"/>
                                            </p:txEl>
                                          </p:spTgt>
                                        </p:tgtEl>
                                        <p:attrNameLst>
                                          <p:attrName>style.visibility</p:attrName>
                                        </p:attrNameLst>
                                      </p:cBhvr>
                                      <p:to>
                                        <p:strVal val="visible"/>
                                      </p:to>
                                    </p:set>
                                    <p:anim calcmode="lin" valueType="num">
                                      <p:cBhvr additive="base">
                                        <p:cTn id="22" dur="3000" fill="hold"/>
                                        <p:tgtEl>
                                          <p:spTgt spid="15">
                                            <p:txEl>
                                              <p:pRg st="4" end="4"/>
                                            </p:txEl>
                                          </p:spTgt>
                                        </p:tgtEl>
                                        <p:attrNameLst>
                                          <p:attrName>ppt_x</p:attrName>
                                        </p:attrNameLst>
                                      </p:cBhvr>
                                      <p:tavLst>
                                        <p:tav tm="0">
                                          <p:val>
                                            <p:strVal val="0-#ppt_w/2"/>
                                          </p:val>
                                        </p:tav>
                                        <p:tav tm="100000">
                                          <p:val>
                                            <p:strVal val="#ppt_x"/>
                                          </p:val>
                                        </p:tav>
                                      </p:tavLst>
                                    </p:anim>
                                    <p:anim calcmode="lin" valueType="num">
                                      <p:cBhvr additive="base">
                                        <p:cTn id="23" dur="3000" fill="hold"/>
                                        <p:tgtEl>
                                          <p:spTgt spid="15">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9000"/>
                            </p:stCondLst>
                            <p:childTnLst>
                              <p:par>
                                <p:cTn id="25" presetID="2" presetClass="entr" presetSubtype="8" fill="hold" nodeType="afterEffect">
                                  <p:stCondLst>
                                    <p:cond delay="5000"/>
                                  </p:stCondLst>
                                  <p:childTnLst>
                                    <p:set>
                                      <p:cBhvr>
                                        <p:cTn id="26" dur="1" fill="hold">
                                          <p:stCondLst>
                                            <p:cond delay="0"/>
                                          </p:stCondLst>
                                        </p:cTn>
                                        <p:tgtEl>
                                          <p:spTgt spid="15">
                                            <p:txEl>
                                              <p:pRg st="5" end="5"/>
                                            </p:txEl>
                                          </p:spTgt>
                                        </p:tgtEl>
                                        <p:attrNameLst>
                                          <p:attrName>style.visibility</p:attrName>
                                        </p:attrNameLst>
                                      </p:cBhvr>
                                      <p:to>
                                        <p:strVal val="visible"/>
                                      </p:to>
                                    </p:set>
                                    <p:anim calcmode="lin" valueType="num">
                                      <p:cBhvr additive="base">
                                        <p:cTn id="27" dur="3000" fill="hold"/>
                                        <p:tgtEl>
                                          <p:spTgt spid="15">
                                            <p:txEl>
                                              <p:pRg st="5" end="5"/>
                                            </p:txEl>
                                          </p:spTgt>
                                        </p:tgtEl>
                                        <p:attrNameLst>
                                          <p:attrName>ppt_x</p:attrName>
                                        </p:attrNameLst>
                                      </p:cBhvr>
                                      <p:tavLst>
                                        <p:tav tm="0">
                                          <p:val>
                                            <p:strVal val="0-#ppt_w/2"/>
                                          </p:val>
                                        </p:tav>
                                        <p:tav tm="100000">
                                          <p:val>
                                            <p:strVal val="#ppt_x"/>
                                          </p:val>
                                        </p:tav>
                                      </p:tavLst>
                                    </p:anim>
                                    <p:anim calcmode="lin" valueType="num">
                                      <p:cBhvr additive="base">
                                        <p:cTn id="28" dur="3000" fill="hold"/>
                                        <p:tgtEl>
                                          <p:spTgt spid="15">
                                            <p:txEl>
                                              <p:pRg st="5" end="5"/>
                                            </p:txEl>
                                          </p:spTgt>
                                        </p:tgtEl>
                                        <p:attrNameLst>
                                          <p:attrName>ppt_y</p:attrName>
                                        </p:attrNameLst>
                                      </p:cBhvr>
                                      <p:tavLst>
                                        <p:tav tm="0">
                                          <p:val>
                                            <p:strVal val="#ppt_y"/>
                                          </p:val>
                                        </p:tav>
                                        <p:tav tm="100000">
                                          <p:val>
                                            <p:strVal val="#ppt_y"/>
                                          </p:val>
                                        </p:tav>
                                      </p:tavLst>
                                    </p:anim>
                                  </p:childTnLst>
                                </p:cTn>
                              </p:par>
                            </p:childTnLst>
                          </p:cTn>
                        </p:par>
                        <p:par>
                          <p:cTn id="29" fill="hold">
                            <p:stCondLst>
                              <p:cond delay="37000"/>
                            </p:stCondLst>
                            <p:childTnLst>
                              <p:par>
                                <p:cTn id="30" presetID="2" presetClass="entr" presetSubtype="8" fill="hold" nodeType="afterEffect">
                                  <p:stCondLst>
                                    <p:cond delay="8000"/>
                                  </p:stCondLst>
                                  <p:childTnLst>
                                    <p:set>
                                      <p:cBhvr>
                                        <p:cTn id="31" dur="1" fill="hold">
                                          <p:stCondLst>
                                            <p:cond delay="0"/>
                                          </p:stCondLst>
                                        </p:cTn>
                                        <p:tgtEl>
                                          <p:spTgt spid="11">
                                            <p:txEl>
                                              <p:pRg st="0" end="0"/>
                                            </p:txEl>
                                          </p:spTgt>
                                        </p:tgtEl>
                                        <p:attrNameLst>
                                          <p:attrName>style.visibility</p:attrName>
                                        </p:attrNameLst>
                                      </p:cBhvr>
                                      <p:to>
                                        <p:strVal val="visible"/>
                                      </p:to>
                                    </p:set>
                                    <p:anim calcmode="lin" valueType="num">
                                      <p:cBhvr additive="base">
                                        <p:cTn id="32" dur="20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47000"/>
                            </p:stCondLst>
                            <p:childTnLst>
                              <p:par>
                                <p:cTn id="35" presetID="2" presetClass="entr" presetSubtype="8" fill="hold" nodeType="afterEffect">
                                  <p:stCondLst>
                                    <p:cond delay="4000"/>
                                  </p:stCondLst>
                                  <p:childTnLst>
                                    <p:set>
                                      <p:cBhvr>
                                        <p:cTn id="36" dur="1" fill="hold">
                                          <p:stCondLst>
                                            <p:cond delay="0"/>
                                          </p:stCondLst>
                                        </p:cTn>
                                        <p:tgtEl>
                                          <p:spTgt spid="11">
                                            <p:txEl>
                                              <p:pRg st="1" end="1"/>
                                            </p:txEl>
                                          </p:spTgt>
                                        </p:tgtEl>
                                        <p:attrNameLst>
                                          <p:attrName>style.visibility</p:attrName>
                                        </p:attrNameLst>
                                      </p:cBhvr>
                                      <p:to>
                                        <p:strVal val="visible"/>
                                      </p:to>
                                    </p:set>
                                    <p:anim calcmode="lin" valueType="num">
                                      <p:cBhvr additive="base">
                                        <p:cTn id="37" dur="20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38" dur="20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par>
                          <p:cTn id="39" fill="hold">
                            <p:stCondLst>
                              <p:cond delay="53000"/>
                            </p:stCondLst>
                            <p:childTnLst>
                              <p:par>
                                <p:cTn id="40" presetID="2" presetClass="entr" presetSubtype="8" fill="hold" nodeType="afterEffect">
                                  <p:stCondLst>
                                    <p:cond delay="7000"/>
                                  </p:stCondLst>
                                  <p:childTnLst>
                                    <p:set>
                                      <p:cBhvr>
                                        <p:cTn id="41" dur="1" fill="hold">
                                          <p:stCondLst>
                                            <p:cond delay="0"/>
                                          </p:stCondLst>
                                        </p:cTn>
                                        <p:tgtEl>
                                          <p:spTgt spid="11">
                                            <p:txEl>
                                              <p:pRg st="2" end="2"/>
                                            </p:txEl>
                                          </p:spTgt>
                                        </p:tgtEl>
                                        <p:attrNameLst>
                                          <p:attrName>style.visibility</p:attrName>
                                        </p:attrNameLst>
                                      </p:cBhvr>
                                      <p:to>
                                        <p:strVal val="visible"/>
                                      </p:to>
                                    </p:set>
                                    <p:anim calcmode="lin" valueType="num">
                                      <p:cBhvr additive="base">
                                        <p:cTn id="42" dur="20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43" dur="20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par>
                          <p:cTn id="44" fill="hold">
                            <p:stCondLst>
                              <p:cond delay="62000"/>
                            </p:stCondLst>
                            <p:childTnLst>
                              <p:par>
                                <p:cTn id="45" presetID="2" presetClass="entr" presetSubtype="8" fill="hold" nodeType="afterEffect">
                                  <p:stCondLst>
                                    <p:cond delay="8000"/>
                                  </p:stCondLst>
                                  <p:childTnLst>
                                    <p:set>
                                      <p:cBhvr>
                                        <p:cTn id="46" dur="1" fill="hold">
                                          <p:stCondLst>
                                            <p:cond delay="0"/>
                                          </p:stCondLst>
                                        </p:cTn>
                                        <p:tgtEl>
                                          <p:spTgt spid="11">
                                            <p:txEl>
                                              <p:pRg st="3" end="3"/>
                                            </p:txEl>
                                          </p:spTgt>
                                        </p:tgtEl>
                                        <p:attrNameLst>
                                          <p:attrName>style.visibility</p:attrName>
                                        </p:attrNameLst>
                                      </p:cBhvr>
                                      <p:to>
                                        <p:strVal val="visible"/>
                                      </p:to>
                                    </p:set>
                                    <p:anim calcmode="lin" valueType="num">
                                      <p:cBhvr additive="base">
                                        <p:cTn id="47" dur="20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48" dur="20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par>
                          <p:cTn id="49" fill="hold">
                            <p:stCondLst>
                              <p:cond delay="72000"/>
                            </p:stCondLst>
                            <p:childTnLst>
                              <p:par>
                                <p:cTn id="50" presetID="2" presetClass="entr" presetSubtype="8" fill="hold" nodeType="afterEffect">
                                  <p:stCondLst>
                                    <p:cond delay="4500"/>
                                  </p:stCondLst>
                                  <p:childTnLst>
                                    <p:set>
                                      <p:cBhvr>
                                        <p:cTn id="51" dur="1" fill="hold">
                                          <p:stCondLst>
                                            <p:cond delay="0"/>
                                          </p:stCondLst>
                                        </p:cTn>
                                        <p:tgtEl>
                                          <p:spTgt spid="11">
                                            <p:txEl>
                                              <p:pRg st="4" end="4"/>
                                            </p:txEl>
                                          </p:spTgt>
                                        </p:tgtEl>
                                        <p:attrNameLst>
                                          <p:attrName>style.visibility</p:attrName>
                                        </p:attrNameLst>
                                      </p:cBhvr>
                                      <p:to>
                                        <p:strVal val="visible"/>
                                      </p:to>
                                    </p:set>
                                    <p:anim calcmode="lin" valueType="num">
                                      <p:cBhvr additive="base">
                                        <p:cTn id="52" dur="20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53" dur="20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8">
            <a:extLst>
              <a:ext uri="{FF2B5EF4-FFF2-40B4-BE49-F238E27FC236}">
                <a16:creationId xmlns:a16="http://schemas.microsoft.com/office/drawing/2014/main" id="{7CC4F206-0106-4041-9611-99BA6EAEC1EE}"/>
              </a:ext>
            </a:extLst>
          </p:cNvPr>
          <p:cNvSpPr/>
          <p:nvPr/>
        </p:nvSpPr>
        <p:spPr bwMode="auto">
          <a:xfrm>
            <a:off x="228600" y="1066800"/>
            <a:ext cx="11749413" cy="5257800"/>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wrap="none" anchor="ctr"/>
          <a:lstStyle/>
          <a:p>
            <a:pPr algn="ctr" rtl="1">
              <a:spcBef>
                <a:spcPct val="0"/>
              </a:spcBef>
              <a:defRPr/>
            </a:pPr>
            <a:r>
              <a:rPr lang="ar-BH" altLang="en-US" sz="4000" b="1" u="sng" dirty="0">
                <a:solidFill>
                  <a:schemeClr val="accent5">
                    <a:lumMod val="75000"/>
                  </a:schemeClr>
                </a:solidFill>
              </a:rPr>
              <a:t>(سادسًا) طلبوا من عمِّه أبي طالب كفَّه عن نشر دعوة الإسلام:</a:t>
            </a:r>
          </a:p>
          <a:p>
            <a:pPr algn="ctr" rtl="1">
              <a:spcBef>
                <a:spcPct val="0"/>
              </a:spcBef>
              <a:defRPr/>
            </a:pPr>
            <a:endParaRPr lang="ar-BH" altLang="en-US" sz="1600" b="1" dirty="0">
              <a:solidFill>
                <a:schemeClr val="accent5">
                  <a:lumMod val="75000"/>
                </a:schemeClr>
              </a:solidFill>
            </a:endParaRPr>
          </a:p>
          <a:p>
            <a:pPr algn="ctr" rtl="1">
              <a:spcBef>
                <a:spcPct val="0"/>
              </a:spcBef>
              <a:defRPr/>
            </a:pPr>
            <a:r>
              <a:rPr lang="ar-BH" altLang="en-US" sz="3500" b="1" dirty="0">
                <a:solidFill>
                  <a:schemeClr val="accent5">
                    <a:lumMod val="75000"/>
                  </a:schemeClr>
                </a:solidFill>
              </a:rPr>
              <a:t> </a:t>
            </a:r>
            <a:r>
              <a:rPr lang="ar-BH" altLang="en-US" sz="3500" b="1" dirty="0"/>
              <a:t>مشى رِجالٌ من قريش إلى أبي طالب فشكوا له أن الرسول ﷺ قد سبَّ آلهتهم،</a:t>
            </a:r>
          </a:p>
          <a:p>
            <a:pPr algn="ctr" rtl="1">
              <a:spcBef>
                <a:spcPct val="0"/>
              </a:spcBef>
              <a:defRPr/>
            </a:pPr>
            <a:r>
              <a:rPr lang="ar-BH" altLang="en-US" sz="3600" b="1" dirty="0"/>
              <a:t> وعاب دينهم، وسفَّه أحلامهم، فطلبوا منه أن يكُفَّهُ عنهم أو يُنازلونه في ذلك، </a:t>
            </a:r>
          </a:p>
          <a:p>
            <a:pPr algn="ctr" rtl="1">
              <a:spcBef>
                <a:spcPct val="0"/>
              </a:spcBef>
              <a:defRPr/>
            </a:pPr>
            <a:r>
              <a:rPr lang="ar-BH" altLang="en-US" sz="3600" b="1" dirty="0"/>
              <a:t>حتى يَهلَكَ أحد الفريقين، فأجابهم الرسول ﷺ بقوله لعمَّه أبي طالب:</a:t>
            </a:r>
          </a:p>
          <a:p>
            <a:pPr algn="ctr" rtl="1">
              <a:spcBef>
                <a:spcPct val="0"/>
              </a:spcBef>
              <a:defRPr/>
            </a:pPr>
            <a:r>
              <a:rPr lang="ar-BH" altLang="en-US" sz="3600" b="1" dirty="0"/>
              <a:t> "يا عَمُّ، وَالله لَو وَضَعُوا </a:t>
            </a:r>
          </a:p>
          <a:p>
            <a:pPr algn="ctr" rtl="1">
              <a:spcBef>
                <a:spcPct val="0"/>
              </a:spcBef>
              <a:defRPr/>
            </a:pPr>
            <a:endParaRPr lang="ar-BH" altLang="en-US" sz="3600" b="1" dirty="0"/>
          </a:p>
          <a:p>
            <a:pPr algn="ctr" rtl="1">
              <a:spcBef>
                <a:spcPct val="0"/>
              </a:spcBef>
              <a:defRPr/>
            </a:pPr>
            <a:r>
              <a:rPr lang="ar-BH" altLang="en-US" sz="3600" b="1" dirty="0"/>
              <a:t>الشَّمسَ فيِ يَمِينِي، والقَمَرَ فيِ يَسَارِي</a:t>
            </a:r>
          </a:p>
          <a:p>
            <a:pPr algn="ctr" rtl="1">
              <a:spcBef>
                <a:spcPct val="0"/>
              </a:spcBef>
              <a:defRPr/>
            </a:pPr>
            <a:endParaRPr lang="ar-BH" altLang="en-US" sz="3600" b="1" dirty="0"/>
          </a:p>
          <a:p>
            <a:pPr algn="ctr" rtl="1">
              <a:spcBef>
                <a:spcPct val="0"/>
              </a:spcBef>
              <a:defRPr/>
            </a:pPr>
            <a:r>
              <a:rPr lang="ar-BH" altLang="en-US" sz="3600" b="1" dirty="0"/>
              <a:t>عَلَى أَن أَترُكَ هَذَا الأَمرَ حَتَّى يُظهِرَهُ اللهُ، أَو أَهلكَ فِيهِ، مَا تَرَكتُهُ".</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64" t="2699" r="45949" b="10274"/>
          <a:stretch/>
        </p:blipFill>
        <p:spPr>
          <a:xfrm>
            <a:off x="9372600" y="3708225"/>
            <a:ext cx="1730285" cy="1843797"/>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2619" t="24940" r="6098" b="25423"/>
          <a:stretch/>
        </p:blipFill>
        <p:spPr>
          <a:xfrm>
            <a:off x="882289" y="3770857"/>
            <a:ext cx="1966587" cy="1929010"/>
          </a:xfrm>
          <a:prstGeom prst="rect">
            <a:avLst/>
          </a:prstGeom>
        </p:spPr>
      </p:pic>
      <p:sp>
        <p:nvSpPr>
          <p:cNvPr id="6"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20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ARMS 007.wav"/>
                                        </p:tgtEl>
                                      </p:cMediaNode>
                                    </p:audio>
                                  </p:subTnLst>
                                </p:cTn>
                              </p:par>
                            </p:childTnLst>
                          </p:cTn>
                        </p:par>
                        <p:par>
                          <p:cTn id="9" fill="hold">
                            <p:stCondLst>
                              <p:cond delay="2000"/>
                            </p:stCondLst>
                            <p:childTnLst>
                              <p:par>
                                <p:cTn id="10" presetID="2" presetClass="entr" presetSubtype="8" fill="hold" nodeType="afterEffect">
                                  <p:stCondLst>
                                    <p:cond delay="6500"/>
                                  </p:stCondLst>
                                  <p:childTnLst>
                                    <p:set>
                                      <p:cBhvr>
                                        <p:cTn id="11" dur="1" fill="hold">
                                          <p:stCondLst>
                                            <p:cond delay="0"/>
                                          </p:stCondLst>
                                        </p:cTn>
                                        <p:tgtEl>
                                          <p:spTgt spid="16">
                                            <p:txEl>
                                              <p:pRg st="2" end="2"/>
                                            </p:txEl>
                                          </p:spTgt>
                                        </p:tgtEl>
                                        <p:attrNameLst>
                                          <p:attrName>style.visibility</p:attrName>
                                        </p:attrNameLst>
                                      </p:cBhvr>
                                      <p:to>
                                        <p:strVal val="visible"/>
                                      </p:to>
                                    </p:set>
                                    <p:anim calcmode="lin" valueType="num">
                                      <p:cBhvr additive="base">
                                        <p:cTn id="12" dur="20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0500"/>
                            </p:stCondLst>
                            <p:childTnLst>
                              <p:par>
                                <p:cTn id="15" presetID="2" presetClass="entr" presetSubtype="8" fill="hold" nodeType="afterEffect">
                                  <p:stCondLst>
                                    <p:cond delay="7000"/>
                                  </p:stCondLst>
                                  <p:childTnLst>
                                    <p:set>
                                      <p:cBhvr>
                                        <p:cTn id="16" dur="1" fill="hold">
                                          <p:stCondLst>
                                            <p:cond delay="0"/>
                                          </p:stCondLst>
                                        </p:cTn>
                                        <p:tgtEl>
                                          <p:spTgt spid="16">
                                            <p:txEl>
                                              <p:pRg st="3" end="3"/>
                                            </p:txEl>
                                          </p:spTgt>
                                        </p:tgtEl>
                                        <p:attrNameLst>
                                          <p:attrName>style.visibility</p:attrName>
                                        </p:attrNameLst>
                                      </p:cBhvr>
                                      <p:to>
                                        <p:strVal val="visible"/>
                                      </p:to>
                                    </p:set>
                                    <p:anim calcmode="lin" valueType="num">
                                      <p:cBhvr additive="base">
                                        <p:cTn id="17" dur="20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9500"/>
                            </p:stCondLst>
                            <p:childTnLst>
                              <p:par>
                                <p:cTn id="20" presetID="2" presetClass="entr" presetSubtype="8" fill="hold" nodeType="afterEffect">
                                  <p:stCondLst>
                                    <p:cond delay="7000"/>
                                  </p:stCondLst>
                                  <p:childTnLst>
                                    <p:set>
                                      <p:cBhvr>
                                        <p:cTn id="21" dur="1" fill="hold">
                                          <p:stCondLst>
                                            <p:cond delay="0"/>
                                          </p:stCondLst>
                                        </p:cTn>
                                        <p:tgtEl>
                                          <p:spTgt spid="16">
                                            <p:txEl>
                                              <p:pRg st="4" end="4"/>
                                            </p:txEl>
                                          </p:spTgt>
                                        </p:tgtEl>
                                        <p:attrNameLst>
                                          <p:attrName>style.visibility</p:attrName>
                                        </p:attrNameLst>
                                      </p:cBhvr>
                                      <p:to>
                                        <p:strVal val="visible"/>
                                      </p:to>
                                    </p:set>
                                    <p:anim calcmode="lin" valueType="num">
                                      <p:cBhvr additive="base">
                                        <p:cTn id="22" dur="20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8500"/>
                            </p:stCondLst>
                            <p:childTnLst>
                              <p:par>
                                <p:cTn id="25" presetID="2" presetClass="entr" presetSubtype="8" fill="hold" nodeType="afterEffect">
                                  <p:stCondLst>
                                    <p:cond delay="4500"/>
                                  </p:stCondLst>
                                  <p:childTnLst>
                                    <p:set>
                                      <p:cBhvr>
                                        <p:cTn id="26" dur="1" fill="hold">
                                          <p:stCondLst>
                                            <p:cond delay="0"/>
                                          </p:stCondLst>
                                        </p:cTn>
                                        <p:tgtEl>
                                          <p:spTgt spid="16">
                                            <p:txEl>
                                              <p:pRg st="5" end="5"/>
                                            </p:txEl>
                                          </p:spTgt>
                                        </p:tgtEl>
                                        <p:attrNameLst>
                                          <p:attrName>style.visibility</p:attrName>
                                        </p:attrNameLst>
                                      </p:cBhvr>
                                      <p:to>
                                        <p:strVal val="visible"/>
                                      </p:to>
                                    </p:set>
                                    <p:anim calcmode="lin" valueType="num">
                                      <p:cBhvr additive="base">
                                        <p:cTn id="27" dur="2000" fill="hold"/>
                                        <p:tgtEl>
                                          <p:spTgt spid="16">
                                            <p:txEl>
                                              <p:pRg st="5" end="5"/>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16">
                                            <p:txEl>
                                              <p:pRg st="5" end="5"/>
                                            </p:txEl>
                                          </p:spTgt>
                                        </p:tgtEl>
                                        <p:attrNameLst>
                                          <p:attrName>ppt_y</p:attrName>
                                        </p:attrNameLst>
                                      </p:cBhvr>
                                      <p:tavLst>
                                        <p:tav tm="0">
                                          <p:val>
                                            <p:strVal val="#ppt_y"/>
                                          </p:val>
                                        </p:tav>
                                        <p:tav tm="100000">
                                          <p:val>
                                            <p:strVal val="#ppt_y"/>
                                          </p:val>
                                        </p:tav>
                                      </p:tavLst>
                                    </p:anim>
                                  </p:childTnLst>
                                </p:cTn>
                              </p:par>
                            </p:childTnLst>
                          </p:cTn>
                        </p:par>
                        <p:par>
                          <p:cTn id="29" fill="hold">
                            <p:stCondLst>
                              <p:cond delay="35000"/>
                            </p:stCondLst>
                            <p:childTnLst>
                              <p:par>
                                <p:cTn id="30" presetID="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1000" fill="hold"/>
                                        <p:tgtEl>
                                          <p:spTgt spid="2"/>
                                        </p:tgtEl>
                                        <p:attrNameLst>
                                          <p:attrName>ppt_x</p:attrName>
                                        </p:attrNameLst>
                                      </p:cBhvr>
                                      <p:tavLst>
                                        <p:tav tm="0">
                                          <p:val>
                                            <p:strVal val="#ppt_x"/>
                                          </p:val>
                                        </p:tav>
                                        <p:tav tm="100000">
                                          <p:val>
                                            <p:strVal val="#ppt_x"/>
                                          </p:val>
                                        </p:tav>
                                      </p:tavLst>
                                    </p:anim>
                                    <p:anim calcmode="lin" valueType="num">
                                      <p:cBhvr additive="base">
                                        <p:cTn id="33" dur="1000" fill="hold"/>
                                        <p:tgtEl>
                                          <p:spTgt spid="2"/>
                                        </p:tgtEl>
                                        <p:attrNameLst>
                                          <p:attrName>ppt_y</p:attrName>
                                        </p:attrNameLst>
                                      </p:cBhvr>
                                      <p:tavLst>
                                        <p:tav tm="0">
                                          <p:val>
                                            <p:strVal val="1+#ppt_h/2"/>
                                          </p:val>
                                        </p:tav>
                                        <p:tav tm="100000">
                                          <p:val>
                                            <p:strVal val="#ppt_y"/>
                                          </p:val>
                                        </p:tav>
                                      </p:tavLst>
                                    </p:anim>
                                  </p:childTnLst>
                                </p:cTn>
                              </p:par>
                              <p:par>
                                <p:cTn id="34" presetID="2" presetClass="entr" presetSubtype="8" fill="hold" nodeType="withEffect">
                                  <p:stCondLst>
                                    <p:cond delay="1000"/>
                                  </p:stCondLst>
                                  <p:childTnLst>
                                    <p:set>
                                      <p:cBhvr>
                                        <p:cTn id="35" dur="1" fill="hold">
                                          <p:stCondLst>
                                            <p:cond delay="0"/>
                                          </p:stCondLst>
                                        </p:cTn>
                                        <p:tgtEl>
                                          <p:spTgt spid="16">
                                            <p:txEl>
                                              <p:pRg st="7" end="7"/>
                                            </p:txEl>
                                          </p:spTgt>
                                        </p:tgtEl>
                                        <p:attrNameLst>
                                          <p:attrName>style.visibility</p:attrName>
                                        </p:attrNameLst>
                                      </p:cBhvr>
                                      <p:to>
                                        <p:strVal val="visible"/>
                                      </p:to>
                                    </p:set>
                                    <p:anim calcmode="lin" valueType="num">
                                      <p:cBhvr additive="base">
                                        <p:cTn id="36" dur="1000" fill="hold"/>
                                        <p:tgtEl>
                                          <p:spTgt spid="16">
                                            <p:txEl>
                                              <p:pRg st="7" end="7"/>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16">
                                            <p:txEl>
                                              <p:pRg st="7" end="7"/>
                                            </p:txEl>
                                          </p:spTgt>
                                        </p:tgtEl>
                                        <p:attrNameLst>
                                          <p:attrName>ppt_y</p:attrName>
                                        </p:attrNameLst>
                                      </p:cBhvr>
                                      <p:tavLst>
                                        <p:tav tm="0">
                                          <p:val>
                                            <p:strVal val="#ppt_y"/>
                                          </p:val>
                                        </p:tav>
                                        <p:tav tm="100000">
                                          <p:val>
                                            <p:strVal val="#ppt_y"/>
                                          </p:val>
                                        </p:tav>
                                      </p:tavLst>
                                    </p:anim>
                                  </p:childTnLst>
                                </p:cTn>
                              </p:par>
                            </p:childTnLst>
                          </p:cTn>
                        </p:par>
                        <p:par>
                          <p:cTn id="38" fill="hold">
                            <p:stCondLst>
                              <p:cond delay="37000"/>
                            </p:stCondLst>
                            <p:childTnLst>
                              <p:par>
                                <p:cTn id="39" presetID="2" presetClass="entr" presetSubtype="4" fill="hold" nodeType="afterEffect">
                                  <p:stCondLst>
                                    <p:cond delay="150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000" fill="hold"/>
                                        <p:tgtEl>
                                          <p:spTgt spid="14"/>
                                        </p:tgtEl>
                                        <p:attrNameLst>
                                          <p:attrName>ppt_x</p:attrName>
                                        </p:attrNameLst>
                                      </p:cBhvr>
                                      <p:tavLst>
                                        <p:tav tm="0">
                                          <p:val>
                                            <p:strVal val="#ppt_x"/>
                                          </p:val>
                                        </p:tav>
                                        <p:tav tm="100000">
                                          <p:val>
                                            <p:strVal val="#ppt_x"/>
                                          </p:val>
                                        </p:tav>
                                      </p:tavLst>
                                    </p:anim>
                                    <p:anim calcmode="lin" valueType="num">
                                      <p:cBhvr additive="base">
                                        <p:cTn id="42" dur="1000" fill="hold"/>
                                        <p:tgtEl>
                                          <p:spTgt spid="14"/>
                                        </p:tgtEl>
                                        <p:attrNameLst>
                                          <p:attrName>ppt_y</p:attrName>
                                        </p:attrNameLst>
                                      </p:cBhvr>
                                      <p:tavLst>
                                        <p:tav tm="0">
                                          <p:val>
                                            <p:strVal val="1+#ppt_h/2"/>
                                          </p:val>
                                        </p:tav>
                                        <p:tav tm="100000">
                                          <p:val>
                                            <p:strVal val="#ppt_y"/>
                                          </p:val>
                                        </p:tav>
                                      </p:tavLst>
                                    </p:anim>
                                  </p:childTnLst>
                                </p:cTn>
                              </p:par>
                            </p:childTnLst>
                          </p:cTn>
                        </p:par>
                        <p:par>
                          <p:cTn id="43" fill="hold">
                            <p:stCondLst>
                              <p:cond delay="39500"/>
                            </p:stCondLst>
                            <p:childTnLst>
                              <p:par>
                                <p:cTn id="44" presetID="2" presetClass="entr" presetSubtype="8" fill="hold" nodeType="afterEffect">
                                  <p:stCondLst>
                                    <p:cond delay="500"/>
                                  </p:stCondLst>
                                  <p:childTnLst>
                                    <p:set>
                                      <p:cBhvr>
                                        <p:cTn id="45" dur="1" fill="hold">
                                          <p:stCondLst>
                                            <p:cond delay="0"/>
                                          </p:stCondLst>
                                        </p:cTn>
                                        <p:tgtEl>
                                          <p:spTgt spid="16">
                                            <p:txEl>
                                              <p:pRg st="9" end="9"/>
                                            </p:txEl>
                                          </p:spTgt>
                                        </p:tgtEl>
                                        <p:attrNameLst>
                                          <p:attrName>style.visibility</p:attrName>
                                        </p:attrNameLst>
                                      </p:cBhvr>
                                      <p:to>
                                        <p:strVal val="visible"/>
                                      </p:to>
                                    </p:set>
                                    <p:anim calcmode="lin" valueType="num">
                                      <p:cBhvr additive="base">
                                        <p:cTn id="46" dur="2000" fill="hold"/>
                                        <p:tgtEl>
                                          <p:spTgt spid="16">
                                            <p:txEl>
                                              <p:pRg st="9" end="9"/>
                                            </p:txEl>
                                          </p:spTgt>
                                        </p:tgtEl>
                                        <p:attrNameLst>
                                          <p:attrName>ppt_x</p:attrName>
                                        </p:attrNameLst>
                                      </p:cBhvr>
                                      <p:tavLst>
                                        <p:tav tm="0">
                                          <p:val>
                                            <p:strVal val="0-#ppt_w/2"/>
                                          </p:val>
                                        </p:tav>
                                        <p:tav tm="100000">
                                          <p:val>
                                            <p:strVal val="#ppt_x"/>
                                          </p:val>
                                        </p:tav>
                                      </p:tavLst>
                                    </p:anim>
                                    <p:anim calcmode="lin" valueType="num">
                                      <p:cBhvr additive="base">
                                        <p:cTn id="47" dur="2000" fill="hold"/>
                                        <p:tgtEl>
                                          <p:spTgt spid="1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8">
            <a:extLst>
              <a:ext uri="{FF2B5EF4-FFF2-40B4-BE49-F238E27FC236}">
                <a16:creationId xmlns:a16="http://schemas.microsoft.com/office/drawing/2014/main" id="{575DC245-9C4C-4748-9F22-0F2AD4DF91C6}"/>
              </a:ext>
            </a:extLst>
          </p:cNvPr>
          <p:cNvSpPr/>
          <p:nvPr/>
        </p:nvSpPr>
        <p:spPr bwMode="auto">
          <a:xfrm>
            <a:off x="200694" y="874734"/>
            <a:ext cx="11811000" cy="5562600"/>
          </a:xfrm>
          <a:prstGeom prst="roundRect">
            <a:avLst/>
          </a:prstGeom>
          <a:solidFill>
            <a:schemeClr val="accent4">
              <a:lumMod val="40000"/>
              <a:lumOff val="60000"/>
            </a:schemeClr>
          </a:solidFill>
          <a:ln w="9525" cap="flat" cmpd="sng" algn="ctr">
            <a:noFill/>
            <a:prstDash val="solid"/>
            <a:round/>
            <a:headEnd type="none" w="med" len="med"/>
            <a:tailEnd type="none" w="med" len="med"/>
          </a:ln>
          <a:effectLst/>
        </p:spPr>
        <p:txBody>
          <a:bodyPr wrap="none" anchor="ctr"/>
          <a:lstStyle/>
          <a:p>
            <a:pPr algn="ctr" rtl="1">
              <a:defRPr/>
            </a:pPr>
            <a:endParaRPr lang="ar-BH" altLang="en-US" sz="3600" b="1" dirty="0">
              <a:cs typeface="+mj-cs"/>
            </a:endParaRPr>
          </a:p>
          <a:p>
            <a:pPr algn="r" rtl="1">
              <a:lnSpc>
                <a:spcPct val="150000"/>
              </a:lnSpc>
              <a:defRPr/>
            </a:pPr>
            <a:r>
              <a:rPr lang="ar-BH" altLang="en-US" sz="3300" b="1" dirty="0">
                <a:cs typeface="+mj-cs"/>
              </a:rPr>
              <a:t>عرض زعماء قريش المالَ والمُلكَ على الرسولﷺ لمنعه من تبليغ دعوته للنَّاس، </a:t>
            </a:r>
          </a:p>
          <a:p>
            <a:pPr algn="r" rtl="1">
              <a:lnSpc>
                <a:spcPct val="150000"/>
              </a:lnSpc>
              <a:defRPr/>
            </a:pPr>
            <a:r>
              <a:rPr lang="ar-BH" altLang="en-US" sz="3400" b="1" dirty="0">
                <a:cs typeface="+mj-cs"/>
              </a:rPr>
              <a:t>فقالَ لهم رسول الله ﷺ:"مَا جِئْتُكُمْ بِمَا جِئْتُكُمْ بِهِ أَطْلُبُ أَمْوَالَكُمْ، وَلَا الشَّرَفَ فِيكُمْ،</a:t>
            </a:r>
          </a:p>
          <a:p>
            <a:pPr algn="r" rtl="1">
              <a:lnSpc>
                <a:spcPct val="150000"/>
              </a:lnSpc>
              <a:defRPr/>
            </a:pPr>
            <a:r>
              <a:rPr lang="ar-BH" altLang="en-US" sz="3600" b="1" dirty="0">
                <a:cs typeface="+mj-cs"/>
              </a:rPr>
              <a:t>وَلَا الْمُلْكَ عَلَيْكُمْ، وَلَكِنَّ اللَّهَ بَعَثَنِي إلَيْكُمْ رَسُولًا، وَأَنْزَلَ عَلَيَّ كِتَابًا،</a:t>
            </a:r>
            <a:r>
              <a:rPr lang="en-US" altLang="en-US" sz="3600" b="1" dirty="0">
                <a:cs typeface="+mj-cs"/>
              </a:rPr>
              <a:t> </a:t>
            </a:r>
            <a:r>
              <a:rPr lang="ar-BH" altLang="en-US" sz="3600" b="1" dirty="0">
                <a:cs typeface="+mj-cs"/>
              </a:rPr>
              <a:t>وَأَمَرَنِي أَنْ</a:t>
            </a:r>
            <a:endParaRPr lang="en-US" altLang="en-US" sz="3600" b="1" dirty="0">
              <a:cs typeface="+mj-cs"/>
            </a:endParaRPr>
          </a:p>
          <a:p>
            <a:pPr algn="r" rtl="1">
              <a:lnSpc>
                <a:spcPct val="150000"/>
              </a:lnSpc>
              <a:defRPr/>
            </a:pPr>
            <a:r>
              <a:rPr lang="ar-BH" altLang="en-US" sz="3600" b="1" dirty="0">
                <a:cs typeface="+mj-cs"/>
              </a:rPr>
              <a:t> أَكُونَ لَكُمْ بَشِيرًا وَنَذِيرًا، فَبَلَّغْتُكُمْ رِسَالَةَ رَبِّي، وَنَصَحْتُ لَكُمْ،</a:t>
            </a:r>
            <a:r>
              <a:rPr lang="en-US" altLang="en-US" sz="3600" b="1" dirty="0">
                <a:cs typeface="+mj-cs"/>
              </a:rPr>
              <a:t> </a:t>
            </a:r>
            <a:r>
              <a:rPr lang="ar-BH" altLang="en-US" sz="3600" b="1" dirty="0">
                <a:cs typeface="+mj-cs"/>
              </a:rPr>
              <a:t>فَإِنْ تَقْبَلُوا مِنِّي</a:t>
            </a:r>
            <a:endParaRPr lang="en-US" altLang="en-US" sz="3600" b="1" dirty="0">
              <a:cs typeface="+mj-cs"/>
            </a:endParaRPr>
          </a:p>
          <a:p>
            <a:pPr algn="r" rtl="1">
              <a:lnSpc>
                <a:spcPct val="150000"/>
              </a:lnSpc>
              <a:defRPr/>
            </a:pPr>
            <a:r>
              <a:rPr lang="ar-BH" altLang="en-US" sz="3600" b="1" dirty="0">
                <a:cs typeface="+mj-cs"/>
              </a:rPr>
              <a:t>مَا جِئْتُكُمْ بِهِ فَهُوَ حَظُّكُمْ من الدُّنْيَا وَالْآخِرَةِ،</a:t>
            </a:r>
            <a:r>
              <a:rPr lang="en-US" altLang="en-US" sz="3600" b="1" dirty="0">
                <a:cs typeface="+mj-cs"/>
              </a:rPr>
              <a:t> </a:t>
            </a:r>
            <a:r>
              <a:rPr lang="ar-BH" altLang="en-US" sz="3600" b="1" dirty="0">
                <a:cs typeface="+mj-cs"/>
              </a:rPr>
              <a:t>وَإِنَّ تَرُدُّوهُ عَلَيَّ أَصْبِرْ لِأَمْرِ اللَّهِ </a:t>
            </a:r>
            <a:endParaRPr lang="en-US" altLang="en-US" sz="3600" b="1" dirty="0">
              <a:cs typeface="+mj-cs"/>
            </a:endParaRPr>
          </a:p>
          <a:p>
            <a:pPr algn="r" rtl="1">
              <a:lnSpc>
                <a:spcPct val="150000"/>
              </a:lnSpc>
              <a:defRPr/>
            </a:pPr>
            <a:r>
              <a:rPr lang="ar-BH" altLang="en-US" sz="3600" b="1" dirty="0">
                <a:cs typeface="+mj-cs"/>
              </a:rPr>
              <a:t>حَتَّى يَحْكُمَ اللَّهُ بَيْنِي وَبَيْنَكُمْ" </a:t>
            </a:r>
          </a:p>
        </p:txBody>
      </p:sp>
      <p:sp>
        <p:nvSpPr>
          <p:cNvPr id="9" name="Rounded Rectangle 6">
            <a:extLst>
              <a:ext uri="{FF2B5EF4-FFF2-40B4-BE49-F238E27FC236}">
                <a16:creationId xmlns:a16="http://schemas.microsoft.com/office/drawing/2014/main" id="{7C7F272E-7923-48BC-B3CB-A74A99839CEA}"/>
              </a:ext>
            </a:extLst>
          </p:cNvPr>
          <p:cNvSpPr/>
          <p:nvPr/>
        </p:nvSpPr>
        <p:spPr>
          <a:xfrm>
            <a:off x="3352800" y="684465"/>
            <a:ext cx="8776570" cy="800219"/>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defRPr/>
            </a:pPr>
            <a:r>
              <a:rPr lang="ar-BH" altLang="en-US" sz="4100" b="1" u="sng" dirty="0">
                <a:solidFill>
                  <a:schemeClr val="accent5">
                    <a:lumMod val="75000"/>
                  </a:schemeClr>
                </a:solidFill>
              </a:rPr>
              <a:t>(سابعًا) حاولوا إغراءه ﷺ بالمُلك والمال:</a:t>
            </a:r>
            <a:r>
              <a:rPr lang="ar-BH" altLang="en-US" sz="4100" b="1" dirty="0">
                <a:solidFill>
                  <a:schemeClr val="accent5">
                    <a:lumMod val="75000"/>
                  </a:schemeClr>
                </a:solidFill>
              </a:rPr>
              <a:t> </a:t>
            </a:r>
          </a:p>
        </p:txBody>
      </p:sp>
      <p:sp>
        <p:nvSpPr>
          <p:cNvPr id="5"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HARMS 008.wav"/>
                                        </p:tgtEl>
                                      </p:cMediaNode>
                                    </p:audio>
                                  </p:sub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2000" fill="hold"/>
                                        <p:tgtEl>
                                          <p:spTgt spid="8"/>
                                        </p:tgtEl>
                                        <p:attrNameLst>
                                          <p:attrName>ppt_x</p:attrName>
                                        </p:attrNameLst>
                                      </p:cBhvr>
                                      <p:tavLst>
                                        <p:tav tm="0">
                                          <p:val>
                                            <p:strVal val="#ppt_x"/>
                                          </p:val>
                                        </p:tav>
                                        <p:tav tm="100000">
                                          <p:val>
                                            <p:strVal val="#ppt_x"/>
                                          </p:val>
                                        </p:tav>
                                      </p:tavLst>
                                    </p:anim>
                                    <p:anim calcmode="lin" valueType="num">
                                      <p:cBhvr additive="base">
                                        <p:cTn id="11" dur="20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2" presetClass="entr" presetSubtype="8" fill="hold" nodeType="afterEffect">
                                  <p:stCondLst>
                                    <p:cond delay="400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20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8000"/>
                            </p:stCondLst>
                            <p:childTnLst>
                              <p:par>
                                <p:cTn id="18" presetID="2" presetClass="entr" presetSubtype="8" fill="hold" nodeType="afterEffect">
                                  <p:stCondLst>
                                    <p:cond delay="550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additive="base">
                                        <p:cTn id="20" dur="20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1" dur="20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15500"/>
                            </p:stCondLst>
                            <p:childTnLst>
                              <p:par>
                                <p:cTn id="23" presetID="2" presetClass="entr" presetSubtype="8" fill="hold" nodeType="afterEffect">
                                  <p:stCondLst>
                                    <p:cond delay="500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20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20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22500"/>
                            </p:stCondLst>
                            <p:childTnLst>
                              <p:par>
                                <p:cTn id="28" presetID="2" presetClass="entr" presetSubtype="8" fill="hold" nodeType="afterEffect">
                                  <p:stCondLst>
                                    <p:cond delay="5000"/>
                                  </p:stCondLst>
                                  <p:childTnLst>
                                    <p:set>
                                      <p:cBhvr>
                                        <p:cTn id="29" dur="1" fill="hold">
                                          <p:stCondLst>
                                            <p:cond delay="0"/>
                                          </p:stCondLst>
                                        </p:cTn>
                                        <p:tgtEl>
                                          <p:spTgt spid="8">
                                            <p:txEl>
                                              <p:pRg st="4" end="4"/>
                                            </p:txEl>
                                          </p:spTgt>
                                        </p:tgtEl>
                                        <p:attrNameLst>
                                          <p:attrName>style.visibility</p:attrName>
                                        </p:attrNameLst>
                                      </p:cBhvr>
                                      <p:to>
                                        <p:strVal val="visible"/>
                                      </p:to>
                                    </p:set>
                                    <p:anim calcmode="lin" valueType="num">
                                      <p:cBhvr additive="base">
                                        <p:cTn id="30" dur="20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1" dur="20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par>
                          <p:cTn id="32" fill="hold">
                            <p:stCondLst>
                              <p:cond delay="29500"/>
                            </p:stCondLst>
                            <p:childTnLst>
                              <p:par>
                                <p:cTn id="33" presetID="2" presetClass="entr" presetSubtype="8" fill="hold" nodeType="afterEffect">
                                  <p:stCondLst>
                                    <p:cond delay="5000"/>
                                  </p:stCondLst>
                                  <p:childTnLst>
                                    <p:set>
                                      <p:cBhvr>
                                        <p:cTn id="34" dur="1" fill="hold">
                                          <p:stCondLst>
                                            <p:cond delay="0"/>
                                          </p:stCondLst>
                                        </p:cTn>
                                        <p:tgtEl>
                                          <p:spTgt spid="8">
                                            <p:txEl>
                                              <p:pRg st="5" end="5"/>
                                            </p:txEl>
                                          </p:spTgt>
                                        </p:tgtEl>
                                        <p:attrNameLst>
                                          <p:attrName>style.visibility</p:attrName>
                                        </p:attrNameLst>
                                      </p:cBhvr>
                                      <p:to>
                                        <p:strVal val="visible"/>
                                      </p:to>
                                    </p:set>
                                    <p:anim calcmode="lin" valueType="num">
                                      <p:cBhvr additive="base">
                                        <p:cTn id="35" dur="20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par>
                          <p:cTn id="37" fill="hold">
                            <p:stCondLst>
                              <p:cond delay="36500"/>
                            </p:stCondLst>
                            <p:childTnLst>
                              <p:par>
                                <p:cTn id="38" presetID="2" presetClass="entr" presetSubtype="8" fill="hold" nodeType="afterEffect">
                                  <p:stCondLst>
                                    <p:cond delay="5000"/>
                                  </p:stCondLst>
                                  <p:childTnLst>
                                    <p:set>
                                      <p:cBhvr>
                                        <p:cTn id="39" dur="1" fill="hold">
                                          <p:stCondLst>
                                            <p:cond delay="0"/>
                                          </p:stCondLst>
                                        </p:cTn>
                                        <p:tgtEl>
                                          <p:spTgt spid="8">
                                            <p:txEl>
                                              <p:pRg st="6" end="6"/>
                                            </p:txEl>
                                          </p:spTgt>
                                        </p:tgtEl>
                                        <p:attrNameLst>
                                          <p:attrName>style.visibility</p:attrName>
                                        </p:attrNameLst>
                                      </p:cBhvr>
                                      <p:to>
                                        <p:strVal val="visible"/>
                                      </p:to>
                                    </p:set>
                                    <p:anim calcmode="lin" valueType="num">
                                      <p:cBhvr additive="base">
                                        <p:cTn id="40" dur="20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41" dur="20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id="{F43B8D34-8F74-4A1C-9E19-822C03F968EE}"/>
              </a:ext>
            </a:extLst>
          </p:cNvPr>
          <p:cNvSpPr/>
          <p:nvPr/>
        </p:nvSpPr>
        <p:spPr>
          <a:xfrm>
            <a:off x="4724400" y="520303"/>
            <a:ext cx="7010400" cy="783193"/>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r" rtl="1">
              <a:defRPr/>
            </a:pPr>
            <a:r>
              <a:rPr lang="ar-BH" sz="4000" b="1" dirty="0">
                <a:ln w="0"/>
                <a:solidFill>
                  <a:schemeClr val="tx1"/>
                </a:solidFill>
                <a:effectLst>
                  <a:outerShdw blurRad="38100" dist="25400" dir="5400000" algn="ctr" rotWithShape="0">
                    <a:srgbClr val="6E747A">
                      <a:alpha val="43000"/>
                    </a:srgbClr>
                  </a:outerShdw>
                </a:effectLst>
                <a:cs typeface="+mj-cs"/>
              </a:rPr>
              <a:t>ثانيًا: موقفهم من أصحاب الرسول ﷺ:</a:t>
            </a:r>
          </a:p>
        </p:txBody>
      </p:sp>
      <p:grpSp>
        <p:nvGrpSpPr>
          <p:cNvPr id="13316" name="مجموعة 1">
            <a:extLst>
              <a:ext uri="{FF2B5EF4-FFF2-40B4-BE49-F238E27FC236}">
                <a16:creationId xmlns:a16="http://schemas.microsoft.com/office/drawing/2014/main" id="{B7DE7BB0-B640-4541-8936-90FBD4026BF3}"/>
              </a:ext>
            </a:extLst>
          </p:cNvPr>
          <p:cNvGrpSpPr>
            <a:grpSpLocks/>
          </p:cNvGrpSpPr>
          <p:nvPr/>
        </p:nvGrpSpPr>
        <p:grpSpPr bwMode="auto">
          <a:xfrm>
            <a:off x="324392" y="1358030"/>
            <a:ext cx="11665104" cy="1440859"/>
            <a:chOff x="102410" y="1268760"/>
            <a:chExt cx="8897574" cy="861446"/>
          </a:xfrm>
          <a:solidFill>
            <a:schemeClr val="accent6">
              <a:lumMod val="20000"/>
              <a:lumOff val="80000"/>
            </a:schemeClr>
          </a:solidFill>
        </p:grpSpPr>
        <p:sp>
          <p:nvSpPr>
            <p:cNvPr id="14" name="Rounded Rectangle 18">
              <a:extLst>
                <a:ext uri="{FF2B5EF4-FFF2-40B4-BE49-F238E27FC236}">
                  <a16:creationId xmlns:a16="http://schemas.microsoft.com/office/drawing/2014/main" id="{7DB005FC-7A12-4657-9E2D-E9724B274911}"/>
                </a:ext>
              </a:extLst>
            </p:cNvPr>
            <p:cNvSpPr/>
            <p:nvPr/>
          </p:nvSpPr>
          <p:spPr bwMode="auto">
            <a:xfrm>
              <a:off x="178817" y="1268760"/>
              <a:ext cx="8821167" cy="861446"/>
            </a:xfrm>
            <a:prstGeom prst="roundRect">
              <a:avLst/>
            </a:prstGeom>
            <a:grpFill/>
            <a:ln w="9525" cap="flat" cmpd="sng" algn="ctr">
              <a:noFill/>
              <a:prstDash val="solid"/>
              <a:round/>
              <a:headEnd type="none" w="med" len="med"/>
              <a:tailEnd type="none" w="med" len="med"/>
            </a:ln>
            <a:effectLst/>
          </p:spPr>
          <p:txBody>
            <a:bodyPr wrap="none" anchor="ctr"/>
            <a:lstStyle/>
            <a:p>
              <a:pPr algn="just" rtl="1" eaLnBrk="1" hangingPunct="1">
                <a:defRPr/>
              </a:pPr>
              <a:endParaRPr lang="ar-BH" altLang="en-US" sz="3200" b="1" dirty="0"/>
            </a:p>
          </p:txBody>
        </p:sp>
        <p:sp>
          <p:nvSpPr>
            <p:cNvPr id="10" name="TextBox 6">
              <a:extLst>
                <a:ext uri="{FF2B5EF4-FFF2-40B4-BE49-F238E27FC236}">
                  <a16:creationId xmlns:a16="http://schemas.microsoft.com/office/drawing/2014/main" id="{E846B398-ACAB-46D3-915C-36B6ABE2A304}"/>
                </a:ext>
              </a:extLst>
            </p:cNvPr>
            <p:cNvSpPr txBox="1">
              <a:spLocks noChangeArrowheads="1"/>
            </p:cNvSpPr>
            <p:nvPr/>
          </p:nvSpPr>
          <p:spPr bwMode="auto">
            <a:xfrm>
              <a:off x="102410" y="1325601"/>
              <a:ext cx="8897574" cy="717640"/>
            </a:xfrm>
            <a:prstGeom prst="rect">
              <a:avLst/>
            </a:prstGeom>
            <a:noFill/>
            <a:ln>
              <a:noFill/>
            </a:ln>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algn="r" rtl="1"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00000"/>
                </a:lnSpc>
                <a:spcBef>
                  <a:spcPct val="0"/>
                </a:spcBef>
                <a:buFontTx/>
                <a:buNone/>
                <a:defRPr/>
              </a:pPr>
              <a:r>
                <a:rPr lang="ar-BH" altLang="en-US" sz="3600" b="1" dirty="0">
                  <a:solidFill>
                    <a:srgbClr val="002060"/>
                  </a:solidFill>
                  <a:cs typeface="+mj-cs"/>
                </a:rPr>
                <a:t>قامَ المشركون بإيذاء مَن أَسلمَ من أصحاب رسول الله</a:t>
              </a:r>
              <a:r>
                <a:rPr lang="en-US" altLang="en-US" sz="3600" b="1" dirty="0">
                  <a:solidFill>
                    <a:srgbClr val="002060"/>
                  </a:solidFill>
                  <a:cs typeface="+mj-cs"/>
                </a:rPr>
                <a:t> </a:t>
              </a:r>
              <a:r>
                <a:rPr lang="ar-BH" altLang="en-US" sz="3600" b="1" dirty="0">
                  <a:solidFill>
                    <a:srgbClr val="002060"/>
                  </a:solidFill>
                  <a:cs typeface="+mj-cs"/>
                </a:rPr>
                <a:t>ﷺ بالحبسِ والتَّعذيبِ والضَّربِ، ومَنَعوهُم من الطَّعامِ والشَّرابِ؛ لردِّهم عن دينهم، ومن أمثلة ذلك: </a:t>
              </a:r>
            </a:p>
          </p:txBody>
        </p:sp>
      </p:grpSp>
      <p:sp>
        <p:nvSpPr>
          <p:cNvPr id="16" name="Rounded Rectangle 18">
            <a:extLst>
              <a:ext uri="{FF2B5EF4-FFF2-40B4-BE49-F238E27FC236}">
                <a16:creationId xmlns:a16="http://schemas.microsoft.com/office/drawing/2014/main" id="{DAF1DCB1-6FA3-4D18-B539-E57CF509F998}"/>
              </a:ext>
            </a:extLst>
          </p:cNvPr>
          <p:cNvSpPr/>
          <p:nvPr/>
        </p:nvSpPr>
        <p:spPr bwMode="auto">
          <a:xfrm>
            <a:off x="374496" y="2896643"/>
            <a:ext cx="11564931" cy="3370116"/>
          </a:xfrm>
          <a:prstGeom prst="roundRect">
            <a:avLst/>
          </a:prstGeom>
          <a:solidFill>
            <a:schemeClr val="accent4">
              <a:lumMod val="40000"/>
              <a:lumOff val="60000"/>
            </a:schemeClr>
          </a:solidFill>
          <a:ln w="9525" cap="flat" cmpd="sng" algn="ctr">
            <a:noFill/>
            <a:prstDash val="solid"/>
            <a:round/>
            <a:headEnd type="none" w="med" len="med"/>
            <a:tailEnd type="none" w="med" len="med"/>
          </a:ln>
          <a:effectLst/>
        </p:spPr>
        <p:txBody>
          <a:bodyPr wrap="none" anchor="ctr"/>
          <a:lstStyle/>
          <a:p>
            <a:pPr algn="just" rtl="1">
              <a:spcBef>
                <a:spcPct val="0"/>
              </a:spcBef>
              <a:defRPr/>
            </a:pPr>
            <a:r>
              <a:rPr lang="ar-BH" altLang="en-US" sz="3600" b="1" u="sng" dirty="0">
                <a:solidFill>
                  <a:schemeClr val="accent5">
                    <a:lumMod val="75000"/>
                  </a:schemeClr>
                </a:solidFill>
              </a:rPr>
              <a:t>(1) إيذاءُ آلِ ياسر رَضِيَ اللهُ عنهم:</a:t>
            </a:r>
            <a:endParaRPr lang="ar-BH" altLang="en-US" sz="3600" b="1" dirty="0">
              <a:solidFill>
                <a:schemeClr val="accent5">
                  <a:lumMod val="75000"/>
                </a:schemeClr>
              </a:solidFill>
            </a:endParaRPr>
          </a:p>
          <a:p>
            <a:pPr algn="just" rtl="1">
              <a:spcBef>
                <a:spcPct val="0"/>
              </a:spcBef>
              <a:defRPr/>
            </a:pPr>
            <a:endParaRPr lang="ar-BH" altLang="en-US" sz="1100" b="1" dirty="0"/>
          </a:p>
          <a:p>
            <a:pPr algn="just" rtl="1">
              <a:spcBef>
                <a:spcPct val="0"/>
              </a:spcBef>
              <a:defRPr/>
            </a:pPr>
            <a:r>
              <a:rPr lang="ar-BH" altLang="en-US" sz="3500" b="1" dirty="0"/>
              <a:t>فهذا عمَّارُ بنُ ياسر وأبوهُ وأُمُّهُ من السابقينَ إلى الإسلام،</a:t>
            </a:r>
            <a:r>
              <a:rPr lang="en-US" altLang="en-US" sz="3500" b="1" dirty="0"/>
              <a:t> </a:t>
            </a:r>
            <a:r>
              <a:rPr lang="ar-BH" altLang="en-US" sz="3500" b="1" dirty="0"/>
              <a:t>كانَ المشركونَ</a:t>
            </a:r>
            <a:endParaRPr lang="en-US" altLang="en-US" sz="3500" b="1" dirty="0"/>
          </a:p>
          <a:p>
            <a:pPr algn="just" rtl="1">
              <a:spcBef>
                <a:spcPct val="0"/>
              </a:spcBef>
              <a:defRPr/>
            </a:pPr>
            <a:r>
              <a:rPr lang="ar-BH" altLang="en-US" sz="3500" b="1" dirty="0"/>
              <a:t>يأخذونهم خارجَ مكةَ المكرمة إذا اشتدَّ الحرُّ،</a:t>
            </a:r>
            <a:r>
              <a:rPr lang="en-US" altLang="en-US" sz="3500" b="1" dirty="0"/>
              <a:t> </a:t>
            </a:r>
            <a:r>
              <a:rPr lang="ar-BH" altLang="en-US" sz="3500" b="1" dirty="0"/>
              <a:t>فيُعذِّبونهم على الرمال الساخنة،</a:t>
            </a:r>
            <a:endParaRPr lang="en-US" altLang="en-US" sz="3500" b="1" dirty="0"/>
          </a:p>
          <a:p>
            <a:pPr algn="just" rtl="1">
              <a:spcBef>
                <a:spcPct val="0"/>
              </a:spcBef>
              <a:defRPr/>
            </a:pPr>
            <a:r>
              <a:rPr lang="ar-BH" altLang="en-US" sz="3500" b="1" dirty="0"/>
              <a:t>ويمنعون عنهم الطعامَ والماءَ،</a:t>
            </a:r>
            <a:r>
              <a:rPr lang="en-US" altLang="en-US" sz="3500" b="1" dirty="0"/>
              <a:t> </a:t>
            </a:r>
            <a:r>
              <a:rPr lang="ar-BH" altLang="en-US" sz="3500" b="1" dirty="0"/>
              <a:t>وكانَ يمرُّ بهم رسولُ الله ﷺ وهم يُعذَّبونَ،</a:t>
            </a:r>
          </a:p>
          <a:p>
            <a:pPr marL="571500" indent="-571500" algn="ctr" rtl="1">
              <a:spcBef>
                <a:spcPct val="0"/>
              </a:spcBef>
              <a:buFont typeface="Wingdings" pitchFamily="2" charset="2"/>
              <a:buChar char="v"/>
              <a:defRPr/>
            </a:pPr>
            <a:r>
              <a:rPr lang="ar-BH" altLang="en-US" sz="3500" b="1" dirty="0">
                <a:solidFill>
                  <a:srgbClr val="CC00FF"/>
                </a:solidFill>
              </a:rPr>
              <a:t>فيقولُ لهم: "صَبرًا يَا آلَ يَاسِرٍ، فَإِنَّ مَوعِدَكُمُ الجَنَّةُ".</a:t>
            </a:r>
            <a:endParaRPr lang="ar-BH" altLang="en-US" sz="3500" b="1" dirty="0"/>
          </a:p>
        </p:txBody>
      </p:sp>
      <p:sp>
        <p:nvSpPr>
          <p:cNvPr id="8" name="Freeform 16">
            <a:extLst>
              <a:ext uri="{FF2B5EF4-FFF2-40B4-BE49-F238E27FC236}">
                <a16:creationId xmlns:a16="http://schemas.microsoft.com/office/drawing/2014/main" id="{76172734-A8C3-4BB7-9751-73BE21187EB1}"/>
              </a:ext>
            </a:extLst>
          </p:cNvPr>
          <p:cNvSpPr>
            <a:spLocks/>
          </p:cNvSpPr>
          <p:nvPr/>
        </p:nvSpPr>
        <p:spPr bwMode="auto">
          <a:xfrm flipH="1">
            <a:off x="47628" y="97683"/>
            <a:ext cx="3914772" cy="673742"/>
          </a:xfrm>
          <a:custGeom>
            <a:avLst/>
            <a:gdLst>
              <a:gd name="T0" fmla="*/ 194 w 798"/>
              <a:gd name="T1" fmla="*/ 0 h 583"/>
              <a:gd name="T2" fmla="*/ 604 w 798"/>
              <a:gd name="T3" fmla="*/ 0 h 583"/>
              <a:gd name="T4" fmla="*/ 798 w 798"/>
              <a:gd name="T5" fmla="*/ 195 h 583"/>
              <a:gd name="T6" fmla="*/ 798 w 798"/>
              <a:gd name="T7" fmla="*/ 198 h 583"/>
              <a:gd name="T8" fmla="*/ 798 w 798"/>
              <a:gd name="T9" fmla="*/ 198 h 583"/>
              <a:gd name="T10" fmla="*/ 798 w 798"/>
              <a:gd name="T11" fmla="*/ 583 h 583"/>
              <a:gd name="T12" fmla="*/ 604 w 798"/>
              <a:gd name="T13" fmla="*/ 389 h 583"/>
              <a:gd name="T14" fmla="*/ 335 w 798"/>
              <a:gd name="T15" fmla="*/ 389 h 583"/>
              <a:gd name="T16" fmla="*/ 194 w 798"/>
              <a:gd name="T17" fmla="*/ 389 h 583"/>
              <a:gd name="T18" fmla="*/ 0 w 798"/>
              <a:gd name="T19" fmla="*/ 195 h 583"/>
              <a:gd name="T20" fmla="*/ 194 w 798"/>
              <a:gd name="T21"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8" h="583">
                <a:moveTo>
                  <a:pt x="194" y="0"/>
                </a:moveTo>
                <a:cubicBezTo>
                  <a:pt x="199" y="0"/>
                  <a:pt x="599" y="0"/>
                  <a:pt x="604" y="0"/>
                </a:cubicBezTo>
                <a:cubicBezTo>
                  <a:pt x="711" y="0"/>
                  <a:pt x="798" y="87"/>
                  <a:pt x="798" y="195"/>
                </a:cubicBezTo>
                <a:cubicBezTo>
                  <a:pt x="798" y="196"/>
                  <a:pt x="798" y="197"/>
                  <a:pt x="798" y="198"/>
                </a:cubicBezTo>
                <a:cubicBezTo>
                  <a:pt x="798" y="198"/>
                  <a:pt x="798" y="198"/>
                  <a:pt x="798" y="198"/>
                </a:cubicBezTo>
                <a:cubicBezTo>
                  <a:pt x="798" y="583"/>
                  <a:pt x="798" y="583"/>
                  <a:pt x="798" y="583"/>
                </a:cubicBezTo>
                <a:cubicBezTo>
                  <a:pt x="798" y="476"/>
                  <a:pt x="711" y="389"/>
                  <a:pt x="604" y="389"/>
                </a:cubicBezTo>
                <a:cubicBezTo>
                  <a:pt x="600" y="389"/>
                  <a:pt x="452" y="389"/>
                  <a:pt x="335" y="389"/>
                </a:cubicBezTo>
                <a:cubicBezTo>
                  <a:pt x="259" y="389"/>
                  <a:pt x="196" y="389"/>
                  <a:pt x="194" y="389"/>
                </a:cubicBezTo>
                <a:cubicBezTo>
                  <a:pt x="87" y="389"/>
                  <a:pt x="0" y="302"/>
                  <a:pt x="0" y="195"/>
                </a:cubicBezTo>
                <a:cubicBezTo>
                  <a:pt x="0" y="87"/>
                  <a:pt x="87" y="0"/>
                  <a:pt x="194" y="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BH" altLang="ko-KR" sz="1900" b="1" dirty="0">
                <a:solidFill>
                  <a:schemeClr val="bg1"/>
                </a:solidFill>
                <a:latin typeface="Traditional Arabic" panose="02020603050405020304" pitchFamily="18" charset="-78"/>
                <a:cs typeface="Traditional Arabic" panose="02020603050405020304" pitchFamily="18" charset="-78"/>
              </a:rPr>
              <a:t>صور من إيذاء المشركين ــ التربية الإسلامية</a:t>
            </a:r>
            <a:endParaRPr lang="ko-KR" altLang="en-US" sz="1900" b="1" dirty="0">
              <a:solidFill>
                <a:schemeClr val="bg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454187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HARMS 009.wav"/>
                                        </p:tgtEl>
                                      </p:cMediaNode>
                                    </p:audio>
                                  </p:subTnLst>
                                </p:cTn>
                              </p:par>
                            </p:childTnLst>
                          </p:cTn>
                        </p:par>
                        <p:par>
                          <p:cTn id="8" fill="hold" nodeType="withGroup">
                            <p:stCondLst>
                              <p:cond delay="3000"/>
                            </p:stCondLst>
                            <p:childTnLst>
                              <p:par>
                                <p:cTn id="9" presetID="42" presetClass="entr" presetSubtype="0" fill="hold" nodeType="afterEffect">
                                  <p:stCondLst>
                                    <p:cond delay="5500"/>
                                  </p:stCondLst>
                                  <p:childTnLst>
                                    <p:set>
                                      <p:cBhvr>
                                        <p:cTn id="10" dur="1" fill="hold">
                                          <p:stCondLst>
                                            <p:cond delay="0"/>
                                          </p:stCondLst>
                                        </p:cTn>
                                        <p:tgtEl>
                                          <p:spTgt spid="13316"/>
                                        </p:tgtEl>
                                        <p:attrNameLst>
                                          <p:attrName>style.visibility</p:attrName>
                                        </p:attrNameLst>
                                      </p:cBhvr>
                                      <p:to>
                                        <p:strVal val="visible"/>
                                      </p:to>
                                    </p:set>
                                    <p:animEffect transition="in" filter="fade">
                                      <p:cBhvr>
                                        <p:cTn id="11" dur="3000"/>
                                        <p:tgtEl>
                                          <p:spTgt spid="13316"/>
                                        </p:tgtEl>
                                      </p:cBhvr>
                                    </p:animEffect>
                                    <p:anim calcmode="lin" valueType="num">
                                      <p:cBhvr>
                                        <p:cTn id="12" dur="3000" fill="hold"/>
                                        <p:tgtEl>
                                          <p:spTgt spid="13316"/>
                                        </p:tgtEl>
                                        <p:attrNameLst>
                                          <p:attrName>ppt_x</p:attrName>
                                        </p:attrNameLst>
                                      </p:cBhvr>
                                      <p:tavLst>
                                        <p:tav tm="0">
                                          <p:val>
                                            <p:strVal val="#ppt_x"/>
                                          </p:val>
                                        </p:tav>
                                        <p:tav tm="100000">
                                          <p:val>
                                            <p:strVal val="#ppt_x"/>
                                          </p:val>
                                        </p:tav>
                                      </p:tavLst>
                                    </p:anim>
                                    <p:anim calcmode="lin" valueType="num">
                                      <p:cBhvr>
                                        <p:cTn id="13" dur="3000" fill="hold"/>
                                        <p:tgtEl>
                                          <p:spTgt spid="13316"/>
                                        </p:tgtEl>
                                        <p:attrNameLst>
                                          <p:attrName>ppt_y</p:attrName>
                                        </p:attrNameLst>
                                      </p:cBhvr>
                                      <p:tavLst>
                                        <p:tav tm="0">
                                          <p:val>
                                            <p:strVal val="#ppt_y+.1"/>
                                          </p:val>
                                        </p:tav>
                                        <p:tav tm="100000">
                                          <p:val>
                                            <p:strVal val="#ppt_y"/>
                                          </p:val>
                                        </p:tav>
                                      </p:tavLst>
                                    </p:anim>
                                  </p:childTnLst>
                                </p:cTn>
                              </p:par>
                            </p:childTnLst>
                          </p:cTn>
                        </p:par>
                        <p:par>
                          <p:cTn id="14" fill="hold">
                            <p:stCondLst>
                              <p:cond delay="11500"/>
                            </p:stCondLst>
                            <p:childTnLst>
                              <p:par>
                                <p:cTn id="15" presetID="2" presetClass="entr" presetSubtype="4" fill="hold" grpId="0" nodeType="afterEffect">
                                  <p:stCondLst>
                                    <p:cond delay="50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2000" fill="hold"/>
                                        <p:tgtEl>
                                          <p:spTgt spid="16"/>
                                        </p:tgtEl>
                                        <p:attrNameLst>
                                          <p:attrName>ppt_x</p:attrName>
                                        </p:attrNameLst>
                                      </p:cBhvr>
                                      <p:tavLst>
                                        <p:tav tm="0">
                                          <p:val>
                                            <p:strVal val="#ppt_x"/>
                                          </p:val>
                                        </p:tav>
                                        <p:tav tm="100000">
                                          <p:val>
                                            <p:strVal val="#ppt_x"/>
                                          </p:val>
                                        </p:tav>
                                      </p:tavLst>
                                    </p:anim>
                                    <p:anim calcmode="lin" valueType="num">
                                      <p:cBhvr additive="base">
                                        <p:cTn id="18" dur="2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18500"/>
                            </p:stCondLst>
                            <p:childTnLst>
                              <p:par>
                                <p:cTn id="20" presetID="2" presetClass="entr" presetSubtype="8" fill="hold" nodeType="afterEffect">
                                  <p:stCondLst>
                                    <p:cond delay="4500"/>
                                  </p:stCondLst>
                                  <p:childTnLst>
                                    <p:set>
                                      <p:cBhvr>
                                        <p:cTn id="21" dur="1" fill="hold">
                                          <p:stCondLst>
                                            <p:cond delay="0"/>
                                          </p:stCondLst>
                                        </p:cTn>
                                        <p:tgtEl>
                                          <p:spTgt spid="16">
                                            <p:txEl>
                                              <p:pRg st="0" end="0"/>
                                            </p:txEl>
                                          </p:spTgt>
                                        </p:tgtEl>
                                        <p:attrNameLst>
                                          <p:attrName>style.visibility</p:attrName>
                                        </p:attrNameLst>
                                      </p:cBhvr>
                                      <p:to>
                                        <p:strVal val="visible"/>
                                      </p:to>
                                    </p:set>
                                    <p:anim calcmode="lin" valueType="num">
                                      <p:cBhvr additive="base">
                                        <p:cTn id="22" dur="20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5000"/>
                            </p:stCondLst>
                            <p:childTnLst>
                              <p:par>
                                <p:cTn id="25" presetID="2" presetClass="entr" presetSubtype="8" fill="hold" nodeType="afterEffect">
                                  <p:stCondLst>
                                    <p:cond delay="4500"/>
                                  </p:stCondLst>
                                  <p:childTnLst>
                                    <p:set>
                                      <p:cBhvr>
                                        <p:cTn id="26" dur="1" fill="hold">
                                          <p:stCondLst>
                                            <p:cond delay="0"/>
                                          </p:stCondLst>
                                        </p:cTn>
                                        <p:tgtEl>
                                          <p:spTgt spid="16">
                                            <p:txEl>
                                              <p:pRg st="2" end="2"/>
                                            </p:txEl>
                                          </p:spTgt>
                                        </p:tgtEl>
                                        <p:attrNameLst>
                                          <p:attrName>style.visibility</p:attrName>
                                        </p:attrNameLst>
                                      </p:cBhvr>
                                      <p:to>
                                        <p:strVal val="visible"/>
                                      </p:to>
                                    </p:set>
                                    <p:anim calcmode="lin" valueType="num">
                                      <p:cBhvr additive="base">
                                        <p:cTn id="27" dur="20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par>
                          <p:cTn id="29" fill="hold">
                            <p:stCondLst>
                              <p:cond delay="31500"/>
                            </p:stCondLst>
                            <p:childTnLst>
                              <p:par>
                                <p:cTn id="30" presetID="2" presetClass="entr" presetSubtype="8" fill="hold" nodeType="afterEffect">
                                  <p:stCondLst>
                                    <p:cond delay="4500"/>
                                  </p:stCondLst>
                                  <p:childTnLst>
                                    <p:set>
                                      <p:cBhvr>
                                        <p:cTn id="31" dur="1" fill="hold">
                                          <p:stCondLst>
                                            <p:cond delay="0"/>
                                          </p:stCondLst>
                                        </p:cTn>
                                        <p:tgtEl>
                                          <p:spTgt spid="16">
                                            <p:txEl>
                                              <p:pRg st="3" end="3"/>
                                            </p:txEl>
                                          </p:spTgt>
                                        </p:tgtEl>
                                        <p:attrNameLst>
                                          <p:attrName>style.visibility</p:attrName>
                                        </p:attrNameLst>
                                      </p:cBhvr>
                                      <p:to>
                                        <p:strVal val="visible"/>
                                      </p:to>
                                    </p:set>
                                    <p:anim calcmode="lin" valueType="num">
                                      <p:cBhvr additive="base">
                                        <p:cTn id="32" dur="20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par>
                          <p:cTn id="34" fill="hold">
                            <p:stCondLst>
                              <p:cond delay="38000"/>
                            </p:stCondLst>
                            <p:childTnLst>
                              <p:par>
                                <p:cTn id="35" presetID="2" presetClass="entr" presetSubtype="8" fill="hold" nodeType="afterEffect">
                                  <p:stCondLst>
                                    <p:cond delay="4500"/>
                                  </p:stCondLst>
                                  <p:childTnLst>
                                    <p:set>
                                      <p:cBhvr>
                                        <p:cTn id="36" dur="1" fill="hold">
                                          <p:stCondLst>
                                            <p:cond delay="0"/>
                                          </p:stCondLst>
                                        </p:cTn>
                                        <p:tgtEl>
                                          <p:spTgt spid="16">
                                            <p:txEl>
                                              <p:pRg st="4" end="4"/>
                                            </p:txEl>
                                          </p:spTgt>
                                        </p:tgtEl>
                                        <p:attrNameLst>
                                          <p:attrName>style.visibility</p:attrName>
                                        </p:attrNameLst>
                                      </p:cBhvr>
                                      <p:to>
                                        <p:strVal val="visible"/>
                                      </p:to>
                                    </p:set>
                                    <p:anim calcmode="lin" valueType="num">
                                      <p:cBhvr additive="base">
                                        <p:cTn id="37" dur="20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38" dur="20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par>
                          <p:cTn id="39" fill="hold">
                            <p:stCondLst>
                              <p:cond delay="44500"/>
                            </p:stCondLst>
                            <p:childTnLst>
                              <p:par>
                                <p:cTn id="40" presetID="2" presetClass="entr" presetSubtype="8" fill="hold" nodeType="afterEffect">
                                  <p:stCondLst>
                                    <p:cond delay="3500"/>
                                  </p:stCondLst>
                                  <p:childTnLst>
                                    <p:set>
                                      <p:cBhvr>
                                        <p:cTn id="41" dur="1" fill="hold">
                                          <p:stCondLst>
                                            <p:cond delay="0"/>
                                          </p:stCondLst>
                                        </p:cTn>
                                        <p:tgtEl>
                                          <p:spTgt spid="16">
                                            <p:txEl>
                                              <p:pRg st="5" end="5"/>
                                            </p:txEl>
                                          </p:spTgt>
                                        </p:tgtEl>
                                        <p:attrNameLst>
                                          <p:attrName>style.visibility</p:attrName>
                                        </p:attrNameLst>
                                      </p:cBhvr>
                                      <p:to>
                                        <p:strVal val="visible"/>
                                      </p:to>
                                    </p:set>
                                    <p:anim calcmode="lin" valueType="num">
                                      <p:cBhvr additive="base">
                                        <p:cTn id="42" dur="2000" fill="hold"/>
                                        <p:tgtEl>
                                          <p:spTgt spid="16">
                                            <p:txEl>
                                              <p:pRg st="5" end="5"/>
                                            </p:txEl>
                                          </p:spTgt>
                                        </p:tgtEl>
                                        <p:attrNameLst>
                                          <p:attrName>ppt_x</p:attrName>
                                        </p:attrNameLst>
                                      </p:cBhvr>
                                      <p:tavLst>
                                        <p:tav tm="0">
                                          <p:val>
                                            <p:strVal val="0-#ppt_w/2"/>
                                          </p:val>
                                        </p:tav>
                                        <p:tav tm="100000">
                                          <p:val>
                                            <p:strVal val="#ppt_x"/>
                                          </p:val>
                                        </p:tav>
                                      </p:tavLst>
                                    </p:anim>
                                    <p:anim calcmode="lin" valueType="num">
                                      <p:cBhvr additive="base">
                                        <p:cTn id="43" dur="2000" fill="hold"/>
                                        <p:tgtEl>
                                          <p:spTgt spid="1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theme/theme1.xml><?xml version="1.0" encoding="utf-8"?>
<a:theme xmlns:a="http://schemas.openxmlformats.org/drawingml/2006/main" name="قالب الدروس">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قالب الدروس</Template>
  <TotalTime>5410</TotalTime>
  <Words>1324</Words>
  <Application>Microsoft Office PowerPoint</Application>
  <PresentationFormat>Widescreen</PresentationFormat>
  <Paragraphs>152</Paragraphs>
  <Slides>17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Arabic Typesetting</vt:lpstr>
      <vt:lpstr>Arial</vt:lpstr>
      <vt:lpstr>Calibri</vt:lpstr>
      <vt:lpstr>Calibri Light</vt:lpstr>
      <vt:lpstr>Sakkal Majalla</vt:lpstr>
      <vt:lpstr>Traditional Arabic</vt:lpstr>
      <vt:lpstr>Wingdings</vt:lpstr>
      <vt:lpstr>قالب الدروس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Ahmed-Under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TOSHIBA</dc:creator>
  <cp:lastModifiedBy>Hanane  Boukentar</cp:lastModifiedBy>
  <cp:revision>573</cp:revision>
  <dcterms:created xsi:type="dcterms:W3CDTF">2017-12-04T04:25:59Z</dcterms:created>
  <dcterms:modified xsi:type="dcterms:W3CDTF">2020-12-23T10:38:35Z</dcterms:modified>
</cp:coreProperties>
</file>