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3"/>
  </p:notesMasterIdLst>
  <p:sldIdLst>
    <p:sldId id="256" r:id="rId2"/>
    <p:sldId id="326" r:id="rId3"/>
    <p:sldId id="340" r:id="rId4"/>
    <p:sldId id="347" r:id="rId5"/>
    <p:sldId id="358" r:id="rId6"/>
    <p:sldId id="357" r:id="rId7"/>
    <p:sldId id="359" r:id="rId8"/>
    <p:sldId id="360" r:id="rId9"/>
    <p:sldId id="361" r:id="rId10"/>
    <p:sldId id="338" r:id="rId11"/>
    <p:sldId id="416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أمل الدوسري" initials="أمل" lastIdx="1" clrIdx="0">
    <p:extLst>
      <p:ext uri="{19B8F6BF-5375-455C-9EA6-DF929625EA0E}">
        <p15:presenceInfo xmlns:p15="http://schemas.microsoft.com/office/powerpoint/2012/main" userId="أمل الدوسر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FF8C"/>
    <a:srgbClr val="CCFF66"/>
    <a:srgbClr val="FFFF99"/>
    <a:srgbClr val="A6F4D6"/>
    <a:srgbClr val="00B0F0"/>
    <a:srgbClr val="CC00FF"/>
    <a:srgbClr val="FFFFE7"/>
    <a:srgbClr val="C40859"/>
    <a:srgbClr val="0065B0"/>
    <a:srgbClr val="E46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88" autoAdjust="0"/>
    <p:restoredTop sz="94660"/>
  </p:normalViewPr>
  <p:slideViewPr>
    <p:cSldViewPr>
      <p:cViewPr varScale="1">
        <p:scale>
          <a:sx n="70" d="100"/>
          <a:sy n="70" d="100"/>
        </p:scale>
        <p:origin x="660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FE6EE4-0427-446A-A8D9-6AF55A202810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15666C-1B94-46C4-A895-B74E6487A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7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86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صر نائب لصورة الشريحة 1">
            <a:extLst>
              <a:ext uri="{FF2B5EF4-FFF2-40B4-BE49-F238E27FC236}">
                <a16:creationId xmlns:a16="http://schemas.microsoft.com/office/drawing/2014/main" xmlns="" id="{D652CCB3-3130-4338-A857-76ADAECFF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عنصر نائب للملاحظات 2">
            <a:extLst>
              <a:ext uri="{FF2B5EF4-FFF2-40B4-BE49-F238E27FC236}">
                <a16:creationId xmlns:a16="http://schemas.microsoft.com/office/drawing/2014/main" xmlns="" id="{A531626F-B418-417D-84C6-DD21700B0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عنصر نائب لرقم الشريحة 3">
            <a:extLst>
              <a:ext uri="{FF2B5EF4-FFF2-40B4-BE49-F238E27FC236}">
                <a16:creationId xmlns:a16="http://schemas.microsoft.com/office/drawing/2014/main" xmlns="" id="{A2F3677C-754D-4EDB-BA9A-CC955C6035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9563F15-2F18-46EF-ACAA-CDC398C643C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930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3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1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0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5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4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C6AFD-BC05-4C38-8312-B702CEEC0D0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524000" y="304800"/>
            <a:ext cx="9144000" cy="1509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17A7844-5C42-4F69-A544-CCD6670B3E3C}"/>
              </a:ext>
            </a:extLst>
          </p:cNvPr>
          <p:cNvSpPr/>
          <p:nvPr/>
        </p:nvSpPr>
        <p:spPr>
          <a:xfrm>
            <a:off x="4250780" y="2583238"/>
            <a:ext cx="3690434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المَسَد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1FC120-807C-42B3-9DB1-83839AC44EB8}"/>
              </a:ext>
            </a:extLst>
          </p:cNvPr>
          <p:cNvSpPr/>
          <p:nvPr/>
        </p:nvSpPr>
        <p:spPr>
          <a:xfrm>
            <a:off x="4191000" y="3906677"/>
            <a:ext cx="3886200" cy="313932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r>
              <a:rPr lang="ar-BH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الإسلامية/ الجزء الأول </a:t>
            </a:r>
            <a:endParaRPr lang="ar-BH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32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32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الثالث الابتدائي</a:t>
            </a:r>
          </a:p>
          <a:p>
            <a:pPr algn="ctr">
              <a:lnSpc>
                <a:spcPct val="150000"/>
              </a:lnSpc>
            </a:pPr>
            <a:r>
              <a:rPr lang="ar-BH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 </a:t>
            </a:r>
          </a:p>
          <a:p>
            <a:pPr algn="ctr">
              <a:lnSpc>
                <a:spcPct val="150000"/>
              </a:lnSpc>
            </a:pPr>
            <a:endParaRPr lang="ar-BH" sz="36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D 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904D41BB-5C7F-436F-BCD1-4CB706EE7C6D}"/>
              </a:ext>
            </a:extLst>
          </p:cNvPr>
          <p:cNvSpPr txBox="1"/>
          <p:nvPr/>
        </p:nvSpPr>
        <p:spPr>
          <a:xfrm>
            <a:off x="789140" y="1340587"/>
            <a:ext cx="1062743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ar-BH" sz="28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أضع </a:t>
            </a:r>
            <a:r>
              <a:rPr lang="ar-BH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علامة (</a:t>
            </a:r>
            <a:r>
              <a:rPr lang="ar-BH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ar-BH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 أمام العبارة الصحيحة</a:t>
            </a:r>
            <a:r>
              <a:rPr lang="ar-SA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،</a:t>
            </a:r>
            <a:r>
              <a:rPr lang="ar-BH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وعلامة </a:t>
            </a:r>
            <a:r>
              <a:rPr lang="ar-BH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ar-B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ar-BH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 أمام العبارة غير الصحيحة</a:t>
            </a:r>
            <a:r>
              <a:rPr lang="ar-SA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ar-BH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فيما يأتي:</a:t>
            </a:r>
            <a:endParaRPr lang="en-US" sz="2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xmlns="" id="{B1F7C21F-0A66-4DEC-8FC5-2D9962988C89}"/>
              </a:ext>
            </a:extLst>
          </p:cNvPr>
          <p:cNvSpPr/>
          <p:nvPr/>
        </p:nvSpPr>
        <p:spPr>
          <a:xfrm>
            <a:off x="10024120" y="2184901"/>
            <a:ext cx="720080" cy="6480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5619203B-9BD3-4FF2-B025-1935AC2A663D}"/>
              </a:ext>
            </a:extLst>
          </p:cNvPr>
          <p:cNvSpPr/>
          <p:nvPr/>
        </p:nvSpPr>
        <p:spPr>
          <a:xfrm>
            <a:off x="10024120" y="3193014"/>
            <a:ext cx="720080" cy="6480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xmlns="" id="{6500AE14-BBBE-4164-89EB-537924139636}"/>
              </a:ext>
            </a:extLst>
          </p:cNvPr>
          <p:cNvSpPr/>
          <p:nvPr/>
        </p:nvSpPr>
        <p:spPr>
          <a:xfrm>
            <a:off x="10024120" y="4201126"/>
            <a:ext cx="720080" cy="6480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xmlns="" id="{CED9892A-C47A-4E46-A53F-065842AD6762}"/>
              </a:ext>
            </a:extLst>
          </p:cNvPr>
          <p:cNvSpPr/>
          <p:nvPr/>
        </p:nvSpPr>
        <p:spPr>
          <a:xfrm>
            <a:off x="10024120" y="5209238"/>
            <a:ext cx="720080" cy="6480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53489F8E-0CD9-46FC-BFD7-C7023570E3E2}"/>
              </a:ext>
            </a:extLst>
          </p:cNvPr>
          <p:cNvSpPr txBox="1"/>
          <p:nvPr/>
        </p:nvSpPr>
        <p:spPr>
          <a:xfrm>
            <a:off x="685800" y="2173069"/>
            <a:ext cx="9118104" cy="646331"/>
          </a:xfrm>
          <a:prstGeom prst="rect">
            <a:avLst/>
          </a:prstGeom>
          <a:solidFill>
            <a:srgbClr val="A6F4D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3600" b="1" dirty="0"/>
              <a:t>الذي سيخسر ويخيب يوم القيامة هو من كذّب بالنبي ﷺ.</a:t>
            </a:r>
            <a:endParaRPr lang="en-US" sz="3600" b="1" dirty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5A70A1E4-E919-446B-8F07-180009DC96CF}"/>
              </a:ext>
            </a:extLst>
          </p:cNvPr>
          <p:cNvSpPr txBox="1"/>
          <p:nvPr/>
        </p:nvSpPr>
        <p:spPr>
          <a:xfrm>
            <a:off x="1219200" y="3239869"/>
            <a:ext cx="8523312" cy="646331"/>
          </a:xfrm>
          <a:prstGeom prst="rect">
            <a:avLst/>
          </a:prstGeom>
          <a:solidFill>
            <a:srgbClr val="FFFF9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3600" b="1" dirty="0"/>
              <a:t>كان أبو لهب يُحبُّ الرسول ﷺ. 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xmlns="" id="{4E5C179E-76C5-44E7-BA85-6305574A8BFF}"/>
              </a:ext>
            </a:extLst>
          </p:cNvPr>
          <p:cNvSpPr txBox="1"/>
          <p:nvPr/>
        </p:nvSpPr>
        <p:spPr>
          <a:xfrm>
            <a:off x="1219200" y="4230469"/>
            <a:ext cx="8584704" cy="646331"/>
          </a:xfrm>
          <a:prstGeom prst="rect">
            <a:avLst/>
          </a:prstGeom>
          <a:solidFill>
            <a:srgbClr val="CCFF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3600" b="1" dirty="0"/>
              <a:t>كانت زوجة أبي لهب (أم جميل) تؤذي الرسول ﷺ.</a:t>
            </a:r>
            <a:endParaRPr lang="en-US" sz="3600" b="1" dirty="0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A9627B1B-BF2A-4213-8DCD-5B495BA74A59}"/>
              </a:ext>
            </a:extLst>
          </p:cNvPr>
          <p:cNvSpPr txBox="1"/>
          <p:nvPr/>
        </p:nvSpPr>
        <p:spPr>
          <a:xfrm>
            <a:off x="1219200" y="5221069"/>
            <a:ext cx="8519120" cy="646331"/>
          </a:xfrm>
          <a:prstGeom prst="rect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3600" b="1" dirty="0"/>
              <a:t>أبو لهب هو أَحَدُ أَعمام رسول الله ﷺ.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472C56A5-26B8-4403-A43C-499F808EED45}"/>
              </a:ext>
            </a:extLst>
          </p:cNvPr>
          <p:cNvSpPr txBox="1"/>
          <p:nvPr/>
        </p:nvSpPr>
        <p:spPr>
          <a:xfrm>
            <a:off x="9982200" y="4114800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A2776E64-6E9B-44A2-B31C-D2D81B3DF53F}"/>
              </a:ext>
            </a:extLst>
          </p:cNvPr>
          <p:cNvSpPr txBox="1"/>
          <p:nvPr/>
        </p:nvSpPr>
        <p:spPr>
          <a:xfrm>
            <a:off x="10045080" y="3048000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xmlns="" id="{7C62FAB1-1974-4D19-8BC6-329D422177B0}"/>
              </a:ext>
            </a:extLst>
          </p:cNvPr>
          <p:cNvSpPr txBox="1"/>
          <p:nvPr/>
        </p:nvSpPr>
        <p:spPr>
          <a:xfrm>
            <a:off x="9982200" y="5156537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xmlns="" id="{86B8F381-B785-4759-99E2-DCC87F064AE4}"/>
              </a:ext>
            </a:extLst>
          </p:cNvPr>
          <p:cNvSpPr txBox="1"/>
          <p:nvPr/>
        </p:nvSpPr>
        <p:spPr>
          <a:xfrm>
            <a:off x="10045080" y="2032337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AB160F34-1D65-41C4-A0F9-9436B87649CD}"/>
              </a:ext>
            </a:extLst>
          </p:cNvPr>
          <p:cNvSpPr>
            <a:spLocks/>
          </p:cNvSpPr>
          <p:nvPr/>
        </p:nvSpPr>
        <p:spPr bwMode="auto">
          <a:xfrm flipH="1">
            <a:off x="27199" y="235253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المسد- 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39200" y="159526"/>
            <a:ext cx="2635236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الأنشطة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473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D 0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9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6" grpId="0"/>
      <p:bldP spid="27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1118937" y="5125583"/>
            <a:ext cx="469859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</a:t>
            </a:r>
            <a:r>
              <a:rPr lang="ar-BH" sz="72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138863" y="162743"/>
            <a:ext cx="7832558" cy="5112568"/>
            <a:chOff x="292157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292157" y="908720"/>
              <a:ext cx="11713301" cy="5112568"/>
            </a:xfrm>
            <a:prstGeom prst="cloudCallout">
              <a:avLst>
                <a:gd name="adj1" fmla="val -72134"/>
                <a:gd name="adj2" fmla="val 8303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52" y="1722646"/>
              <a:ext cx="8256918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BH" sz="96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9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r"/>
              <a:r>
                <a:rPr lang="ar-BH" sz="88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88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=""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90" y="1311854"/>
            <a:ext cx="2573795" cy="25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00" y="1484518"/>
            <a:ext cx="2775480" cy="3484523"/>
          </a:xfrm>
          <a:prstGeom prst="rect">
            <a:avLst/>
          </a:prstGeom>
        </p:spPr>
      </p:pic>
      <p:sp>
        <p:nvSpPr>
          <p:cNvPr id="10" name="Freeform 16">
            <a:extLst>
              <a:ext uri="{FF2B5EF4-FFF2-40B4-BE49-F238E27FC236}">
                <a16:creationId xmlns:a16="http://schemas.microsoft.com/office/drawing/2014/main" xmlns="" id="{ECF17B38-71D8-4B6F-BB03-2749FCB097BA}"/>
              </a:ext>
            </a:extLst>
          </p:cNvPr>
          <p:cNvSpPr>
            <a:spLocks/>
          </p:cNvSpPr>
          <p:nvPr/>
        </p:nvSpPr>
        <p:spPr bwMode="auto">
          <a:xfrm flipH="1">
            <a:off x="95250" y="113778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</a:t>
            </a:r>
            <a:r>
              <a:rPr lang="ar-BH" altLang="ko-KR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المسد</a:t>
            </a:r>
            <a:r>
              <a:rPr lang="en-US" altLang="ko-KR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BH" altLang="ko-KR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- </a:t>
            </a:r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5985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 bwMode="auto">
          <a:xfrm>
            <a:off x="2789337" y="1998991"/>
            <a:ext cx="6425226" cy="1926920"/>
          </a:xfrm>
          <a:prstGeom prst="frame">
            <a:avLst/>
          </a:prstGeom>
          <a:solidFill>
            <a:srgbClr val="2DFF8C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indent="-742950" algn="ctr" rtl="1">
              <a:buAutoNum type="arabicParenBoth"/>
            </a:pPr>
            <a:r>
              <a:rPr lang="ar-BH" sz="4400" b="1" dirty="0" smtClean="0"/>
              <a:t>قراءة </a:t>
            </a:r>
            <a:r>
              <a:rPr lang="ar-BH" sz="4400" b="1" dirty="0"/>
              <a:t>سورة </a:t>
            </a:r>
            <a:r>
              <a:rPr lang="ar-BH" sz="4400" b="1" dirty="0" smtClean="0"/>
              <a:t>المسد</a:t>
            </a:r>
          </a:p>
          <a:p>
            <a:pPr algn="ctr" rtl="1"/>
            <a:r>
              <a:rPr lang="ar-BH" sz="4400" b="1" dirty="0" smtClean="0"/>
              <a:t>وحفظها </a:t>
            </a:r>
            <a:r>
              <a:rPr lang="ar-BH" sz="4400" b="1" dirty="0"/>
              <a:t>عن ظهر قلب.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0" name="Frame 4">
            <a:extLst>
              <a:ext uri="{FF2B5EF4-FFF2-40B4-BE49-F238E27FC236}">
                <a16:creationId xmlns:a16="http://schemas.microsoft.com/office/drawing/2014/main" xmlns="" id="{5B049956-03BA-4837-910A-AF155C0B20DD}"/>
              </a:ext>
            </a:extLst>
          </p:cNvPr>
          <p:cNvSpPr/>
          <p:nvPr/>
        </p:nvSpPr>
        <p:spPr bwMode="auto">
          <a:xfrm>
            <a:off x="2767614" y="4089352"/>
            <a:ext cx="6424936" cy="1080118"/>
          </a:xfrm>
          <a:prstGeom prst="frame">
            <a:avLst/>
          </a:prstGeom>
          <a:solidFill>
            <a:srgbClr val="2DFF8C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sz="4400" b="1" dirty="0" smtClean="0"/>
              <a:t>(2) سبب </a:t>
            </a:r>
            <a:r>
              <a:rPr lang="ar-BH" sz="4400" b="1" dirty="0"/>
              <a:t>نزول السورة.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1" name="Frame 4">
            <a:extLst>
              <a:ext uri="{FF2B5EF4-FFF2-40B4-BE49-F238E27FC236}">
                <a16:creationId xmlns:a16="http://schemas.microsoft.com/office/drawing/2014/main" xmlns="" id="{B59E9802-2C34-4156-AFE0-406D0F85ABD8}"/>
              </a:ext>
            </a:extLst>
          </p:cNvPr>
          <p:cNvSpPr/>
          <p:nvPr/>
        </p:nvSpPr>
        <p:spPr bwMode="auto">
          <a:xfrm>
            <a:off x="2755005" y="5297511"/>
            <a:ext cx="6424936" cy="1080118"/>
          </a:xfrm>
          <a:prstGeom prst="frame">
            <a:avLst/>
          </a:prstGeom>
          <a:solidFill>
            <a:srgbClr val="2DFF8C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sz="4400" b="1" dirty="0" smtClean="0"/>
              <a:t>(3) معاني </a:t>
            </a:r>
            <a:r>
              <a:rPr lang="ar-BH" sz="4400" b="1" dirty="0"/>
              <a:t>مفردات السورة.</a:t>
            </a:r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xmlns="" id="{ECF17B38-71D8-4B6F-BB03-2749FCB097BA}"/>
              </a:ext>
            </a:extLst>
          </p:cNvPr>
          <p:cNvSpPr>
            <a:spLocks/>
          </p:cNvSpPr>
          <p:nvPr/>
        </p:nvSpPr>
        <p:spPr bwMode="auto">
          <a:xfrm flipH="1">
            <a:off x="27199" y="235253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المسد- 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Down Arrow Callout 8"/>
          <p:cNvSpPr/>
          <p:nvPr/>
        </p:nvSpPr>
        <p:spPr>
          <a:xfrm rot="2199004">
            <a:off x="7692610" y="982106"/>
            <a:ext cx="3978439" cy="2536031"/>
          </a:xfrm>
          <a:prstGeom prst="downArrowCallout">
            <a:avLst>
              <a:gd name="adj1" fmla="val 24599"/>
              <a:gd name="adj2" fmla="val 32902"/>
              <a:gd name="adj3" fmla="val 30927"/>
              <a:gd name="adj4" fmla="val 603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482600" dist="876300" dir="8100000" sx="76000" sy="76000" algn="tr" rotWithShape="0">
              <a:srgbClr val="00B0F0">
                <a:alpha val="4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4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الدرس.....</a:t>
            </a:r>
          </a:p>
          <a:p>
            <a:pPr algn="r" rtl="1"/>
            <a:endParaRPr lang="ar-BH" sz="1200" b="1" cap="none" spc="0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rtl="1"/>
            <a:r>
              <a:rPr lang="ar-SA" sz="40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 </a:t>
            </a:r>
            <a:r>
              <a:rPr lang="ar-BH" sz="40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اليوم: 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08C79B8-83D0-4A08-A301-4283033C5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4" t="10475" b="3980"/>
          <a:stretch/>
        </p:blipFill>
        <p:spPr>
          <a:xfrm rot="570922">
            <a:off x="585252" y="1096304"/>
            <a:ext cx="3149254" cy="34473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141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D 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3" y="1119555"/>
            <a:ext cx="9745328" cy="5130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52BC6F-8E1A-477F-A3CB-8CA853A45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64" b="67145" l="45345" r="66967">
                        <a14:foregroundMark x1="62913" y1="65423" x2="62913" y2="65423"/>
                        <a14:foregroundMark x1="57357" y1="38164" x2="57357" y2="38164"/>
                        <a14:foregroundMark x1="54655" y1="39742" x2="54655" y2="39742"/>
                        <a14:foregroundMark x1="51802" y1="40459" x2="51802" y2="40459"/>
                        <a14:foregroundMark x1="45495" y1="54232" x2="45495" y2="54232"/>
                        <a14:foregroundMark x1="55405" y1="60976" x2="55405" y2="60976"/>
                        <a14:foregroundMark x1="59760" y1="57819" x2="59760" y2="57819"/>
                        <a14:foregroundMark x1="64114" y1="60402" x2="64114" y2="60402"/>
                        <a14:foregroundMark x1="49850" y1="62554" x2="49850" y2="62554"/>
                        <a14:foregroundMark x1="47147" y1="58393" x2="47147" y2="58393"/>
                        <a14:foregroundMark x1="49099" y1="63845" x2="49099" y2="63845"/>
                        <a14:foregroundMark x1="52252" y1="65854" x2="52252" y2="65854"/>
                        <a14:foregroundMark x1="58859" y1="67145" x2="58859" y2="67145"/>
                        <a14:foregroundMark x1="62012" y1="40172" x2="62012" y2="40172"/>
                        <a14:foregroundMark x1="58559" y1="40172" x2="58559" y2="40172"/>
                        <a14:foregroundMark x1="49850" y1="43615" x2="49850" y2="43615"/>
                        <a14:foregroundMark x1="50300" y1="41750" x2="50300" y2="4175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6262" r="30294" b="30667"/>
          <a:stretch/>
        </p:blipFill>
        <p:spPr>
          <a:xfrm>
            <a:off x="10250026" y="209013"/>
            <a:ext cx="1714368" cy="2610633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CDAC3B1B-6E39-4657-AE6B-34764A0D50E7}"/>
              </a:ext>
            </a:extLst>
          </p:cNvPr>
          <p:cNvGrpSpPr/>
          <p:nvPr/>
        </p:nvGrpSpPr>
        <p:grpSpPr>
          <a:xfrm>
            <a:off x="7878872" y="408424"/>
            <a:ext cx="2508103" cy="1467032"/>
            <a:chOff x="5391288" y="113294"/>
            <a:chExt cx="2508103" cy="1467032"/>
          </a:xfrm>
        </p:grpSpPr>
        <p:sp>
          <p:nvSpPr>
            <p:cNvPr id="15" name="Oval Callout 7">
              <a:extLst>
                <a:ext uri="{FF2B5EF4-FFF2-40B4-BE49-F238E27FC236}">
                  <a16:creationId xmlns:a16="http://schemas.microsoft.com/office/drawing/2014/main" xmlns="" id="{C6CCD8B2-EF81-4994-B0E9-C675C8421F48}"/>
                </a:ext>
              </a:extLst>
            </p:cNvPr>
            <p:cNvSpPr/>
            <p:nvPr/>
          </p:nvSpPr>
          <p:spPr bwMode="auto">
            <a:xfrm>
              <a:off x="5391288" y="113294"/>
              <a:ext cx="2107348" cy="1467032"/>
            </a:xfrm>
            <a:prstGeom prst="wedgeEllipseCallout">
              <a:avLst>
                <a:gd name="adj1" fmla="val 79756"/>
                <a:gd name="adj2" fmla="val 4605"/>
              </a:avLst>
            </a:prstGeom>
            <a:solidFill>
              <a:srgbClr val="CBF9CC"/>
            </a:solidFill>
            <a:ln>
              <a:noFill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BB716F1-A767-4FA9-ABED-936C4F98DDFC}"/>
                </a:ext>
              </a:extLst>
            </p:cNvPr>
            <p:cNvSpPr txBox="1"/>
            <p:nvPr/>
          </p:nvSpPr>
          <p:spPr>
            <a:xfrm>
              <a:off x="5478971" y="573944"/>
              <a:ext cx="24204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rtl="1"/>
              <a:r>
                <a:rPr lang="ar-BH" sz="4000" b="1" dirty="0">
                  <a:ln/>
                </a:rPr>
                <a:t>أتلو</a:t>
              </a:r>
              <a:r>
                <a:rPr lang="ar-SA" sz="4000" b="1" dirty="0">
                  <a:ln/>
                </a:rPr>
                <a:t> </a:t>
              </a:r>
              <a:r>
                <a:rPr lang="ar-BH" sz="4000" b="1" dirty="0">
                  <a:ln/>
                </a:rPr>
                <a:t>وأ</a:t>
              </a:r>
              <a:r>
                <a:rPr lang="ar-SA" sz="4000" b="1" dirty="0">
                  <a:ln/>
                </a:rPr>
                <a:t>حفظ</a:t>
              </a:r>
              <a:endParaRPr lang="en-US" sz="4000" b="1" dirty="0">
                <a:ln/>
              </a:endParaRPr>
            </a:p>
          </p:txBody>
        </p:sp>
      </p:grpSp>
      <p:sp>
        <p:nvSpPr>
          <p:cNvPr id="8" name="Freeform 16">
            <a:extLst>
              <a:ext uri="{FF2B5EF4-FFF2-40B4-BE49-F238E27FC236}">
                <a16:creationId xmlns:a16="http://schemas.microsoft.com/office/drawing/2014/main" xmlns="" id="{89D31AC0-FF60-4056-AC79-6EF97B936E86}"/>
              </a:ext>
            </a:extLst>
          </p:cNvPr>
          <p:cNvSpPr>
            <a:spLocks/>
          </p:cNvSpPr>
          <p:nvPr/>
        </p:nvSpPr>
        <p:spPr bwMode="auto">
          <a:xfrm flipH="1">
            <a:off x="27199" y="235253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المسد- 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082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D 0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6">
            <a:extLst>
              <a:ext uri="{FF2B5EF4-FFF2-40B4-BE49-F238E27FC236}">
                <a16:creationId xmlns:a16="http://schemas.microsoft.com/office/drawing/2014/main" xmlns="" id="{CDAB7589-0D35-4372-A380-C4B184C5B436}"/>
              </a:ext>
            </a:extLst>
          </p:cNvPr>
          <p:cNvSpPr/>
          <p:nvPr/>
        </p:nvSpPr>
        <p:spPr>
          <a:xfrm>
            <a:off x="3276600" y="381709"/>
            <a:ext cx="6389713" cy="8512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BH" sz="44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أتعرَّفُ سبب نزول سُورة المسد:</a:t>
            </a:r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xmlns="" id="{AF14FC7C-19A6-43BD-91DB-CAFF812A5129}"/>
              </a:ext>
            </a:extLst>
          </p:cNvPr>
          <p:cNvSpPr/>
          <p:nvPr/>
        </p:nvSpPr>
        <p:spPr bwMode="auto">
          <a:xfrm>
            <a:off x="160751" y="1585586"/>
            <a:ext cx="11353800" cy="4800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rtl="1" eaLnBrk="1" hangingPunct="1">
              <a:defRPr/>
            </a:pPr>
            <a:endParaRPr lang="ar-BH" altLang="en-US" sz="3200" b="1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E9797870-89A3-422A-9C26-48751D650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72513"/>
            <a:ext cx="109728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ar-BH" altLang="en-US" sz="3200" b="1" dirty="0"/>
              <a:t>صعد الرسول ﷺ على جبل الصفا، وجمعَ أقاربه، فجاءَ عمُّه أبو لهب وقريشٌ.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9EC403D8-C2F1-412F-8886-90A6128F2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576"/>
            <a:ext cx="11125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ar-BH" altLang="en-US" sz="3000" b="1" dirty="0"/>
              <a:t>فقال ﷺ:"أرأَيْتَكُم لو أخبَرْتُكم أنَّ خَيلًا بِالوّادِي تُرِيدُ أنْ تُغِيرَ عَلَيكُم، أَكُنتُم مُصَدِّقِيَّ؟."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xmlns="" id="{871887B8-8360-4A10-8750-3701A0E3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0024" y="3657600"/>
            <a:ext cx="896448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ar-BH" altLang="en-US" sz="3200" b="1" dirty="0"/>
              <a:t>قَالُوا: نَعَم، مَا جَرَّبنَا عَلَيكَ إلَّا صِدقًا.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1E1F5FBC-0ECE-4D07-BF1D-C1FA2A454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4265069"/>
            <a:ext cx="896448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ar-BH" altLang="en-US" sz="3200" b="1" dirty="0" smtClean="0"/>
              <a:t>فقَالَ</a:t>
            </a:r>
            <a:r>
              <a:rPr lang="ar-BH" altLang="en-US" sz="3200" b="1" dirty="0"/>
              <a:t>: "فإنِّي نَذِيرٌ لَكُمْ بَيْنَ يَدَيْ عَذَابٍ شَدِيدٍ". 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xmlns="" id="{69DD3FDD-FDE1-4388-A2A8-8B5CC1211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4874669"/>
            <a:ext cx="896448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ar-BH" altLang="en-US" sz="3200" b="1" dirty="0"/>
              <a:t>فَقَالَ أَبُو لَهَبٍ: تبًّا لك سائرَ اليومِ، أَلِهَذَا جَمَعتَنَا؟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0A93CED8-A816-47A3-85BF-2E82A39E0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484269"/>
            <a:ext cx="949369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ar-BH" altLang="en-US" sz="3200" b="1" dirty="0"/>
              <a:t>فَنَزَلَت: </a:t>
            </a:r>
            <a:r>
              <a:rPr lang="ar-BH" altLang="en-US" sz="3200" b="1" dirty="0">
                <a:solidFill>
                  <a:srgbClr val="FF0000"/>
                </a:solidFill>
              </a:rPr>
              <a:t>{تَبَّتْ يَدَا أَبِي لَهَبٍ وَتَبَّ (1) مَا أَغْنَى عَنْهُ مَالُهُ وَمَا كَسَبَ (2)}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xmlns="" id="{B1DE226A-7ECC-444E-B845-EE3B1504B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16833"/>
            <a:ext cx="103632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ar-BH" altLang="en-US" sz="3200" b="1" dirty="0"/>
              <a:t>لَّما نزلَ قوله تعالى: </a:t>
            </a:r>
            <a:r>
              <a:rPr lang="ar-BH" altLang="en-US" sz="3200" b="1" dirty="0">
                <a:solidFill>
                  <a:srgbClr val="FF0000"/>
                </a:solidFill>
              </a:rPr>
              <a:t>{وَأَنذِرْ عَشِيرَتَكَ الأَقْرَبِينَ</a:t>
            </a:r>
            <a:r>
              <a:rPr lang="ar-BH" altLang="en-US" sz="3200" b="1" dirty="0" smtClean="0">
                <a:solidFill>
                  <a:srgbClr val="FF0000"/>
                </a:solidFill>
              </a:rPr>
              <a:t>}</a:t>
            </a:r>
            <a:endParaRPr lang="ar-BH" alt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xmlns="" id="{25D118B2-656A-45A2-91C0-011F5B8124C6}"/>
              </a:ext>
            </a:extLst>
          </p:cNvPr>
          <p:cNvSpPr>
            <a:spLocks/>
          </p:cNvSpPr>
          <p:nvPr/>
        </p:nvSpPr>
        <p:spPr bwMode="auto">
          <a:xfrm flipH="1">
            <a:off x="27199" y="235253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المسد- 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7174" name="Picture 1">
            <a:extLst>
              <a:ext uri="{FF2B5EF4-FFF2-40B4-BE49-F238E27FC236}">
                <a16:creationId xmlns:a16="http://schemas.microsoft.com/office/drawing/2014/main" xmlns="" id="{5B1591EE-B793-41FB-9B43-121F9D77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6" t="23357" r="12508" b="62836"/>
          <a:stretch>
            <a:fillRect/>
          </a:stretch>
        </p:blipFill>
        <p:spPr bwMode="auto">
          <a:xfrm>
            <a:off x="10515600" y="633991"/>
            <a:ext cx="1291208" cy="1652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D 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3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3F3D0486-72C3-4573-84C5-9301FAE82EB5}"/>
              </a:ext>
            </a:extLst>
          </p:cNvPr>
          <p:cNvSpPr/>
          <p:nvPr/>
        </p:nvSpPr>
        <p:spPr>
          <a:xfrm>
            <a:off x="3777130" y="1443113"/>
            <a:ext cx="3349353" cy="1223887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>
              <a:defRPr/>
            </a:pPr>
            <a:r>
              <a:rPr lang="ar-SA" sz="4000" b="1" dirty="0"/>
              <a:t>وَتَبَّ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BC254A54-1925-487F-85ED-778121EBDCCB}"/>
              </a:ext>
            </a:extLst>
          </p:cNvPr>
          <p:cNvSpPr/>
          <p:nvPr/>
        </p:nvSpPr>
        <p:spPr>
          <a:xfrm>
            <a:off x="3806357" y="2848915"/>
            <a:ext cx="3349353" cy="1265885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4000" b="1" dirty="0" err="1"/>
              <a:t>وَٱمۡرَأَتُهُۥ</a:t>
            </a:r>
            <a:endParaRPr lang="ar-SA" sz="3600" b="1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84E0A73D-713A-49D0-B709-B2602AFA13D8}"/>
              </a:ext>
            </a:extLst>
          </p:cNvPr>
          <p:cNvSpPr/>
          <p:nvPr/>
        </p:nvSpPr>
        <p:spPr>
          <a:xfrm>
            <a:off x="3806357" y="4419601"/>
            <a:ext cx="3349353" cy="1367424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4000" b="1" dirty="0"/>
              <a:t>جِيدِهَا</a:t>
            </a:r>
          </a:p>
        </p:txBody>
      </p:sp>
      <p:sp>
        <p:nvSpPr>
          <p:cNvPr id="35" name="Rounded Rectangle 6">
            <a:extLst>
              <a:ext uri="{FF2B5EF4-FFF2-40B4-BE49-F238E27FC236}">
                <a16:creationId xmlns:a16="http://schemas.microsoft.com/office/drawing/2014/main" xmlns="" id="{668E12FD-2B28-41B6-A611-15EBB3EBC281}"/>
              </a:ext>
            </a:extLst>
          </p:cNvPr>
          <p:cNvSpPr/>
          <p:nvPr/>
        </p:nvSpPr>
        <p:spPr>
          <a:xfrm>
            <a:off x="3124200" y="232513"/>
            <a:ext cx="6073404" cy="7831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BH" sz="40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أتدرَّبُ على قراءة المفردات الآتية: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7F2E475D-D359-4308-8185-0D677D760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64" b="67145" l="45345" r="66967">
                        <a14:foregroundMark x1="62913" y1="65423" x2="62913" y2="65423"/>
                        <a14:foregroundMark x1="57357" y1="38164" x2="57357" y2="38164"/>
                        <a14:foregroundMark x1="54655" y1="39742" x2="54655" y2="39742"/>
                        <a14:foregroundMark x1="51802" y1="40459" x2="51802" y2="40459"/>
                        <a14:foregroundMark x1="45495" y1="54232" x2="45495" y2="54232"/>
                        <a14:foregroundMark x1="55405" y1="60976" x2="55405" y2="60976"/>
                        <a14:foregroundMark x1="59760" y1="57819" x2="59760" y2="57819"/>
                        <a14:foregroundMark x1="64114" y1="60402" x2="64114" y2="60402"/>
                        <a14:foregroundMark x1="49850" y1="62554" x2="49850" y2="62554"/>
                        <a14:foregroundMark x1="47147" y1="58393" x2="47147" y2="58393"/>
                        <a14:foregroundMark x1="49099" y1="63845" x2="49099" y2="63845"/>
                        <a14:foregroundMark x1="52252" y1="65854" x2="52252" y2="65854"/>
                        <a14:foregroundMark x1="58859" y1="67145" x2="58859" y2="67145"/>
                        <a14:foregroundMark x1="62012" y1="40172" x2="62012" y2="40172"/>
                        <a14:foregroundMark x1="58559" y1="40172" x2="58559" y2="40172"/>
                        <a14:foregroundMark x1="49850" y1="43615" x2="49850" y2="43615"/>
                        <a14:foregroundMark x1="50300" y1="41750" x2="50300" y2="4175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6262" r="30294" b="30667"/>
          <a:stretch/>
        </p:blipFill>
        <p:spPr>
          <a:xfrm>
            <a:off x="9689926" y="1569781"/>
            <a:ext cx="2362200" cy="3885046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xmlns="" id="{63A522AE-A79E-439E-96D8-56FE889AE4D7}"/>
              </a:ext>
            </a:extLst>
          </p:cNvPr>
          <p:cNvGrpSpPr/>
          <p:nvPr/>
        </p:nvGrpSpPr>
        <p:grpSpPr>
          <a:xfrm rot="1126645">
            <a:off x="7459270" y="1239656"/>
            <a:ext cx="2666709" cy="1930010"/>
            <a:chOff x="5297433" y="113293"/>
            <a:chExt cx="2325309" cy="146703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Oval Callout 7">
              <a:extLst>
                <a:ext uri="{FF2B5EF4-FFF2-40B4-BE49-F238E27FC236}">
                  <a16:creationId xmlns:a16="http://schemas.microsoft.com/office/drawing/2014/main" xmlns="" id="{65D455C4-1FED-4DF3-BD0E-C66F600D81C1}"/>
                </a:ext>
              </a:extLst>
            </p:cNvPr>
            <p:cNvSpPr/>
            <p:nvPr/>
          </p:nvSpPr>
          <p:spPr bwMode="auto">
            <a:xfrm rot="791756">
              <a:off x="5391288" y="113293"/>
              <a:ext cx="2107348" cy="1467032"/>
            </a:xfrm>
            <a:prstGeom prst="wedgeEllipseCallout">
              <a:avLst>
                <a:gd name="adj1" fmla="val 79756"/>
                <a:gd name="adj2" fmla="val 4605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8ACB11D1-929B-48FE-B4E0-D76146535ADD}"/>
                </a:ext>
              </a:extLst>
            </p:cNvPr>
            <p:cNvSpPr txBox="1"/>
            <p:nvPr/>
          </p:nvSpPr>
          <p:spPr>
            <a:xfrm rot="20473355">
              <a:off x="5297433" y="562427"/>
              <a:ext cx="2325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rtl="1"/>
              <a:r>
                <a:rPr lang="ar-BH" sz="3600" b="1" dirty="0">
                  <a:ln/>
                </a:rPr>
                <a:t>أقرأ</a:t>
              </a:r>
              <a:r>
                <a:rPr lang="ar-SA" sz="3600" b="1" dirty="0">
                  <a:ln/>
                </a:rPr>
                <a:t> </a:t>
              </a:r>
              <a:r>
                <a:rPr lang="ar-BH" sz="3600" b="1" dirty="0">
                  <a:ln/>
                </a:rPr>
                <a:t>وأتدرب</a:t>
              </a:r>
              <a:endParaRPr lang="en-US" sz="3600" b="1" dirty="0">
                <a:ln/>
              </a:endParaRPr>
            </a:p>
          </p:txBody>
        </p:sp>
      </p:grpSp>
      <p:sp>
        <p:nvSpPr>
          <p:cNvPr id="14" name="Freeform 16">
            <a:extLst>
              <a:ext uri="{FF2B5EF4-FFF2-40B4-BE49-F238E27FC236}">
                <a16:creationId xmlns:a16="http://schemas.microsoft.com/office/drawing/2014/main" xmlns="" id="{FD78D715-374B-4B9B-BBC7-BEAA7DFFCBA1}"/>
              </a:ext>
            </a:extLst>
          </p:cNvPr>
          <p:cNvSpPr>
            <a:spLocks/>
          </p:cNvSpPr>
          <p:nvPr/>
        </p:nvSpPr>
        <p:spPr bwMode="auto">
          <a:xfrm flipH="1">
            <a:off x="27199" y="235253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المسد- 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66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D 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692DE47-FD1B-46FA-9701-9455A34462F8}"/>
              </a:ext>
            </a:extLst>
          </p:cNvPr>
          <p:cNvSpPr/>
          <p:nvPr/>
        </p:nvSpPr>
        <p:spPr>
          <a:xfrm>
            <a:off x="6463859" y="1301469"/>
            <a:ext cx="3670739" cy="741381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171" tIns="65171" rIns="65171" bIns="65171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4000" b="1" dirty="0">
                <a:solidFill>
                  <a:schemeClr val="tx1"/>
                </a:solidFill>
              </a:rPr>
              <a:t> الكلمة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3F3D0486-72C3-4573-84C5-9301FAE82EB5}"/>
              </a:ext>
            </a:extLst>
          </p:cNvPr>
          <p:cNvSpPr/>
          <p:nvPr/>
        </p:nvSpPr>
        <p:spPr>
          <a:xfrm>
            <a:off x="6463860" y="2438400"/>
            <a:ext cx="3670738" cy="558060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>
              <a:defRPr/>
            </a:pPr>
            <a:r>
              <a:rPr lang="ar-SA" sz="3600" b="1" dirty="0"/>
              <a:t>تبّت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BC254A54-1925-487F-85ED-778121EBDCCB}"/>
              </a:ext>
            </a:extLst>
          </p:cNvPr>
          <p:cNvSpPr/>
          <p:nvPr/>
        </p:nvSpPr>
        <p:spPr>
          <a:xfrm>
            <a:off x="6463860" y="3220153"/>
            <a:ext cx="3670738" cy="558060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3600" b="1" dirty="0"/>
              <a:t>ما أغنى عنه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84E0A73D-713A-49D0-B709-B2602AFA13D8}"/>
              </a:ext>
            </a:extLst>
          </p:cNvPr>
          <p:cNvSpPr/>
          <p:nvPr/>
        </p:nvSpPr>
        <p:spPr>
          <a:xfrm>
            <a:off x="6463860" y="3973535"/>
            <a:ext cx="3670738" cy="558060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3600" b="1" dirty="0"/>
              <a:t>سيصلى نارًا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E1CD2265-6A5A-4C70-B464-AE60FFC6CD8B}"/>
              </a:ext>
            </a:extLst>
          </p:cNvPr>
          <p:cNvSpPr/>
          <p:nvPr/>
        </p:nvSpPr>
        <p:spPr>
          <a:xfrm>
            <a:off x="6463860" y="4726917"/>
            <a:ext cx="3670738" cy="558060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3600" b="1" dirty="0"/>
              <a:t>جيدها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DF75A79-CB90-40CC-AA31-EB0A75B18FE9}"/>
              </a:ext>
            </a:extLst>
          </p:cNvPr>
          <p:cNvSpPr/>
          <p:nvPr/>
        </p:nvSpPr>
        <p:spPr>
          <a:xfrm>
            <a:off x="6463860" y="5480299"/>
            <a:ext cx="3670738" cy="558060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3600" b="1" dirty="0"/>
              <a:t>مسد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6D9549AF-F854-496C-9D76-89D56B8AC35D}"/>
              </a:ext>
            </a:extLst>
          </p:cNvPr>
          <p:cNvSpPr/>
          <p:nvPr/>
        </p:nvSpPr>
        <p:spPr>
          <a:xfrm>
            <a:off x="2057401" y="1301469"/>
            <a:ext cx="4034552" cy="741381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171" tIns="65171" rIns="65171" bIns="6517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4000" b="1" dirty="0">
                <a:solidFill>
                  <a:schemeClr val="tx1"/>
                </a:solidFill>
              </a:rPr>
              <a:t> معناها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29080792-B6E4-46A4-8C92-F169FABC056D}"/>
              </a:ext>
            </a:extLst>
          </p:cNvPr>
          <p:cNvSpPr/>
          <p:nvPr/>
        </p:nvSpPr>
        <p:spPr>
          <a:xfrm>
            <a:off x="2057401" y="2363373"/>
            <a:ext cx="4034552" cy="661459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ar-SA" sz="3600" b="1" dirty="0"/>
              <a:t>هلكت، أو خسرت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CAC48CB3-4EB2-4830-8545-2048E7877166}"/>
              </a:ext>
            </a:extLst>
          </p:cNvPr>
          <p:cNvSpPr/>
          <p:nvPr/>
        </p:nvSpPr>
        <p:spPr>
          <a:xfrm>
            <a:off x="2057401" y="3220153"/>
            <a:ext cx="4034552" cy="558060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3600" b="1" dirty="0"/>
              <a:t>ما دفعَ العذابَ عنه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B543EEC2-56E0-4B26-AA8F-D8C2EBA86ACD}"/>
              </a:ext>
            </a:extLst>
          </p:cNvPr>
          <p:cNvSpPr/>
          <p:nvPr/>
        </p:nvSpPr>
        <p:spPr>
          <a:xfrm>
            <a:off x="2057401" y="3973535"/>
            <a:ext cx="4034552" cy="558060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3600" b="1" dirty="0"/>
              <a:t> سيدخلها، أو يُقاسي حرَّها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4A749240-4F86-4E48-BF22-6F5D50A711C1}"/>
              </a:ext>
            </a:extLst>
          </p:cNvPr>
          <p:cNvSpPr/>
          <p:nvPr/>
        </p:nvSpPr>
        <p:spPr>
          <a:xfrm>
            <a:off x="2057401" y="4726917"/>
            <a:ext cx="4034552" cy="558060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3600" b="1" dirty="0"/>
              <a:t>عُنُقها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51BFCAB8-547E-405D-8102-23E67232BC4E}"/>
              </a:ext>
            </a:extLst>
          </p:cNvPr>
          <p:cNvSpPr/>
          <p:nvPr/>
        </p:nvSpPr>
        <p:spPr>
          <a:xfrm>
            <a:off x="2057401" y="5480299"/>
            <a:ext cx="4034552" cy="558060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3600" b="1" dirty="0"/>
              <a:t>لِيف</a:t>
            </a:r>
            <a:endParaRPr lang="en-US" sz="3600" b="1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6169894" y="2767126"/>
            <a:ext cx="28803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H="1">
            <a:off x="6162504" y="3493228"/>
            <a:ext cx="28803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>
            <a:off x="6169894" y="4219329"/>
            <a:ext cx="28803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H="1">
            <a:off x="6169894" y="5005938"/>
            <a:ext cx="28803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H="1">
            <a:off x="6169894" y="5732040"/>
            <a:ext cx="28803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Rounded Rectangle 6">
            <a:extLst>
              <a:ext uri="{FF2B5EF4-FFF2-40B4-BE49-F238E27FC236}">
                <a16:creationId xmlns:a16="http://schemas.microsoft.com/office/drawing/2014/main" xmlns="" id="{668E12FD-2B28-41B6-A611-15EBB3EBC281}"/>
              </a:ext>
            </a:extLst>
          </p:cNvPr>
          <p:cNvSpPr/>
          <p:nvPr/>
        </p:nvSpPr>
        <p:spPr>
          <a:xfrm>
            <a:off x="3431705" y="204378"/>
            <a:ext cx="5689699" cy="8512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BH" sz="44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أقرأ الكلمات وأتعرف معانيها </a:t>
            </a: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xmlns="" id="{1BAFB1A2-1887-4B03-B14C-07DA9ABCF9C0}"/>
              </a:ext>
            </a:extLst>
          </p:cNvPr>
          <p:cNvSpPr>
            <a:spLocks/>
          </p:cNvSpPr>
          <p:nvPr/>
        </p:nvSpPr>
        <p:spPr bwMode="auto">
          <a:xfrm flipH="1">
            <a:off x="27199" y="235253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المسد- 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10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D 0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4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7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2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692DE47-FD1B-46FA-9701-9455A34462F8}"/>
              </a:ext>
            </a:extLst>
          </p:cNvPr>
          <p:cNvSpPr/>
          <p:nvPr/>
        </p:nvSpPr>
        <p:spPr>
          <a:xfrm>
            <a:off x="665966" y="1814186"/>
            <a:ext cx="11014050" cy="863812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171" tIns="65171" rIns="65171" bIns="65171" numCol="1" spcCol="1270" anchor="ctr" anchorCtr="0">
            <a:noAutofit/>
          </a:bodyPr>
          <a:lstStyle/>
          <a:p>
            <a:pPr algn="ctr" rtl="1">
              <a:defRPr/>
            </a:pPr>
            <a:r>
              <a:rPr lang="ar-BH" sz="3200" b="1" dirty="0" smtClean="0">
                <a:solidFill>
                  <a:schemeClr val="tx1"/>
                </a:solidFill>
              </a:rPr>
              <a:t>(1) أبو لهب</a:t>
            </a:r>
            <a:r>
              <a:rPr lang="ar-BH" sz="3200" b="1" dirty="0">
                <a:solidFill>
                  <a:schemeClr val="tx1"/>
                </a:solidFill>
              </a:rPr>
              <a:t>ٍ</a:t>
            </a:r>
            <a:r>
              <a:rPr lang="ar-BH" sz="3200" b="1" dirty="0" smtClean="0">
                <a:solidFill>
                  <a:schemeClr val="tx1"/>
                </a:solidFill>
              </a:rPr>
              <a:t> </a:t>
            </a:r>
            <a:r>
              <a:rPr lang="ar-BH" sz="3200" b="1" dirty="0">
                <a:solidFill>
                  <a:schemeClr val="tx1"/>
                </a:solidFill>
              </a:rPr>
              <a:t>هو أَحَدُ أَعمام رسول الله ﷺ، وأسمُه عبد العزَّى بن </a:t>
            </a:r>
            <a:r>
              <a:rPr lang="ar-BH" sz="3200" b="1" dirty="0" smtClean="0">
                <a:solidFill>
                  <a:schemeClr val="tx1"/>
                </a:solidFill>
              </a:rPr>
              <a:t>عبد المطلب</a:t>
            </a:r>
            <a:r>
              <a:rPr lang="ar-BH" sz="3200" b="1" dirty="0">
                <a:solidFill>
                  <a:schemeClr val="tx1"/>
                </a:solidFill>
              </a:rPr>
              <a:t>. 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3F3D0486-72C3-4573-84C5-9301FAE82EB5}"/>
              </a:ext>
            </a:extLst>
          </p:cNvPr>
          <p:cNvSpPr/>
          <p:nvPr/>
        </p:nvSpPr>
        <p:spPr>
          <a:xfrm>
            <a:off x="665966" y="2929847"/>
            <a:ext cx="11049000" cy="1017939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BH" sz="3000" b="1" dirty="0" smtClean="0"/>
              <a:t>(2) كان </a:t>
            </a:r>
            <a:r>
              <a:rPr lang="ar-BH" sz="3000" b="1" dirty="0"/>
              <a:t>أبو لهب من أشد الناس عداوة، وأكثرهم إيذاء للرسول ﷺ، هو </a:t>
            </a:r>
            <a:r>
              <a:rPr lang="ar-BH" sz="3000" b="1" dirty="0" smtClean="0"/>
              <a:t>وزوجته</a:t>
            </a:r>
          </a:p>
          <a:p>
            <a:pPr algn="ctr" rtl="1">
              <a:defRPr/>
            </a:pPr>
            <a:r>
              <a:rPr lang="ar-BH" sz="3000" b="1" dirty="0" smtClean="0"/>
              <a:t>أمُّ </a:t>
            </a:r>
            <a:r>
              <a:rPr lang="ar-BH" sz="3000" b="1" dirty="0"/>
              <a:t>جميل، وقد توعَّدَهما الله تعالى في هذه السورة بالهلاك والخسران في الدنيا والآخرة.</a:t>
            </a:r>
            <a:endParaRPr lang="ar-SA" sz="3000" b="1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BC254A54-1925-487F-85ED-778121EBDCCB}"/>
              </a:ext>
            </a:extLst>
          </p:cNvPr>
          <p:cNvSpPr/>
          <p:nvPr/>
        </p:nvSpPr>
        <p:spPr>
          <a:xfrm>
            <a:off x="665966" y="4225247"/>
            <a:ext cx="11049000" cy="1017939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BH" sz="3200" b="1" dirty="0" smtClean="0"/>
              <a:t>(3) لن </a:t>
            </a:r>
            <a:r>
              <a:rPr lang="ar-BH" sz="3200" b="1" dirty="0"/>
              <a:t>يَدفَعَ عن أَبِي لَهَب عذابَ اللهِ يوم القيامة مَا جَمَع مِنَ المَالِ، ولا ما كَسَبَ من جَاهٍ ولا وَلَد، لأنه أساء إلى النبي ﷺ وكذّبه.</a:t>
            </a:r>
            <a:endParaRPr lang="ar-SA" sz="3200" b="1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84E0A73D-713A-49D0-B709-B2602AFA13D8}"/>
              </a:ext>
            </a:extLst>
          </p:cNvPr>
          <p:cNvSpPr/>
          <p:nvPr/>
        </p:nvSpPr>
        <p:spPr>
          <a:xfrm>
            <a:off x="665966" y="5479499"/>
            <a:ext cx="11049000" cy="906687"/>
          </a:xfrm>
          <a:custGeom>
            <a:avLst/>
            <a:gdLst>
              <a:gd name="connsiteX0" fmla="*/ 0 w 2656477"/>
              <a:gd name="connsiteY0" fmla="*/ 66412 h 664119"/>
              <a:gd name="connsiteX1" fmla="*/ 66412 w 2656477"/>
              <a:gd name="connsiteY1" fmla="*/ 0 h 664119"/>
              <a:gd name="connsiteX2" fmla="*/ 2590065 w 2656477"/>
              <a:gd name="connsiteY2" fmla="*/ 0 h 664119"/>
              <a:gd name="connsiteX3" fmla="*/ 2656477 w 2656477"/>
              <a:gd name="connsiteY3" fmla="*/ 66412 h 664119"/>
              <a:gd name="connsiteX4" fmla="*/ 2656477 w 2656477"/>
              <a:gd name="connsiteY4" fmla="*/ 597707 h 664119"/>
              <a:gd name="connsiteX5" fmla="*/ 2590065 w 2656477"/>
              <a:gd name="connsiteY5" fmla="*/ 664119 h 664119"/>
              <a:gd name="connsiteX6" fmla="*/ 66412 w 2656477"/>
              <a:gd name="connsiteY6" fmla="*/ 664119 h 664119"/>
              <a:gd name="connsiteX7" fmla="*/ 0 w 2656477"/>
              <a:gd name="connsiteY7" fmla="*/ 597707 h 664119"/>
              <a:gd name="connsiteX8" fmla="*/ 0 w 2656477"/>
              <a:gd name="connsiteY8" fmla="*/ 66412 h 6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477" h="664119">
                <a:moveTo>
                  <a:pt x="0" y="66412"/>
                </a:moveTo>
                <a:cubicBezTo>
                  <a:pt x="0" y="29734"/>
                  <a:pt x="29734" y="0"/>
                  <a:pt x="66412" y="0"/>
                </a:cubicBezTo>
                <a:lnTo>
                  <a:pt x="2590065" y="0"/>
                </a:lnTo>
                <a:cubicBezTo>
                  <a:pt x="2626743" y="0"/>
                  <a:pt x="2656477" y="29734"/>
                  <a:pt x="2656477" y="66412"/>
                </a:cubicBezTo>
                <a:lnTo>
                  <a:pt x="2656477" y="597707"/>
                </a:lnTo>
                <a:cubicBezTo>
                  <a:pt x="2656477" y="634385"/>
                  <a:pt x="2626743" y="664119"/>
                  <a:pt x="2590065" y="664119"/>
                </a:cubicBezTo>
                <a:lnTo>
                  <a:pt x="66412" y="664119"/>
                </a:lnTo>
                <a:cubicBezTo>
                  <a:pt x="29734" y="664119"/>
                  <a:pt x="0" y="634385"/>
                  <a:pt x="0" y="597707"/>
                </a:cubicBezTo>
                <a:lnTo>
                  <a:pt x="0" y="6641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11" tIns="55011" rIns="55011" bIns="55011" numCol="1" spcCol="1270" anchor="ctr" anchorCtr="0">
            <a:noAutofit/>
          </a:bodyPr>
          <a:lstStyle/>
          <a:p>
            <a:pPr algn="ctr" rtl="1">
              <a:defRPr/>
            </a:pPr>
            <a:r>
              <a:rPr lang="ar-BH" sz="3200" b="1" dirty="0" smtClean="0"/>
              <a:t>(4) سَيُدخِل </a:t>
            </a:r>
            <a:r>
              <a:rPr lang="ar-BH" sz="3200" b="1" dirty="0"/>
              <a:t>الله تعالى أبا لهبٍ نار جهنم هو وزوجتهُ التي سيوضع في عنقها حبل غليظ من النار.</a:t>
            </a:r>
            <a:endParaRPr lang="ar-SA" sz="3200" b="1" dirty="0"/>
          </a:p>
        </p:txBody>
      </p:sp>
      <p:sp>
        <p:nvSpPr>
          <p:cNvPr id="35" name="Rounded Rectangle 6">
            <a:extLst>
              <a:ext uri="{FF2B5EF4-FFF2-40B4-BE49-F238E27FC236}">
                <a16:creationId xmlns:a16="http://schemas.microsoft.com/office/drawing/2014/main" xmlns="" id="{668E12FD-2B28-41B6-A611-15EBB3EBC281}"/>
              </a:ext>
            </a:extLst>
          </p:cNvPr>
          <p:cNvSpPr/>
          <p:nvPr/>
        </p:nvSpPr>
        <p:spPr>
          <a:xfrm>
            <a:off x="4390373" y="282143"/>
            <a:ext cx="5689699" cy="8512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BH" sz="44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أقرأ وأفهم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6EC97F46-1332-463A-AB30-4348CFFBD9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64" b="67145" l="45345" r="66967">
                        <a14:foregroundMark x1="62913" y1="65423" x2="62913" y2="65423"/>
                        <a14:foregroundMark x1="57357" y1="38164" x2="57357" y2="38164"/>
                        <a14:foregroundMark x1="54655" y1="39742" x2="54655" y2="39742"/>
                        <a14:foregroundMark x1="51802" y1="40459" x2="51802" y2="40459"/>
                        <a14:foregroundMark x1="45495" y1="54232" x2="45495" y2="54232"/>
                        <a14:foregroundMark x1="55405" y1="60976" x2="55405" y2="60976"/>
                        <a14:foregroundMark x1="59760" y1="57819" x2="59760" y2="57819"/>
                        <a14:foregroundMark x1="64114" y1="60402" x2="64114" y2="60402"/>
                        <a14:foregroundMark x1="49850" y1="62554" x2="49850" y2="62554"/>
                        <a14:foregroundMark x1="47147" y1="58393" x2="47147" y2="58393"/>
                        <a14:foregroundMark x1="49099" y1="63845" x2="49099" y2="63845"/>
                        <a14:foregroundMark x1="52252" y1="65854" x2="52252" y2="65854"/>
                        <a14:foregroundMark x1="58859" y1="67145" x2="58859" y2="67145"/>
                        <a14:foregroundMark x1="62012" y1="40172" x2="62012" y2="40172"/>
                        <a14:foregroundMark x1="58559" y1="40172" x2="58559" y2="40172"/>
                        <a14:foregroundMark x1="49850" y1="43615" x2="49850" y2="43615"/>
                        <a14:foregroundMark x1="50300" y1="41750" x2="50300" y2="4175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6262" r="30294" b="30667"/>
          <a:stretch/>
        </p:blipFill>
        <p:spPr>
          <a:xfrm>
            <a:off x="10109299" y="12079"/>
            <a:ext cx="1533163" cy="1784058"/>
          </a:xfrm>
          <a:prstGeom prst="rect">
            <a:avLst/>
          </a:prstGeom>
        </p:spPr>
      </p:pic>
      <p:sp>
        <p:nvSpPr>
          <p:cNvPr id="14" name="Freeform 16">
            <a:extLst>
              <a:ext uri="{FF2B5EF4-FFF2-40B4-BE49-F238E27FC236}">
                <a16:creationId xmlns:a16="http://schemas.microsoft.com/office/drawing/2014/main" xmlns="" id="{82EA2AF7-3846-443B-83D9-E32CF39914ED}"/>
              </a:ext>
            </a:extLst>
          </p:cNvPr>
          <p:cNvSpPr>
            <a:spLocks/>
          </p:cNvSpPr>
          <p:nvPr/>
        </p:nvSpPr>
        <p:spPr bwMode="auto">
          <a:xfrm flipH="1">
            <a:off x="27199" y="235253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المسد- 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45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D 0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45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38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8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24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7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  <p:bldP spid="19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9359908" y="2000081"/>
            <a:ext cx="936104" cy="666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SA" sz="3200" b="1" dirty="0"/>
              <a:t>كَسَب</a:t>
            </a:r>
            <a:endParaRPr lang="en-US" sz="3600" b="1" dirty="0"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727848" y="1984239"/>
            <a:ext cx="936104" cy="6827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SA" sz="3200" b="1" dirty="0"/>
              <a:t>أَغْنَى</a:t>
            </a:r>
            <a:endParaRPr lang="en-US" sz="3200" b="1" dirty="0"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518640" y="2013937"/>
            <a:ext cx="1065192" cy="6530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BH" sz="3200" b="1" dirty="0"/>
              <a:t>مَسَدٍ</a:t>
            </a:r>
            <a:endParaRPr lang="ar-BH" sz="2800" b="1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5951984" y="2000082"/>
            <a:ext cx="1440160" cy="6530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BH" sz="3200" b="1" dirty="0"/>
              <a:t>سَيَصْلَى</a:t>
            </a:r>
            <a:endParaRPr lang="en-US" sz="3600" b="1" dirty="0"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608168" y="2000081"/>
            <a:ext cx="1440160" cy="6530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SA" sz="3200" b="1" dirty="0"/>
              <a:t>أَبِي لَهَبٍ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0303" y="2904702"/>
            <a:ext cx="8857697" cy="32674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48500" algn="ctr" rtl="1">
              <a:lnSpc>
                <a:spcPct val="150000"/>
              </a:lnSpc>
            </a:pPr>
            <a:r>
              <a:rPr lang="ar-BH" sz="3400" b="1" dirty="0"/>
              <a:t>بِسْمِ اللَّهِ الرَّحْمَنِ الرَّحِيمِ </a:t>
            </a:r>
          </a:p>
          <a:p>
            <a:pPr marL="148500" algn="ctr" rtl="1">
              <a:lnSpc>
                <a:spcPct val="150000"/>
              </a:lnSpc>
            </a:pPr>
            <a:r>
              <a:rPr lang="ar-BH" sz="3600" b="1" dirty="0"/>
              <a:t>تَبَّتْ يَدَا ............ وَتَبَّ (1) مَا ........عَنْهُ مَالُهُ وَمَا ........ (2) ............  نَارًا ذَاتَ لَهَبٍ (3) وَامْرَأَتُهُ .......... الْحَطَبِ (4) فِي جِيدِهَا حَبْلٌ مِنْ ......... (5)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713" y="1182469"/>
            <a:ext cx="894848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ar-BH" sz="3600" b="1" dirty="0" smtClean="0">
                <a:solidFill>
                  <a:srgbClr val="002060"/>
                </a:solidFill>
              </a:rPr>
              <a:t>أ</a:t>
            </a:r>
            <a:r>
              <a:rPr lang="ar-SA" sz="3600" b="1" dirty="0">
                <a:solidFill>
                  <a:srgbClr val="002060"/>
                </a:solidFill>
              </a:rPr>
              <a:t>ختارُ الكلمةَ المناسبةَ مما يأتي لأملأ الفراغ بالعبارات:</a:t>
            </a:r>
            <a:endParaRPr lang="en-US" sz="3600" b="1" dirty="0"/>
          </a:p>
        </p:txBody>
      </p:sp>
      <p:sp>
        <p:nvSpPr>
          <p:cNvPr id="19" name="Rounded Rectangle 18"/>
          <p:cNvSpPr/>
          <p:nvPr/>
        </p:nvSpPr>
        <p:spPr bwMode="auto">
          <a:xfrm>
            <a:off x="7255024" y="3842867"/>
            <a:ext cx="1584176" cy="576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BH" sz="3200" b="1" dirty="0"/>
              <a:t>أَبِي لَهَبٍ 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8838457" y="4606832"/>
            <a:ext cx="1219944" cy="5747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SA" sz="3200" b="1" dirty="0"/>
              <a:t>كَسَب</a:t>
            </a:r>
            <a:endParaRPr lang="en-US" sz="3200" b="1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6400800" y="4618097"/>
            <a:ext cx="1736576" cy="5635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BH" sz="3200" b="1" dirty="0"/>
              <a:t>سَيَصْلَى</a:t>
            </a:r>
            <a:endParaRPr lang="en-US" sz="3600" b="1" dirty="0">
              <a:latin typeface="Aria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2975198" y="5625240"/>
            <a:ext cx="1152128" cy="4582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BH" sz="3200" b="1" dirty="0"/>
              <a:t>مَسَدٍ</a:t>
            </a:r>
            <a:endParaRPr lang="en-US" sz="3200" b="1" dirty="0"/>
          </a:p>
        </p:txBody>
      </p:sp>
      <p:sp>
        <p:nvSpPr>
          <p:cNvPr id="23" name="Rounded Rectangle 22"/>
          <p:cNvSpPr/>
          <p:nvPr/>
        </p:nvSpPr>
        <p:spPr bwMode="auto">
          <a:xfrm>
            <a:off x="8763000" y="5456297"/>
            <a:ext cx="1371600" cy="5635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SA" sz="3200" b="1" dirty="0"/>
              <a:t>حَمَّالَةَ</a:t>
            </a:r>
            <a:endParaRPr lang="en-US" sz="2800" b="1" dirty="0"/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xmlns="" id="{92AE1DD3-289D-499D-B526-A45824CF41CD}"/>
              </a:ext>
            </a:extLst>
          </p:cNvPr>
          <p:cNvSpPr/>
          <p:nvPr/>
        </p:nvSpPr>
        <p:spPr bwMode="auto">
          <a:xfrm>
            <a:off x="4254591" y="3884550"/>
            <a:ext cx="1079409" cy="5350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BH" sz="3200" b="1" dirty="0"/>
              <a:t>أَغْنَى</a:t>
            </a:r>
            <a:endParaRPr lang="en-US" sz="3200" b="1" dirty="0"/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xmlns="" id="{18D81FFE-0BB4-4199-97C9-957D60DDD5D3}"/>
              </a:ext>
            </a:extLst>
          </p:cNvPr>
          <p:cNvSpPr/>
          <p:nvPr/>
        </p:nvSpPr>
        <p:spPr>
          <a:xfrm>
            <a:off x="3143672" y="188641"/>
            <a:ext cx="6264696" cy="8512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BH" sz="4400" b="1" dirty="0">
                <a:solidFill>
                  <a:schemeClr val="tx1"/>
                </a:solidFill>
                <a:latin typeface="Arial" charset="0"/>
              </a:rPr>
              <a:t>الأنشطة</a:t>
            </a:r>
            <a:endParaRPr lang="en-US" sz="4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" name="Rounded Rectangle 10">
            <a:extLst>
              <a:ext uri="{FF2B5EF4-FFF2-40B4-BE49-F238E27FC236}">
                <a16:creationId xmlns:a16="http://schemas.microsoft.com/office/drawing/2014/main" xmlns="" id="{4DE93514-93DA-4EC7-8D4E-0F1D1E5C2076}"/>
              </a:ext>
            </a:extLst>
          </p:cNvPr>
          <p:cNvSpPr/>
          <p:nvPr/>
        </p:nvSpPr>
        <p:spPr bwMode="auto">
          <a:xfrm>
            <a:off x="2337912" y="1945365"/>
            <a:ext cx="1021784" cy="790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BH" sz="3200" b="1" dirty="0"/>
              <a:t>حَمَّالَةَ</a:t>
            </a:r>
            <a:endParaRPr lang="ar-SA" sz="3600" b="1" dirty="0">
              <a:latin typeface="Arial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40CB9CCE-6AE7-486E-B81C-92F88F50A9DD}"/>
              </a:ext>
            </a:extLst>
          </p:cNvPr>
          <p:cNvSpPr>
            <a:spLocks/>
          </p:cNvSpPr>
          <p:nvPr/>
        </p:nvSpPr>
        <p:spPr bwMode="auto">
          <a:xfrm flipH="1">
            <a:off x="27199" y="235253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المسد- 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057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D 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C86E8EF-3813-471A-8D91-FA44EB60D407}"/>
              </a:ext>
            </a:extLst>
          </p:cNvPr>
          <p:cNvSpPr/>
          <p:nvPr/>
        </p:nvSpPr>
        <p:spPr>
          <a:xfrm>
            <a:off x="381000" y="1002899"/>
            <a:ext cx="11430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BH" sz="3100" b="1" dirty="0" smtClean="0"/>
              <a:t>أ</a:t>
            </a:r>
            <a:r>
              <a:rPr lang="ar-SA" sz="3100" b="1" dirty="0"/>
              <a:t>ضعُ أمام كلَّ </a:t>
            </a:r>
            <a:r>
              <a:rPr lang="ar-BH" sz="3100" b="1" dirty="0"/>
              <a:t>مفردة</a:t>
            </a:r>
            <a:r>
              <a:rPr lang="ar-SA" sz="3100" b="1" dirty="0"/>
              <a:t> في العمود الأول رقم </a:t>
            </a:r>
            <a:r>
              <a:rPr lang="ar-BH" sz="3100" b="1" dirty="0"/>
              <a:t>المعنى</a:t>
            </a:r>
            <a:r>
              <a:rPr lang="ar-SA" sz="3100" b="1" dirty="0"/>
              <a:t> ال</a:t>
            </a:r>
            <a:r>
              <a:rPr lang="ar-BH" sz="3100" b="1" dirty="0"/>
              <a:t>مناسب لها</a:t>
            </a:r>
            <a:r>
              <a:rPr lang="ar-SA" sz="3100" b="1" dirty="0"/>
              <a:t> من العمود الثاني فيما يأتي:</a:t>
            </a:r>
            <a:endParaRPr lang="en-US" sz="3100" b="1" dirty="0"/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xmlns="" id="{CD22DC22-1861-4C3D-9067-1B9D61C12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983321"/>
              </p:ext>
            </p:extLst>
          </p:nvPr>
        </p:nvGraphicFramePr>
        <p:xfrm>
          <a:off x="6672262" y="1700214"/>
          <a:ext cx="4516437" cy="466481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516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2753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العمود الأول</a:t>
                      </a:r>
                      <a:r>
                        <a:rPr lang="ar-SA" sz="3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29" marB="45729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8252">
                <a:tc>
                  <a:txBody>
                    <a:bodyPr/>
                    <a:lstStyle/>
                    <a:p>
                      <a:pPr algn="ctr"/>
                      <a:r>
                        <a:rPr lang="ar-SA" sz="3600" b="0" dirty="0"/>
                        <a:t>(   </a:t>
                      </a:r>
                      <a:r>
                        <a:rPr lang="ar-SA" sz="3600" b="0" baseline="0" dirty="0"/>
                        <a:t>) </a:t>
                      </a:r>
                      <a:r>
                        <a:rPr lang="ar-BH" sz="3600" b="0" baseline="0" dirty="0"/>
                        <a:t>تبّت</a:t>
                      </a:r>
                      <a:endParaRPr lang="en-US" sz="3600" b="0" dirty="0"/>
                    </a:p>
                  </a:txBody>
                  <a:tcPr marL="91452" marR="91452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8252">
                <a:tc>
                  <a:txBody>
                    <a:bodyPr/>
                    <a:lstStyle/>
                    <a:p>
                      <a:pPr algn="ctr"/>
                      <a:r>
                        <a:rPr kumimoji="0" lang="ar-SA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   ) </a:t>
                      </a:r>
                      <a:r>
                        <a:rPr kumimoji="0" lang="ar-BH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ما أغنى عنه</a:t>
                      </a:r>
                    </a:p>
                  </a:txBody>
                  <a:tcPr marL="91452" marR="91452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4272">
                <a:tc>
                  <a:txBody>
                    <a:bodyPr/>
                    <a:lstStyle/>
                    <a:p>
                      <a:pPr algn="ctr"/>
                      <a:r>
                        <a:rPr kumimoji="0" lang="ar-SA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   ) </a:t>
                      </a:r>
                      <a:r>
                        <a:rPr kumimoji="0" lang="ar-BH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سيصلى نارًا</a:t>
                      </a:r>
                    </a:p>
                  </a:txBody>
                  <a:tcPr marL="91452" marR="91452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8252">
                <a:tc>
                  <a:txBody>
                    <a:bodyPr/>
                    <a:lstStyle/>
                    <a:p>
                      <a:pPr algn="ctr"/>
                      <a:r>
                        <a:rPr kumimoji="0" lang="ar-SA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   ) </a:t>
                      </a:r>
                      <a:r>
                        <a:rPr kumimoji="0" lang="ar-BH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جيدها</a:t>
                      </a:r>
                      <a:endParaRPr lang="en-US" sz="3600" b="0" dirty="0"/>
                    </a:p>
                  </a:txBody>
                  <a:tcPr marL="91452" marR="91452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8252">
                <a:tc>
                  <a:txBody>
                    <a:bodyPr/>
                    <a:lstStyle/>
                    <a:p>
                      <a:pPr algn="ctr"/>
                      <a:r>
                        <a:rPr lang="ar-BH" sz="3600" b="0" dirty="0"/>
                        <a:t>(   ) مسد</a:t>
                      </a:r>
                      <a:endParaRPr lang="en-US" sz="3600" b="0" dirty="0"/>
                    </a:p>
                  </a:txBody>
                  <a:tcPr marL="91452" marR="91452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9657694"/>
                  </a:ext>
                </a:extLst>
              </a:tr>
            </a:tbl>
          </a:graphicData>
        </a:graphic>
      </p:graphicFrame>
      <p:graphicFrame>
        <p:nvGraphicFramePr>
          <p:cNvPr id="26" name="Table 3">
            <a:extLst>
              <a:ext uri="{FF2B5EF4-FFF2-40B4-BE49-F238E27FC236}">
                <a16:creationId xmlns:a16="http://schemas.microsoft.com/office/drawing/2014/main" xmlns="" id="{FF072016-3E35-4228-8EFD-4A12D6F10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343330"/>
              </p:ext>
            </p:extLst>
          </p:nvPr>
        </p:nvGraphicFramePr>
        <p:xfrm>
          <a:off x="1219200" y="1700214"/>
          <a:ext cx="4516438" cy="466481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5164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9605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العمود الثاني 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9" marB="45729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8388">
                <a:tc>
                  <a:txBody>
                    <a:bodyPr/>
                    <a:lstStyle/>
                    <a:p>
                      <a:pPr algn="ctr"/>
                      <a:r>
                        <a:rPr lang="ar-BH" sz="3600" b="0" dirty="0" smtClean="0"/>
                        <a:t>(</a:t>
                      </a:r>
                      <a:r>
                        <a:rPr lang="ar-SA" sz="3600" b="0" dirty="0" smtClean="0"/>
                        <a:t>1</a:t>
                      </a:r>
                      <a:r>
                        <a:rPr lang="ar-BH" sz="3600" b="0" dirty="0" smtClean="0"/>
                        <a:t>) </a:t>
                      </a:r>
                      <a:r>
                        <a:rPr lang="ar-BH" sz="3600" b="0" baseline="0" dirty="0" smtClean="0"/>
                        <a:t>ما </a:t>
                      </a:r>
                      <a:r>
                        <a:rPr lang="ar-BH" sz="3600" b="0" baseline="0" dirty="0"/>
                        <a:t>دفعَ العذابَ عنه.</a:t>
                      </a:r>
                      <a:endParaRPr lang="en-US" sz="3600" b="0" dirty="0"/>
                    </a:p>
                  </a:txBody>
                  <a:tcPr marL="91441" marR="91441" marT="45729" marB="4572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2195">
                <a:tc>
                  <a:txBody>
                    <a:bodyPr/>
                    <a:lstStyle/>
                    <a:p>
                      <a:pPr algn="ctr"/>
                      <a:r>
                        <a:rPr kumimoji="0" lang="ar-BH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</a:t>
                      </a:r>
                      <a:r>
                        <a:rPr kumimoji="0" lang="ar-SA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</a:t>
                      </a:r>
                      <a:r>
                        <a:rPr kumimoji="0" lang="ar-BH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 لِيف</a:t>
                      </a:r>
                      <a:r>
                        <a:rPr kumimoji="0" lang="ar-BH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</a:t>
                      </a:r>
                      <a:endParaRPr lang="en-US" sz="3600" b="0" dirty="0"/>
                    </a:p>
                  </a:txBody>
                  <a:tcPr marL="91441" marR="91441" marT="45729" marB="4572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3598">
                <a:tc>
                  <a:txBody>
                    <a:bodyPr/>
                    <a:lstStyle/>
                    <a:p>
                      <a:pPr algn="ctr"/>
                      <a:r>
                        <a:rPr kumimoji="0" lang="ar-BH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</a:t>
                      </a:r>
                      <a:r>
                        <a:rPr kumimoji="0" lang="ar-SA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</a:t>
                      </a:r>
                      <a:r>
                        <a:rPr kumimoji="0" lang="ar-BH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 عُنُقها</a:t>
                      </a:r>
                      <a:r>
                        <a:rPr kumimoji="0" lang="ar-SA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</a:t>
                      </a:r>
                      <a:r>
                        <a:rPr kumimoji="0" lang="ar-BH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endParaRPr lang="en-US" sz="3600" b="0" dirty="0"/>
                    </a:p>
                  </a:txBody>
                  <a:tcPr marL="91441" marR="91441" marT="45729" marB="4572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7632">
                <a:tc>
                  <a:txBody>
                    <a:bodyPr/>
                    <a:lstStyle/>
                    <a:p>
                      <a:pPr algn="ctr"/>
                      <a:r>
                        <a:rPr kumimoji="0" lang="ar-BH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</a:t>
                      </a:r>
                      <a:r>
                        <a:rPr kumimoji="0" lang="ar-SA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ar-BH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 هلكت</a:t>
                      </a:r>
                      <a:r>
                        <a:rPr kumimoji="0" lang="ar-BH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، أو خسرت.</a:t>
                      </a:r>
                    </a:p>
                  </a:txBody>
                  <a:tcPr marL="91441" marR="91441" marT="45729" marB="4572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77186">
                <a:tc>
                  <a:txBody>
                    <a:bodyPr/>
                    <a:lstStyle/>
                    <a:p>
                      <a:pPr algn="ctr"/>
                      <a:r>
                        <a:rPr kumimoji="0" lang="ar-BH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</a:t>
                      </a:r>
                      <a:r>
                        <a:rPr kumimoji="0" lang="ar-SA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</a:t>
                      </a:r>
                      <a:r>
                        <a:rPr kumimoji="0" lang="ar-BH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 سيدخلها</a:t>
                      </a:r>
                      <a:r>
                        <a:rPr kumimoji="0" lang="ar-BH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، </a:t>
                      </a:r>
                      <a:endParaRPr kumimoji="0" lang="ar-BH" sz="3600" b="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algn="ctr"/>
                      <a:r>
                        <a:rPr kumimoji="0" lang="ar-BH" sz="3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أو </a:t>
                      </a:r>
                      <a:r>
                        <a:rPr kumimoji="0" lang="ar-BH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يُقاسي حرَّها</a:t>
                      </a:r>
                      <a:r>
                        <a:rPr kumimoji="0" lang="ar-SA" sz="36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</a:t>
                      </a:r>
                      <a:endParaRPr kumimoji="0" lang="ar-BH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41" marR="91441" marT="45729" marB="4572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7" name="TextBox 9">
            <a:extLst>
              <a:ext uri="{FF2B5EF4-FFF2-40B4-BE49-F238E27FC236}">
                <a16:creationId xmlns:a16="http://schemas.microsoft.com/office/drawing/2014/main" xmlns="" id="{F3DFCD82-027E-454B-B478-007CAAF0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0" y="2533650"/>
            <a:ext cx="43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sz="3600" b="1" dirty="0">
                <a:solidFill>
                  <a:srgbClr val="C00000"/>
                </a:solidFill>
              </a:rPr>
              <a:t>4</a:t>
            </a:r>
            <a:r>
              <a:rPr lang="ar-SA" altLang="en-US" sz="3600" b="1" dirty="0">
                <a:solidFill>
                  <a:srgbClr val="C00000"/>
                </a:solidFill>
              </a:rPr>
              <a:t> </a:t>
            </a:r>
            <a:endParaRPr lang="en-US" altLang="en-US" sz="2000" b="1" dirty="0">
              <a:solidFill>
                <a:srgbClr val="C00000"/>
              </a:solidFill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xmlns="" id="{C173AE1C-66E2-4B3C-84A3-302EDE92E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3588" y="3392488"/>
            <a:ext cx="557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sz="3600" b="1" dirty="0">
                <a:solidFill>
                  <a:srgbClr val="C00000"/>
                </a:solidFill>
              </a:rPr>
              <a:t>1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xmlns="" id="{8F28A5F7-4477-4C49-A0F9-E601451E9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4114800"/>
            <a:ext cx="557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sz="3600" b="1" dirty="0">
                <a:solidFill>
                  <a:srgbClr val="C00000"/>
                </a:solidFill>
              </a:rPr>
              <a:t>5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xmlns="" id="{B402F5B9-C2D0-4D5E-B785-C57BBAEA5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4162" y="4840287"/>
            <a:ext cx="503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sz="3600" b="1" dirty="0">
                <a:solidFill>
                  <a:srgbClr val="C00000"/>
                </a:solidFill>
              </a:rPr>
              <a:t>3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xmlns="" id="{18E45E53-5720-4460-AB8A-FBBC2E0B5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5678487"/>
            <a:ext cx="503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sz="3600" b="1" dirty="0">
                <a:solidFill>
                  <a:srgbClr val="C00000"/>
                </a:solidFill>
              </a:rPr>
              <a:t>2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xmlns="" id="{21BBC975-D5F8-49ED-9C04-C4D9C8A4B676}"/>
              </a:ext>
            </a:extLst>
          </p:cNvPr>
          <p:cNvSpPr>
            <a:spLocks/>
          </p:cNvSpPr>
          <p:nvPr/>
        </p:nvSpPr>
        <p:spPr bwMode="auto">
          <a:xfrm flipH="1">
            <a:off x="27199" y="235253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المسد- 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18D81FFE-0BB4-4199-97C9-957D60DDD5D3}"/>
              </a:ext>
            </a:extLst>
          </p:cNvPr>
          <p:cNvSpPr/>
          <p:nvPr/>
        </p:nvSpPr>
        <p:spPr>
          <a:xfrm>
            <a:off x="4725444" y="258943"/>
            <a:ext cx="3083768" cy="6980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BH" sz="3500" b="1" dirty="0">
                <a:solidFill>
                  <a:schemeClr val="tx1"/>
                </a:solidFill>
                <a:latin typeface="Arial" charset="0"/>
              </a:rPr>
              <a:t>الأنشطة</a:t>
            </a:r>
            <a:endParaRPr lang="en-US" sz="3500" b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D 0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4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28" grpId="0"/>
      <p:bldP spid="29" grpId="0"/>
      <p:bldP spid="30" grpId="0"/>
      <p:bldP spid="12" grpId="0"/>
      <p:bldP spid="11" grpId="0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4946</TotalTime>
  <Words>560</Words>
  <Application>Microsoft Office PowerPoint</Application>
  <PresentationFormat>Widescreen</PresentationFormat>
  <Paragraphs>105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맑은 고딕</vt:lpstr>
      <vt:lpstr>Arabic Typesetting</vt:lpstr>
      <vt:lpstr>Arial</vt:lpstr>
      <vt:lpstr>Calibri</vt:lpstr>
      <vt:lpstr>Calibri Light</vt:lpstr>
      <vt:lpstr>Sakkal Majalla</vt:lpstr>
      <vt:lpstr>Traditional Arabic</vt:lpstr>
      <vt:lpstr>Wingdings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Admin</cp:lastModifiedBy>
  <cp:revision>484</cp:revision>
  <dcterms:created xsi:type="dcterms:W3CDTF">2017-12-04T04:25:59Z</dcterms:created>
  <dcterms:modified xsi:type="dcterms:W3CDTF">2020-11-05T10:40:49Z</dcterms:modified>
</cp:coreProperties>
</file>