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lvl="0">
      <a:defRPr lang="ar-BH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204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FDDEE-4FB6-42FD-BED4-F42A0DD9554A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1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704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4650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5175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8831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3309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6866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8479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7997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4514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4121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964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0774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4655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7227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4975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3758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85226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9683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pPr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t>18/04/1442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111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5.m4a"/><Relationship Id="rId10" Type="http://schemas.openxmlformats.org/officeDocument/2006/relationships/image" Target="../media/image9.png"/><Relationship Id="rId4" Type="http://schemas.openxmlformats.org/officeDocument/2006/relationships/audio" Target="../media/media4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1.jpeg"/><Relationship Id="rId5" Type="http://schemas.microsoft.com/office/2007/relationships/media" Target="../media/media8.m4a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13.jpeg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7.png"/><Relationship Id="rId2" Type="http://schemas.openxmlformats.org/officeDocument/2006/relationships/audio" Target="../media/media10.m4a"/><Relationship Id="rId16" Type="http://schemas.openxmlformats.org/officeDocument/2006/relationships/image" Target="../media/image10.pn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2.xml"/><Relationship Id="rId5" Type="http://schemas.microsoft.com/office/2007/relationships/media" Target="../media/media12.m4a"/><Relationship Id="rId15" Type="http://schemas.openxmlformats.org/officeDocument/2006/relationships/image" Target="../media/image4.png"/><Relationship Id="rId10" Type="http://schemas.openxmlformats.org/officeDocument/2006/relationships/audio" Target="../media/media14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6.m4a"/><Relationship Id="rId7" Type="http://schemas.openxmlformats.org/officeDocument/2006/relationships/image" Target="../media/image15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10.png"/><Relationship Id="rId5" Type="http://schemas.microsoft.com/office/2007/relationships/media" Target="../media/media19.m4a"/><Relationship Id="rId10" Type="http://schemas.openxmlformats.org/officeDocument/2006/relationships/image" Target="../media/image4.png"/><Relationship Id="rId4" Type="http://schemas.openxmlformats.org/officeDocument/2006/relationships/audio" Target="../media/media18.m4a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4.png"/><Relationship Id="rId5" Type="http://schemas.microsoft.com/office/2007/relationships/media" Target="../media/media22.m4a"/><Relationship Id="rId10" Type="http://schemas.openxmlformats.org/officeDocument/2006/relationships/image" Target="../media/image18.png"/><Relationship Id="rId4" Type="http://schemas.openxmlformats.org/officeDocument/2006/relationships/audio" Target="../media/media21.m4a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image" Target="../media/image20.png"/><Relationship Id="rId3" Type="http://schemas.microsoft.com/office/2007/relationships/media" Target="../media/media24.m4a"/><Relationship Id="rId21" Type="http://schemas.openxmlformats.org/officeDocument/2006/relationships/image" Target="../media/image22.png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openxmlformats.org/officeDocument/2006/relationships/image" Target="../media/image19.png"/><Relationship Id="rId2" Type="http://schemas.openxmlformats.org/officeDocument/2006/relationships/audio" Target="../media/media23.m4a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21.png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24" Type="http://schemas.openxmlformats.org/officeDocument/2006/relationships/image" Target="../media/image10.png"/><Relationship Id="rId5" Type="http://schemas.microsoft.com/office/2007/relationships/media" Target="../media/media25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.png"/><Relationship Id="rId10" Type="http://schemas.openxmlformats.org/officeDocument/2006/relationships/audio" Target="../media/media27.m4a"/><Relationship Id="rId19" Type="http://schemas.openxmlformats.org/officeDocument/2006/relationships/image" Target="../media/image18.png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2457450" y="4629949"/>
            <a:ext cx="4152103" cy="797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</a:pP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</a:rPr>
              <a:t>الصَّفُّ الثَّاني الابْتِدائي</a:t>
            </a:r>
          </a:p>
          <a:p>
            <a:pPr rtl="1">
              <a:lnSpc>
                <a:spcPct val="100000"/>
              </a:lnSpc>
            </a:pP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</a:rPr>
              <a:t>الفصل</a:t>
            </a:r>
            <a:r>
              <a:rPr lang="ar-JO" sz="3600" b="1" dirty="0" smtClean="0">
                <a:solidFill>
                  <a:schemeClr val="accent6">
                    <a:lumMod val="75000"/>
                  </a:schemeClr>
                </a:solidFill>
              </a:rPr>
              <a:t>ُ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</a:rPr>
              <a:t> الد</a:t>
            </a:r>
            <a:r>
              <a:rPr lang="ar-JO" sz="3600" b="1" dirty="0" smtClean="0">
                <a:solidFill>
                  <a:schemeClr val="accent6">
                    <a:lumMod val="75000"/>
                  </a:schemeClr>
                </a:solidFill>
              </a:rPr>
              <a:t>ّ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</a:rPr>
              <a:t>ر</a:t>
            </a:r>
            <a:r>
              <a:rPr lang="ar-JO" sz="3600" b="1" dirty="0" smtClean="0">
                <a:solidFill>
                  <a:schemeClr val="accent6">
                    <a:lumMod val="75000"/>
                  </a:schemeClr>
                </a:solidFill>
              </a:rPr>
              <a:t>َ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</a:rPr>
              <a:t>اسي</a:t>
            </a:r>
            <a:r>
              <a:rPr lang="ar-JO" sz="3600" b="1" dirty="0" smtClean="0">
                <a:solidFill>
                  <a:schemeClr val="accent6">
                    <a:lumMod val="75000"/>
                  </a:schemeClr>
                </a:solidFill>
              </a:rPr>
              <a:t>ّ</a:t>
            </a:r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</a:rPr>
              <a:t> الاول</a:t>
            </a:r>
            <a:r>
              <a:rPr lang="ar-JO" sz="3600" b="1" dirty="0" smtClean="0">
                <a:solidFill>
                  <a:schemeClr val="accent6">
                    <a:lumMod val="75000"/>
                  </a:schemeClr>
                </a:solidFill>
              </a:rPr>
              <a:t>ُ</a:t>
            </a:r>
            <a:endParaRPr lang="ar-BH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1060DA-EA42-4343-8A36-053695E07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5" y="1515290"/>
            <a:ext cx="3654258" cy="478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C85F49-1998-4F79-8E0E-1970F9E9E514}"/>
              </a:ext>
            </a:extLst>
          </p:cNvPr>
          <p:cNvSpPr txBox="1"/>
          <p:nvPr/>
        </p:nvSpPr>
        <p:spPr>
          <a:xfrm>
            <a:off x="3192156" y="5882382"/>
            <a:ext cx="2671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70C0"/>
                </a:solidFill>
              </a:rPr>
              <a:t>صفحة رقم : 32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17000" y="2826575"/>
            <a:ext cx="4567128" cy="10555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b="1" dirty="0">
                <a:solidFill>
                  <a:schemeClr val="tx1"/>
                </a:solidFill>
              </a:rPr>
              <a:t>النِّظامُ في حَياتِنَا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9064" y="2140070"/>
            <a:ext cx="265693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</a:rPr>
              <a:t>الد</a:t>
            </a:r>
            <a:r>
              <a:rPr lang="ar-JO" sz="3600" b="1" dirty="0" smtClean="0">
                <a:solidFill>
                  <a:schemeClr val="tx1"/>
                </a:solidFill>
              </a:rPr>
              <a:t>َّ</a:t>
            </a:r>
            <a:r>
              <a:rPr lang="ar-BH" sz="3600" b="1" dirty="0" smtClean="0">
                <a:solidFill>
                  <a:schemeClr val="tx1"/>
                </a:solidFill>
              </a:rPr>
              <a:t>ر</a:t>
            </a:r>
            <a:r>
              <a:rPr lang="ar-JO" sz="3600" b="1" dirty="0" smtClean="0">
                <a:solidFill>
                  <a:schemeClr val="tx1"/>
                </a:solidFill>
              </a:rPr>
              <a:t>ْ</a:t>
            </a:r>
            <a:r>
              <a:rPr lang="ar-BH" sz="3600" b="1" dirty="0" smtClean="0">
                <a:solidFill>
                  <a:schemeClr val="tx1"/>
                </a:solidFill>
              </a:rPr>
              <a:t>س</a:t>
            </a:r>
            <a:r>
              <a:rPr lang="ar-JO" sz="3600" b="1" dirty="0" smtClean="0">
                <a:solidFill>
                  <a:schemeClr val="tx1"/>
                </a:solidFill>
              </a:rPr>
              <a:t>ُ</a:t>
            </a:r>
            <a:r>
              <a:rPr lang="ar-BH" sz="3600" b="1" dirty="0" smtClean="0">
                <a:solidFill>
                  <a:schemeClr val="tx1"/>
                </a:solidFill>
              </a:rPr>
              <a:t> الخام</a:t>
            </a:r>
            <a:r>
              <a:rPr lang="ar-JO" sz="3600" b="1" dirty="0" smtClean="0">
                <a:solidFill>
                  <a:schemeClr val="tx1"/>
                </a:solidFill>
              </a:rPr>
              <a:t>ِ</a:t>
            </a:r>
            <a:r>
              <a:rPr lang="ar-BH" sz="3600" b="1" dirty="0" smtClean="0">
                <a:solidFill>
                  <a:schemeClr val="tx1"/>
                </a:solidFill>
              </a:rPr>
              <a:t>س</a:t>
            </a:r>
            <a:r>
              <a:rPr lang="ar-JO" sz="3600" b="1" dirty="0" smtClean="0">
                <a:solidFill>
                  <a:schemeClr val="tx1"/>
                </a:solidFill>
              </a:rPr>
              <a:t>ُ</a:t>
            </a:r>
            <a:endParaRPr lang="ar-BH" sz="3600" b="1" dirty="0">
              <a:solidFill>
                <a:schemeClr val="tx1"/>
              </a:solidFill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7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71600" y="63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97" objId="2"/>
        <p14:stopEvt time="8598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9C86E-3EDD-468D-B665-F76841E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481"/>
            <a:ext cx="10515600" cy="1325563"/>
          </a:xfrm>
        </p:spPr>
        <p:txBody>
          <a:bodyPr/>
          <a:lstStyle/>
          <a:p>
            <a:pPr algn="ctr" rtl="1"/>
            <a:r>
              <a:rPr lang="ar-BH" smtClean="0"/>
              <a:t>شكرًا جزيلًا </a:t>
            </a:r>
            <a:r>
              <a:rPr lang="ar-BH" dirty="0"/>
              <a:t>لكم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E691489-0E64-4ED7-ABF8-140CAE51D58B}"/>
              </a:ext>
            </a:extLst>
          </p:cNvPr>
          <p:cNvSpPr txBox="1">
            <a:spLocks/>
          </p:cNvSpPr>
          <p:nvPr/>
        </p:nvSpPr>
        <p:spPr>
          <a:xfrm>
            <a:off x="909918" y="32426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8000" b="1" dirty="0" smtClean="0"/>
              <a:t>ان</a:t>
            </a:r>
            <a:r>
              <a:rPr lang="ar-JO" sz="8000" b="1" dirty="0" smtClean="0"/>
              <a:t>ْ</a:t>
            </a:r>
            <a:r>
              <a:rPr lang="ar-BH" sz="8000" b="1" dirty="0" smtClean="0"/>
              <a:t>ت</a:t>
            </a:r>
            <a:r>
              <a:rPr lang="ar-JO" sz="8000" b="1" dirty="0" smtClean="0"/>
              <a:t>َ</a:t>
            </a:r>
            <a:r>
              <a:rPr lang="ar-BH" sz="8000" b="1" dirty="0" smtClean="0"/>
              <a:t>هى الد</a:t>
            </a:r>
            <a:r>
              <a:rPr lang="ar-JO" sz="8000" b="1" dirty="0" smtClean="0"/>
              <a:t>َّ</a:t>
            </a:r>
            <a:r>
              <a:rPr lang="ar-BH" sz="8000" b="1" dirty="0" smtClean="0"/>
              <a:t>ر</a:t>
            </a:r>
            <a:r>
              <a:rPr lang="ar-JO" sz="8000" b="1" dirty="0" smtClean="0"/>
              <a:t>ْ</a:t>
            </a:r>
            <a:r>
              <a:rPr lang="ar-BH" sz="8000" b="1" dirty="0" smtClean="0"/>
              <a:t>س</a:t>
            </a:r>
            <a:r>
              <a:rPr lang="ar-JO" sz="8000" b="1" smtClean="0"/>
              <a:t>ُ</a:t>
            </a:r>
            <a:endParaRPr lang="ar-BH" sz="8000" b="1" dirty="0"/>
          </a:p>
        </p:txBody>
      </p:sp>
      <p:pic>
        <p:nvPicPr>
          <p:cNvPr id="3" name="Picture 3" descr="C:\Users\Dell\Pictures\7777.png">
            <a:extLst>
              <a:ext uri="{FF2B5EF4-FFF2-40B4-BE49-F238E27FC236}">
                <a16:creationId xmlns:a16="http://schemas.microsoft.com/office/drawing/2014/main" xmlns="" id="{85DD230D-B66A-48C0-AE25-10EC8CC6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40A16-4407-4664-97F8-1C90127A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882" y="2230276"/>
            <a:ext cx="9144000" cy="920730"/>
          </a:xfrm>
          <a:noFill/>
        </p:spPr>
        <p:txBody>
          <a:bodyPr anchor="ctr">
            <a:normAutofit/>
          </a:bodyPr>
          <a:lstStyle/>
          <a:p>
            <a:r>
              <a:rPr lang="ar-BH" sz="4000" b="1" u="sng" dirty="0" smtClean="0">
                <a:solidFill>
                  <a:srgbClr val="080808"/>
                </a:solidFill>
                <a:cs typeface="+mn-cs"/>
              </a:rPr>
              <a:t>أهداف</a:t>
            </a:r>
            <a:r>
              <a:rPr lang="ar-JO" sz="4000" b="1" u="sng" dirty="0" smtClean="0">
                <a:solidFill>
                  <a:srgbClr val="080808"/>
                </a:solidFill>
                <a:cs typeface="+mn-cs"/>
              </a:rPr>
              <a:t>ُ</a:t>
            </a:r>
            <a:r>
              <a:rPr lang="ar-BH" sz="4000" b="1" u="sng" dirty="0" smtClean="0">
                <a:solidFill>
                  <a:srgbClr val="080808"/>
                </a:solidFill>
                <a:cs typeface="+mn-cs"/>
              </a:rPr>
              <a:t> الد</a:t>
            </a:r>
            <a:r>
              <a:rPr lang="ar-JO" sz="4000" b="1" u="sng" dirty="0" smtClean="0">
                <a:solidFill>
                  <a:srgbClr val="080808"/>
                </a:solidFill>
                <a:cs typeface="+mn-cs"/>
              </a:rPr>
              <a:t>َّ</a:t>
            </a:r>
            <a:r>
              <a:rPr lang="ar-BH" sz="4000" b="1" u="sng" dirty="0" smtClean="0">
                <a:solidFill>
                  <a:srgbClr val="080808"/>
                </a:solidFill>
                <a:cs typeface="+mn-cs"/>
              </a:rPr>
              <a:t>ر</a:t>
            </a:r>
            <a:r>
              <a:rPr lang="ar-JO" sz="4000" b="1" u="sng" dirty="0" smtClean="0">
                <a:solidFill>
                  <a:srgbClr val="080808"/>
                </a:solidFill>
                <a:cs typeface="+mn-cs"/>
              </a:rPr>
              <a:t>ْ</a:t>
            </a:r>
            <a:r>
              <a:rPr lang="ar-BH" sz="4000" b="1" u="sng" dirty="0" smtClean="0">
                <a:solidFill>
                  <a:srgbClr val="080808"/>
                </a:solidFill>
                <a:cs typeface="+mn-cs"/>
              </a:rPr>
              <a:t>س</a:t>
            </a:r>
            <a:r>
              <a:rPr lang="ar-JO" sz="4000" b="1" u="sng" dirty="0" smtClean="0">
                <a:solidFill>
                  <a:srgbClr val="080808"/>
                </a:solidFill>
                <a:cs typeface="+mn-cs"/>
              </a:rPr>
              <a:t>ِ</a:t>
            </a:r>
            <a:endParaRPr lang="ar-BH" sz="2400" b="1" u="sng" dirty="0">
              <a:solidFill>
                <a:srgbClr val="080808"/>
              </a:solidFill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A1AB4D-A371-4C11-8AAE-EA1F323E1BDB}"/>
              </a:ext>
            </a:extLst>
          </p:cNvPr>
          <p:cNvSpPr/>
          <p:nvPr/>
        </p:nvSpPr>
        <p:spPr>
          <a:xfrm>
            <a:off x="4401520" y="3017026"/>
            <a:ext cx="7076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lnSpc>
                <a:spcPct val="200000"/>
              </a:lnSpc>
            </a:pPr>
            <a:r>
              <a:rPr lang="ar-BH" sz="3600" b="1" dirty="0"/>
              <a:t>1- </a:t>
            </a:r>
            <a:r>
              <a:rPr lang="ar-BH" sz="3600" b="1" dirty="0" smtClean="0"/>
              <a:t>بيان</a:t>
            </a:r>
            <a:r>
              <a:rPr lang="ar-JO" sz="3600" b="1" dirty="0" smtClean="0"/>
              <a:t>ُ</a:t>
            </a:r>
            <a:r>
              <a:rPr lang="ar-BH" sz="3600" b="1" dirty="0" smtClean="0"/>
              <a:t> مفهوم</a:t>
            </a:r>
            <a:r>
              <a:rPr lang="ar-JO" sz="3600" b="1" dirty="0" smtClean="0"/>
              <a:t>ِ</a:t>
            </a:r>
            <a:r>
              <a:rPr lang="ar-BH" sz="3600" b="1" dirty="0" smtClean="0"/>
              <a:t> النظ</a:t>
            </a:r>
            <a:r>
              <a:rPr lang="ar-JO" sz="3600" b="1" dirty="0" smtClean="0"/>
              <a:t>َ</a:t>
            </a:r>
            <a:r>
              <a:rPr lang="ar-BH" sz="3600" b="1" dirty="0" smtClean="0"/>
              <a:t>ام</a:t>
            </a:r>
            <a:r>
              <a:rPr lang="ar-JO" sz="3600" b="1" dirty="0" smtClean="0"/>
              <a:t>ِ</a:t>
            </a:r>
            <a:r>
              <a:rPr lang="ar-BH" sz="3600" b="1" dirty="0" smtClean="0"/>
              <a:t> </a:t>
            </a:r>
            <a:r>
              <a:rPr lang="ar-BH" sz="3600" b="1" dirty="0"/>
              <a:t>في </a:t>
            </a:r>
            <a:r>
              <a:rPr lang="ar-BH" sz="3600" b="1" dirty="0" smtClean="0"/>
              <a:t>ح</a:t>
            </a:r>
            <a:r>
              <a:rPr lang="ar-JO" sz="3600" b="1" dirty="0" smtClean="0"/>
              <a:t>َ</a:t>
            </a:r>
            <a:r>
              <a:rPr lang="ar-BH" sz="3600" b="1" dirty="0" smtClean="0"/>
              <a:t>يات</a:t>
            </a:r>
            <a:r>
              <a:rPr lang="ar-JO" sz="3600" b="1" dirty="0" smtClean="0"/>
              <a:t>ِ</a:t>
            </a:r>
            <a:r>
              <a:rPr lang="ar-BH" sz="3600" b="1" dirty="0" smtClean="0"/>
              <a:t>ن</a:t>
            </a:r>
            <a:r>
              <a:rPr lang="ar-JO" sz="3600" b="1" dirty="0" smtClean="0"/>
              <a:t>َ</a:t>
            </a:r>
            <a:r>
              <a:rPr lang="ar-BH" sz="3600" b="1" dirty="0" smtClean="0"/>
              <a:t>ا</a:t>
            </a:r>
            <a:r>
              <a:rPr lang="ar-BH" sz="3600" b="1" dirty="0"/>
              <a:t>.</a:t>
            </a:r>
          </a:p>
          <a:p>
            <a:pPr marL="457200" indent="-457200" algn="r">
              <a:lnSpc>
                <a:spcPct val="200000"/>
              </a:lnSpc>
            </a:pPr>
            <a:r>
              <a:rPr lang="ar-BH" sz="3600" b="1" dirty="0">
                <a:solidFill>
                  <a:srgbClr val="FF0000"/>
                </a:solidFill>
              </a:rPr>
              <a:t>2- </a:t>
            </a:r>
            <a:r>
              <a:rPr lang="ar-BH" sz="3600" b="1" dirty="0" smtClean="0">
                <a:solidFill>
                  <a:srgbClr val="FF0000"/>
                </a:solidFill>
              </a:rPr>
              <a:t>توضيح</a:t>
            </a:r>
            <a:r>
              <a:rPr lang="ar-JO" sz="3600" b="1" dirty="0" smtClean="0">
                <a:solidFill>
                  <a:srgbClr val="FF0000"/>
                </a:solidFill>
              </a:rPr>
              <a:t>ُ</a:t>
            </a:r>
            <a:r>
              <a:rPr lang="ar-BH" sz="3600" b="1" dirty="0" smtClean="0">
                <a:solidFill>
                  <a:srgbClr val="FF0000"/>
                </a:solidFill>
              </a:rPr>
              <a:t> أهمية</a:t>
            </a:r>
            <a:r>
              <a:rPr lang="ar-JO" sz="3600" b="1" dirty="0" smtClean="0">
                <a:solidFill>
                  <a:srgbClr val="FF0000"/>
                </a:solidFill>
              </a:rPr>
              <a:t>ِ</a:t>
            </a:r>
            <a:r>
              <a:rPr lang="ar-BH" sz="3600" b="1" dirty="0" smtClean="0">
                <a:solidFill>
                  <a:srgbClr val="FF0000"/>
                </a:solidFill>
              </a:rPr>
              <a:t> النظام</a:t>
            </a:r>
            <a:r>
              <a:rPr lang="ar-JO" sz="3600" b="1" dirty="0" smtClean="0">
                <a:solidFill>
                  <a:srgbClr val="FF0000"/>
                </a:solidFill>
              </a:rPr>
              <a:t>ِ</a:t>
            </a:r>
            <a:r>
              <a:rPr lang="ar-BH" sz="3600" b="1" dirty="0" smtClean="0">
                <a:solidFill>
                  <a:srgbClr val="FF0000"/>
                </a:solidFill>
              </a:rPr>
              <a:t> </a:t>
            </a:r>
            <a:r>
              <a:rPr lang="ar-BH" sz="3600" b="1" dirty="0">
                <a:solidFill>
                  <a:srgbClr val="FF0000"/>
                </a:solidFill>
              </a:rPr>
              <a:t>في </a:t>
            </a:r>
            <a:r>
              <a:rPr lang="ar-BH" sz="3600" b="1" dirty="0" smtClean="0">
                <a:solidFill>
                  <a:srgbClr val="FF0000"/>
                </a:solidFill>
              </a:rPr>
              <a:t>الحياة</a:t>
            </a:r>
            <a:r>
              <a:rPr lang="ar-JO" sz="3600" b="1" dirty="0" smtClean="0">
                <a:solidFill>
                  <a:srgbClr val="FF0000"/>
                </a:solidFill>
              </a:rPr>
              <a:t>ِ</a:t>
            </a:r>
            <a:r>
              <a:rPr lang="ar-BH" sz="3600" b="1" dirty="0" smtClean="0">
                <a:solidFill>
                  <a:srgbClr val="FF0000"/>
                </a:solidFill>
              </a:rPr>
              <a:t> اليوم</a:t>
            </a:r>
            <a:r>
              <a:rPr lang="ar-JO" sz="3600" b="1" dirty="0" smtClean="0">
                <a:solidFill>
                  <a:srgbClr val="FF0000"/>
                </a:solidFill>
              </a:rPr>
              <a:t>ِ</a:t>
            </a:r>
            <a:r>
              <a:rPr lang="ar-BH" sz="3600" b="1" dirty="0" smtClean="0">
                <a:solidFill>
                  <a:srgbClr val="FF0000"/>
                </a:solidFill>
              </a:rPr>
              <a:t>ي</a:t>
            </a:r>
            <a:r>
              <a:rPr lang="ar-JO" sz="3600" b="1" dirty="0" smtClean="0">
                <a:solidFill>
                  <a:srgbClr val="FF0000"/>
                </a:solidFill>
              </a:rPr>
              <a:t>َ</a:t>
            </a:r>
            <a:r>
              <a:rPr lang="ar-BH" sz="3600" b="1" dirty="0" smtClean="0">
                <a:solidFill>
                  <a:srgbClr val="FF0000"/>
                </a:solidFill>
              </a:rPr>
              <a:t>ة</a:t>
            </a:r>
            <a:r>
              <a:rPr lang="ar-JO" sz="3600" b="1" dirty="0" smtClean="0">
                <a:solidFill>
                  <a:srgbClr val="FF0000"/>
                </a:solidFill>
              </a:rPr>
              <a:t>ِ</a:t>
            </a:r>
            <a:r>
              <a:rPr lang="ar-BH" sz="3600" b="1" dirty="0" smtClean="0">
                <a:solidFill>
                  <a:srgbClr val="FF0000"/>
                </a:solidFill>
              </a:rPr>
              <a:t>.</a:t>
            </a:r>
            <a:endParaRPr lang="ar-BH" sz="3600" b="1" dirty="0">
              <a:solidFill>
                <a:srgbClr val="FF0000"/>
              </a:solidFill>
            </a:endParaRPr>
          </a:p>
          <a:p>
            <a:pPr marL="457200" indent="-457200" algn="r">
              <a:lnSpc>
                <a:spcPct val="200000"/>
              </a:lnSpc>
            </a:pPr>
            <a:r>
              <a:rPr lang="ar-BH" sz="3600" b="1" dirty="0">
                <a:solidFill>
                  <a:srgbClr val="0070C0"/>
                </a:solidFill>
              </a:rPr>
              <a:t>3- </a:t>
            </a:r>
            <a:r>
              <a:rPr lang="ar-BH" sz="3600" b="1" dirty="0" smtClean="0">
                <a:solidFill>
                  <a:srgbClr val="0070C0"/>
                </a:solidFill>
              </a:rPr>
              <a:t>تمييز</a:t>
            </a:r>
            <a:r>
              <a:rPr lang="ar-JO" sz="3600" b="1" dirty="0" smtClean="0">
                <a:solidFill>
                  <a:srgbClr val="0070C0"/>
                </a:solidFill>
              </a:rPr>
              <a:t>ُ</a:t>
            </a:r>
            <a:r>
              <a:rPr lang="ar-BH" sz="3600" b="1" dirty="0" smtClean="0">
                <a:solidFill>
                  <a:srgbClr val="0070C0"/>
                </a:solidFill>
              </a:rPr>
              <a:t> بعض</a:t>
            </a:r>
            <a:r>
              <a:rPr lang="ar-JO" sz="3600" b="1" dirty="0" smtClean="0">
                <a:solidFill>
                  <a:srgbClr val="0070C0"/>
                </a:solidFill>
              </a:rPr>
              <a:t>ِ</a:t>
            </a:r>
            <a:r>
              <a:rPr lang="ar-BH" sz="3600" b="1" dirty="0" smtClean="0">
                <a:solidFill>
                  <a:srgbClr val="0070C0"/>
                </a:solidFill>
              </a:rPr>
              <a:t> الإشارات</a:t>
            </a:r>
            <a:r>
              <a:rPr lang="ar-JO" sz="3600" b="1" dirty="0" smtClean="0">
                <a:solidFill>
                  <a:srgbClr val="0070C0"/>
                </a:solidFill>
              </a:rPr>
              <a:t>ِ</a:t>
            </a:r>
            <a:r>
              <a:rPr lang="ar-BH" sz="3600" b="1" dirty="0" smtClean="0">
                <a:solidFill>
                  <a:srgbClr val="0070C0"/>
                </a:solidFill>
              </a:rPr>
              <a:t> المروري</a:t>
            </a:r>
            <a:r>
              <a:rPr lang="ar-JO" sz="3600" b="1" dirty="0" smtClean="0">
                <a:solidFill>
                  <a:srgbClr val="0070C0"/>
                </a:solidFill>
              </a:rPr>
              <a:t>َّ</a:t>
            </a:r>
            <a:r>
              <a:rPr lang="ar-BH" sz="3600" b="1" dirty="0" smtClean="0">
                <a:solidFill>
                  <a:srgbClr val="0070C0"/>
                </a:solidFill>
              </a:rPr>
              <a:t>ة</a:t>
            </a:r>
            <a:r>
              <a:rPr lang="ar-JO" sz="3600" b="1" dirty="0" smtClean="0">
                <a:solidFill>
                  <a:srgbClr val="0070C0"/>
                </a:solidFill>
              </a:rPr>
              <a:t>ِ</a:t>
            </a:r>
            <a:r>
              <a:rPr lang="ar-BH" sz="3600" b="1" dirty="0" smtClean="0">
                <a:solidFill>
                  <a:srgbClr val="0070C0"/>
                </a:solidFill>
              </a:rPr>
              <a:t> الإرشاد</a:t>
            </a:r>
            <a:r>
              <a:rPr lang="ar-JO" sz="3600" b="1" dirty="0" smtClean="0">
                <a:solidFill>
                  <a:srgbClr val="0070C0"/>
                </a:solidFill>
              </a:rPr>
              <a:t>ِ</a:t>
            </a:r>
            <a:r>
              <a:rPr lang="ar-BH" sz="3600" b="1" dirty="0" smtClean="0">
                <a:solidFill>
                  <a:srgbClr val="0070C0"/>
                </a:solidFill>
              </a:rPr>
              <a:t>ي</a:t>
            </a:r>
            <a:r>
              <a:rPr lang="ar-JO" sz="3600" b="1" dirty="0" smtClean="0">
                <a:solidFill>
                  <a:srgbClr val="0070C0"/>
                </a:solidFill>
              </a:rPr>
              <a:t>َ</a:t>
            </a:r>
            <a:r>
              <a:rPr lang="ar-BH" sz="3600" b="1" dirty="0" smtClean="0">
                <a:solidFill>
                  <a:srgbClr val="0070C0"/>
                </a:solidFill>
              </a:rPr>
              <a:t>ة</a:t>
            </a:r>
            <a:r>
              <a:rPr lang="ar-JO" sz="3600" b="1" dirty="0" smtClean="0">
                <a:solidFill>
                  <a:srgbClr val="0070C0"/>
                </a:solidFill>
              </a:rPr>
              <a:t>ِ</a:t>
            </a:r>
            <a:r>
              <a:rPr lang="ar-BH" sz="3600" b="1" dirty="0" smtClean="0">
                <a:solidFill>
                  <a:srgbClr val="0070C0"/>
                </a:solidFill>
              </a:rPr>
              <a:t>.</a:t>
            </a:r>
            <a:endParaRPr lang="ar-BH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C:\Users\Dell\Pictures\7777.png">
            <a:extLst>
              <a:ext uri="{FF2B5EF4-FFF2-40B4-BE49-F238E27FC236}">
                <a16:creationId xmlns:a16="http://schemas.microsoft.com/office/drawing/2014/main" xmlns="" id="{966089BD-CA3C-4E89-893C-2C5558FF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9307" y="1072900"/>
            <a:ext cx="8513386" cy="1326747"/>
          </a:xfrm>
          <a:prstGeom prst="rect">
            <a:avLst/>
          </a:prstGeom>
          <a:noFill/>
        </p:spPr>
      </p:pic>
      <p:pic>
        <p:nvPicPr>
          <p:cNvPr id="20" name="النظام في حياتنا">
            <a:hlinkClick r:id="" action="ppaction://media"/>
            <a:extLst>
              <a:ext uri="{FF2B5EF4-FFF2-40B4-BE49-F238E27FC236}">
                <a16:creationId xmlns:a16="http://schemas.microsoft.com/office/drawing/2014/main" xmlns="" id="{162B4C49-34CD-40C4-AA7A-3E6768623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81200" y="168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355" y="541855"/>
            <a:ext cx="73698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بَعْدَ انْتِهاءِ 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الطَّابور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الصَّباحي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يَدْخُلُ 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التَّلاميْذ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الصُّفوف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واحدًا تِلْوَ 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الآخَر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. </a:t>
            </a:r>
            <a:endParaRPr lang="ar-BH" sz="36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endParaRPr lang="ar-BH" sz="36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يركب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التلاميذ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حاف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لة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المدرسة</a:t>
            </a:r>
            <a:r>
              <a:rPr lang="ar-JO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واحدًا واحدًا.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023" y="5330353"/>
            <a:ext cx="237423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8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النّظام</a:t>
            </a:r>
            <a:r>
              <a:rPr lang="ar-JO" sz="8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endParaRPr lang="ar-BH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05950" y="2829664"/>
            <a:ext cx="54543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لمِاذا يَقومونَ بِهذا التَّصَرُّفِ يا تُرَى؟</a:t>
            </a:r>
          </a:p>
          <a:p>
            <a:pPr algn="r"/>
            <a:r>
              <a:rPr lang="ar-B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 وماذا نُسَمّي هَذا </a:t>
            </a:r>
            <a:r>
              <a:rPr lang="ar-B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السُّلوك</a:t>
            </a:r>
            <a:r>
              <a:rPr lang="ar-JO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؟ </a:t>
            </a:r>
            <a:endParaRPr lang="ar-BH" sz="3600" b="1" dirty="0">
              <a:solidFill>
                <a:schemeClr val="tx2">
                  <a:lumMod val="60000"/>
                  <a:lumOff val="4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651" y="4007791"/>
            <a:ext cx="106725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يُساعِدُنا الْمَشْيُ بِهِدوءٍ في الطَّابورِ الصَّباحي وكذلك 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كوب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حاف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لة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المد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رس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ةِ بِنِظام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عَلَى عَدَمِ إيذاءِ أنْفَسِنا وإيذاءِ 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الآخرين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وَهذا السُّلوك</a:t>
            </a:r>
            <a:r>
              <a:rPr lang="ar-JO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يُسَمَّى</a:t>
            </a:r>
            <a:r>
              <a:rPr lang="ar-BH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5733" y="2021061"/>
            <a:ext cx="3364290" cy="161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332" y="206441"/>
            <a:ext cx="3364449" cy="173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3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059794" y="2699987"/>
            <a:ext cx="609600" cy="609600"/>
          </a:xfrm>
          <a:prstGeom prst="rect">
            <a:avLst/>
          </a:prstGeom>
        </p:spPr>
      </p:pic>
      <p:pic>
        <p:nvPicPr>
          <p:cNvPr id="3" name="3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059794" y="721774"/>
            <a:ext cx="609600" cy="609600"/>
          </a:xfrm>
          <a:prstGeom prst="rect">
            <a:avLst/>
          </a:prstGeom>
        </p:spPr>
      </p:pic>
      <p:pic>
        <p:nvPicPr>
          <p:cNvPr id="5" name="3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059794" y="4748576"/>
            <a:ext cx="609600" cy="609600"/>
          </a:xfrm>
          <a:prstGeom prst="rect">
            <a:avLst/>
          </a:prstGeom>
        </p:spPr>
      </p:pic>
      <p:pic>
        <p:nvPicPr>
          <p:cNvPr id="6" name="Picture 3" descr="C:\Users\Dell\Pictures\7777.png">
            <a:extLst>
              <a:ext uri="{FF2B5EF4-FFF2-40B4-BE49-F238E27FC236}">
                <a16:creationId xmlns:a16="http://schemas.microsoft.com/office/drawing/2014/main" xmlns="" id="{D31BA334-4406-4F2F-AE58-C2E86380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20854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36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19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60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0825" y="621884"/>
            <a:ext cx="45514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5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النّظامُ </a:t>
            </a:r>
            <a:r>
              <a:rPr lang="ar-BH" sz="5400" b="1" dirty="0" smtClean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فِي حَياتِنَا</a:t>
            </a:r>
            <a:endParaRPr lang="ar-BH" sz="5400" b="1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6462" y="1921707"/>
            <a:ext cx="530737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400" b="1" dirty="0">
                <a:latin typeface="Sakkal Majalla" pitchFamily="2" charset="-78"/>
                <a:cs typeface="Sakkal Majalla" pitchFamily="2" charset="-78"/>
              </a:rPr>
              <a:t>تَعْتَمِدُ </a:t>
            </a:r>
            <a:r>
              <a:rPr lang="ar-BH" sz="3400" b="1" dirty="0" smtClean="0">
                <a:latin typeface="Sakkal Majalla" pitchFamily="2" charset="-78"/>
                <a:cs typeface="Sakkal Majalla" pitchFamily="2" charset="-78"/>
              </a:rPr>
              <a:t>الْجَماعات</a:t>
            </a:r>
            <a:r>
              <a:rPr lang="ar-JO" sz="34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400" b="1" dirty="0" smtClean="0">
                <a:latin typeface="Sakkal Majalla" pitchFamily="2" charset="-78"/>
                <a:cs typeface="Sakkal Majalla" pitchFamily="2" charset="-78"/>
              </a:rPr>
              <a:t> فِي </a:t>
            </a:r>
            <a:r>
              <a:rPr lang="ar-BH" sz="3400" b="1" dirty="0">
                <a:latin typeface="Sakkal Majalla" pitchFamily="2" charset="-78"/>
                <a:cs typeface="Sakkal Majalla" pitchFamily="2" charset="-78"/>
              </a:rPr>
              <a:t>حَياتِها عَلَى الأنظمةِ.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1274" y="3371747"/>
            <a:ext cx="6393309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تُعرّفُنا </a:t>
            </a:r>
            <a:r>
              <a:rPr lang="ar-BH" sz="34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الأنْظِمةُ</a:t>
            </a:r>
            <a:r>
              <a:rPr lang="ar-BH" sz="3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الإعمالَ التي يُسْمَحُ لنا القِيامُ </a:t>
            </a:r>
            <a:r>
              <a:rPr lang="ar-BH" sz="3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بِها.</a:t>
            </a:r>
            <a:endParaRPr lang="ar-BH" sz="34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2458" y="4612124"/>
            <a:ext cx="10572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8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ebdings"/>
              </a:rPr>
              <a:t></a:t>
            </a:r>
            <a:endParaRPr lang="ar-BH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0833" y="1875541"/>
            <a:ext cx="1241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8000" b="1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3971" y="4950427"/>
            <a:ext cx="4900612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والأعمالَ التي لا يُسْمَحُ لنا القيامُ بِها.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156753">
            <a:off x="1943419" y="3521909"/>
            <a:ext cx="2904619" cy="22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Copy of scan000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329624">
            <a:off x="1727177" y="690981"/>
            <a:ext cx="2864045" cy="1853643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2" name="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513733" y="243345"/>
            <a:ext cx="609600" cy="609600"/>
          </a:xfrm>
          <a:prstGeom prst="rect">
            <a:avLst/>
          </a:prstGeom>
        </p:spPr>
      </p:pic>
      <p:pic>
        <p:nvPicPr>
          <p:cNvPr id="6" name="4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513733" y="2252447"/>
            <a:ext cx="609600" cy="609600"/>
          </a:xfrm>
          <a:prstGeom prst="rect">
            <a:avLst/>
          </a:prstGeom>
        </p:spPr>
      </p:pic>
      <p:pic>
        <p:nvPicPr>
          <p:cNvPr id="8" name="4-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513733" y="3752605"/>
            <a:ext cx="609600" cy="609600"/>
          </a:xfrm>
          <a:prstGeom prst="rect">
            <a:avLst/>
          </a:prstGeom>
        </p:spPr>
      </p:pic>
      <p:pic>
        <p:nvPicPr>
          <p:cNvPr id="13" name="Picture 3" descr="C:\Users\Dell\Pictures\7777.png">
            <a:extLst>
              <a:ext uri="{FF2B5EF4-FFF2-40B4-BE49-F238E27FC236}">
                <a16:creationId xmlns:a16="http://schemas.microsoft.com/office/drawing/2014/main" xmlns="" id="{069FD674-4CCB-4D4F-8A5E-54B52217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  <p:pic>
        <p:nvPicPr>
          <p:cNvPr id="14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06500" y="1793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46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822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74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474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395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6450" y="677005"/>
            <a:ext cx="57338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لَكن</a:t>
            </a:r>
            <a:r>
              <a:rPr lang="ar-JO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ماذا يُحَقّقُ </a:t>
            </a:r>
            <a:r>
              <a:rPr lang="ar-BH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النّظامُ لَنا</a:t>
            </a:r>
            <a:r>
              <a:rPr lang="ar-BH" sz="4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5575" y="121464"/>
            <a:ext cx="394705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85800" y="1676841"/>
            <a:ext cx="50387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النّظامُ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الْمَنْزِلِ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يُؤَمّنُ الرّاحَةَ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لِأَفْرادِ الأُسْرَةِ وَيُسَهّلُ حَيَاتَهُم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الْيَومِيَّة</a:t>
            </a:r>
            <a:r>
              <a:rPr lang="ar-JO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16855" y="3282454"/>
            <a:ext cx="4005772" cy="24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35404" y="2647096"/>
            <a:ext cx="3104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أُزْعِج</a:t>
            </a:r>
            <a:r>
              <a:rPr lang="ar-JO" sz="28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الآخَرينَ 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في الْمَنْزِل</a:t>
            </a:r>
            <a:r>
              <a:rPr lang="ar-JO" sz="28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 smtClean="0"/>
              <a:t>.</a:t>
            </a:r>
            <a:endParaRPr lang="ar-BH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8249" y="5675573"/>
            <a:ext cx="46043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أعْبُر 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الشَّارِع</a:t>
            </a:r>
            <a:r>
              <a:rPr lang="ar-JO" sz="2800" b="1" dirty="0" smtClean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مِنَ الْمَكانِ الْمُخَصَّصِ 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لِلْمُشاةِ </a:t>
            </a:r>
            <a:r>
              <a:rPr lang="ar-BH" sz="2800" b="1" dirty="0">
                <a:latin typeface="Sakkal Majalla" pitchFamily="2" charset="-78"/>
                <a:cs typeface="Sakkal Majalla" pitchFamily="2" charset="-78"/>
              </a:rPr>
              <a:t>وَفي الْوَقْتِ 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الْمُناسِب</a:t>
            </a:r>
            <a:r>
              <a:rPr lang="ar-JO" sz="28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5800" y="4176781"/>
            <a:ext cx="50387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النّظامُ في الشَّارعِ </a:t>
            </a:r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يَضْمَنُ سَلامَتَنا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pic>
        <p:nvPicPr>
          <p:cNvPr id="3" name="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547600" y="309006"/>
            <a:ext cx="609600" cy="609600"/>
          </a:xfrm>
          <a:prstGeom prst="rect">
            <a:avLst/>
          </a:prstGeom>
        </p:spPr>
      </p:pic>
      <p:pic>
        <p:nvPicPr>
          <p:cNvPr id="4" name="5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547600" y="2016059"/>
            <a:ext cx="609600" cy="609600"/>
          </a:xfrm>
          <a:prstGeom prst="rect">
            <a:avLst/>
          </a:prstGeom>
        </p:spPr>
      </p:pic>
      <p:pic>
        <p:nvPicPr>
          <p:cNvPr id="10" name="5-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395200" y="5079621"/>
            <a:ext cx="609600" cy="609600"/>
          </a:xfrm>
          <a:prstGeom prst="rect">
            <a:avLst/>
          </a:prstGeom>
        </p:spPr>
      </p:pic>
      <p:pic>
        <p:nvPicPr>
          <p:cNvPr id="11" name="5-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762000" y="5799919"/>
            <a:ext cx="609600" cy="609600"/>
          </a:xfrm>
          <a:prstGeom prst="rect">
            <a:avLst/>
          </a:prstGeom>
        </p:spPr>
      </p:pic>
      <p:pic>
        <p:nvPicPr>
          <p:cNvPr id="12" name="Picture 3" descr="C:\Users\Dell\Pictures\7777.png">
            <a:extLst>
              <a:ext uri="{FF2B5EF4-FFF2-40B4-BE49-F238E27FC236}">
                <a16:creationId xmlns:a16="http://schemas.microsoft.com/office/drawing/2014/main" xmlns="" id="{9107D591-6133-405D-9CC5-88747194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  <p:pic>
        <p:nvPicPr>
          <p:cNvPr id="13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73100" y="32702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6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2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3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737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66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7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5728" y="596222"/>
            <a:ext cx="6163454" cy="27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15728" y="3532289"/>
            <a:ext cx="56668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latin typeface="Sakkal Majalla" pitchFamily="2" charset="-78"/>
                <a:cs typeface="Sakkal Majalla" pitchFamily="2" charset="-78"/>
              </a:rPr>
              <a:t>النّظامُ فِي المَدْرَسَةِ يَمْنَعُ حُدُوثَ 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الفَوضَى.</a:t>
            </a:r>
            <a:endParaRPr lang="ar-BH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888" y="5121203"/>
            <a:ext cx="667684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en-US" sz="3600" b="1" dirty="0"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BH" sz="3600" b="1" dirty="0">
                <a:latin typeface="Sakkal Majalla" pitchFamily="2" charset="-78"/>
                <a:cs typeface="Sakkal Majalla" pitchFamily="2" charset="-78"/>
              </a:rPr>
              <a:t>الْتَزِمُ النّظامَ 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والتَّعليمات</a:t>
            </a:r>
            <a:r>
              <a:rPr lang="ar-JO" sz="36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latin typeface="Sakkal Majalla" pitchFamily="2" charset="-78"/>
                <a:cs typeface="Sakkal Majalla" pitchFamily="2" charset="-78"/>
              </a:rPr>
              <a:t>في صَفّي وَفي الْمَكْتَبَةِ وَفي كُلّ 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مَرافِق</a:t>
            </a:r>
            <a:r>
              <a:rPr lang="ar-JO" sz="36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 المَدْرَسَة</a:t>
            </a:r>
            <a:r>
              <a:rPr lang="ar-JO" sz="36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600" b="1" dirty="0">
                <a:latin typeface="Sakkal Majalla" pitchFamily="2" charset="-78"/>
                <a:cs typeface="Sakkal Majalla" pitchFamily="2" charset="-78"/>
              </a:rPr>
              <a:t>ومَعَ 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جَميع</a:t>
            </a:r>
            <a:r>
              <a:rPr lang="ar-JO" sz="36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 التَّلاميذ</a:t>
            </a:r>
            <a:r>
              <a:rPr lang="ar-JO" sz="36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47537" y="4176394"/>
            <a:ext cx="513347" cy="87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446000" y="3921536"/>
            <a:ext cx="609600" cy="609600"/>
          </a:xfrm>
          <a:prstGeom prst="rect">
            <a:avLst/>
          </a:prstGeom>
        </p:spPr>
      </p:pic>
      <p:pic>
        <p:nvPicPr>
          <p:cNvPr id="3" name="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732977" y="5895454"/>
            <a:ext cx="609600" cy="609600"/>
          </a:xfrm>
          <a:prstGeom prst="rect">
            <a:avLst/>
          </a:prstGeom>
        </p:spPr>
      </p:pic>
      <p:pic>
        <p:nvPicPr>
          <p:cNvPr id="7" name="Picture 3" descr="C:\Users\Dell\Pictures\7777.png">
            <a:extLst>
              <a:ext uri="{FF2B5EF4-FFF2-40B4-BE49-F238E27FC236}">
                <a16:creationId xmlns:a16="http://schemas.microsoft.com/office/drawing/2014/main" xmlns="" id="{974ECBB6-7DE3-4B4E-8909-80BF3EB1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17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17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7731" y="1224951"/>
            <a:ext cx="4673401" cy="353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03492" y="770026"/>
            <a:ext cx="622433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النّظامُ فِي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الطَّريقِ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يُوَفّرُ السَّلامَةَ والأَمانَ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لِلْمُواطِنين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4375" y="2823850"/>
            <a:ext cx="40265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نِظامُ السّير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يَمْنَع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وُقوعَ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الْحَوادِث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185" y="5181892"/>
            <a:ext cx="810126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التقيد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بانظمة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الس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ير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الط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ريق ي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س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هم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الت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قليل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وقوع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الحوادث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7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609089" y="3617488"/>
            <a:ext cx="609600" cy="609600"/>
          </a:xfrm>
          <a:prstGeom prst="rect">
            <a:avLst/>
          </a:prstGeom>
        </p:spPr>
      </p:pic>
      <p:pic>
        <p:nvPicPr>
          <p:cNvPr id="8" name="Picture 3" descr="C:\Users\Dell\Pictures\7777.png">
            <a:extLst>
              <a:ext uri="{FF2B5EF4-FFF2-40B4-BE49-F238E27FC236}">
                <a16:creationId xmlns:a16="http://schemas.microsoft.com/office/drawing/2014/main" xmlns="" id="{FE08AB76-80FD-49D5-927D-79A4323D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  <p:pic>
        <p:nvPicPr>
          <p:cNvPr id="9" name="7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28550" y="1689309"/>
            <a:ext cx="609600" cy="609600"/>
          </a:xfrm>
          <a:prstGeom prst="rect">
            <a:avLst/>
          </a:prstGeom>
        </p:spPr>
      </p:pic>
      <p:pic>
        <p:nvPicPr>
          <p:cNvPr id="10" name="7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09089" y="511090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21"/>
                            </p:stCondLst>
                            <p:childTnLst>
                              <p:par>
                                <p:cTn id="1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6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63648" y="1048155"/>
            <a:ext cx="5170307" cy="375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39961" y="5017328"/>
            <a:ext cx="74570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نِظامُ سَلامَةِ ذَوي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الاحتياجات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الخاصة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يُحافِظُ على حُقُوقِهِمْ.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7259" y="1234717"/>
            <a:ext cx="1325404" cy="12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55925" y="1532671"/>
            <a:ext cx="3486150" cy="14465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1"/>
            <a:r>
              <a:rPr lang="ar-BH" sz="4400" b="1" dirty="0">
                <a:latin typeface="Sakkal Majalla" pitchFamily="2" charset="-78"/>
                <a:cs typeface="Sakkal Majalla" pitchFamily="2" charset="-78"/>
              </a:rPr>
              <a:t>عِندَما نِلْتَزِمُ بِالنّظامِ يَرتاحُ </a:t>
            </a:r>
            <a:r>
              <a:rPr lang="en-US" sz="44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4400" b="1" dirty="0" smtClean="0">
                <a:latin typeface="Sakkal Majalla" pitchFamily="2" charset="-78"/>
                <a:cs typeface="Sakkal Majalla" pitchFamily="2" charset="-78"/>
              </a:rPr>
              <a:t>الْجَميع</a:t>
            </a:r>
            <a:r>
              <a:rPr lang="ar-JO" sz="4400" b="1" dirty="0" smtClean="0"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4400" b="1" dirty="0" smtClean="0">
                <a:latin typeface="Sakkal Majalla" pitchFamily="2" charset="-78"/>
                <a:cs typeface="Sakkal Majalla" pitchFamily="2" charset="-78"/>
              </a:rPr>
              <a:t>. </a:t>
            </a:r>
            <a:endParaRPr lang="ar-BH" sz="4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799" y="279189"/>
            <a:ext cx="62627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هَذا الْمَوْقِفُ مُخَصَّصٌ 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لِذ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وي الاحتياجات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 الْخاصَّة</a:t>
            </a:r>
            <a:r>
              <a:rPr lang="ar-JO" sz="3200" b="1" dirty="0" smtClean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8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767733" y="2925604"/>
            <a:ext cx="609600" cy="609600"/>
          </a:xfrm>
          <a:prstGeom prst="rect">
            <a:avLst/>
          </a:prstGeom>
        </p:spPr>
      </p:pic>
      <p:pic>
        <p:nvPicPr>
          <p:cNvPr id="3" name="8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880533" y="287758"/>
            <a:ext cx="609600" cy="609600"/>
          </a:xfrm>
          <a:prstGeom prst="rect">
            <a:avLst/>
          </a:prstGeom>
        </p:spPr>
      </p:pic>
      <p:pic>
        <p:nvPicPr>
          <p:cNvPr id="4" name="8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337733" y="5297303"/>
            <a:ext cx="609600" cy="609600"/>
          </a:xfrm>
          <a:prstGeom prst="rect">
            <a:avLst/>
          </a:prstGeom>
        </p:spPr>
      </p:pic>
      <p:pic>
        <p:nvPicPr>
          <p:cNvPr id="5" name="Picture 3" descr="C:\Users\Dell\Pictures\7777.png">
            <a:extLst>
              <a:ext uri="{FF2B5EF4-FFF2-40B4-BE49-F238E27FC236}">
                <a16:creationId xmlns:a16="http://schemas.microsoft.com/office/drawing/2014/main" xmlns="" id="{CB0E1652-ED60-4207-A91A-483C8FF8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1460" y="-43536"/>
            <a:ext cx="3933646" cy="57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6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18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18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875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875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69922" y="1347536"/>
            <a:ext cx="1462493" cy="148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10936" y="4019599"/>
            <a:ext cx="1511241" cy="119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74527" y="3988726"/>
            <a:ext cx="1325404" cy="12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491472" y="3861207"/>
            <a:ext cx="1275150" cy="14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092866" y="1537147"/>
            <a:ext cx="1512470" cy="12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92580" y="32087"/>
            <a:ext cx="612808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إشارات</a:t>
            </a:r>
            <a:r>
              <a:rPr lang="ar-JO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 النّظام</a:t>
            </a:r>
            <a:r>
              <a:rPr lang="ar-JO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 المُر</a:t>
            </a:r>
            <a:r>
              <a:rPr lang="ar-JO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BH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وري</a:t>
            </a:r>
            <a:r>
              <a:rPr lang="ar-JO" sz="6000" b="1" dirty="0" smtClean="0">
                <a:solidFill>
                  <a:schemeClr val="dk1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endParaRPr lang="ar-BH" sz="6000" b="1" dirty="0">
              <a:solidFill>
                <a:schemeClr val="dk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13591" y="1187630"/>
            <a:ext cx="1047750" cy="16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584697" y="2887579"/>
            <a:ext cx="67376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قِف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8014" y="5208685"/>
            <a:ext cx="2053389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 smtClean="0"/>
              <a:t>مَمَر</a:t>
            </a:r>
            <a:r>
              <a:rPr lang="ar-JO" sz="2800" b="1" dirty="0" smtClean="0"/>
              <a:t>ٌ</a:t>
            </a:r>
            <a:r>
              <a:rPr lang="ar-BH" sz="2800" b="1" dirty="0" smtClean="0"/>
              <a:t> لِلم</a:t>
            </a:r>
            <a:r>
              <a:rPr lang="ar-JO" sz="2800" b="1" dirty="0" smtClean="0"/>
              <a:t>ُ</a:t>
            </a:r>
            <a:r>
              <a:rPr lang="ar-BH" sz="2800" b="1" dirty="0" smtClean="0"/>
              <a:t>ش</a:t>
            </a:r>
            <a:r>
              <a:rPr lang="ar-JO" sz="2800" b="1" dirty="0" smtClean="0"/>
              <a:t>َ</a:t>
            </a:r>
            <a:r>
              <a:rPr lang="ar-BH" sz="2800" b="1" dirty="0" smtClean="0"/>
              <a:t>اة</a:t>
            </a:r>
            <a:r>
              <a:rPr lang="ar-JO" sz="2800" b="1" dirty="0" smtClean="0"/>
              <a:t>ِ</a:t>
            </a:r>
            <a:r>
              <a:rPr lang="ar-BH" sz="2800" b="1" dirty="0" smtClean="0"/>
              <a:t> فَق</a:t>
            </a:r>
            <a:r>
              <a:rPr lang="ar-JO" sz="2800" b="1" dirty="0" smtClean="0"/>
              <a:t>َ</a:t>
            </a:r>
            <a:r>
              <a:rPr lang="ar-BH" sz="2800" b="1" dirty="0" smtClean="0"/>
              <a:t>ط</a:t>
            </a:r>
            <a:endParaRPr lang="ar-BH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0968" y="5300547"/>
            <a:ext cx="3850105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 smtClean="0"/>
              <a:t>مَوقِف</a:t>
            </a:r>
            <a:r>
              <a:rPr lang="ar-JO" sz="2800" b="1" dirty="0"/>
              <a:t>ٌ</a:t>
            </a:r>
            <a:r>
              <a:rPr lang="ar-BH" sz="2800" b="1" dirty="0" smtClean="0"/>
              <a:t> </a:t>
            </a:r>
            <a:r>
              <a:rPr lang="ar-BH" sz="2800" b="1" dirty="0"/>
              <a:t>لِذَوي </a:t>
            </a:r>
            <a:r>
              <a:rPr lang="ar-BH" sz="2800" b="1" dirty="0" smtClean="0"/>
              <a:t>الاحتياجات</a:t>
            </a:r>
            <a:r>
              <a:rPr lang="ar-JO" sz="2800" b="1" dirty="0" smtClean="0"/>
              <a:t>ِ</a:t>
            </a:r>
            <a:r>
              <a:rPr lang="ar-BH" sz="2800" b="1" dirty="0" smtClean="0"/>
              <a:t> الخاص</a:t>
            </a:r>
            <a:r>
              <a:rPr lang="ar-JO" sz="2800" b="1" dirty="0" smtClean="0"/>
              <a:t>َّ</a:t>
            </a:r>
            <a:r>
              <a:rPr lang="ar-BH" sz="2800" b="1" dirty="0" smtClean="0"/>
              <a:t>ة</a:t>
            </a:r>
            <a:r>
              <a:rPr lang="ar-JO" sz="2800" b="1" dirty="0" smtClean="0"/>
              <a:t>ِ</a:t>
            </a:r>
            <a:endParaRPr lang="ar-BH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17319" y="5292524"/>
            <a:ext cx="163629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 smtClean="0"/>
              <a:t>عُبور</a:t>
            </a:r>
            <a:r>
              <a:rPr lang="ar-JO" sz="2800" b="1" dirty="0" smtClean="0"/>
              <a:t>ُ</a:t>
            </a:r>
            <a:r>
              <a:rPr lang="ar-BH" sz="2800" b="1" dirty="0" smtClean="0"/>
              <a:t> المُش</a:t>
            </a:r>
            <a:r>
              <a:rPr lang="ar-JO" sz="2800" b="1" dirty="0" smtClean="0"/>
              <a:t>َ</a:t>
            </a:r>
            <a:r>
              <a:rPr lang="ar-BH" sz="2800" b="1" dirty="0" smtClean="0"/>
              <a:t>اة</a:t>
            </a:r>
            <a:r>
              <a:rPr lang="ar-JO" sz="2800" b="1" dirty="0" smtClean="0"/>
              <a:t>ِ</a:t>
            </a:r>
            <a:endParaRPr lang="ar-BH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39325" y="2855495"/>
            <a:ext cx="1812757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 smtClean="0"/>
              <a:t>للدراجات</a:t>
            </a:r>
            <a:r>
              <a:rPr lang="ar-JO" sz="2800" b="1" dirty="0" smtClean="0"/>
              <a:t>ِ</a:t>
            </a:r>
            <a:r>
              <a:rPr lang="ar-BH" sz="2800" b="1" dirty="0" smtClean="0"/>
              <a:t> </a:t>
            </a:r>
            <a:r>
              <a:rPr lang="ar-BH" sz="2800" b="1" dirty="0"/>
              <a:t>فَقط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2593" y="2815389"/>
            <a:ext cx="290362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 smtClean="0"/>
              <a:t>اسْتَعمِل</a:t>
            </a:r>
            <a:r>
              <a:rPr lang="ar-JO" sz="2800" b="1" dirty="0" smtClean="0"/>
              <a:t>ْ</a:t>
            </a:r>
            <a:r>
              <a:rPr lang="ar-BH" sz="2800" b="1" dirty="0" smtClean="0"/>
              <a:t> حِزام</a:t>
            </a:r>
            <a:r>
              <a:rPr lang="ar-JO" sz="2800" b="1" dirty="0" smtClean="0"/>
              <a:t>َ</a:t>
            </a:r>
            <a:r>
              <a:rPr lang="ar-BH" sz="2800" b="1" dirty="0" smtClean="0"/>
              <a:t> الس</a:t>
            </a:r>
            <a:r>
              <a:rPr lang="ar-JO" sz="2800" b="1" dirty="0" smtClean="0"/>
              <a:t>َّ</a:t>
            </a:r>
            <a:r>
              <a:rPr lang="ar-BH" sz="2800" b="1" dirty="0" smtClean="0"/>
              <a:t>لام</a:t>
            </a:r>
            <a:r>
              <a:rPr lang="ar-JO" sz="2800" b="1" dirty="0" smtClean="0"/>
              <a:t>َ</a:t>
            </a:r>
            <a:r>
              <a:rPr lang="ar-BH" sz="2800" b="1" dirty="0" smtClean="0"/>
              <a:t>ة</a:t>
            </a:r>
            <a:r>
              <a:rPr lang="ar-JO" sz="2800" b="1" dirty="0" smtClean="0"/>
              <a:t>ِ</a:t>
            </a:r>
            <a:endParaRPr lang="ar-BH" sz="2800" b="1" dirty="0"/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2395200" y="235118"/>
            <a:ext cx="609600" cy="609600"/>
          </a:xfrm>
          <a:prstGeom prst="rect">
            <a:avLst/>
          </a:prstGeom>
        </p:spPr>
      </p:pic>
      <p:pic>
        <p:nvPicPr>
          <p:cNvPr id="4" name="8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2395200" y="2904025"/>
            <a:ext cx="609600" cy="609600"/>
          </a:xfrm>
          <a:prstGeom prst="rect">
            <a:avLst/>
          </a:prstGeom>
        </p:spPr>
      </p:pic>
      <p:pic>
        <p:nvPicPr>
          <p:cNvPr id="5" name="8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2395200" y="4042606"/>
            <a:ext cx="609600" cy="609600"/>
          </a:xfrm>
          <a:prstGeom prst="rect">
            <a:avLst/>
          </a:prstGeom>
        </p:spPr>
      </p:pic>
      <p:pic>
        <p:nvPicPr>
          <p:cNvPr id="6" name="8-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2395200" y="5307868"/>
            <a:ext cx="609600" cy="609600"/>
          </a:xfrm>
          <a:prstGeom prst="rect">
            <a:avLst/>
          </a:prstGeom>
        </p:spPr>
      </p:pic>
      <p:pic>
        <p:nvPicPr>
          <p:cNvPr id="7" name="8-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-721893" y="2826418"/>
            <a:ext cx="609600" cy="609600"/>
          </a:xfrm>
          <a:prstGeom prst="rect">
            <a:avLst/>
          </a:prstGeom>
        </p:spPr>
      </p:pic>
      <p:pic>
        <p:nvPicPr>
          <p:cNvPr id="8" name="8-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-768899" y="4154508"/>
            <a:ext cx="609600" cy="609600"/>
          </a:xfrm>
          <a:prstGeom prst="rect">
            <a:avLst/>
          </a:prstGeom>
        </p:spPr>
      </p:pic>
      <p:pic>
        <p:nvPicPr>
          <p:cNvPr id="10" name="8-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-795069" y="5482598"/>
            <a:ext cx="609600" cy="609600"/>
          </a:xfrm>
          <a:prstGeom prst="rect">
            <a:avLst/>
          </a:prstGeom>
        </p:spPr>
      </p:pic>
      <p:pic>
        <p:nvPicPr>
          <p:cNvPr id="2" name="Picture 3" descr="C:\Users\Dell\Pictures\7777.png">
            <a:extLst>
              <a:ext uri="{FF2B5EF4-FFF2-40B4-BE49-F238E27FC236}">
                <a16:creationId xmlns:a16="http://schemas.microsoft.com/office/drawing/2014/main" xmlns="" id="{5335C904-9402-46B3-9653-ED2AD4FF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91580" y="-43536"/>
            <a:ext cx="3933646" cy="573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58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16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6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68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624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9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47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411</Words>
  <Application>Microsoft Office PowerPoint</Application>
  <PresentationFormat>Widescreen</PresentationFormat>
  <Paragraphs>45</Paragraphs>
  <Slides>10</Slides>
  <Notes>9</Notes>
  <HiddenSlides>0</HiddenSlides>
  <MMClips>29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Webdings</vt:lpstr>
      <vt:lpstr>Office Theme</vt:lpstr>
      <vt:lpstr>1_Office Theme</vt:lpstr>
      <vt:lpstr>PowerPoint Presentation</vt:lpstr>
      <vt:lpstr>أهدافُ الدَّرْسِ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شكرًا جزيلًا لكم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modified xsi:type="dcterms:W3CDTF">2020-12-03T07:16:02Z</dcterms:modified>
</cp:coreProperties>
</file>